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97" r:id="rId5"/>
    <p:sldMasterId id="2147493467" r:id="rId6"/>
  </p:sldMasterIdLst>
  <p:notesMasterIdLst>
    <p:notesMasterId r:id="rId11"/>
  </p:notesMasterIdLst>
  <p:handoutMasterIdLst>
    <p:handoutMasterId r:id="rId12"/>
  </p:handoutMasterIdLst>
  <p:sldIdLst>
    <p:sldId id="260" r:id="rId7"/>
    <p:sldId id="261" r:id="rId8"/>
    <p:sldId id="302" r:id="rId9"/>
    <p:sldId id="301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654" autoAdjust="0"/>
  </p:normalViewPr>
  <p:slideViewPr>
    <p:cSldViewPr snapToGrid="0" snapToObjects="1">
      <p:cViewPr varScale="1">
        <p:scale>
          <a:sx n="104" d="100"/>
          <a:sy n="104" d="100"/>
        </p:scale>
        <p:origin x="174" y="114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82" d="100"/>
          <a:sy n="82" d="100"/>
        </p:scale>
        <p:origin x="1998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93BC0-6AEE-46E7-804F-E6020DFAF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6/15/2015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86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782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99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Operations Working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Operations Working Group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43DF-71A5-4D20-866E-927928E34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19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Operations Working Group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43DF-71A5-4D20-866E-927928E34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044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Operations Working Group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43DF-71A5-4D20-866E-927928E34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312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Operations Working Group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43DF-71A5-4D20-866E-927928E34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6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Operations Working Group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43DF-71A5-4D20-866E-927928E34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95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Operations Working Group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43DF-71A5-4D20-866E-927928E34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23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Operations Working Group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43DF-71A5-4D20-866E-927928E34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12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Operations Working Group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43DF-71A5-4D20-866E-927928E34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271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Operations Working Group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43DF-71A5-4D20-866E-927928E34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764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Operations Working Group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43DF-71A5-4D20-866E-927928E34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02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Operations Working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Operations Working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Operations Working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Operations Working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Operations Working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Operations Working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Operations Working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Operations Working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Operations Working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>
                <a:solidFill>
                  <a:srgbClr val="40949A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6324600"/>
            <a:ext cx="9144000" cy="5334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95000"/>
                </a:schemeClr>
              </a:gs>
              <a:gs pos="0">
                <a:schemeClr val="bg1">
                  <a:lumMod val="65000"/>
                </a:schemeClr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92875"/>
            <a:ext cx="2514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cap="all" smtClean="0"/>
            </a:lvl1pPr>
          </a:lstStyle>
          <a:p>
            <a:pPr>
              <a:defRPr/>
            </a:pPr>
            <a:r>
              <a:rPr lang="en-US" smtClean="0"/>
              <a:t>Operations Working Group Meeting</a:t>
            </a:r>
            <a:endParaRPr lang="en-US" dirty="0"/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1219200" y="6492875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 cap="all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3429000" y="6511925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4E23FA66-E078-4E59-9CB4-61BBBC1B156D}" type="slidenum">
              <a:rPr lang="en-US" sz="1000" b="1" cap="all"/>
              <a:pPr algn="ctr">
                <a:defRPr/>
              </a:pPr>
              <a:t>‹#›</a:t>
            </a:fld>
            <a:endParaRPr lang="en-US" sz="1000" b="1" cap="all" dirty="0"/>
          </a:p>
        </p:txBody>
      </p:sp>
      <p:pic>
        <p:nvPicPr>
          <p:cNvPr id="15" name="Picture 14" descr="ERCOT_Logo_2c_no_bckgrnd.eps"/>
          <p:cNvPicPr>
            <a:picLocks noChangeAspect="1"/>
          </p:cNvPicPr>
          <p:nvPr userDrawn="1"/>
        </p:nvPicPr>
        <p:blipFill>
          <a:blip r:embed="rId2" cstate="print"/>
          <a:srcRect b="36538"/>
          <a:stretch>
            <a:fillRect/>
          </a:stretch>
        </p:blipFill>
        <p:spPr>
          <a:xfrm>
            <a:off x="152400" y="6432770"/>
            <a:ext cx="838200" cy="349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645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Operations Working Group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43DF-71A5-4D20-866E-927928E34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63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85849" y="6117227"/>
            <a:ext cx="68675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 smtClean="0"/>
              <a:t>2015 Operations Training Seminar</a:t>
            </a:r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  <p:sldLayoutId id="2147493509" r:id="rId8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Operations Working Group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143DF-71A5-4D20-866E-927928E34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66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8" r:id="rId1"/>
    <p:sldLayoutId id="2147493499" r:id="rId2"/>
    <p:sldLayoutId id="2147493500" r:id="rId3"/>
    <p:sldLayoutId id="2147493501" r:id="rId4"/>
    <p:sldLayoutId id="2147493502" r:id="rId5"/>
    <p:sldLayoutId id="2147493503" r:id="rId6"/>
    <p:sldLayoutId id="2147493504" r:id="rId7"/>
    <p:sldLayoutId id="2147493505" r:id="rId8"/>
    <p:sldLayoutId id="2147493506" r:id="rId9"/>
    <p:sldLayoutId id="2147493507" r:id="rId10"/>
    <p:sldLayoutId id="2147493508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Operations Working Group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Laredo Area Studies</a:t>
              </a:r>
            </a:p>
            <a:p>
              <a:endParaRPr lang="en-US" b="1" dirty="0" smtClean="0"/>
            </a:p>
            <a:p>
              <a:r>
                <a:rPr lang="en-US" sz="2000" i="1" dirty="0" smtClean="0"/>
                <a:t>ERCOT Operations Planning</a:t>
              </a:r>
            </a:p>
            <a:p>
              <a:r>
                <a:rPr lang="en-US" dirty="0" smtClean="0"/>
                <a:t> </a:t>
              </a:r>
            </a:p>
            <a:p>
              <a:endParaRPr lang="en-US" dirty="0" smtClean="0"/>
            </a:p>
            <a:p>
              <a:r>
                <a:rPr lang="en-US" dirty="0" smtClean="0"/>
                <a:t>Operations Working Group Meeting</a:t>
              </a:r>
            </a:p>
            <a:p>
              <a:r>
                <a:rPr lang="en-US" dirty="0" smtClean="0"/>
                <a:t>June 2015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92"/>
    </mc:Choice>
    <mc:Fallback xmlns="">
      <p:transition spd="slow" advTm="1669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kern="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The purpose of this study is to:</a:t>
            </a:r>
          </a:p>
          <a:p>
            <a:pPr marL="0" indent="0">
              <a:buNone/>
            </a:pPr>
            <a:endParaRPr lang="en-US" sz="2000" b="1" kern="0" dirty="0" smtClean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kern="0" dirty="0" smtClean="0"/>
              <a:t>Assess the Laredo </a:t>
            </a:r>
            <a:r>
              <a:rPr lang="en-US" sz="2000" kern="0" dirty="0"/>
              <a:t>a</a:t>
            </a:r>
            <a:r>
              <a:rPr lang="en-US" sz="2000" kern="0" dirty="0" smtClean="0"/>
              <a:t>rea to determine whether any operating limits exist.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1800" kern="0" dirty="0" smtClean="0"/>
              <a:t>Coordinate with AEP on the </a:t>
            </a:r>
            <a:r>
              <a:rPr lang="en-US" sz="1800" kern="0" dirty="0" smtClean="0"/>
              <a:t>definitions </a:t>
            </a:r>
            <a:r>
              <a:rPr lang="en-US" sz="1800" kern="0" dirty="0" smtClean="0"/>
              <a:t>for </a:t>
            </a:r>
            <a:r>
              <a:rPr lang="en-US" sz="1800" kern="0" dirty="0" smtClean="0"/>
              <a:t>the area including monitored elements, device ratings and control modes.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kern="0" dirty="0" smtClean="0"/>
              <a:t>Determine the impact of the SVCs in the Laredo area on voltage stability in the region.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kern="0" dirty="0" smtClean="0"/>
              <a:t>Determine the sensitivity of voltage in Laredo area to various contingencies (not limited to the Laredo area).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kern="0" dirty="0" smtClean="0"/>
              <a:t>Determine the sensitivity of the limits to control parameters like capacitor switching, transformer tap shifting etc.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sz="2000" kern="0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Laredo Area Studies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23950" y="6143625"/>
            <a:ext cx="2266950" cy="2095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Operations Working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636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205"/>
    </mc:Choice>
    <mc:Fallback xmlns="">
      <p:transition spd="slow" advTm="5220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47625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kern="0" dirty="0" smtClean="0"/>
              <a:t>Use real-time cases archived by ERCOT’s VSAT application.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1600" kern="0" dirty="0" smtClean="0"/>
              <a:t>Varying levels of load in Laredo area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1600" kern="0" dirty="0" smtClean="0"/>
              <a:t>Status of the Laredo VFT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1600" kern="0" dirty="0" smtClean="0"/>
              <a:t>Status of SVCs in Laredo area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1600" kern="0" dirty="0" smtClean="0"/>
              <a:t>Status of generation in Laredo area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kern="0" dirty="0" smtClean="0"/>
              <a:t>Final determination of implementation to be made after examining the results of the sensitivity studies. Options are – 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1600" kern="0" dirty="0" smtClean="0"/>
              <a:t>SOL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1600" kern="0" dirty="0" smtClean="0"/>
              <a:t>Mitigation Plan for Laredo area based on voltage/import/other system conditions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sz="1600" kern="0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sz="1600" kern="0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Laredo Area Studies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85850" y="6162675"/>
            <a:ext cx="2266950" cy="2095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Operations Working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12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205"/>
    </mc:Choice>
    <mc:Fallback xmlns="">
      <p:transition spd="slow" advTm="5220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66753" y="2604977"/>
            <a:ext cx="44149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Questions?</a:t>
            </a:r>
            <a:endParaRPr lang="en-US" sz="6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91" y="188839"/>
            <a:ext cx="624840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Operations Working Group Meeting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61041" y="6143625"/>
            <a:ext cx="2266950" cy="2095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7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"/>
    </mc:Choice>
    <mc:Fallback xmlns="">
      <p:transition spd="slow" advTm="123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openxmlformats.org/package/2006/metadata/core-properties"/>
    <ds:schemaRef ds:uri="http://www.w3.org/XML/1998/namespace"/>
    <ds:schemaRef ds:uri="c34af464-7aa1-4edd-9be4-83dffc1cb926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10379</TotalTime>
  <Words>189</Words>
  <Application>Microsoft Office PowerPoint</Application>
  <PresentationFormat>On-screen Show (4:3)</PresentationFormat>
  <Paragraphs>28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1_Custom Design</vt:lpstr>
      <vt:lpstr>Custom Design</vt:lpstr>
      <vt:lpstr>PowerPoint Presentation</vt:lpstr>
      <vt:lpstr>Laredo Area Studies</vt:lpstr>
      <vt:lpstr>Laredo Area Studies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Rajagopalan, Sidharth</cp:lastModifiedBy>
  <cp:revision>234</cp:revision>
  <cp:lastPrinted>2014-11-20T18:00:41Z</cp:lastPrinted>
  <dcterms:created xsi:type="dcterms:W3CDTF">2010-04-12T23:12:02Z</dcterms:created>
  <dcterms:modified xsi:type="dcterms:W3CDTF">2015-06-15T19:46:25Z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