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sldIdLst>
    <p:sldId id="287" r:id="rId6"/>
    <p:sldId id="281" r:id="rId7"/>
    <p:sldId id="282" r:id="rId8"/>
    <p:sldId id="289" r:id="rId9"/>
    <p:sldId id="283" r:id="rId10"/>
    <p:sldId id="288"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p:scale>
          <a:sx n="108" d="100"/>
          <a:sy n="108" d="100"/>
        </p:scale>
        <p:origin x="-78" y="-96"/>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6/16/2015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6/16/2015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6/16/2015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6/16/2015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6/16/2015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6/16/2015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6/16/2015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6/16/2015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6/16/2015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6/16/2015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6/16/2015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6/16/2015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6/16/2015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6/16/2015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June 17, 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233737"/>
          </a:xfrm>
        </p:spPr>
        <p:txBody>
          <a:bodyPr>
            <a:normAutofit/>
          </a:bodyPr>
          <a:lstStyle/>
          <a:p>
            <a:pPr marL="0" indent="0">
              <a:buNone/>
            </a:pPr>
            <a:r>
              <a:rPr lang="en-US" sz="1600" dirty="0" smtClean="0"/>
              <a:t>Approved Change Requests</a:t>
            </a:r>
          </a:p>
          <a:p>
            <a:endParaRPr lang="en-US" sz="1600" dirty="0" smtClean="0"/>
          </a:p>
          <a:p>
            <a:r>
              <a:rPr lang="en-US" sz="1600" dirty="0" smtClean="0"/>
              <a:t>Targeted 2015 R6 implementation</a:t>
            </a:r>
          </a:p>
          <a:p>
            <a:pPr lvl="1"/>
            <a:r>
              <a:rPr lang="en-US" sz="1200" dirty="0" smtClean="0"/>
              <a:t>NPRR439 – Updates to Available Credit Limit for DAM</a:t>
            </a:r>
          </a:p>
          <a:p>
            <a:pPr lvl="1"/>
            <a:endParaRPr lang="en-US" sz="1200" dirty="0" smtClean="0"/>
          </a:p>
          <a:p>
            <a:r>
              <a:rPr lang="en-US" sz="1600" dirty="0"/>
              <a:t>Targeted </a:t>
            </a:r>
            <a:r>
              <a:rPr lang="en-US" sz="1600" dirty="0" smtClean="0"/>
              <a:t>2016 R1 </a:t>
            </a:r>
            <a:r>
              <a:rPr lang="en-US" sz="1600" dirty="0"/>
              <a:t>implementation</a:t>
            </a:r>
          </a:p>
          <a:p>
            <a:pPr lvl="1"/>
            <a:r>
              <a:rPr lang="en-US" sz="1200" dirty="0" smtClean="0"/>
              <a:t>NPRR 484  Phase 1B and 2</a:t>
            </a:r>
          </a:p>
          <a:p>
            <a:pPr lvl="1"/>
            <a:endParaRPr lang="en-US" sz="1200" dirty="0" smtClean="0"/>
          </a:p>
          <a:p>
            <a:r>
              <a:rPr lang="en-US" sz="1600" dirty="0"/>
              <a:t>Targeted 2016 </a:t>
            </a:r>
            <a:r>
              <a:rPr lang="en-US" sz="1600" dirty="0" smtClean="0"/>
              <a:t>R2 implementation</a:t>
            </a:r>
            <a:endParaRPr lang="en-US" sz="1600" dirty="0"/>
          </a:p>
          <a:p>
            <a:pPr lvl="1"/>
            <a:r>
              <a:rPr lang="en-US" sz="1200" dirty="0"/>
              <a:t>NPRR </a:t>
            </a:r>
            <a:r>
              <a:rPr lang="en-US" sz="1200" dirty="0" smtClean="0"/>
              <a:t>620 – Collateral Requirements for Counter-Parties with No Load or Generation</a:t>
            </a:r>
          </a:p>
          <a:p>
            <a:pPr lvl="1"/>
            <a:endParaRPr lang="en-US" sz="1200" dirty="0"/>
          </a:p>
          <a:p>
            <a:r>
              <a:rPr lang="en-US" sz="1600" dirty="0" smtClean="0"/>
              <a:t>Anticipated 2016 implementation TBD:</a:t>
            </a:r>
          </a:p>
          <a:p>
            <a:pPr lvl="1"/>
            <a:r>
              <a:rPr lang="en-US" sz="1200" dirty="0" smtClean="0"/>
              <a:t>NPRR 519 </a:t>
            </a:r>
            <a:r>
              <a:rPr lang="en-US" sz="1200" dirty="0"/>
              <a:t>– Exemption of ERS-Only QSEs from Collateral and Capitalization </a:t>
            </a:r>
            <a:r>
              <a:rPr lang="en-US" sz="1200" dirty="0" smtClean="0"/>
              <a:t>Requirements</a:t>
            </a:r>
          </a:p>
          <a:p>
            <a:pPr lvl="1"/>
            <a:endParaRPr lang="en-US" sz="1600" dirty="0" smtClean="0"/>
          </a:p>
          <a:p>
            <a:r>
              <a:rPr lang="en-US" sz="1600" dirty="0" smtClean="0"/>
              <a:t>Targeted 2016 R2 implementation:</a:t>
            </a:r>
          </a:p>
          <a:p>
            <a:pPr lvl="1"/>
            <a:r>
              <a:rPr lang="en-US" sz="1200" dirty="0" smtClean="0"/>
              <a:t>NPRR 683 -  Revision to Available Credit Limit Calculation</a:t>
            </a:r>
          </a:p>
          <a:p>
            <a:pPr lvl="1"/>
            <a:endParaRPr lang="en-US" sz="1200" dirty="0" smtClean="0"/>
          </a:p>
          <a:p>
            <a:r>
              <a:rPr lang="en-US" sz="1600" smtClean="0"/>
              <a:t>Targeted September 2015 implementation</a:t>
            </a:r>
            <a:r>
              <a:rPr lang="en-US" sz="1600" dirty="0" smtClean="0"/>
              <a:t>:</a:t>
            </a:r>
            <a:endParaRPr lang="en-US" sz="1600" dirty="0"/>
          </a:p>
          <a:p>
            <a:pPr lvl="1"/>
            <a:r>
              <a:rPr lang="en-US" sz="1200" dirty="0" smtClean="0"/>
              <a:t>NPRR 690 – Incorporation of Creditworthiness Standards into Protocols</a:t>
            </a:r>
            <a:r>
              <a:rPr lang="en-US" sz="1200" dirty="0"/>
              <a:t>	</a:t>
            </a:r>
            <a:endParaRPr lang="en-US" sz="1200" dirty="0" smtClean="0"/>
          </a:p>
        </p:txBody>
      </p:sp>
    </p:spTree>
    <p:extLst>
      <p:ext uri="{BB962C8B-B14F-4D97-AF65-F5344CB8AC3E}">
        <p14:creationId xmlns:p14="http://schemas.microsoft.com/office/powerpoint/2010/main" val="1919967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Change Requests </a:t>
            </a:r>
          </a:p>
          <a:p>
            <a:pPr lvl="1"/>
            <a:endParaRPr lang="en-US" sz="1600" dirty="0"/>
          </a:p>
          <a:p>
            <a:r>
              <a:rPr lang="en-US" sz="1600" dirty="0" smtClean="0"/>
              <a:t>NPRR638 – Revisions to Certain Price Components of EAL</a:t>
            </a:r>
          </a:p>
          <a:p>
            <a:pPr lvl="1"/>
            <a:r>
              <a:rPr lang="en-US" sz="1600" dirty="0" smtClean="0"/>
              <a:t>Tabled at PRS</a:t>
            </a:r>
          </a:p>
          <a:p>
            <a:pPr marL="457200" lvl="1" indent="0">
              <a:buNone/>
            </a:pPr>
            <a:endParaRPr lang="en-US" sz="1600" dirty="0"/>
          </a:p>
          <a:p>
            <a:r>
              <a:rPr lang="en-US" sz="1600" dirty="0"/>
              <a:t>NPRR 692 – Removal of MIS Posting Requirement of DAM Credit Parameters </a:t>
            </a:r>
          </a:p>
          <a:p>
            <a:pPr lvl="1"/>
            <a:r>
              <a:rPr lang="en-US" sz="1600" dirty="0" smtClean="0"/>
              <a:t>TAC on July 30, 2015</a:t>
            </a:r>
          </a:p>
          <a:p>
            <a:pPr lvl="1"/>
            <a:endParaRPr lang="en-US" sz="1600" dirty="0">
              <a:solidFill>
                <a:srgbClr val="FF0000"/>
              </a:solidFill>
            </a:endParaRPr>
          </a:p>
          <a:p>
            <a:r>
              <a:rPr lang="en-US" sz="1600" dirty="0"/>
              <a:t>NPRR702 </a:t>
            </a:r>
            <a:r>
              <a:rPr lang="en-US" sz="1600" dirty="0" smtClean="0"/>
              <a:t> - Flexible </a:t>
            </a:r>
            <a:r>
              <a:rPr lang="en-US" sz="1600" dirty="0"/>
              <a:t>Accounts, Payment of Invoices, and Disposition of Interest on Cash Collateral </a:t>
            </a:r>
          </a:p>
          <a:p>
            <a:pPr lvl="1"/>
            <a:r>
              <a:rPr lang="en-US" sz="1600" dirty="0" smtClean="0"/>
              <a:t>Tabled @ PRS and remanded to CWG and COPS </a:t>
            </a:r>
            <a:endParaRPr lang="en-US" sz="1600" dirty="0"/>
          </a:p>
          <a:p>
            <a:pPr lvl="1"/>
            <a:endParaRPr lang="en-US" sz="1600" dirty="0" smtClean="0">
              <a:solidFill>
                <a:srgbClr val="FF0000"/>
              </a:solidFill>
            </a:endParaRPr>
          </a:p>
          <a:p>
            <a:r>
              <a:rPr lang="en-US" sz="1600" dirty="0"/>
              <a:t>SCR 785 – Update RTL calculation to include Real-Time Reserve Price Adder-based components </a:t>
            </a:r>
          </a:p>
          <a:p>
            <a:pPr lvl="1"/>
            <a:r>
              <a:rPr lang="en-US" sz="16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5413986"/>
          </a:xfrm>
        </p:spPr>
        <p:txBody>
          <a:bodyPr/>
          <a:lstStyle/>
          <a:p>
            <a:pPr marL="0" indent="0">
              <a:buNone/>
            </a:pPr>
            <a:r>
              <a:rPr lang="en-US" sz="1600" dirty="0" smtClean="0"/>
              <a:t>Implemented Change Requests</a:t>
            </a:r>
          </a:p>
          <a:p>
            <a:pPr marL="0" indent="0">
              <a:buNone/>
            </a:pPr>
            <a:endParaRPr lang="en-US" sz="1600" dirty="0"/>
          </a:p>
          <a:p>
            <a:pPr marL="0" indent="0">
              <a:buNone/>
            </a:pPr>
            <a:endParaRPr lang="en-US" sz="1600" dirty="0" smtClean="0"/>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Exposure</a:t>
            </a:r>
          </a:p>
          <a:p>
            <a:endParaRPr lang="en-US" sz="1600" dirty="0"/>
          </a:p>
          <a:p>
            <a:pPr marL="0" indent="0">
              <a:buNone/>
            </a:pPr>
            <a:endParaRPr lang="en-US" sz="1600" dirty="0"/>
          </a:p>
          <a:p>
            <a:endParaRPr lang="en-US" sz="1600" dirty="0"/>
          </a:p>
          <a:p>
            <a:endParaRPr lang="en-US" sz="1600" dirty="0"/>
          </a:p>
        </p:txBody>
      </p:sp>
    </p:spTree>
    <p:extLst>
      <p:ext uri="{BB962C8B-B14F-4D97-AF65-F5344CB8AC3E}">
        <p14:creationId xmlns:p14="http://schemas.microsoft.com/office/powerpoint/2010/main" val="408775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CWG/MCWG</a:t>
            </a:r>
          </a:p>
          <a:p>
            <a:r>
              <a:rPr lang="en-US" sz="2000" dirty="0" smtClean="0"/>
              <a:t>Consolidation </a:t>
            </a:r>
            <a:r>
              <a:rPr lang="en-US" sz="2000" dirty="0"/>
              <a:t>of Other Binding Documents</a:t>
            </a:r>
          </a:p>
          <a:p>
            <a:pPr lvl="1"/>
            <a:r>
              <a:rPr lang="en-US" sz="2000" dirty="0" smtClean="0"/>
              <a:t>Credit Application</a:t>
            </a:r>
          </a:p>
          <a:p>
            <a:pPr lvl="2"/>
            <a:r>
              <a:rPr lang="en-US" sz="1600" dirty="0" smtClean="0"/>
              <a:t>ERCOT Credit and Legal will jointly draft NPRR</a:t>
            </a:r>
          </a:p>
          <a:p>
            <a:pPr marL="0" indent="0">
              <a:buNone/>
            </a:pPr>
            <a:endParaRPr lang="en-US" sz="2000" dirty="0" smtClean="0"/>
          </a:p>
          <a:p>
            <a:r>
              <a:rPr lang="en-US" sz="2000" dirty="0" smtClean="0"/>
              <a:t>Credit Items at August F&amp;A </a:t>
            </a:r>
            <a:endParaRPr lang="en-US" sz="2000" dirty="0" smtClean="0"/>
          </a:p>
          <a:p>
            <a:pPr lvl="1"/>
            <a:r>
              <a:rPr lang="en-US" sz="1600" dirty="0" smtClean="0"/>
              <a:t>CWG/MCWG Update</a:t>
            </a:r>
            <a:endParaRPr lang="en-US" sz="1600" dirty="0" smtClean="0"/>
          </a:p>
          <a:p>
            <a:pPr marL="0" indent="0">
              <a:buNone/>
            </a:pPr>
            <a:r>
              <a:rPr lang="en-US" sz="2000" dirty="0" smtClean="0"/>
              <a:t>	</a:t>
            </a:r>
            <a:endParaRPr lang="en-US" sz="2000" dirty="0"/>
          </a:p>
          <a:p>
            <a:pPr marL="0" indent="0">
              <a:buNone/>
            </a:pPr>
            <a:r>
              <a:rPr lang="en-US" sz="2000" dirty="0" smtClean="0"/>
              <a:t>Other</a:t>
            </a:r>
          </a:p>
          <a:p>
            <a:r>
              <a:rPr lang="en-US" sz="2000" dirty="0" smtClean="0"/>
              <a:t>Draft Credit (Section 16) Clarification NPRR</a:t>
            </a:r>
          </a:p>
          <a:p>
            <a:pPr lvl="1"/>
            <a:r>
              <a:rPr lang="en-US" sz="1600" dirty="0" smtClean="0"/>
              <a:t>Under review by CWG/MCWG</a:t>
            </a:r>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B35CFF-028E-42FA-B883-6D3B52DC7A0C}">
  <ds:schemaRefs>
    <ds:schemaRef ds:uri="http://schemas.microsoft.com/office/2006/documentManagement/types"/>
    <ds:schemaRef ds:uri="http://purl.org/dc/dcmitype/"/>
    <ds:schemaRef ds:uri="http://schemas.microsoft.com/office/infopath/2007/PartnerControls"/>
    <ds:schemaRef ds:uri="http://purl.org/dc/elements/1.1/"/>
    <ds:schemaRef ds:uri="http://www.w3.org/XML/1998/namespace"/>
    <ds:schemaRef ds:uri="c34af464-7aa1-4edd-9be4-83dffc1cb926"/>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4743</TotalTime>
  <Words>289</Words>
  <Application>Microsoft Office PowerPoint</Application>
  <PresentationFormat>On-screen Show (4:3)</PresentationFormat>
  <Paragraphs>77</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PowerPoint Presentation</vt:lpstr>
      <vt:lpstr>PowerPoint Presentation</vt:lpstr>
      <vt:lpstr>Credit Updates</vt:lpstr>
      <vt:lpstr>PowerPoint Presentation</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Spells, Vanessa</cp:lastModifiedBy>
  <cp:revision>279</cp:revision>
  <cp:lastPrinted>2013-04-05T20:39:02Z</cp:lastPrinted>
  <dcterms:created xsi:type="dcterms:W3CDTF">2010-04-12T23:12:02Z</dcterms:created>
  <dcterms:modified xsi:type="dcterms:W3CDTF">2015-06-16T14:11:36Z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