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sldIdLst>
    <p:sldId id="287" r:id="rId6"/>
    <p:sldId id="281" r:id="rId7"/>
    <p:sldId id="282" r:id="rId8"/>
    <p:sldId id="289" r:id="rId9"/>
    <p:sldId id="283" r:id="rId10"/>
    <p:sldId id="288" r:id="rId1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595" autoAdjust="0"/>
  </p:normalViewPr>
  <p:slideViewPr>
    <p:cSldViewPr snapToGrid="0" snapToObjects="1" showGuides="1">
      <p:cViewPr>
        <p:scale>
          <a:sx n="108" d="100"/>
          <a:sy n="108" d="100"/>
        </p:scale>
        <p:origin x="-78" y="-96"/>
      </p:cViewPr>
      <p:guideLst>
        <p:guide orient="horz" pos="2544"/>
        <p:guide orient="horz" pos="90"/>
        <p:guide orient="horz" pos="493"/>
        <p:guide pos="5057"/>
        <p:guide pos="696"/>
        <p:guide pos="28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6" d="100"/>
        <a:sy n="11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A331610-3CDA-4053-9E78-2278BDE1581A}" type="datetimeFigureOut">
              <a:rPr lang="en-US"/>
              <a:pPr>
                <a:defRPr/>
              </a:pPr>
              <a:t>6/16/2015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D2F89F-7DB9-4057-821C-D95B069AD379}" type="slidenum">
              <a:rPr lang="en-US"/>
              <a:pPr>
                <a:defRPr/>
              </a:pPr>
              <a:t>‹#›</a:t>
            </a:fld>
            <a:endParaRPr lang="en-US" dirty="0"/>
          </a:p>
        </p:txBody>
      </p:sp>
    </p:spTree>
    <p:extLst>
      <p:ext uri="{BB962C8B-B14F-4D97-AF65-F5344CB8AC3E}">
        <p14:creationId xmlns:p14="http://schemas.microsoft.com/office/powerpoint/2010/main" val="263313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2B5F3F-484D-4769-84F8-89CD00954802}" type="datetimeFigureOut">
              <a:rPr lang="en-US"/>
              <a:pPr>
                <a:defRPr/>
              </a:pPr>
              <a:t>6/16/2015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49EDA0-AEA6-43D0-A938-7A35B0BD349C}" type="slidenum">
              <a:rPr lang="en-US"/>
              <a:pPr>
                <a:defRPr/>
              </a:pPr>
              <a:t>‹#›</a:t>
            </a:fld>
            <a:endParaRPr lang="en-US" dirty="0"/>
          </a:p>
        </p:txBody>
      </p:sp>
    </p:spTree>
    <p:extLst>
      <p:ext uri="{BB962C8B-B14F-4D97-AF65-F5344CB8AC3E}">
        <p14:creationId xmlns:p14="http://schemas.microsoft.com/office/powerpoint/2010/main" val="340278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02258E-3CB9-4F1E-B86F-4F05C20AC96C}" type="datetimeFigureOut">
              <a:rPr lang="en-US"/>
              <a:pPr>
                <a:defRPr/>
              </a:pPr>
              <a:t>6/16/2015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BA7068-11C8-4020-A340-73BA64380D81}" type="slidenum">
              <a:rPr lang="en-US"/>
              <a:pPr>
                <a:defRPr/>
              </a:pPr>
              <a:t>‹#›</a:t>
            </a:fld>
            <a:endParaRPr lang="en-US" dirty="0"/>
          </a:p>
        </p:txBody>
      </p:sp>
    </p:spTree>
    <p:extLst>
      <p:ext uri="{BB962C8B-B14F-4D97-AF65-F5344CB8AC3E}">
        <p14:creationId xmlns:p14="http://schemas.microsoft.com/office/powerpoint/2010/main" val="2165889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36A1DE-E77E-46D0-8215-F795D827A4AB}" type="datetimeFigureOut">
              <a:rPr lang="en-US"/>
              <a:pPr>
                <a:defRPr/>
              </a:pPr>
              <a:t>6/16/2015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DE9FCB-C54D-4ADA-9F12-493D8F05A248}" type="slidenum">
              <a:rPr lang="en-US"/>
              <a:pPr>
                <a:defRPr/>
              </a:pPr>
              <a:t>‹#›</a:t>
            </a:fld>
            <a:endParaRPr lang="en-US" dirty="0"/>
          </a:p>
        </p:txBody>
      </p:sp>
    </p:spTree>
    <p:extLst>
      <p:ext uri="{BB962C8B-B14F-4D97-AF65-F5344CB8AC3E}">
        <p14:creationId xmlns:p14="http://schemas.microsoft.com/office/powerpoint/2010/main" val="3581119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2300F9-C65E-4571-8FC2-735C36BF7020}" type="datetimeFigureOut">
              <a:rPr lang="en-US"/>
              <a:pPr>
                <a:defRPr/>
              </a:pPr>
              <a:t>6/16/2015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CC83E6-4885-48C2-B15B-1A032C667C34}" type="slidenum">
              <a:rPr lang="en-US"/>
              <a:pPr>
                <a:defRPr/>
              </a:pPr>
              <a:t>‹#›</a:t>
            </a:fld>
            <a:endParaRPr lang="en-US" dirty="0"/>
          </a:p>
        </p:txBody>
      </p:sp>
    </p:spTree>
    <p:extLst>
      <p:ext uri="{BB962C8B-B14F-4D97-AF65-F5344CB8AC3E}">
        <p14:creationId xmlns:p14="http://schemas.microsoft.com/office/powerpoint/2010/main" val="370117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DDCBC90-9828-42A3-892A-F6299CC2D2E7}" type="datetimeFigureOut">
              <a:rPr lang="en-US"/>
              <a:pPr>
                <a:defRPr/>
              </a:pPr>
              <a:t>6/16/2015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37BDBD-FF9C-4424-B22A-86EABFA56251}" type="slidenum">
              <a:rPr lang="en-US"/>
              <a:pPr>
                <a:defRPr/>
              </a:pPr>
              <a:t>‹#›</a:t>
            </a:fld>
            <a:endParaRPr lang="en-US" dirty="0"/>
          </a:p>
        </p:txBody>
      </p:sp>
    </p:spTree>
    <p:extLst>
      <p:ext uri="{BB962C8B-B14F-4D97-AF65-F5344CB8AC3E}">
        <p14:creationId xmlns:p14="http://schemas.microsoft.com/office/powerpoint/2010/main" val="427093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838057F-DE4E-4EC5-ADC1-719CFB8B9DB2}" type="datetimeFigureOut">
              <a:rPr lang="en-US"/>
              <a:pPr>
                <a:defRPr/>
              </a:pPr>
              <a:t>6/16/2015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1026EF-74D5-44F7-9F70-502D70A3D3E3}" type="slidenum">
              <a:rPr lang="en-US"/>
              <a:pPr>
                <a:defRPr/>
              </a:pPr>
              <a:t>‹#›</a:t>
            </a:fld>
            <a:endParaRPr lang="en-US" dirty="0"/>
          </a:p>
        </p:txBody>
      </p:sp>
    </p:spTree>
    <p:extLst>
      <p:ext uri="{BB962C8B-B14F-4D97-AF65-F5344CB8AC3E}">
        <p14:creationId xmlns:p14="http://schemas.microsoft.com/office/powerpoint/2010/main" val="337485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DD8C203-7679-4BCC-8513-8AD89D1D01C9}" type="datetimeFigureOut">
              <a:rPr lang="en-US"/>
              <a:pPr>
                <a:defRPr/>
              </a:pPr>
              <a:t>6/16/2015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3A62EC-33A0-40E7-81C1-B899FFF159DA}" type="slidenum">
              <a:rPr lang="en-US"/>
              <a:pPr>
                <a:defRPr/>
              </a:pPr>
              <a:t>‹#›</a:t>
            </a:fld>
            <a:endParaRPr lang="en-US" dirty="0"/>
          </a:p>
        </p:txBody>
      </p:sp>
    </p:spTree>
    <p:extLst>
      <p:ext uri="{BB962C8B-B14F-4D97-AF65-F5344CB8AC3E}">
        <p14:creationId xmlns:p14="http://schemas.microsoft.com/office/powerpoint/2010/main" val="824666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514730D-E181-40E4-82D5-934153C56745}" type="datetimeFigureOut">
              <a:rPr lang="en-US"/>
              <a:pPr>
                <a:defRPr/>
              </a:pPr>
              <a:t>6/16/2015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DE989B4-0893-47F8-9187-BC595DB32393}" type="slidenum">
              <a:rPr lang="en-US"/>
              <a:pPr>
                <a:defRPr/>
              </a:pPr>
              <a:t>‹#›</a:t>
            </a:fld>
            <a:endParaRPr lang="en-US" dirty="0"/>
          </a:p>
        </p:txBody>
      </p:sp>
    </p:spTree>
    <p:extLst>
      <p:ext uri="{BB962C8B-B14F-4D97-AF65-F5344CB8AC3E}">
        <p14:creationId xmlns:p14="http://schemas.microsoft.com/office/powerpoint/2010/main" val="3976602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98D5868-FBF5-4F18-9360-14F6D265F20C}" type="datetimeFigureOut">
              <a:rPr lang="en-US"/>
              <a:pPr>
                <a:defRPr/>
              </a:pPr>
              <a:t>6/16/2015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4697023-9D89-4BAF-8831-7CB829B91CAB}" type="slidenum">
              <a:rPr lang="en-US"/>
              <a:pPr>
                <a:defRPr/>
              </a:pPr>
              <a:t>‹#›</a:t>
            </a:fld>
            <a:endParaRPr lang="en-US" dirty="0"/>
          </a:p>
        </p:txBody>
      </p:sp>
    </p:spTree>
    <p:extLst>
      <p:ext uri="{BB962C8B-B14F-4D97-AF65-F5344CB8AC3E}">
        <p14:creationId xmlns:p14="http://schemas.microsoft.com/office/powerpoint/2010/main" val="254871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6353EA59-4324-4DFC-8019-0A1129451610}" type="datetimeFigureOut">
              <a:rPr lang="en-US"/>
              <a:pPr>
                <a:defRPr/>
              </a:pPr>
              <a:t>6/16/2015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E624106-EA22-4D92-B74F-C1380AB1D928}" type="slidenum">
              <a:rPr lang="en-US"/>
              <a:pPr>
                <a:defRPr/>
              </a:pPr>
              <a:t>‹#›</a:t>
            </a:fld>
            <a:endParaRPr lang="en-US" dirty="0">
              <a:solidFill>
                <a:schemeClr val="accent3">
                  <a:shade val="75000"/>
                </a:schemeClr>
              </a:solidFill>
            </a:endParaRPr>
          </a:p>
        </p:txBody>
      </p:sp>
    </p:spTree>
    <p:extLst>
      <p:ext uri="{BB962C8B-B14F-4D97-AF65-F5344CB8AC3E}">
        <p14:creationId xmlns:p14="http://schemas.microsoft.com/office/powerpoint/2010/main" val="389569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2EF38C9-829E-4C98-ADF6-05A82EA33039}" type="datetimeFigureOut">
              <a:rPr lang="en-US"/>
              <a:pPr>
                <a:defRPr/>
              </a:pPr>
              <a:t>6/16/2015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6E6069-05F1-4D0D-969C-BEC90E3F0ABF}" type="slidenum">
              <a:rPr lang="en-US"/>
              <a:pPr>
                <a:defRPr/>
              </a:pPr>
              <a:t>‹#›</a:t>
            </a:fld>
            <a:endParaRPr lang="en-US" dirty="0"/>
          </a:p>
        </p:txBody>
      </p:sp>
    </p:spTree>
    <p:extLst>
      <p:ext uri="{BB962C8B-B14F-4D97-AF65-F5344CB8AC3E}">
        <p14:creationId xmlns:p14="http://schemas.microsoft.com/office/powerpoint/2010/main" val="369036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6BE0705-9C42-4E0C-A959-064328F6FC99}" type="datetimeFigureOut">
              <a:rPr lang="en-US"/>
              <a:pPr>
                <a:defRPr/>
              </a:pPr>
              <a:t>6/16/2015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34D5C50-EAB5-4562-9FF6-5FE30770E517}" type="slidenum">
              <a:rPr lang="en-US"/>
              <a:pPr>
                <a:defRPr/>
              </a:pPr>
              <a:t>‹#›</a:t>
            </a:fld>
            <a:endParaRPr lang="en-US" dirty="0"/>
          </a:p>
        </p:txBody>
      </p:sp>
      <p:sp>
        <p:nvSpPr>
          <p:cNvPr id="7" name="Rectangle 6"/>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8" name="Picture 7"/>
          <p:cNvPicPr>
            <a:picLocks noChangeAspect="1"/>
          </p:cNvPicPr>
          <p:nvPr userDrawn="1"/>
        </p:nvPicPr>
        <p:blipFill rotWithShape="1">
          <a:blip r:embed="rId13"/>
          <a:srcRect t="9220"/>
          <a:stretch/>
        </p:blipFill>
        <p:spPr>
          <a:xfrm>
            <a:off x="214993" y="-168453"/>
            <a:ext cx="8714015" cy="6634475"/>
          </a:xfrm>
          <a:prstGeom prst="rect">
            <a:avLst/>
          </a:prstGeom>
          <a:effectLst>
            <a:reflection stA="58000" endPos="7000" dir="5400000" sy="-100000" algn="bl" rotWithShape="0"/>
          </a:effectLst>
        </p:spPr>
      </p:pic>
      <p:pic>
        <p:nvPicPr>
          <p:cNvPr id="1033" name="Picture 8" descr="ERCOT cmyk-01.pn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93645" r:id="rId1"/>
    <p:sldLayoutId id="2147493646" r:id="rId2"/>
    <p:sldLayoutId id="2147493647" r:id="rId3"/>
    <p:sldLayoutId id="2147493648" r:id="rId4"/>
    <p:sldLayoutId id="2147493649" r:id="rId5"/>
    <p:sldLayoutId id="2147493650" r:id="rId6"/>
    <p:sldLayoutId id="2147493651" r:id="rId7"/>
    <p:sldLayoutId id="2147493656" r:id="rId8"/>
    <p:sldLayoutId id="2147493652" r:id="rId9"/>
    <p:sldLayoutId id="2147493653" r:id="rId10"/>
    <p:sldLayoutId id="2147493654"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BE45466-1DB6-4ABD-9526-7A382919762B}" type="datetimeFigureOut">
              <a:rPr lang="en-US"/>
              <a:pPr>
                <a:defRPr/>
              </a:pPr>
              <a:t>6/16/2015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7FA8472-F0AE-44DC-8DC4-3CB81519A406}" type="slidenum">
              <a:rPr lang="en-US"/>
              <a:pPr>
                <a:defRPr/>
              </a:pPr>
              <a:t>‹#›</a:t>
            </a:fld>
            <a:endParaRPr lang="en-US" dirty="0"/>
          </a:p>
        </p:txBody>
      </p:sp>
      <p:sp>
        <p:nvSpPr>
          <p:cNvPr id="9" name="Rectangle 8"/>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9"/>
          <p:cNvPicPr>
            <a:picLocks noChangeAspect="1"/>
          </p:cNvPicPr>
          <p:nvPr userDrawn="1"/>
        </p:nvPicPr>
        <p:blipFill rotWithShape="1">
          <a:blip r:embed="rId3"/>
          <a:srcRect t="9220"/>
          <a:stretch/>
        </p:blipFill>
        <p:spPr>
          <a:xfrm>
            <a:off x="214993" y="-168453"/>
            <a:ext cx="8714015" cy="6634475"/>
          </a:xfrm>
          <a:prstGeom prst="rect">
            <a:avLst/>
          </a:prstGeom>
          <a:effectLst>
            <a:reflection stA="58000" endPos="7000" dir="5400000" sy="-100000" algn="bl" rotWithShape="0"/>
          </a:effectLst>
        </p:spPr>
      </p:pic>
    </p:spTree>
  </p:cSld>
  <p:clrMap bg1="lt1" tx1="dk1" bg2="lt2" tx2="dk2" accent1="accent1" accent2="accent2" accent3="accent3" accent4="accent4" accent5="accent5" accent6="accent6" hlink="hlink" folHlink="folHlink"/>
  <p:sldLayoutIdLst>
    <p:sldLayoutId id="2147493655"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3"/>
          <p:cNvGrpSpPr>
            <a:grpSpLocks/>
          </p:cNvGrpSpPr>
          <p:nvPr/>
        </p:nvGrpSpPr>
        <p:grpSpPr bwMode="auto">
          <a:xfrm>
            <a:off x="603250" y="1498600"/>
            <a:ext cx="7727950" cy="3585007"/>
            <a:chOff x="603250" y="546100"/>
            <a:chExt cx="7727950" cy="3584703"/>
          </a:xfrm>
        </p:grpSpPr>
        <p:pic>
          <p:nvPicPr>
            <p:cNvPr id="4099" name="Picture 8" descr="ERCOT cmyk-0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9"/>
            <p:cNvSpPr txBox="1">
              <a:spLocks noChangeArrowheads="1"/>
            </p:cNvSpPr>
            <p:nvPr/>
          </p:nvSpPr>
          <p:spPr bwMode="auto">
            <a:xfrm>
              <a:off x="787400" y="2130425"/>
              <a:ext cx="7543800" cy="2000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b="1" dirty="0" smtClean="0"/>
                <a:t>Credit Updates</a:t>
              </a:r>
              <a:endParaRPr lang="en-US" altLang="en-US" sz="1800" b="1" dirty="0"/>
            </a:p>
            <a:p>
              <a:pPr eaLnBrk="1" hangingPunct="1">
                <a:spcBef>
                  <a:spcPct val="0"/>
                </a:spcBef>
                <a:buFontTx/>
                <a:buNone/>
              </a:pPr>
              <a:r>
                <a:rPr lang="en-US" altLang="en-US" sz="2000" dirty="0" smtClean="0"/>
                <a:t>Vanessa Spells</a:t>
              </a:r>
              <a:endParaRPr lang="en-US" altLang="en-US" sz="2000" dirty="0"/>
            </a:p>
            <a:p>
              <a:pPr eaLnBrk="1" hangingPunct="1">
                <a:spcBef>
                  <a:spcPct val="0"/>
                </a:spcBef>
                <a:buFontTx/>
                <a:buNone/>
              </a:pPr>
              <a:r>
                <a:rPr lang="en-US" altLang="en-US" sz="1800" dirty="0"/>
                <a:t> </a:t>
              </a:r>
            </a:p>
            <a:p>
              <a:pPr eaLnBrk="1" hangingPunct="1">
                <a:spcBef>
                  <a:spcPct val="0"/>
                </a:spcBef>
                <a:buFontTx/>
                <a:buNone/>
              </a:pPr>
              <a:r>
                <a:rPr lang="en-US" altLang="en-US" sz="1800" dirty="0" smtClean="0"/>
                <a:t>Credit Work Group</a:t>
              </a:r>
              <a:endParaRPr lang="en-US" altLang="en-US" sz="1800" dirty="0"/>
            </a:p>
            <a:p>
              <a:pPr eaLnBrk="1" hangingPunct="1">
                <a:spcBef>
                  <a:spcPct val="0"/>
                </a:spcBef>
                <a:buFontTx/>
                <a:buNone/>
              </a:pPr>
              <a:r>
                <a:rPr lang="en-US" altLang="en-US" sz="1800" dirty="0"/>
                <a:t>ERCOT Public</a:t>
              </a:r>
            </a:p>
            <a:p>
              <a:pPr eaLnBrk="1" hangingPunct="1">
                <a:spcBef>
                  <a:spcPct val="0"/>
                </a:spcBef>
                <a:buFontTx/>
                <a:buNone/>
              </a:pPr>
              <a:r>
                <a:rPr lang="en-US" altLang="en-US" sz="1800" dirty="0" smtClean="0"/>
                <a:t>June 17, 2015</a:t>
              </a:r>
              <a:endParaRPr lang="en-US" altLang="en-US" sz="1800" dirty="0"/>
            </a:p>
          </p:txBody>
        </p:sp>
        <p:cxnSp>
          <p:nvCxnSpPr>
            <p:cNvPr id="13" name="Straight Connector 12"/>
            <p:cNvCxnSpPr/>
            <p:nvPr/>
          </p:nvCxnSpPr>
          <p:spPr>
            <a:xfrm flipV="1">
              <a:off x="787400" y="1852502"/>
              <a:ext cx="6286500" cy="12699"/>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smtClean="0"/>
              <a:t>Credit Updates</a:t>
            </a:r>
          </a:p>
        </p:txBody>
      </p:sp>
      <p:sp>
        <p:nvSpPr>
          <p:cNvPr id="5" name="TextBox 4"/>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8" name="Content Placeholder 2"/>
          <p:cNvSpPr>
            <a:spLocks noGrp="1"/>
          </p:cNvSpPr>
          <p:nvPr>
            <p:ph idx="1"/>
          </p:nvPr>
        </p:nvSpPr>
        <p:spPr>
          <a:xfrm>
            <a:off x="457200" y="685800"/>
            <a:ext cx="8229600" cy="5233737"/>
          </a:xfrm>
        </p:spPr>
        <p:txBody>
          <a:bodyPr>
            <a:normAutofit/>
          </a:bodyPr>
          <a:lstStyle/>
          <a:p>
            <a:pPr marL="0" indent="0">
              <a:buNone/>
            </a:pPr>
            <a:r>
              <a:rPr lang="en-US" sz="1600" dirty="0" smtClean="0"/>
              <a:t>Approved Change Requests</a:t>
            </a:r>
          </a:p>
          <a:p>
            <a:endParaRPr lang="en-US" sz="1600" dirty="0" smtClean="0"/>
          </a:p>
          <a:p>
            <a:r>
              <a:rPr lang="en-US" sz="1600" dirty="0" smtClean="0"/>
              <a:t>Targeted 2015 R6 implementation</a:t>
            </a:r>
          </a:p>
          <a:p>
            <a:pPr lvl="1"/>
            <a:r>
              <a:rPr lang="en-US" sz="1200" dirty="0" smtClean="0"/>
              <a:t>NPRR439 – Updates to Available Credit Limit for DAM</a:t>
            </a:r>
          </a:p>
          <a:p>
            <a:pPr lvl="1"/>
            <a:endParaRPr lang="en-US" sz="1200" dirty="0" smtClean="0"/>
          </a:p>
          <a:p>
            <a:r>
              <a:rPr lang="en-US" sz="1600" dirty="0"/>
              <a:t>Targeted </a:t>
            </a:r>
            <a:r>
              <a:rPr lang="en-US" sz="1600" dirty="0" smtClean="0"/>
              <a:t>2016 R1 </a:t>
            </a:r>
            <a:r>
              <a:rPr lang="en-US" sz="1600" dirty="0"/>
              <a:t>implementation</a:t>
            </a:r>
          </a:p>
          <a:p>
            <a:pPr lvl="1"/>
            <a:r>
              <a:rPr lang="en-US" sz="1200" dirty="0" smtClean="0"/>
              <a:t>NPRR 484  Phase 1B and 2</a:t>
            </a:r>
          </a:p>
          <a:p>
            <a:pPr lvl="1"/>
            <a:endParaRPr lang="en-US" sz="1200" dirty="0" smtClean="0"/>
          </a:p>
          <a:p>
            <a:r>
              <a:rPr lang="en-US" sz="1600" dirty="0"/>
              <a:t>Targeted 2016 </a:t>
            </a:r>
            <a:r>
              <a:rPr lang="en-US" sz="1600" dirty="0" smtClean="0"/>
              <a:t>R2 implementation</a:t>
            </a:r>
            <a:endParaRPr lang="en-US" sz="1600" dirty="0"/>
          </a:p>
          <a:p>
            <a:pPr lvl="1"/>
            <a:r>
              <a:rPr lang="en-US" sz="1200" dirty="0"/>
              <a:t>NPRR </a:t>
            </a:r>
            <a:r>
              <a:rPr lang="en-US" sz="1200" dirty="0" smtClean="0"/>
              <a:t>620 – Collateral Requirements for Counter-Parties with No Load or Generation</a:t>
            </a:r>
          </a:p>
          <a:p>
            <a:pPr lvl="1"/>
            <a:endParaRPr lang="en-US" sz="1200" dirty="0"/>
          </a:p>
          <a:p>
            <a:r>
              <a:rPr lang="en-US" sz="1600" dirty="0" smtClean="0"/>
              <a:t>Anticipated 2016 implementation TBD:</a:t>
            </a:r>
          </a:p>
          <a:p>
            <a:pPr lvl="1"/>
            <a:r>
              <a:rPr lang="en-US" sz="1200" dirty="0" smtClean="0"/>
              <a:t>NPRR 519 </a:t>
            </a:r>
            <a:r>
              <a:rPr lang="en-US" sz="1200" dirty="0"/>
              <a:t>– Exemption of ERS-Only QSEs from Collateral and Capitalization </a:t>
            </a:r>
            <a:r>
              <a:rPr lang="en-US" sz="1200" dirty="0" smtClean="0"/>
              <a:t>Requirements</a:t>
            </a:r>
          </a:p>
          <a:p>
            <a:pPr lvl="1"/>
            <a:endParaRPr lang="en-US" sz="1600" dirty="0" smtClean="0"/>
          </a:p>
          <a:p>
            <a:r>
              <a:rPr lang="en-US" sz="1600" dirty="0" smtClean="0"/>
              <a:t>Targeted 2016 R2 implementation:</a:t>
            </a:r>
          </a:p>
          <a:p>
            <a:pPr lvl="1"/>
            <a:r>
              <a:rPr lang="en-US" sz="1200" dirty="0" smtClean="0"/>
              <a:t>NPRR 683 -  Revision to Available Credit Limit Calculation</a:t>
            </a:r>
          </a:p>
          <a:p>
            <a:pPr lvl="1"/>
            <a:endParaRPr lang="en-US" sz="1200" dirty="0" smtClean="0"/>
          </a:p>
          <a:p>
            <a:r>
              <a:rPr lang="en-US" sz="1600" smtClean="0"/>
              <a:t>Targeted September 2015 implementation</a:t>
            </a:r>
            <a:r>
              <a:rPr lang="en-US" sz="1600" dirty="0" smtClean="0"/>
              <a:t>:</a:t>
            </a:r>
            <a:endParaRPr lang="en-US" sz="1600" dirty="0"/>
          </a:p>
          <a:p>
            <a:pPr lvl="1"/>
            <a:r>
              <a:rPr lang="en-US" sz="1200" dirty="0" smtClean="0"/>
              <a:t>NPRR 690 – Incorporation of Creditworthiness Standards into Protocols</a:t>
            </a:r>
            <a:r>
              <a:rPr lang="en-US" sz="1200" dirty="0"/>
              <a:t>	</a:t>
            </a:r>
            <a:endParaRPr lang="en-US" sz="1200" dirty="0" smtClean="0"/>
          </a:p>
        </p:txBody>
      </p:sp>
    </p:spTree>
    <p:extLst>
      <p:ext uri="{BB962C8B-B14F-4D97-AF65-F5344CB8AC3E}">
        <p14:creationId xmlns:p14="http://schemas.microsoft.com/office/powerpoint/2010/main" val="1919967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smtClean="0"/>
              <a:t>Credit Updates</a:t>
            </a:r>
          </a:p>
        </p:txBody>
      </p:sp>
      <p:sp>
        <p:nvSpPr>
          <p:cNvPr id="5" name="TextBox 4"/>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8" name="Content Placeholder 2"/>
          <p:cNvSpPr>
            <a:spLocks noGrp="1"/>
          </p:cNvSpPr>
          <p:nvPr>
            <p:ph idx="1"/>
          </p:nvPr>
        </p:nvSpPr>
        <p:spPr>
          <a:xfrm>
            <a:off x="457200" y="685800"/>
            <a:ext cx="8229600" cy="5440363"/>
          </a:xfrm>
        </p:spPr>
        <p:txBody>
          <a:bodyPr>
            <a:normAutofit/>
          </a:bodyPr>
          <a:lstStyle/>
          <a:p>
            <a:pPr marL="0" indent="0">
              <a:buNone/>
            </a:pPr>
            <a:r>
              <a:rPr lang="en-US" sz="1600" dirty="0" smtClean="0"/>
              <a:t>Outstanding Change Requests </a:t>
            </a:r>
          </a:p>
          <a:p>
            <a:pPr lvl="1"/>
            <a:endParaRPr lang="en-US" sz="1600" dirty="0"/>
          </a:p>
          <a:p>
            <a:r>
              <a:rPr lang="en-US" sz="1600" dirty="0" smtClean="0"/>
              <a:t>NPRR638 – Revisions to Certain Price Components of EAL</a:t>
            </a:r>
          </a:p>
          <a:p>
            <a:pPr lvl="1"/>
            <a:r>
              <a:rPr lang="en-US" sz="1600" dirty="0" smtClean="0"/>
              <a:t>Tabled at PRS</a:t>
            </a:r>
          </a:p>
          <a:p>
            <a:pPr marL="457200" lvl="1" indent="0">
              <a:buNone/>
            </a:pPr>
            <a:endParaRPr lang="en-US" sz="1600" dirty="0"/>
          </a:p>
          <a:p>
            <a:r>
              <a:rPr lang="en-US" sz="1600" dirty="0"/>
              <a:t>NPRR 692 – Removal of MIS Posting Requirement of DAM Credit Parameters </a:t>
            </a:r>
          </a:p>
          <a:p>
            <a:pPr lvl="1"/>
            <a:r>
              <a:rPr lang="en-US" sz="1600" dirty="0" smtClean="0"/>
              <a:t>TAC on July 30, 2015</a:t>
            </a:r>
          </a:p>
          <a:p>
            <a:pPr lvl="1"/>
            <a:endParaRPr lang="en-US" sz="1600" dirty="0">
              <a:solidFill>
                <a:srgbClr val="FF0000"/>
              </a:solidFill>
            </a:endParaRPr>
          </a:p>
          <a:p>
            <a:r>
              <a:rPr lang="en-US" sz="1600" dirty="0"/>
              <a:t>NPRR702 </a:t>
            </a:r>
            <a:r>
              <a:rPr lang="en-US" sz="1600" dirty="0" smtClean="0"/>
              <a:t> - Flexible </a:t>
            </a:r>
            <a:r>
              <a:rPr lang="en-US" sz="1600" dirty="0"/>
              <a:t>Accounts, Payment of Invoices, and Disposition of Interest on Cash Collateral </a:t>
            </a:r>
          </a:p>
          <a:p>
            <a:pPr lvl="1"/>
            <a:r>
              <a:rPr lang="en-US" sz="1600" dirty="0" smtClean="0"/>
              <a:t>Tabled @ PRS and remanded to CWG and COPS </a:t>
            </a:r>
            <a:endParaRPr lang="en-US" sz="1600" dirty="0"/>
          </a:p>
          <a:p>
            <a:pPr lvl="1"/>
            <a:endParaRPr lang="en-US" sz="1600" dirty="0" smtClean="0">
              <a:solidFill>
                <a:srgbClr val="FF0000"/>
              </a:solidFill>
            </a:endParaRPr>
          </a:p>
          <a:p>
            <a:r>
              <a:rPr lang="en-US" sz="1600" dirty="0"/>
              <a:t>SCR 785 – Update RTL calculation to include Real-Time Reserve Price Adder-based components </a:t>
            </a:r>
          </a:p>
          <a:p>
            <a:pPr lvl="1"/>
            <a:r>
              <a:rPr lang="en-US" sz="16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p:txBody>
      </p:sp>
    </p:spTree>
    <p:extLst>
      <p:ext uri="{BB962C8B-B14F-4D97-AF65-F5344CB8AC3E}">
        <p14:creationId xmlns:p14="http://schemas.microsoft.com/office/powerpoint/2010/main" val="644279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4447"/>
          </a:xfrm>
        </p:spPr>
        <p:txBody>
          <a:bodyPr/>
          <a:lstStyle/>
          <a:p>
            <a:pPr algn="l"/>
            <a:r>
              <a:rPr lang="en-US" sz="2000" dirty="0" smtClean="0"/>
              <a:t>Credit Updates</a:t>
            </a:r>
            <a:endParaRPr lang="en-US" sz="2000" dirty="0"/>
          </a:p>
        </p:txBody>
      </p:sp>
      <p:sp>
        <p:nvSpPr>
          <p:cNvPr id="3" name="Content Placeholder 2"/>
          <p:cNvSpPr>
            <a:spLocks noGrp="1"/>
          </p:cNvSpPr>
          <p:nvPr>
            <p:ph idx="1"/>
          </p:nvPr>
        </p:nvSpPr>
        <p:spPr>
          <a:xfrm>
            <a:off x="457200" y="712178"/>
            <a:ext cx="8229600" cy="5413986"/>
          </a:xfrm>
        </p:spPr>
        <p:txBody>
          <a:bodyPr/>
          <a:lstStyle/>
          <a:p>
            <a:pPr marL="0" indent="0">
              <a:buNone/>
            </a:pPr>
            <a:r>
              <a:rPr lang="en-US" sz="1600" dirty="0" smtClean="0"/>
              <a:t>Implemented Change Requests</a:t>
            </a:r>
          </a:p>
          <a:p>
            <a:pPr marL="0" indent="0">
              <a:buNone/>
            </a:pPr>
            <a:endParaRPr lang="en-US" sz="1600" dirty="0"/>
          </a:p>
          <a:p>
            <a:pPr marL="0" indent="0">
              <a:buNone/>
            </a:pPr>
            <a:endParaRPr lang="en-US" sz="1600" dirty="0" smtClean="0"/>
          </a:p>
          <a:p>
            <a:r>
              <a:rPr lang="en-US" sz="1600" dirty="0"/>
              <a:t>NPRR 673 - Correction to Estimated Aggregate Liability (EAL) for a QSE that </a:t>
            </a:r>
            <a:r>
              <a:rPr lang="en-US" sz="1600" dirty="0" smtClean="0"/>
              <a:t>			                  Represents </a:t>
            </a:r>
            <a:r>
              <a:rPr lang="en-US" sz="1600" dirty="0"/>
              <a:t>Neither Load nor Generation </a:t>
            </a:r>
            <a:endParaRPr lang="en-US" sz="1600" dirty="0" smtClean="0"/>
          </a:p>
          <a:p>
            <a:r>
              <a:rPr lang="en-US" sz="1600" dirty="0"/>
              <a:t>NPRR 671 – Incorporation of DAM Credit Parameters into </a:t>
            </a:r>
            <a:r>
              <a:rPr lang="en-US" sz="1600" dirty="0" smtClean="0"/>
              <a:t>Protocols</a:t>
            </a:r>
          </a:p>
          <a:p>
            <a:r>
              <a:rPr lang="en-US" sz="1600" dirty="0"/>
              <a:t>NPRR 670 – Clarification of Portfolio-Weighted Auction Clearing Price (PWACP</a:t>
            </a:r>
            <a:r>
              <a:rPr lang="en-US" sz="1600" dirty="0" smtClean="0"/>
              <a:t>)</a:t>
            </a:r>
          </a:p>
          <a:p>
            <a:r>
              <a:rPr lang="en-US" sz="1600" dirty="0"/>
              <a:t>NPRR 612 – Reduction of Cure Period Subsequent to Event of Default</a:t>
            </a:r>
            <a:r>
              <a:rPr lang="en-US" sz="1600" b="1" dirty="0"/>
              <a:t> </a:t>
            </a:r>
            <a:r>
              <a:rPr lang="en-US" sz="1600" dirty="0"/>
              <a:t> </a:t>
            </a:r>
            <a:endParaRPr lang="en-US" sz="1600" dirty="0" smtClean="0"/>
          </a:p>
          <a:p>
            <a:r>
              <a:rPr lang="en-US" sz="1600" dirty="0" smtClean="0"/>
              <a:t>SCR   778 </a:t>
            </a:r>
            <a:r>
              <a:rPr lang="en-US" sz="1600" dirty="0"/>
              <a:t>– Credit Exposure Calculations for NOIE Options Linked to RTM PTP </a:t>
            </a:r>
            <a:r>
              <a:rPr lang="en-US" sz="1600" dirty="0" smtClean="0"/>
              <a:t>				  Obligations</a:t>
            </a:r>
          </a:p>
          <a:p>
            <a:r>
              <a:rPr lang="en-US" sz="1600" dirty="0" smtClean="0"/>
              <a:t>NPRR 559 – Revisions to MCE Calculation</a:t>
            </a:r>
          </a:p>
          <a:p>
            <a:pPr marL="342900" lvl="1" indent="-342900">
              <a:buFont typeface="Arial" charset="0"/>
              <a:buChar char="•"/>
            </a:pPr>
            <a:r>
              <a:rPr lang="en-US" sz="1600" dirty="0" smtClean="0"/>
              <a:t>NPRR 597 - </a:t>
            </a:r>
            <a:r>
              <a:rPr lang="en-US" sz="1600" dirty="0"/>
              <a:t>Utilize Initial Estimated Liability (IEL) Only During Initial Market Activity</a:t>
            </a:r>
          </a:p>
          <a:p>
            <a:r>
              <a:rPr lang="en-US" sz="1600" dirty="0" smtClean="0"/>
              <a:t>NPRR 601 </a:t>
            </a:r>
            <a:r>
              <a:rPr lang="en-US" sz="1600" dirty="0"/>
              <a:t>- Inclusion of Incremental Exposure in Mass Transitions to </a:t>
            </a:r>
            <a:r>
              <a:rPr lang="en-US" sz="1600" dirty="0" smtClean="0"/>
              <a:t>Counter-				  Parties </a:t>
            </a:r>
            <a:r>
              <a:rPr lang="en-US" sz="1600" dirty="0"/>
              <a:t>that are Registered as QSEs and LSEs and Provide POLR </a:t>
            </a:r>
            <a:r>
              <a:rPr lang="en-US" sz="1600" dirty="0" smtClean="0"/>
              <a:t>             			  Service</a:t>
            </a:r>
          </a:p>
          <a:p>
            <a:pPr marL="342900" lvl="1" indent="-342900">
              <a:buFont typeface="Arial" charset="0"/>
              <a:buChar char="•"/>
            </a:pPr>
            <a:r>
              <a:rPr lang="en-US" sz="1600" dirty="0" smtClean="0"/>
              <a:t>NPRR 639 - </a:t>
            </a:r>
            <a:r>
              <a:rPr lang="en-US" sz="1600" dirty="0"/>
              <a:t>Correction to Minimum Current Exposure</a:t>
            </a:r>
          </a:p>
          <a:p>
            <a:endParaRPr lang="en-US" sz="1600" dirty="0"/>
          </a:p>
          <a:p>
            <a:pPr marL="0" indent="0">
              <a:buNone/>
            </a:pPr>
            <a:endParaRPr lang="en-US" sz="1600" dirty="0"/>
          </a:p>
          <a:p>
            <a:endParaRPr lang="en-US" sz="1600" dirty="0"/>
          </a:p>
          <a:p>
            <a:endParaRPr lang="en-US" sz="1600" dirty="0"/>
          </a:p>
        </p:txBody>
      </p:sp>
    </p:spTree>
    <p:extLst>
      <p:ext uri="{BB962C8B-B14F-4D97-AF65-F5344CB8AC3E}">
        <p14:creationId xmlns:p14="http://schemas.microsoft.com/office/powerpoint/2010/main" val="4087759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a:t>Credit Updates</a:t>
            </a:r>
          </a:p>
        </p:txBody>
      </p:sp>
      <p:sp>
        <p:nvSpPr>
          <p:cNvPr id="5" name="TextBox 4"/>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8" name="Content Placeholder 2"/>
          <p:cNvSpPr>
            <a:spLocks noGrp="1"/>
          </p:cNvSpPr>
          <p:nvPr>
            <p:ph idx="1"/>
          </p:nvPr>
        </p:nvSpPr>
        <p:spPr>
          <a:xfrm>
            <a:off x="457200" y="685800"/>
            <a:ext cx="8229600" cy="5440363"/>
          </a:xfrm>
        </p:spPr>
        <p:txBody>
          <a:bodyPr>
            <a:normAutofit/>
          </a:bodyPr>
          <a:lstStyle/>
          <a:p>
            <a:pPr marL="0" indent="0">
              <a:buNone/>
            </a:pPr>
            <a:r>
              <a:rPr lang="en-US" sz="2000" dirty="0" smtClean="0"/>
              <a:t>Requests </a:t>
            </a:r>
            <a:r>
              <a:rPr lang="en-US" sz="2000" dirty="0"/>
              <a:t>or Assignments to CWG/MCWG</a:t>
            </a:r>
          </a:p>
          <a:p>
            <a:r>
              <a:rPr lang="en-US" sz="2000" dirty="0" smtClean="0"/>
              <a:t>Consolidation </a:t>
            </a:r>
            <a:r>
              <a:rPr lang="en-US" sz="2000" dirty="0"/>
              <a:t>of Other Binding Documents</a:t>
            </a:r>
          </a:p>
          <a:p>
            <a:pPr lvl="1"/>
            <a:r>
              <a:rPr lang="en-US" sz="2000" dirty="0" smtClean="0"/>
              <a:t>Credit Application</a:t>
            </a:r>
          </a:p>
          <a:p>
            <a:pPr lvl="2"/>
            <a:r>
              <a:rPr lang="en-US" sz="1600" dirty="0" smtClean="0"/>
              <a:t>ERCOT Credit and Legal will jointly draft NPRR</a:t>
            </a:r>
          </a:p>
          <a:p>
            <a:pPr marL="0" indent="0">
              <a:buNone/>
            </a:pPr>
            <a:endParaRPr lang="en-US" sz="2000" dirty="0" smtClean="0"/>
          </a:p>
          <a:p>
            <a:r>
              <a:rPr lang="en-US" sz="2000" dirty="0" smtClean="0"/>
              <a:t>Credit Items at August F&amp;A </a:t>
            </a:r>
            <a:endParaRPr lang="en-US" sz="2000" dirty="0" smtClean="0"/>
          </a:p>
          <a:p>
            <a:pPr lvl="1"/>
            <a:r>
              <a:rPr lang="en-US" sz="1600" dirty="0" smtClean="0"/>
              <a:t>CWG/MCWG Update</a:t>
            </a:r>
            <a:endParaRPr lang="en-US" sz="1600" dirty="0" smtClean="0"/>
          </a:p>
          <a:p>
            <a:pPr marL="0" indent="0">
              <a:buNone/>
            </a:pPr>
            <a:r>
              <a:rPr lang="en-US" sz="2000" dirty="0" smtClean="0"/>
              <a:t>	</a:t>
            </a:r>
            <a:endParaRPr lang="en-US" sz="2000" dirty="0"/>
          </a:p>
          <a:p>
            <a:pPr marL="0" indent="0">
              <a:buNone/>
            </a:pPr>
            <a:r>
              <a:rPr lang="en-US" sz="2000" dirty="0" smtClean="0"/>
              <a:t>Other</a:t>
            </a:r>
          </a:p>
          <a:p>
            <a:r>
              <a:rPr lang="en-US" sz="2000" dirty="0" smtClean="0"/>
              <a:t>Draft Credit (Section 16) Clarification NPRR</a:t>
            </a:r>
          </a:p>
          <a:p>
            <a:pPr lvl="1"/>
            <a:r>
              <a:rPr lang="en-US" sz="1600" dirty="0" smtClean="0"/>
              <a:t>Under review by CWG/MCWG</a:t>
            </a:r>
          </a:p>
        </p:txBody>
      </p:sp>
    </p:spTree>
    <p:extLst>
      <p:ext uri="{BB962C8B-B14F-4D97-AF65-F5344CB8AC3E}">
        <p14:creationId xmlns:p14="http://schemas.microsoft.com/office/powerpoint/2010/main" val="1645593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
        <p:nvSpPr>
          <p:cNvPr id="4" name="TextBox 3"/>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6" name="Title 1"/>
          <p:cNvSpPr>
            <a:spLocks noGrp="1"/>
          </p:cNvSpPr>
          <p:nvPr>
            <p:ph type="title"/>
          </p:nvPr>
        </p:nvSpPr>
        <p:spPr>
          <a:xfrm>
            <a:off x="457200" y="0"/>
            <a:ext cx="8229600" cy="542925"/>
          </a:xfrm>
        </p:spPr>
        <p:txBody>
          <a:bodyPr/>
          <a:lstStyle/>
          <a:p>
            <a:pPr algn="l"/>
            <a:r>
              <a:rPr lang="en-US" sz="2000" dirty="0"/>
              <a:t>Credit Updates</a:t>
            </a:r>
          </a:p>
        </p:txBody>
      </p:sp>
    </p:spTree>
    <p:extLst>
      <p:ext uri="{BB962C8B-B14F-4D97-AF65-F5344CB8AC3E}">
        <p14:creationId xmlns:p14="http://schemas.microsoft.com/office/powerpoint/2010/main" val="527940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B35CFF-028E-42FA-B883-6D3B52DC7A0C}">
  <ds:schemaRefs>
    <ds:schemaRef ds:uri="http://schemas.microsoft.com/office/2006/documentManagement/types"/>
    <ds:schemaRef ds:uri="http://purl.org/dc/dcmitype/"/>
    <ds:schemaRef ds:uri="http://schemas.microsoft.com/office/infopath/2007/PartnerControls"/>
    <ds:schemaRef ds:uri="http://purl.org/dc/elements/1.1/"/>
    <ds:schemaRef ds:uri="http://www.w3.org/XML/1998/namespace"/>
    <ds:schemaRef ds:uri="c34af464-7aa1-4edd-9be4-83dffc1cb926"/>
    <ds:schemaRef ds:uri="http://schemas.microsoft.com/office/2006/metadata/properti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4743</TotalTime>
  <Words>289</Words>
  <Application>Microsoft Office PowerPoint</Application>
  <PresentationFormat>On-screen Show (4:3)</PresentationFormat>
  <Paragraphs>77</Paragraphs>
  <Slides>6</Slides>
  <Notes>0</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Custom Design</vt:lpstr>
      <vt:lpstr>PowerPoint Presentation</vt:lpstr>
      <vt:lpstr>PowerPoint Presentation</vt:lpstr>
      <vt:lpstr>PowerPoint Presentation</vt:lpstr>
      <vt:lpstr>Credit Updates</vt:lpstr>
      <vt:lpstr>PowerPoint Presentation</vt:lpstr>
      <vt:lpstr>Credit Updates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Spells, Vanessa</cp:lastModifiedBy>
  <cp:revision>279</cp:revision>
  <cp:lastPrinted>2013-04-05T20:39:02Z</cp:lastPrinted>
  <dcterms:created xsi:type="dcterms:W3CDTF">2010-04-12T23:12:02Z</dcterms:created>
  <dcterms:modified xsi:type="dcterms:W3CDTF">2015-06-16T14:11:36Z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