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5" r:id="rId7"/>
    <p:sldId id="266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Texas Set Working Group</a:t>
              </a:r>
            </a:p>
            <a:p>
              <a:r>
                <a:rPr lang="en-US" dirty="0" smtClean="0"/>
                <a:t>06/17/15</a:t>
              </a:r>
              <a:endParaRPr lang="en-US" dirty="0" smtClean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/>
              <a:t>Texas Set Working Group</a:t>
            </a:r>
          </a:p>
          <a:p>
            <a:pPr algn="r"/>
            <a:r>
              <a:rPr lang="en-US" sz="1050" i="1" dirty="0" smtClean="0"/>
              <a:t>06/17/15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</a:t>
            </a:r>
            <a:r>
              <a:rPr lang="en-US" sz="2400" b="1" dirty="0" smtClean="0">
                <a:solidFill>
                  <a:prstClr val="black"/>
                </a:solidFill>
              </a:rPr>
              <a:t>0615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4434951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Flight </a:t>
            </a:r>
            <a:r>
              <a:rPr lang="en-US" kern="0" dirty="0" smtClean="0">
                <a:solidFill>
                  <a:prstClr val="black"/>
                </a:solidFill>
              </a:rPr>
              <a:t>0615 </a:t>
            </a:r>
            <a:r>
              <a:rPr lang="en-US" kern="0" dirty="0" smtClean="0">
                <a:solidFill>
                  <a:prstClr val="black"/>
                </a:solidFill>
              </a:rPr>
              <a:t>Summary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0615 </a:t>
            </a:r>
            <a:r>
              <a:rPr lang="en-US" sz="1800" b="0" dirty="0">
                <a:solidFill>
                  <a:prstClr val="black"/>
                </a:solidFill>
              </a:rPr>
              <a:t>is </a:t>
            </a:r>
            <a:r>
              <a:rPr lang="en-US" sz="1800" b="0" dirty="0" smtClean="0">
                <a:solidFill>
                  <a:prstClr val="black"/>
                </a:solidFill>
              </a:rPr>
              <a:t>40.54</a:t>
            </a:r>
            <a:r>
              <a:rPr lang="en-US" sz="1800" b="0" dirty="0" smtClean="0">
                <a:solidFill>
                  <a:prstClr val="black"/>
                </a:solidFill>
              </a:rPr>
              <a:t>% </a:t>
            </a:r>
            <a:r>
              <a:rPr lang="en-US" sz="1800" b="0" dirty="0">
                <a:solidFill>
                  <a:prstClr val="black"/>
                </a:solidFill>
              </a:rPr>
              <a:t>complete as of </a:t>
            </a:r>
            <a:r>
              <a:rPr lang="en-US" sz="1800" b="0" dirty="0" smtClean="0">
                <a:solidFill>
                  <a:prstClr val="black"/>
                </a:solidFill>
              </a:rPr>
              <a:t>06/16/15</a:t>
            </a:r>
            <a:r>
              <a:rPr lang="en-US" sz="1800" b="0" dirty="0" smtClean="0">
                <a:solidFill>
                  <a:prstClr val="black"/>
                </a:solidFill>
              </a:rPr>
              <a:t>.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2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>
                <a:solidFill>
                  <a:prstClr val="black"/>
                </a:solidFill>
              </a:rPr>
              <a:t>New </a:t>
            </a:r>
            <a:r>
              <a:rPr lang="en-US" sz="1800" b="0" dirty="0" smtClean="0">
                <a:solidFill>
                  <a:prstClr val="black"/>
                </a:solidFill>
              </a:rPr>
              <a:t>CRs </a:t>
            </a:r>
            <a:r>
              <a:rPr lang="en-US" sz="1800" b="0" dirty="0" smtClean="0">
                <a:solidFill>
                  <a:prstClr val="black"/>
                </a:solidFill>
              </a:rPr>
              <a:t>are testing </a:t>
            </a:r>
            <a:r>
              <a:rPr lang="en-US" sz="1800" b="0" dirty="0" smtClean="0">
                <a:solidFill>
                  <a:prstClr val="black"/>
                </a:solidFill>
              </a:rPr>
              <a:t>(Including </a:t>
            </a:r>
            <a:r>
              <a:rPr lang="en-US" sz="1800" b="0" dirty="0" smtClean="0">
                <a:solidFill>
                  <a:prstClr val="black"/>
                </a:solidFill>
              </a:rPr>
              <a:t>1 </a:t>
            </a:r>
            <a:r>
              <a:rPr lang="en-US" sz="1800" b="0" dirty="0" smtClean="0">
                <a:solidFill>
                  <a:prstClr val="black"/>
                </a:solidFill>
              </a:rPr>
              <a:t>additional DUNS)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</a:t>
            </a:r>
            <a:r>
              <a:rPr lang="en-US" sz="1800" b="0" dirty="0">
                <a:solidFill>
                  <a:prstClr val="black"/>
                </a:solidFill>
              </a:rPr>
              <a:t>7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CRs </a:t>
            </a:r>
            <a:r>
              <a:rPr lang="en-US" sz="1800" b="0" dirty="0" smtClean="0">
                <a:solidFill>
                  <a:prstClr val="black"/>
                </a:solidFill>
              </a:rPr>
              <a:t>are testing </a:t>
            </a:r>
            <a:r>
              <a:rPr lang="en-US" sz="1800" b="0" dirty="0" smtClean="0">
                <a:solidFill>
                  <a:prstClr val="black"/>
                </a:solidFill>
              </a:rPr>
              <a:t>for Change of Service Provider</a:t>
            </a:r>
            <a:r>
              <a:rPr lang="en-US" sz="1800" b="0" dirty="0" smtClean="0">
                <a:solidFill>
                  <a:prstClr val="black"/>
                </a:solidFill>
              </a:rPr>
              <a:t>, 1 CR is testing for Bank Change, </a:t>
            </a:r>
            <a:r>
              <a:rPr lang="en-US" sz="1800" b="0" dirty="0" smtClean="0">
                <a:solidFill>
                  <a:prstClr val="black"/>
                </a:solidFill>
              </a:rPr>
              <a:t>and </a:t>
            </a:r>
            <a:r>
              <a:rPr lang="en-US" sz="1800" b="0" dirty="0">
                <a:solidFill>
                  <a:prstClr val="black"/>
                </a:solidFill>
              </a:rPr>
              <a:t>1</a:t>
            </a:r>
            <a:r>
              <a:rPr lang="en-US" sz="1800" b="0" dirty="0" smtClean="0">
                <a:solidFill>
                  <a:prstClr val="black"/>
                </a:solidFill>
              </a:rPr>
              <a:t> CR </a:t>
            </a:r>
            <a:r>
              <a:rPr lang="en-US" sz="1800" b="0" dirty="0" smtClean="0">
                <a:solidFill>
                  <a:prstClr val="black"/>
                </a:solidFill>
              </a:rPr>
              <a:t>is adding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new </a:t>
            </a:r>
            <a:r>
              <a:rPr lang="en-US" sz="1800" b="0" dirty="0" smtClean="0">
                <a:solidFill>
                  <a:prstClr val="black"/>
                </a:solidFill>
              </a:rPr>
              <a:t>territories.</a:t>
            </a: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1077 </a:t>
            </a:r>
            <a:r>
              <a:rPr lang="en-US" sz="1800" b="0" dirty="0" smtClean="0">
                <a:solidFill>
                  <a:prstClr val="black"/>
                </a:solidFill>
              </a:rPr>
              <a:t>tasks </a:t>
            </a:r>
            <a:r>
              <a:rPr lang="en-US" sz="1800" b="0" dirty="0" smtClean="0">
                <a:solidFill>
                  <a:prstClr val="black"/>
                </a:solidFill>
              </a:rPr>
              <a:t>are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scheduled including </a:t>
            </a:r>
            <a:r>
              <a:rPr lang="en-US" sz="1800" b="0" dirty="0" smtClean="0">
                <a:solidFill>
                  <a:prstClr val="black"/>
                </a:solidFill>
              </a:rPr>
              <a:t>connectivity and penny test.</a:t>
            </a:r>
            <a:endParaRPr lang="en-US" sz="1800" b="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06/17/15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0615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Schedule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0615 </a:t>
            </a:r>
            <a:r>
              <a:rPr lang="en-US" sz="1800" b="0" dirty="0">
                <a:solidFill>
                  <a:prstClr val="black"/>
                </a:solidFill>
              </a:rPr>
              <a:t>signup </a:t>
            </a:r>
            <a:r>
              <a:rPr lang="en-US" sz="1800" b="0" dirty="0" err="1" smtClean="0">
                <a:solidFill>
                  <a:prstClr val="black"/>
                </a:solidFill>
              </a:rPr>
              <a:t>begans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05/13/15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0615 </a:t>
            </a:r>
            <a:r>
              <a:rPr lang="en-US" sz="1800" b="0" dirty="0">
                <a:solidFill>
                  <a:prstClr val="black"/>
                </a:solidFill>
              </a:rPr>
              <a:t>signup deadline </a:t>
            </a:r>
            <a:r>
              <a:rPr lang="en-US" sz="1800" b="0" dirty="0" smtClean="0">
                <a:solidFill>
                  <a:prstClr val="black"/>
                </a:solidFill>
              </a:rPr>
              <a:t>was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05/20/15 (Adhoc, </a:t>
            </a:r>
            <a:r>
              <a:rPr lang="en-US" sz="1800" b="0" dirty="0" smtClean="0">
                <a:solidFill>
                  <a:prstClr val="black"/>
                </a:solidFill>
              </a:rPr>
              <a:t>07/02/15 </a:t>
            </a:r>
            <a:r>
              <a:rPr lang="en-US" sz="1800" b="0" dirty="0" smtClean="0">
                <a:solidFill>
                  <a:prstClr val="black"/>
                </a:solidFill>
              </a:rPr>
              <a:t>for </a:t>
            </a:r>
            <a:r>
              <a:rPr lang="en-US" sz="1800" b="0" dirty="0">
                <a:solidFill>
                  <a:prstClr val="black"/>
                </a:solidFill>
              </a:rPr>
              <a:t>Current MPs Only, </a:t>
            </a:r>
            <a:r>
              <a:rPr lang="en-US" sz="1800" b="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 smtClean="0">
                <a:solidFill>
                  <a:prstClr val="black"/>
                </a:solidFill>
              </a:rPr>
              <a:t>)*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Connectivity kick-off conference call </a:t>
            </a:r>
            <a:r>
              <a:rPr lang="en-US" sz="1800" b="0" dirty="0" smtClean="0">
                <a:solidFill>
                  <a:prstClr val="black"/>
                </a:solidFill>
              </a:rPr>
              <a:t>was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05/26/15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kick-off conference call </a:t>
            </a:r>
            <a:r>
              <a:rPr lang="en-US" sz="1800" b="0" dirty="0" smtClean="0">
                <a:solidFill>
                  <a:prstClr val="black"/>
                </a:solidFill>
              </a:rPr>
              <a:t>was</a:t>
            </a:r>
            <a:r>
              <a:rPr lang="en-US" sz="1800" b="0" dirty="0" smtClean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06/12/15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Day 1 transactions </a:t>
            </a:r>
            <a:r>
              <a:rPr lang="en-US" sz="1800" b="0" dirty="0" smtClean="0">
                <a:solidFill>
                  <a:prstClr val="black"/>
                </a:solidFill>
              </a:rPr>
              <a:t>began </a:t>
            </a:r>
            <a:r>
              <a:rPr lang="en-US" sz="1800" b="0" dirty="0" smtClean="0">
                <a:solidFill>
                  <a:prstClr val="black"/>
                </a:solidFill>
              </a:rPr>
              <a:t>06/15/15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0615 </a:t>
            </a:r>
            <a:r>
              <a:rPr lang="en-US" sz="1800" b="0" dirty="0" smtClean="0">
                <a:solidFill>
                  <a:prstClr val="black"/>
                </a:solidFill>
              </a:rPr>
              <a:t>concludes </a:t>
            </a:r>
            <a:r>
              <a:rPr lang="en-US" sz="1800" b="0" dirty="0">
                <a:solidFill>
                  <a:prstClr val="black"/>
                </a:solidFill>
              </a:rPr>
              <a:t>on </a:t>
            </a:r>
            <a:r>
              <a:rPr lang="en-US" sz="1800" b="0" dirty="0" smtClean="0">
                <a:solidFill>
                  <a:prstClr val="black"/>
                </a:solidFill>
              </a:rPr>
              <a:t>06/26/15 </a:t>
            </a:r>
            <a:r>
              <a:rPr lang="en-US" sz="1800" b="0" dirty="0">
                <a:solidFill>
                  <a:prstClr val="black"/>
                </a:solidFill>
              </a:rPr>
              <a:t>(Contingency/Adhoc Period until </a:t>
            </a:r>
            <a:r>
              <a:rPr lang="en-US" sz="1800" b="0" dirty="0" smtClean="0">
                <a:solidFill>
                  <a:prstClr val="black"/>
                </a:solidFill>
              </a:rPr>
              <a:t>08/07/15</a:t>
            </a:r>
            <a:r>
              <a:rPr lang="en-US" sz="1800" b="0" dirty="0">
                <a:solidFill>
                  <a:prstClr val="black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881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06/17/15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1756</TotalTime>
  <Words>155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148</cp:revision>
  <cp:lastPrinted>2013-01-30T23:16:36Z</cp:lastPrinted>
  <dcterms:created xsi:type="dcterms:W3CDTF">2010-04-12T23:12:02Z</dcterms:created>
  <dcterms:modified xsi:type="dcterms:W3CDTF">2015-06-16T20:06:30Z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