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06/17/15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06/17/15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0615 </a:t>
            </a:r>
            <a:r>
              <a:rPr lang="en-US" kern="0" dirty="0" smtClean="0">
                <a:solidFill>
                  <a:prstClr val="black"/>
                </a:solidFill>
              </a:rPr>
              <a:t>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>
                <a:solidFill>
                  <a:prstClr val="black"/>
                </a:solidFill>
              </a:rPr>
              <a:t>is </a:t>
            </a:r>
            <a:r>
              <a:rPr lang="en-US" sz="1800" b="0" dirty="0" smtClean="0">
                <a:solidFill>
                  <a:prstClr val="black"/>
                </a:solidFill>
              </a:rPr>
              <a:t>40.54</a:t>
            </a:r>
            <a:r>
              <a:rPr lang="en-US" sz="1800" b="0" dirty="0" smtClean="0">
                <a:solidFill>
                  <a:prstClr val="black"/>
                </a:solidFill>
              </a:rPr>
              <a:t>% </a:t>
            </a:r>
            <a:r>
              <a:rPr lang="en-US" sz="1800" b="0" dirty="0">
                <a:solidFill>
                  <a:prstClr val="black"/>
                </a:solidFill>
              </a:rPr>
              <a:t>complete as of </a:t>
            </a:r>
            <a:r>
              <a:rPr lang="en-US" sz="1800" b="0" dirty="0" smtClean="0">
                <a:solidFill>
                  <a:prstClr val="black"/>
                </a:solidFill>
              </a:rPr>
              <a:t>06/16/15</a:t>
            </a:r>
            <a:r>
              <a:rPr lang="en-US" sz="1800" b="0" dirty="0" smtClean="0">
                <a:solidFill>
                  <a:prstClr val="black"/>
                </a:solidFill>
              </a:rPr>
              <a:t>.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2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</a:t>
            </a:r>
            <a:r>
              <a:rPr lang="en-US" sz="1800" b="0" dirty="0" smtClean="0">
                <a:solidFill>
                  <a:prstClr val="black"/>
                </a:solidFill>
              </a:rPr>
              <a:t>are testing </a:t>
            </a:r>
            <a:r>
              <a:rPr lang="en-US" sz="1800" b="0" dirty="0" smtClean="0">
                <a:solidFill>
                  <a:prstClr val="black"/>
                </a:solidFill>
              </a:rPr>
              <a:t>(Including </a:t>
            </a:r>
            <a:r>
              <a:rPr lang="en-US" sz="1800" b="0" dirty="0" smtClean="0">
                <a:solidFill>
                  <a:prstClr val="black"/>
                </a:solidFill>
              </a:rPr>
              <a:t>1 </a:t>
            </a:r>
            <a:r>
              <a:rPr lang="en-US" sz="1800" b="0" dirty="0" smtClean="0">
                <a:solidFill>
                  <a:prstClr val="black"/>
                </a:solidFill>
              </a:rPr>
              <a:t>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>
                <a:solidFill>
                  <a:prstClr val="black"/>
                </a:solidFill>
              </a:rPr>
              <a:t>7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CRs </a:t>
            </a:r>
            <a:r>
              <a:rPr lang="en-US" sz="1800" b="0" dirty="0" smtClean="0">
                <a:solidFill>
                  <a:prstClr val="black"/>
                </a:solidFill>
              </a:rPr>
              <a:t>are testing </a:t>
            </a:r>
            <a:r>
              <a:rPr lang="en-US" sz="1800" b="0" dirty="0" smtClean="0">
                <a:solidFill>
                  <a:prstClr val="black"/>
                </a:solidFill>
              </a:rPr>
              <a:t>for Change of Service Provider</a:t>
            </a:r>
            <a:r>
              <a:rPr lang="en-US" sz="1800" b="0" dirty="0" smtClean="0">
                <a:solidFill>
                  <a:prstClr val="black"/>
                </a:solidFill>
              </a:rPr>
              <a:t>, 1 CR is testing for Bank Change, </a:t>
            </a:r>
            <a:r>
              <a:rPr lang="en-US" sz="1800" b="0" dirty="0" smtClean="0">
                <a:solidFill>
                  <a:prstClr val="black"/>
                </a:solidFill>
              </a:rPr>
              <a:t>and </a:t>
            </a:r>
            <a:r>
              <a:rPr lang="en-US" sz="1800" b="0" dirty="0">
                <a:solidFill>
                  <a:prstClr val="black"/>
                </a:solidFill>
              </a:rPr>
              <a:t>1</a:t>
            </a:r>
            <a:r>
              <a:rPr lang="en-US" sz="1800" b="0" dirty="0" smtClean="0">
                <a:solidFill>
                  <a:prstClr val="black"/>
                </a:solidFill>
              </a:rPr>
              <a:t> CR </a:t>
            </a:r>
            <a:r>
              <a:rPr lang="en-US" sz="1800" b="0" dirty="0" smtClean="0">
                <a:solidFill>
                  <a:prstClr val="black"/>
                </a:solidFill>
              </a:rPr>
              <a:t>is adding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territories.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1077 </a:t>
            </a:r>
            <a:r>
              <a:rPr lang="en-US" sz="1800" b="0" dirty="0" smtClean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are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scheduled including </a:t>
            </a:r>
            <a:r>
              <a:rPr lang="en-US" sz="1800" b="0" dirty="0" smtClean="0">
                <a:solidFill>
                  <a:prstClr val="black"/>
                </a:solidFill>
              </a:rPr>
              <a:t>connectivity and penny test.</a:t>
            </a:r>
            <a:endParaRPr lang="en-US" sz="1800" b="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06/17/15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err="1" smtClean="0">
                <a:solidFill>
                  <a:prstClr val="black"/>
                </a:solidFill>
              </a:rPr>
              <a:t>begans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05/13/15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>
                <a:solidFill>
                  <a:prstClr val="black"/>
                </a:solidFill>
              </a:rPr>
              <a:t>signup deadline </a:t>
            </a:r>
            <a:r>
              <a:rPr lang="en-US" sz="1800" b="0" dirty="0" smtClean="0">
                <a:solidFill>
                  <a:prstClr val="black"/>
                </a:solidFill>
              </a:rPr>
              <a:t>was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05/20/15 (Adhoc, </a:t>
            </a:r>
            <a:r>
              <a:rPr lang="en-US" sz="1800" b="0" dirty="0" smtClean="0">
                <a:solidFill>
                  <a:prstClr val="black"/>
                </a:solidFill>
              </a:rPr>
              <a:t>07/02/15 </a:t>
            </a:r>
            <a:r>
              <a:rPr lang="en-US" sz="1800" b="0" dirty="0" smtClean="0">
                <a:solidFill>
                  <a:prstClr val="black"/>
                </a:solidFill>
              </a:rPr>
              <a:t>for </a:t>
            </a:r>
            <a:r>
              <a:rPr lang="en-US" sz="1800" b="0" dirty="0">
                <a:solidFill>
                  <a:prstClr val="black"/>
                </a:solidFill>
              </a:rPr>
              <a:t>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)*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05/26/15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was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06/12/15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began </a:t>
            </a:r>
            <a:r>
              <a:rPr lang="en-US" sz="1800" b="0" dirty="0" smtClean="0">
                <a:solidFill>
                  <a:prstClr val="black"/>
                </a:solidFill>
              </a:rPr>
              <a:t>06/15/15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 smtClean="0">
                <a:solidFill>
                  <a:prstClr val="black"/>
                </a:solidFill>
              </a:rPr>
              <a:t>concludes </a:t>
            </a:r>
            <a:r>
              <a:rPr lang="en-US" sz="1800" b="0" dirty="0">
                <a:solidFill>
                  <a:prstClr val="black"/>
                </a:solidFill>
              </a:rPr>
              <a:t>on </a:t>
            </a:r>
            <a:r>
              <a:rPr lang="en-US" sz="1800" b="0" dirty="0" smtClean="0">
                <a:solidFill>
                  <a:prstClr val="black"/>
                </a:solidFill>
              </a:rPr>
              <a:t>06/26/15 </a:t>
            </a:r>
            <a:r>
              <a:rPr lang="en-US" sz="1800" b="0" dirty="0">
                <a:solidFill>
                  <a:prstClr val="black"/>
                </a:solidFill>
              </a:rPr>
              <a:t>(Contingency/Adhoc Period until </a:t>
            </a:r>
            <a:r>
              <a:rPr lang="en-US" sz="1800" b="0" dirty="0" smtClean="0">
                <a:solidFill>
                  <a:prstClr val="black"/>
                </a:solidFill>
              </a:rPr>
              <a:t>08/07/15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06/17/15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155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148</cp:revision>
  <cp:lastPrinted>2013-01-30T23:16:36Z</cp:lastPrinted>
  <dcterms:created xsi:type="dcterms:W3CDTF">2010-04-12T23:12:02Z</dcterms:created>
  <dcterms:modified xsi:type="dcterms:W3CDTF">2015-06-16T20:06:30Z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