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20"/>
  </p:notesMasterIdLst>
  <p:sldIdLst>
    <p:sldId id="642" r:id="rId4"/>
    <p:sldId id="698" r:id="rId5"/>
    <p:sldId id="754" r:id="rId6"/>
    <p:sldId id="755" r:id="rId7"/>
    <p:sldId id="756" r:id="rId8"/>
    <p:sldId id="757" r:id="rId9"/>
    <p:sldId id="758" r:id="rId10"/>
    <p:sldId id="759" r:id="rId11"/>
    <p:sldId id="760" r:id="rId12"/>
    <p:sldId id="713" r:id="rId13"/>
    <p:sldId id="703" r:id="rId14"/>
    <p:sldId id="725" r:id="rId15"/>
    <p:sldId id="726" r:id="rId16"/>
    <p:sldId id="761" r:id="rId17"/>
    <p:sldId id="762" r:id="rId18"/>
    <p:sldId id="763" r:id="rId19"/>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668" y="-666"/>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5</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6/11/2015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6/11/2015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6/11/2015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6/11/2015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6/11/2015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6/11/2015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6/11/2015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6/11/2015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6/11/2015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6/11/2015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6/11/2015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6/11/2015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s>
</file>

<file path=ppt/slides/_rels/slide8.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0.wmf"/><Relationship Id="rId3" Type="http://schemas.openxmlformats.org/officeDocument/2006/relationships/oleObject" Target="../embeddings/oleObject30.bin"/><Relationship Id="rId21" Type="http://schemas.openxmlformats.org/officeDocument/2006/relationships/oleObject" Target="../embeddings/oleObject36.bin"/><Relationship Id="rId34" Type="http://schemas.openxmlformats.org/officeDocument/2006/relationships/oleObject" Target="../embeddings/Microsoft_Word_97_-_2003_Document40.doc"/><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oleObject" Target="../embeddings/Microsoft_Word_97_-_2003_Document37.doc"/><Relationship Id="rId33"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38.wmf"/><Relationship Id="rId29"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wmf"/><Relationship Id="rId24" Type="http://schemas.openxmlformats.org/officeDocument/2006/relationships/oleObject" Target="../embeddings/oleObject37.bin"/><Relationship Id="rId32" Type="http://schemas.openxmlformats.org/officeDocument/2006/relationships/image" Target="../media/image42.wmf"/><Relationship Id="rId5" Type="http://schemas.openxmlformats.org/officeDocument/2006/relationships/image" Target="../media/image33.wmf"/><Relationship Id="rId15" Type="http://schemas.openxmlformats.org/officeDocument/2006/relationships/oleObject" Target="../embeddings/oleObject34.bin"/><Relationship Id="rId23" Type="http://schemas.openxmlformats.org/officeDocument/2006/relationships/image" Target="../media/image39.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6.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 Id="rId35" Type="http://schemas.openxmlformats.org/officeDocument/2006/relationships/image" Target="../media/image4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Microsoft_Word_97_-_2003_Document4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June 16</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Continuation of Categorization of </a:t>
            </a:r>
            <a:br>
              <a:rPr lang="en-US" sz="3600" b="1" dirty="0" smtClean="0"/>
            </a:br>
            <a:r>
              <a:rPr lang="en-US" sz="3600" b="1" dirty="0" smtClean="0"/>
              <a:t>SMT RMS Approved AMWG CRs</a:t>
            </a:r>
            <a:endParaRPr lang="en-US" sz="3600" dirty="0"/>
          </a:p>
        </p:txBody>
      </p:sp>
    </p:spTree>
    <p:extLst>
      <p:ext uri="{BB962C8B-B14F-4D97-AF65-F5344CB8AC3E}">
        <p14:creationId xmlns:p14="http://schemas.microsoft.com/office/powerpoint/2010/main" val="3739467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May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May and June Outages</a:t>
            </a:r>
            <a:endParaRPr lang="en-US" sz="3200" dirty="0"/>
          </a:p>
        </p:txBody>
      </p:sp>
    </p:spTree>
    <p:extLst>
      <p:ext uri="{BB962C8B-B14F-4D97-AF65-F5344CB8AC3E}">
        <p14:creationId xmlns:p14="http://schemas.microsoft.com/office/powerpoint/2010/main" val="3414582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May and June Outages</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13</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63500" indent="0">
              <a:buNone/>
            </a:pPr>
            <a:r>
              <a:rPr lang="en-US" sz="2400" dirty="0" smtClean="0">
                <a:cs typeface="Aharoni" pitchFamily="2" charset="-79"/>
              </a:rPr>
              <a:t>Two File Processing Incidents</a:t>
            </a:r>
          </a:p>
          <a:p>
            <a:pPr marL="520700" indent="-457200"/>
            <a:r>
              <a:rPr lang="en-US" sz="2400" dirty="0" smtClean="0">
                <a:cs typeface="Aharoni" pitchFamily="2" charset="-79"/>
              </a:rPr>
              <a:t>May 26</a:t>
            </a:r>
            <a:r>
              <a:rPr lang="en-US" sz="2400" baseline="30000" dirty="0" smtClean="0">
                <a:cs typeface="Aharoni" pitchFamily="2" charset="-79"/>
              </a:rPr>
              <a:t>th</a:t>
            </a:r>
            <a:r>
              <a:rPr lang="en-US" sz="2400" dirty="0" smtClean="0">
                <a:cs typeface="Aharoni" pitchFamily="2" charset="-79"/>
              </a:rPr>
              <a:t> File Processing did not Complete until 3:00 AM CST May 27</a:t>
            </a:r>
          </a:p>
          <a:p>
            <a:pPr marL="520700" indent="-457200"/>
            <a:r>
              <a:rPr lang="en-US" sz="2400" dirty="0" smtClean="0">
                <a:cs typeface="Aharoni" pitchFamily="2" charset="-79"/>
              </a:rPr>
              <a:t>May 31</a:t>
            </a:r>
            <a:r>
              <a:rPr lang="en-US" sz="2400" baseline="30000" dirty="0" smtClean="0">
                <a:cs typeface="Aharoni" pitchFamily="2" charset="-79"/>
              </a:rPr>
              <a:t>st</a:t>
            </a:r>
            <a:r>
              <a:rPr lang="en-US" sz="2400" dirty="0" smtClean="0">
                <a:cs typeface="Aharoni" pitchFamily="2" charset="-79"/>
              </a:rPr>
              <a:t> File Processing did not Complete until 12:30 AM CST June 1  </a:t>
            </a:r>
            <a:endParaRPr lang="en-US" sz="2400" baseline="30000" dirty="0" smtClean="0">
              <a:cs typeface="Aharoni" pitchFamily="2" charset="-79"/>
            </a:endParaRPr>
          </a:p>
          <a:p>
            <a:pPr marL="520700" indent="-457200"/>
            <a:r>
              <a:rPr lang="en-US" sz="2400" dirty="0" smtClean="0">
                <a:cs typeface="Aharoni" pitchFamily="2" charset="-79"/>
              </a:rPr>
              <a:t>Cause – New infrastructure monitoring tools along with tuning of capacity and parameters  </a:t>
            </a:r>
          </a:p>
          <a:p>
            <a:pPr marL="520700" indent="-457200"/>
            <a:r>
              <a:rPr lang="en-US" sz="2400" dirty="0" smtClean="0">
                <a:cs typeface="Aharoni" pitchFamily="2" charset="-79"/>
              </a:rPr>
              <a:t>Remediation – Tuned monitoring tools and file processing capacity parameters.  Also added manual monitoring for initial new infrastructure start up period.</a:t>
            </a:r>
          </a:p>
          <a:p>
            <a:pPr marL="520700" indent="-457200"/>
            <a:r>
              <a:rPr lang="en-US" sz="2400" dirty="0" smtClean="0">
                <a:cs typeface="Aharoni" pitchFamily="2" charset="-79"/>
              </a:rPr>
              <a:t>Market Notices – Should have been sent and process has been corrected to support improved Market Notice compliance</a:t>
            </a:r>
          </a:p>
          <a:p>
            <a:pPr marL="520700" indent="-457200"/>
            <a:endParaRPr lang="en-US" sz="2400" dirty="0" smtClean="0">
              <a:cs typeface="Aharoni" pitchFamily="2" charset="-79"/>
            </a:endParaRPr>
          </a:p>
        </p:txBody>
      </p:sp>
    </p:spTree>
    <p:extLst>
      <p:ext uri="{BB962C8B-B14F-4D97-AF65-F5344CB8AC3E}">
        <p14:creationId xmlns:p14="http://schemas.microsoft.com/office/powerpoint/2010/main" val="285357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May and June Outages</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14</a:t>
            </a:fld>
            <a:endParaRPr lang="en-US"/>
          </a:p>
        </p:txBody>
      </p:sp>
      <p:sp>
        <p:nvSpPr>
          <p:cNvPr id="6" name="Content Placeholder 12"/>
          <p:cNvSpPr>
            <a:spLocks noGrp="1"/>
          </p:cNvSpPr>
          <p:nvPr>
            <p:ph idx="1"/>
          </p:nvPr>
        </p:nvSpPr>
        <p:spPr>
          <a:xfrm>
            <a:off x="594360" y="1371600"/>
            <a:ext cx="10698480" cy="4876800"/>
          </a:xfrm>
        </p:spPr>
        <p:txBody>
          <a:bodyPr>
            <a:normAutofit fontScale="92500" lnSpcReduction="10000"/>
          </a:bodyPr>
          <a:lstStyle/>
          <a:p>
            <a:pPr marL="63500" indent="0">
              <a:buNone/>
            </a:pPr>
            <a:r>
              <a:rPr lang="en-US" sz="2400" dirty="0" smtClean="0">
                <a:cs typeface="Aharoni" pitchFamily="2" charset="-79"/>
              </a:rPr>
              <a:t>Two Website Portal Services Incidents</a:t>
            </a:r>
          </a:p>
          <a:p>
            <a:pPr marL="520700" indent="-457200"/>
            <a:r>
              <a:rPr lang="en-US" sz="2400" dirty="0" smtClean="0">
                <a:cs typeface="Aharoni" pitchFamily="2" charset="-79"/>
              </a:rPr>
              <a:t>June 5</a:t>
            </a:r>
            <a:r>
              <a:rPr lang="en-US" sz="2400" baseline="30000" dirty="0" smtClean="0">
                <a:cs typeface="Aharoni" pitchFamily="2" charset="-79"/>
              </a:rPr>
              <a:t>th</a:t>
            </a:r>
            <a:r>
              <a:rPr lang="en-US" sz="2400" dirty="0" smtClean="0">
                <a:cs typeface="Aharoni" pitchFamily="2" charset="-79"/>
              </a:rPr>
              <a:t> SMT </a:t>
            </a:r>
            <a:r>
              <a:rPr lang="en-US" sz="2400" dirty="0">
                <a:cs typeface="Aharoni" pitchFamily="2" charset="-79"/>
              </a:rPr>
              <a:t>w</a:t>
            </a:r>
            <a:r>
              <a:rPr lang="en-US" sz="2400" dirty="0" smtClean="0">
                <a:cs typeface="Aharoni" pitchFamily="2" charset="-79"/>
              </a:rPr>
              <a:t>ebsite </a:t>
            </a:r>
            <a:r>
              <a:rPr lang="en-US" sz="2400" dirty="0">
                <a:cs typeface="Aharoni" pitchFamily="2" charset="-79"/>
              </a:rPr>
              <a:t>p</a:t>
            </a:r>
            <a:r>
              <a:rPr lang="en-US" sz="2400" dirty="0" smtClean="0">
                <a:cs typeface="Aharoni" pitchFamily="2" charset="-79"/>
              </a:rPr>
              <a:t>ortal services were down from 8:00 AM CST until 11:59 AM CST </a:t>
            </a:r>
          </a:p>
          <a:p>
            <a:pPr marL="857250" lvl="1" indent="-457200"/>
            <a:r>
              <a:rPr lang="en-US" sz="2400" dirty="0" smtClean="0">
                <a:cs typeface="Aharoni" pitchFamily="2" charset="-79"/>
              </a:rPr>
              <a:t>No file processing was affected</a:t>
            </a:r>
          </a:p>
          <a:p>
            <a:pPr marL="857250" lvl="1" indent="-457200"/>
            <a:r>
              <a:rPr lang="en-US" sz="2400" dirty="0" smtClean="0">
                <a:cs typeface="Aharoni" pitchFamily="2" charset="-79"/>
              </a:rPr>
              <a:t>Cause – LDAP file system corruption</a:t>
            </a:r>
          </a:p>
          <a:p>
            <a:pPr marL="857250" lvl="1" indent="-457200"/>
            <a:r>
              <a:rPr lang="en-US" sz="2400" dirty="0" smtClean="0">
                <a:cs typeface="Aharoni" pitchFamily="2" charset="-79"/>
              </a:rPr>
              <a:t>Remediation – Reload LDAP file system from backup</a:t>
            </a:r>
          </a:p>
          <a:p>
            <a:pPr marL="857250" lvl="1" indent="-457200"/>
            <a:r>
              <a:rPr lang="en-US" sz="2400" dirty="0" smtClean="0">
                <a:cs typeface="Aharoni" pitchFamily="2" charset="-79"/>
              </a:rPr>
              <a:t>Market Notices were sent during and upon completion of this event </a:t>
            </a:r>
          </a:p>
          <a:p>
            <a:pPr marL="520700" indent="-457200"/>
            <a:r>
              <a:rPr lang="en-US" sz="2400" dirty="0" smtClean="0">
                <a:cs typeface="Aharoni" pitchFamily="2" charset="-79"/>
              </a:rPr>
              <a:t>June 9</a:t>
            </a:r>
            <a:r>
              <a:rPr lang="en-US" sz="2400" baseline="30000" dirty="0" smtClean="0">
                <a:cs typeface="Aharoni" pitchFamily="2" charset="-79"/>
              </a:rPr>
              <a:t>th</a:t>
            </a:r>
            <a:r>
              <a:rPr lang="en-US" sz="2400" dirty="0" smtClean="0">
                <a:cs typeface="Aharoni" pitchFamily="2" charset="-79"/>
              </a:rPr>
              <a:t> </a:t>
            </a:r>
            <a:r>
              <a:rPr lang="en-US" sz="2400" dirty="0">
                <a:cs typeface="Aharoni" pitchFamily="2" charset="-79"/>
              </a:rPr>
              <a:t>SMT website portal services </a:t>
            </a:r>
            <a:r>
              <a:rPr lang="en-US" sz="2400" dirty="0" smtClean="0">
                <a:cs typeface="Aharoni" pitchFamily="2" charset="-79"/>
              </a:rPr>
              <a:t>intermittently were down from 11:30 </a:t>
            </a:r>
            <a:r>
              <a:rPr lang="en-US" sz="2400" dirty="0">
                <a:cs typeface="Aharoni" pitchFamily="2" charset="-79"/>
              </a:rPr>
              <a:t>AM CST until </a:t>
            </a:r>
            <a:r>
              <a:rPr lang="en-US" sz="2400" dirty="0" smtClean="0">
                <a:cs typeface="Aharoni" pitchFamily="2" charset="-79"/>
              </a:rPr>
              <a:t>2:30 PM </a:t>
            </a:r>
            <a:r>
              <a:rPr lang="en-US" sz="2400" dirty="0">
                <a:cs typeface="Aharoni" pitchFamily="2" charset="-79"/>
              </a:rPr>
              <a:t>CST</a:t>
            </a:r>
            <a:endParaRPr lang="en-US" sz="2400" baseline="30000" dirty="0" smtClean="0">
              <a:cs typeface="Aharoni" pitchFamily="2" charset="-79"/>
            </a:endParaRPr>
          </a:p>
          <a:p>
            <a:pPr marL="857250" lvl="1" indent="-457200"/>
            <a:r>
              <a:rPr lang="en-US" sz="2400" dirty="0">
                <a:cs typeface="Aharoni" pitchFamily="2" charset="-79"/>
              </a:rPr>
              <a:t>No file processing was affected</a:t>
            </a:r>
          </a:p>
          <a:p>
            <a:pPr marL="857250" lvl="1" indent="-457200"/>
            <a:r>
              <a:rPr lang="en-US" sz="2400" dirty="0">
                <a:cs typeface="Aharoni" pitchFamily="2" charset="-79"/>
              </a:rPr>
              <a:t>Cause – </a:t>
            </a:r>
            <a:r>
              <a:rPr lang="en-US" sz="2400" dirty="0" smtClean="0">
                <a:cs typeface="Aharoni" pitchFamily="2" charset="-79"/>
              </a:rPr>
              <a:t>Hung threads on one portal node</a:t>
            </a:r>
            <a:endParaRPr lang="en-US" sz="2400" dirty="0">
              <a:cs typeface="Aharoni" pitchFamily="2" charset="-79"/>
            </a:endParaRPr>
          </a:p>
          <a:p>
            <a:pPr marL="857250" lvl="1" indent="-457200"/>
            <a:r>
              <a:rPr lang="en-US" sz="2400" dirty="0">
                <a:cs typeface="Aharoni" pitchFamily="2" charset="-79"/>
              </a:rPr>
              <a:t>Remediation – </a:t>
            </a:r>
            <a:r>
              <a:rPr lang="en-US" sz="2400" dirty="0" smtClean="0">
                <a:cs typeface="Aharoni" pitchFamily="2" charset="-79"/>
              </a:rPr>
              <a:t>Restart server and provide more capacity for service</a:t>
            </a:r>
            <a:endParaRPr lang="en-US" sz="2400" dirty="0">
              <a:cs typeface="Aharoni" pitchFamily="2" charset="-79"/>
            </a:endParaRPr>
          </a:p>
          <a:p>
            <a:pPr marL="857250" lvl="1" indent="-457200"/>
            <a:r>
              <a:rPr lang="en-US" sz="2400" dirty="0">
                <a:cs typeface="Aharoni" pitchFamily="2" charset="-79"/>
              </a:rPr>
              <a:t>Market </a:t>
            </a:r>
            <a:r>
              <a:rPr lang="en-US" sz="2400" dirty="0" smtClean="0">
                <a:cs typeface="Aharoni" pitchFamily="2" charset="-79"/>
              </a:rPr>
              <a:t>Notice was </a:t>
            </a:r>
            <a:r>
              <a:rPr lang="en-US" sz="2400" dirty="0">
                <a:cs typeface="Aharoni" pitchFamily="2" charset="-79"/>
              </a:rPr>
              <a:t>sent </a:t>
            </a:r>
            <a:r>
              <a:rPr lang="en-US" sz="2400" dirty="0" smtClean="0">
                <a:cs typeface="Aharoni" pitchFamily="2" charset="-79"/>
              </a:rPr>
              <a:t>for this </a:t>
            </a:r>
            <a:r>
              <a:rPr lang="en-US" sz="2400" dirty="0">
                <a:cs typeface="Aharoni" pitchFamily="2" charset="-79"/>
              </a:rPr>
              <a:t>event</a:t>
            </a:r>
            <a:endParaRPr lang="en-US" sz="2400" dirty="0" smtClean="0">
              <a:cs typeface="Aharoni" pitchFamily="2" charset="-79"/>
            </a:endParaRPr>
          </a:p>
        </p:txBody>
      </p:sp>
    </p:spTree>
    <p:extLst>
      <p:ext uri="{BB962C8B-B14F-4D97-AF65-F5344CB8AC3E}">
        <p14:creationId xmlns:p14="http://schemas.microsoft.com/office/powerpoint/2010/main" val="260543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Market Notices</a:t>
            </a:r>
            <a:endParaRPr lang="en-US" sz="3200" dirty="0"/>
          </a:p>
        </p:txBody>
      </p:sp>
    </p:spTree>
    <p:extLst>
      <p:ext uri="{BB962C8B-B14F-4D97-AF65-F5344CB8AC3E}">
        <p14:creationId xmlns:p14="http://schemas.microsoft.com/office/powerpoint/2010/main" val="3650821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Market Notices</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16</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63500" indent="0">
              <a:buNone/>
            </a:pPr>
            <a:r>
              <a:rPr lang="en-US" sz="2400" dirty="0" smtClean="0">
                <a:cs typeface="Aharoni" pitchFamily="2" charset="-79"/>
              </a:rPr>
              <a:t>To Follow Guidelines as Specified in the SMT SLOs</a:t>
            </a:r>
          </a:p>
          <a:p>
            <a:pPr marL="406400" indent="-342900"/>
            <a:r>
              <a:rPr lang="en-US" sz="2400" dirty="0" smtClean="0">
                <a:cs typeface="Aharoni" pitchFamily="2" charset="-79"/>
              </a:rPr>
              <a:t>Requirements for Outage Notification</a:t>
            </a:r>
          </a:p>
          <a:p>
            <a:pPr marL="406400" indent="-342900"/>
            <a:r>
              <a:rPr lang="en-US" sz="2400" dirty="0" smtClean="0">
                <a:cs typeface="Aharoni" pitchFamily="2" charset="-79"/>
              </a:rPr>
              <a:t>Listservs for Notification</a:t>
            </a:r>
          </a:p>
          <a:p>
            <a:pPr marL="406400" indent="-342900"/>
            <a:r>
              <a:rPr lang="en-US" sz="2400" dirty="0" smtClean="0">
                <a:cs typeface="Aharoni" pitchFamily="2" charset="-79"/>
              </a:rPr>
              <a:t>COPS Communication Market Guide Rules</a:t>
            </a:r>
          </a:p>
          <a:p>
            <a:pPr marL="63500" indent="0">
              <a:buNone/>
            </a:pPr>
            <a:endParaRPr lang="en-US" sz="2400" dirty="0" smtClean="0">
              <a:cs typeface="Aharoni" pitchFamily="2" charset="-79"/>
            </a:endParaRPr>
          </a:p>
          <a:p>
            <a:pPr marL="406400" indent="-342900"/>
            <a:endParaRPr lang="en-US" sz="2400" dirty="0" smtClean="0">
              <a:cs typeface="Aharoni" pitchFamily="2" charset="-79"/>
            </a:endParaRPr>
          </a:p>
        </p:txBody>
      </p:sp>
    </p:spTree>
    <p:extLst>
      <p:ext uri="{BB962C8B-B14F-4D97-AF65-F5344CB8AC3E}">
        <p14:creationId xmlns:p14="http://schemas.microsoft.com/office/powerpoint/2010/main" val="42728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655320" y="1447800"/>
            <a:ext cx="10698480" cy="4876800"/>
          </a:xfrm>
        </p:spPr>
        <p:txBody>
          <a:bodyPr>
            <a:normAutofit fontScale="92500" lnSpcReduction="20000"/>
          </a:bodyPr>
          <a:lstStyle/>
          <a:p>
            <a:pPr marL="0" indent="0">
              <a:buNone/>
            </a:pPr>
            <a:r>
              <a:rPr lang="en-US" sz="2400" dirty="0" smtClean="0">
                <a:cs typeface="Aharoni" pitchFamily="2" charset="-79"/>
              </a:rPr>
              <a:t>Summary: 42 </a:t>
            </a:r>
            <a:r>
              <a:rPr lang="en-US" sz="2400" dirty="0">
                <a:cs typeface="Aharoni" pitchFamily="2" charset="-79"/>
              </a:rPr>
              <a:t>Total AMWG Change Requests </a:t>
            </a:r>
          </a:p>
          <a:p>
            <a:pPr marL="0" indent="0">
              <a:buNone/>
            </a:pPr>
            <a:endParaRPr lang="en-US" sz="2400" dirty="0" smtClean="0">
              <a:cs typeface="Aharoni" pitchFamily="2" charset="-79"/>
            </a:endParaRPr>
          </a:p>
          <a:p>
            <a:pPr marL="457200" indent="-457200"/>
            <a:r>
              <a:rPr lang="en-US" sz="2400" dirty="0" smtClean="0">
                <a:cs typeface="Aharoni" pitchFamily="2" charset="-79"/>
              </a:rPr>
              <a:t>9 </a:t>
            </a:r>
            <a:r>
              <a:rPr lang="en-US" sz="2400" dirty="0">
                <a:cs typeface="Aharoni" pitchFamily="2" charset="-79"/>
              </a:rPr>
              <a:t>AMWG Change Requests </a:t>
            </a:r>
            <a:r>
              <a:rPr lang="en-US" sz="2400" dirty="0" smtClean="0">
                <a:cs typeface="Aharoni" pitchFamily="2" charset="-79"/>
              </a:rPr>
              <a:t>Delivered </a:t>
            </a:r>
            <a:r>
              <a:rPr lang="en-US" sz="2400" dirty="0">
                <a:cs typeface="Aharoni" pitchFamily="2" charset="-79"/>
              </a:rPr>
              <a:t>2014</a:t>
            </a:r>
          </a:p>
          <a:p>
            <a:pPr marL="457200" indent="-457200"/>
            <a:r>
              <a:rPr lang="en-US" sz="2400" dirty="0" smtClean="0">
                <a:cs typeface="Aharoni" pitchFamily="2" charset="-79"/>
              </a:rPr>
              <a:t>1 </a:t>
            </a:r>
            <a:r>
              <a:rPr lang="en-US" sz="2400" dirty="0">
                <a:cs typeface="Aharoni" pitchFamily="2" charset="-79"/>
              </a:rPr>
              <a:t>AMWG Change </a:t>
            </a:r>
            <a:r>
              <a:rPr lang="en-US" sz="2400" dirty="0" smtClean="0">
                <a:cs typeface="Aharoni" pitchFamily="2" charset="-79"/>
              </a:rPr>
              <a:t>Request CR 2013-014 Toggle Between 15 Min Reads and Daily Reads Designed and Awaiting </a:t>
            </a:r>
            <a:r>
              <a:rPr lang="en-US" sz="2400" dirty="0">
                <a:cs typeface="Aharoni" pitchFamily="2" charset="-79"/>
              </a:rPr>
              <a:t>Next Release to Implement in </a:t>
            </a:r>
            <a:r>
              <a:rPr lang="en-US" sz="2400" dirty="0" smtClean="0">
                <a:cs typeface="Aharoni" pitchFamily="2" charset="-79"/>
              </a:rPr>
              <a:t>2015</a:t>
            </a:r>
          </a:p>
          <a:p>
            <a:pPr marL="457200" indent="-457200"/>
            <a:r>
              <a:rPr lang="en-US" sz="2400" dirty="0" smtClean="0">
                <a:cs typeface="Aharoni" pitchFamily="2" charset="-79"/>
              </a:rPr>
              <a:t>1 </a:t>
            </a:r>
            <a:r>
              <a:rPr lang="en-US" sz="2400" dirty="0">
                <a:cs typeface="Aharoni" pitchFamily="2" charset="-79"/>
              </a:rPr>
              <a:t>RMS Tabled </a:t>
            </a:r>
            <a:r>
              <a:rPr lang="en-US" sz="2400" dirty="0" smtClean="0">
                <a:cs typeface="Aharoni" pitchFamily="2" charset="-79"/>
              </a:rPr>
              <a:t>CR 2014-018 </a:t>
            </a:r>
            <a:r>
              <a:rPr lang="en-US" sz="2400" dirty="0">
                <a:cs typeface="Aharoni" pitchFamily="2" charset="-79"/>
              </a:rPr>
              <a:t>Add Generation Data to the SMT Portal View</a:t>
            </a:r>
          </a:p>
          <a:p>
            <a:pPr marL="457200" indent="-457200"/>
            <a:r>
              <a:rPr lang="en-US" sz="2400" dirty="0">
                <a:cs typeface="Aharoni" pitchFamily="2" charset="-79"/>
              </a:rPr>
              <a:t>1 AMWG Pushed Back as Defect </a:t>
            </a:r>
            <a:r>
              <a:rPr lang="en-US" sz="2400" dirty="0" smtClean="0">
                <a:cs typeface="Aharoni" pitchFamily="2" charset="-79"/>
              </a:rPr>
              <a:t>CR 2015-022 </a:t>
            </a:r>
            <a:r>
              <a:rPr lang="en-US" sz="2400" dirty="0">
                <a:cs typeface="Aharoni" pitchFamily="2" charset="-79"/>
              </a:rPr>
              <a:t>Keep ROR Visible During Customer Registration</a:t>
            </a:r>
            <a:endParaRPr lang="en-US" sz="2000" dirty="0">
              <a:cs typeface="Aharoni" pitchFamily="2" charset="-79"/>
            </a:endParaRPr>
          </a:p>
          <a:p>
            <a:pPr marL="457200" indent="-457200"/>
            <a:r>
              <a:rPr lang="en-US" sz="2400" dirty="0">
                <a:cs typeface="Aharoni" pitchFamily="2" charset="-79"/>
              </a:rPr>
              <a:t>1 AMWG Change Request </a:t>
            </a:r>
            <a:r>
              <a:rPr lang="en-US" sz="2400" dirty="0" smtClean="0">
                <a:cs typeface="Aharoni" pitchFamily="2" charset="-79"/>
              </a:rPr>
              <a:t>CR 2015-024 </a:t>
            </a:r>
            <a:r>
              <a:rPr lang="en-US" sz="2400" dirty="0">
                <a:cs typeface="Aharoni" pitchFamily="2" charset="-79"/>
              </a:rPr>
              <a:t>Renew Energy Data Agreement After One Year is In Queue for Release in 2015 at No </a:t>
            </a:r>
            <a:r>
              <a:rPr lang="en-US" sz="2400" dirty="0" smtClean="0">
                <a:cs typeface="Aharoni" pitchFamily="2" charset="-79"/>
              </a:rPr>
              <a:t>Cost</a:t>
            </a:r>
          </a:p>
          <a:p>
            <a:pPr marL="457200" indent="-457200"/>
            <a:r>
              <a:rPr lang="en-US" sz="2400" dirty="0" smtClean="0">
                <a:cs typeface="Aharoni" pitchFamily="2" charset="-79"/>
              </a:rPr>
              <a:t>1 AMWG Change Request CR 2015-041 CR Not in Inventory</a:t>
            </a:r>
          </a:p>
          <a:p>
            <a:pPr marL="457200" indent="-457200"/>
            <a:r>
              <a:rPr lang="en-US" sz="2400" dirty="0">
                <a:cs typeface="Aharoni" pitchFamily="2" charset="-79"/>
              </a:rPr>
              <a:t>6</a:t>
            </a:r>
            <a:r>
              <a:rPr lang="en-US" sz="2400" dirty="0" smtClean="0">
                <a:cs typeface="Aharoni" pitchFamily="2" charset="-79"/>
              </a:rPr>
              <a:t> AMWG Tabled</a:t>
            </a:r>
            <a:endParaRPr lang="en-US" sz="2400" dirty="0">
              <a:cs typeface="Aharoni" pitchFamily="2" charset="-79"/>
            </a:endParaRPr>
          </a:p>
          <a:p>
            <a:pPr marL="457200" indent="-457200"/>
            <a:r>
              <a:rPr lang="en-US" sz="2400" dirty="0" smtClean="0">
                <a:cs typeface="Aharoni" pitchFamily="2" charset="-79"/>
              </a:rPr>
              <a:t>13 RMS Approved and AMWG Categorized Awaiting Packaging</a:t>
            </a:r>
          </a:p>
          <a:p>
            <a:pPr marL="457200" indent="-457200"/>
            <a:r>
              <a:rPr lang="en-US" sz="2400" dirty="0" smtClean="0">
                <a:cs typeface="Aharoni" pitchFamily="2" charset="-79"/>
              </a:rPr>
              <a:t>7 RMS Approved and Awaiting AMWG Categorization</a:t>
            </a:r>
          </a:p>
          <a:p>
            <a:pPr marL="457200" indent="-457200"/>
            <a:r>
              <a:rPr lang="en-US" sz="2400" dirty="0" smtClean="0">
                <a:cs typeface="Aharoni" pitchFamily="2" charset="-79"/>
              </a:rPr>
              <a:t>2 Awaiting JDOA Estimation CR 2015-40 CR 2015-42</a:t>
            </a:r>
          </a:p>
          <a:p>
            <a:pPr marL="857250" lvl="1" indent="-457200"/>
            <a:endParaRPr lang="en-US" sz="2000" dirty="0">
              <a:cs typeface="Aharoni" pitchFamily="2" charset="-79"/>
            </a:endParaRPr>
          </a:p>
          <a:p>
            <a:pPr marL="0" indent="0">
              <a:buNone/>
            </a:pPr>
            <a:endParaRPr lang="en-US" sz="24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228515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93897279"/>
              </p:ext>
            </p:extLst>
          </p:nvPr>
        </p:nvGraphicFramePr>
        <p:xfrm>
          <a:off x="297180" y="914400"/>
          <a:ext cx="11318267" cy="598932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2 Important Awaiting Packaging </a:t>
                      </a:r>
                      <a:endParaRPr lang="en-US" sz="11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2 Important Awaiting Packaging </a:t>
                      </a:r>
                      <a:endParaRPr lang="en-US" sz="11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2 Important Awaiting Packaging </a:t>
                      </a:r>
                      <a:endParaRPr lang="en-US" sz="11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3 Nice to Have Awaiting Packaging</a:t>
                      </a:r>
                      <a:endParaRPr lang="en-US" sz="11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1200" dirty="0" smtClean="0"/>
                        <a:t>Awaiting Categorization</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150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1507"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150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1509"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1510"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1511"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151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1513"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1514"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1515"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6427163"/>
              </p:ext>
            </p:extLst>
          </p:nvPr>
        </p:nvGraphicFramePr>
        <p:xfrm>
          <a:off x="271754" y="381000"/>
          <a:ext cx="11318266" cy="6416040"/>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New Infrastructure Refresh Complete</a:t>
                      </a:r>
                      <a:endParaRPr lang="en-US" sz="1100" b="0" dirty="0" smtClean="0">
                        <a:solidFill>
                          <a:schemeClr val="accent1"/>
                        </a:solidFill>
                      </a:endParaRPr>
                    </a:p>
                  </a:txBody>
                  <a:tcPr marL="118872" marR="118872" anchor="ctr"/>
                </a:tc>
                <a:tc>
                  <a:txBody>
                    <a:bodyPr/>
                    <a:lstStyle/>
                    <a:p>
                      <a:r>
                        <a:rPr lang="en-US" sz="1000" baseline="0" dirty="0" smtClean="0"/>
                        <a:t>Awaiting Evaluation of New SMT Infrastructure to Determine if any Additional Work is Needed to meet CR Requirements</a:t>
                      </a:r>
                      <a:endParaRPr lang="en-US" sz="10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9567320"/>
              </p:ext>
            </p:extLst>
          </p:nvPr>
        </p:nvGraphicFramePr>
        <p:xfrm>
          <a:off x="5715000" y="1279525"/>
          <a:ext cx="914400" cy="320675"/>
        </p:xfrm>
        <a:graphic>
          <a:graphicData uri="http://schemas.openxmlformats.org/presentationml/2006/ole">
            <mc:AlternateContent xmlns:mc="http://schemas.openxmlformats.org/markup-compatibility/2006">
              <mc:Choice xmlns:v="urn:schemas-microsoft-com:vml" Requires="v">
                <p:oleObj spid="_x0000_s12482"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279525"/>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2483"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2484"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2485"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2486"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2487"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7800629"/>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12488"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1869883"/>
              </p:ext>
            </p:extLst>
          </p:nvPr>
        </p:nvGraphicFramePr>
        <p:xfrm>
          <a:off x="5715000" y="6172200"/>
          <a:ext cx="838200" cy="507736"/>
        </p:xfrm>
        <a:graphic>
          <a:graphicData uri="http://schemas.openxmlformats.org/presentationml/2006/ole">
            <mc:AlternateContent xmlns:mc="http://schemas.openxmlformats.org/markup-compatibility/2006">
              <mc:Choice xmlns:v="urn:schemas-microsoft-com:vml" Requires="v">
                <p:oleObj spid="_x0000_s12489"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15000" y="61722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8632975"/>
              </p:ext>
            </p:extLst>
          </p:nvPr>
        </p:nvGraphicFramePr>
        <p:xfrm>
          <a:off x="297180" y="350520"/>
          <a:ext cx="11318266" cy="563880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Delivery in 2015</a:t>
                      </a:r>
                    </a:p>
                  </a:txBody>
                  <a:tcPr marL="118872" marR="118872" anchor="ctr">
                    <a:solidFill>
                      <a:srgbClr val="FFFF66"/>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FFFF66"/>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3589"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359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3591"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3592"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3593"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3594"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359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3596"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3597"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3598"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75808099"/>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3599"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44463116"/>
              </p:ext>
            </p:extLst>
          </p:nvPr>
        </p:nvGraphicFramePr>
        <p:xfrm>
          <a:off x="297180" y="350520"/>
          <a:ext cx="11318266" cy="613257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rgbClr val="FF0000"/>
                          </a:solidFill>
                        </a:rPr>
                        <a:t>AMWG Tabled</a:t>
                      </a:r>
                      <a:r>
                        <a:rPr lang="en-US" sz="1200" baseline="0" dirty="0" smtClean="0">
                          <a:solidFill>
                            <a:srgbClr val="FF0000"/>
                          </a:solidFill>
                        </a:rPr>
                        <a:t> 5/19/15 Get Further Info</a:t>
                      </a:r>
                      <a:endParaRPr lang="en-US" sz="1200" dirty="0">
                        <a:solidFill>
                          <a:srgbClr val="FF0000"/>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FF0000"/>
                          </a:solidFill>
                        </a:rPr>
                        <a:t>IBM Re-estimate with Hardcode vs Roll Over</a:t>
                      </a:r>
                    </a:p>
                  </a:txBody>
                  <a:tcPr marL="118872" marR="118872" anchor="ctr"/>
                </a:tc>
                <a:tc>
                  <a:txBody>
                    <a:bodyPr/>
                    <a:lstStyle/>
                    <a:p>
                      <a:r>
                        <a:rPr lang="en-US" sz="1200" dirty="0" smtClean="0">
                          <a:solidFill>
                            <a:srgbClr val="FF0000"/>
                          </a:solidFill>
                        </a:rPr>
                        <a:t>AMWG Tabled</a:t>
                      </a:r>
                      <a:r>
                        <a:rPr lang="en-US" sz="1200" baseline="0" dirty="0" smtClean="0">
                          <a:solidFill>
                            <a:srgbClr val="FF0000"/>
                          </a:solidFill>
                        </a:rPr>
                        <a:t> 5/19/15 for new Estimate</a:t>
                      </a:r>
                      <a:endParaRPr lang="en-US" sz="1200" dirty="0">
                        <a:solidFill>
                          <a:srgbClr val="FF0000"/>
                        </a:solidFill>
                      </a:endParaRPr>
                    </a:p>
                  </a:txBody>
                  <a:tcPr marL="118872" marR="118872" anchor="ctr"/>
                </a:tc>
                <a:tc>
                  <a:txBody>
                    <a:bodyPr/>
                    <a:lstStyle/>
                    <a:p>
                      <a:r>
                        <a:rPr lang="en-US" sz="120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Tabled</a:t>
                      </a:r>
                      <a:r>
                        <a:rPr lang="en-US" sz="1200" baseline="0" dirty="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in Process</a:t>
                      </a:r>
                    </a:p>
                  </a:txBody>
                  <a:tcPr marL="118872" marR="118872" anchor="ctr"/>
                </a:tc>
                <a:tc>
                  <a:txBody>
                    <a:bodyPr/>
                    <a:lstStyle/>
                    <a:p>
                      <a:r>
                        <a:rPr lang="en-US" sz="1200" dirty="0" smtClean="0"/>
                        <a:t>Awaiting Estimation</a:t>
                      </a:r>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462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462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462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462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463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463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4632"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463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4634"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4635"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4636"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07847588"/>
              </p:ext>
            </p:extLst>
          </p:nvPr>
        </p:nvGraphicFramePr>
        <p:xfrm>
          <a:off x="297180" y="350520"/>
          <a:ext cx="11318266" cy="486156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in Process</a:t>
                      </a:r>
                    </a:p>
                  </a:txBody>
                  <a:tcPr marL="118872" marR="118872" anchor="ctr"/>
                </a:tc>
                <a:tc>
                  <a:txBody>
                    <a:bodyPr/>
                    <a:lstStyle/>
                    <a:p>
                      <a:r>
                        <a:rPr lang="en-US" sz="1200" dirty="0" smtClean="0"/>
                        <a:t>Awaiting Estimation</a:t>
                      </a:r>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326654362"/>
              </p:ext>
            </p:extLst>
          </p:nvPr>
        </p:nvGraphicFramePr>
        <p:xfrm>
          <a:off x="5791200" y="1455737"/>
          <a:ext cx="914400" cy="373063"/>
        </p:xfrm>
        <a:graphic>
          <a:graphicData uri="http://schemas.openxmlformats.org/presentationml/2006/ole">
            <mc:AlternateContent xmlns:mc="http://schemas.openxmlformats.org/markup-compatibility/2006">
              <mc:Choice xmlns:v="urn:schemas-microsoft-com:vml" Requires="v">
                <p:oleObj spid="_x0000_s1537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455737"/>
                        <a:ext cx="914400" cy="373063"/>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23157</TotalTime>
  <Words>1869</Words>
  <Application>Microsoft Office PowerPoint</Application>
  <PresentationFormat>Custom</PresentationFormat>
  <Paragraphs>273</Paragraphs>
  <Slides>16</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S&amp;C-2010</vt:lpstr>
      <vt:lpstr>Custom Design</vt:lpstr>
      <vt:lpstr>7_S&amp;C-2010</vt:lpstr>
      <vt:lpstr>Document</vt:lpstr>
      <vt:lpstr>SMT Update To AMWG </vt:lpstr>
      <vt:lpstr>Status Update of AMWG Change Requests</vt:lpstr>
      <vt:lpstr>Status of AMWG Change Requests </vt:lpstr>
      <vt:lpstr>Rough Order Of Magnitude (ROM) Estimate of Effort Classification</vt:lpstr>
      <vt:lpstr>PowerPoint Presentation</vt:lpstr>
      <vt:lpstr>PowerPoint Presentation</vt:lpstr>
      <vt:lpstr>PowerPoint Presentation</vt:lpstr>
      <vt:lpstr>PowerPoint Presentation</vt:lpstr>
      <vt:lpstr>PowerPoint Presentation</vt:lpstr>
      <vt:lpstr>Continuation of Categorization of  SMT RMS Approved AMWG CRs</vt:lpstr>
      <vt:lpstr>Q&amp;A Monthly SMT Reports to AMWG Data Through May 2015</vt:lpstr>
      <vt:lpstr>SMT May and June Outages</vt:lpstr>
      <vt:lpstr>SMT May and June Outages</vt:lpstr>
      <vt:lpstr>SMT May and June Outages</vt:lpstr>
      <vt:lpstr>SMT Market Notices</vt:lpstr>
      <vt:lpstr>SMT Market Notices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765</cp:revision>
  <cp:lastPrinted>2015-03-16T17:42:12Z</cp:lastPrinted>
  <dcterms:modified xsi:type="dcterms:W3CDTF">2015-06-11T15:47:56Z</dcterms:modified>
</cp:coreProperties>
</file>