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6/12/2015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974623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6/12/2015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1936951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6/12/2015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896781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AF4946-6ADC-44FF-B7A6-2E925493FB53}" type="datetimeFigureOut">
              <a:rPr lang="en-US" smtClean="0"/>
              <a:t>6/12/2015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1758833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AF4946-6ADC-44FF-B7A6-2E925493FB53}" type="datetimeFigureOut">
              <a:rPr lang="en-US" smtClean="0"/>
              <a:t>6/12/2015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1952521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AF4946-6ADC-44FF-B7A6-2E925493FB53}" type="datetimeFigureOut">
              <a:rPr lang="en-US" smtClean="0"/>
              <a:t>6/12/2015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40200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AF4946-6ADC-44FF-B7A6-2E925493FB53}" type="datetimeFigureOut">
              <a:rPr lang="en-US" smtClean="0"/>
              <a:t>6/12/2015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314855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AF4946-6ADC-44FF-B7A6-2E925493FB53}" type="datetimeFigureOut">
              <a:rPr lang="en-US" smtClean="0"/>
              <a:t>6/12/2015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3351812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F4946-6ADC-44FF-B7A6-2E925493FB53}" type="datetimeFigureOut">
              <a:rPr lang="en-US" smtClean="0"/>
              <a:t>6/12/2015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26522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AF4946-6ADC-44FF-B7A6-2E925493FB53}" type="datetimeFigureOut">
              <a:rPr lang="en-US" smtClean="0"/>
              <a:t>6/12/2015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636934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AF4946-6ADC-44FF-B7A6-2E925493FB53}" type="datetimeFigureOut">
              <a:rPr lang="en-US" smtClean="0"/>
              <a:t>6/12/2015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1C94C-ED18-4F71-874C-81DF5517FEEA}" type="slidenum">
              <a:rPr lang="en-US" smtClean="0"/>
              <a:t>‹#›</a:t>
            </a:fld>
            <a:endParaRPr lang="en-US"/>
          </a:p>
        </p:txBody>
      </p:sp>
    </p:spTree>
    <p:extLst>
      <p:ext uri="{BB962C8B-B14F-4D97-AF65-F5344CB8AC3E}">
        <p14:creationId xmlns:p14="http://schemas.microsoft.com/office/powerpoint/2010/main" val="750394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F4946-6ADC-44FF-B7A6-2E925493FB53}" type="datetimeFigureOut">
              <a:rPr lang="en-US" smtClean="0"/>
              <a:t>6/12/2015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61C94C-ED18-4F71-874C-81DF5517FEEA}" type="slidenum">
              <a:rPr lang="en-US" smtClean="0"/>
              <a:t>‹#›</a:t>
            </a:fld>
            <a:endParaRPr lang="en-US"/>
          </a:p>
        </p:txBody>
      </p:sp>
    </p:spTree>
    <p:extLst>
      <p:ext uri="{BB962C8B-B14F-4D97-AF65-F5344CB8AC3E}">
        <p14:creationId xmlns:p14="http://schemas.microsoft.com/office/powerpoint/2010/main" val="3601814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rmAutofit/>
          </a:bodyPr>
          <a:lstStyle/>
          <a:p>
            <a:r>
              <a:rPr lang="en-US" sz="2400" dirty="0" smtClean="0"/>
              <a:t>NPRRs</a:t>
            </a:r>
            <a:endParaRPr lang="en-US" sz="2400" dirty="0"/>
          </a:p>
        </p:txBody>
      </p:sp>
      <p:sp>
        <p:nvSpPr>
          <p:cNvPr id="3" name="Content Placeholder 2"/>
          <p:cNvSpPr>
            <a:spLocks noGrp="1"/>
          </p:cNvSpPr>
          <p:nvPr>
            <p:ph idx="1"/>
          </p:nvPr>
        </p:nvSpPr>
        <p:spPr>
          <a:xfrm>
            <a:off x="457200" y="457200"/>
            <a:ext cx="8229600" cy="5668963"/>
          </a:xfrm>
        </p:spPr>
        <p:txBody>
          <a:bodyPr>
            <a:normAutofit lnSpcReduction="10000"/>
          </a:bodyPr>
          <a:lstStyle/>
          <a:p>
            <a:endParaRPr lang="en-US" sz="2400" dirty="0" smtClean="0"/>
          </a:p>
          <a:p>
            <a:r>
              <a:rPr lang="en-US" sz="2000" dirty="0" smtClean="0"/>
              <a:t>NPRR649 </a:t>
            </a:r>
            <a:r>
              <a:rPr lang="en-US" sz="2000" b="1" dirty="0"/>
              <a:t>Lost Opportunity Payments for HDL Manual Overrides. </a:t>
            </a:r>
            <a:r>
              <a:rPr lang="en-US" sz="2000" dirty="0"/>
              <a:t>This Nodal Protocol Revision Request (NPRR) proposes two options for a lost opportunity compensation mechanism for Generation Resources that are issued a High Dispatch Limit (HDL) manual override that results in a real power reduction (subject to certain criteria). </a:t>
            </a:r>
            <a:endParaRPr lang="en-US" sz="2000" dirty="0" smtClean="0"/>
          </a:p>
          <a:p>
            <a:r>
              <a:rPr lang="en-US" sz="2000" dirty="0" smtClean="0"/>
              <a:t>NPRR701 </a:t>
            </a:r>
            <a:r>
              <a:rPr lang="en-US" sz="2000" b="1" dirty="0"/>
              <a:t>As-Built Clarification of NPRR589, Ancillary Service Offers in the Supplemental Ancillary Services Market. </a:t>
            </a:r>
            <a:r>
              <a:rPr lang="en-US" sz="2000" dirty="0"/>
              <a:t>This Nodal Protocol Revision Request (NPRR) adds additional billing determinants to clarify the Settlement calculations and to show distinction between the subscript (m), which denotes a Supplemental Ancillary Services Market (SASM) and subscript (</a:t>
            </a:r>
            <a:r>
              <a:rPr lang="en-US" sz="2000" dirty="0" err="1"/>
              <a:t>rs</a:t>
            </a:r>
            <a:r>
              <a:rPr lang="en-US" sz="2000" dirty="0"/>
              <a:t>) used to describe a Reconfiguration SASM (RSASM).  NPRR589, Ancillary Service Offers in the Supplemental Ancillary Services Market, did not fully describe all of the Settlement equations that are needed to implement the concept of separate Market Clearing Prices for Capacity (MCPCs) under a SASM or RSASM.  This NPRR adds the missing Settlement equations to the Protocols as built into the ERCOT systems. </a:t>
            </a:r>
            <a:endParaRPr lang="en-US" sz="2000" dirty="0"/>
          </a:p>
        </p:txBody>
      </p:sp>
    </p:spTree>
    <p:extLst>
      <p:ext uri="{BB962C8B-B14F-4D97-AF65-F5344CB8AC3E}">
        <p14:creationId xmlns:p14="http://schemas.microsoft.com/office/powerpoint/2010/main" val="3797432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US" sz="2400" dirty="0" smtClean="0"/>
              <a:t>NPRRs</a:t>
            </a:r>
            <a:endParaRPr lang="en-US" sz="2400" dirty="0"/>
          </a:p>
        </p:txBody>
      </p:sp>
      <p:sp>
        <p:nvSpPr>
          <p:cNvPr id="3" name="Content Placeholder 2"/>
          <p:cNvSpPr>
            <a:spLocks noGrp="1"/>
          </p:cNvSpPr>
          <p:nvPr>
            <p:ph idx="1"/>
          </p:nvPr>
        </p:nvSpPr>
        <p:spPr>
          <a:xfrm>
            <a:off x="457200" y="762000"/>
            <a:ext cx="8229600" cy="5364163"/>
          </a:xfrm>
        </p:spPr>
        <p:txBody>
          <a:bodyPr>
            <a:normAutofit fontScale="92500" lnSpcReduction="10000"/>
          </a:bodyPr>
          <a:lstStyle/>
          <a:p>
            <a:r>
              <a:rPr lang="en-US" sz="2000" dirty="0" smtClean="0"/>
              <a:t>NPRR703 </a:t>
            </a:r>
            <a:r>
              <a:rPr lang="en-US" sz="2000" dirty="0"/>
              <a:t> </a:t>
            </a:r>
            <a:r>
              <a:rPr lang="en-US" sz="2000" b="1" dirty="0"/>
              <a:t> Clarification of Disclosure Requirements for GINR Study Information. </a:t>
            </a:r>
            <a:r>
              <a:rPr lang="en-US" sz="2000" dirty="0"/>
              <a:t> This NPRR would allow disclosure of all FIS studies except stability studies and SSO studies.  However, ERCOT understands that stakeholders may ultimately have a different view of this issue and that there may be other ways to safeguard this information short of restricting all public access to these studies.  ERCOT therefore requests its stakeholders’ thoughtful and candid input on this proposal.</a:t>
            </a:r>
            <a:r>
              <a:rPr lang="en-US" sz="2000" dirty="0" smtClean="0"/>
              <a:t> </a:t>
            </a:r>
          </a:p>
          <a:p>
            <a:r>
              <a:rPr lang="en-US" sz="2000" dirty="0" smtClean="0"/>
              <a:t>NPRR706 </a:t>
            </a:r>
            <a:r>
              <a:rPr lang="en-US" sz="2000" b="1" dirty="0"/>
              <a:t>Restore the ability to use Physical Responsive Reserve Capability as an Indicator of Available Frequency-Responsive Capacity.  </a:t>
            </a:r>
            <a:r>
              <a:rPr lang="en-US" sz="2000" dirty="0"/>
              <a:t>This Nodal Protocol Revision Request (NPRR) revises the calculation of Physical Responsive Capability (PRC) to more accurately indicate the amount of capacity that is available to respond to a frequency disturbance, as discussed during the Energy Emergency Alert (EEA) Workshop.  Accurate monitoring of the level of frequency-responsive reserves is important during all conditions and especially during Emergency Conditions where capacity providing Responsive Reserve Service is released to Security-Constrained Economic Dispatch (SCED), so that operators know how much remaining capacity is available on the system to respond to disturbances and can take appropriate actions. </a:t>
            </a:r>
            <a:endParaRPr lang="en-US" sz="2000" dirty="0"/>
          </a:p>
        </p:txBody>
      </p:sp>
    </p:spTree>
    <p:extLst>
      <p:ext uri="{BB962C8B-B14F-4D97-AF65-F5344CB8AC3E}">
        <p14:creationId xmlns:p14="http://schemas.microsoft.com/office/powerpoint/2010/main" val="4133791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2400" dirty="0" smtClean="0"/>
              <a:t>NPRR</a:t>
            </a:r>
            <a:endParaRPr lang="en-US" sz="2400" dirty="0"/>
          </a:p>
        </p:txBody>
      </p:sp>
      <p:sp>
        <p:nvSpPr>
          <p:cNvPr id="3" name="Content Placeholder 2"/>
          <p:cNvSpPr>
            <a:spLocks noGrp="1"/>
          </p:cNvSpPr>
          <p:nvPr>
            <p:ph idx="1"/>
          </p:nvPr>
        </p:nvSpPr>
        <p:spPr>
          <a:xfrm>
            <a:off x="457200" y="685800"/>
            <a:ext cx="8229600" cy="5440363"/>
          </a:xfrm>
        </p:spPr>
        <p:txBody>
          <a:bodyPr>
            <a:normAutofit/>
          </a:bodyPr>
          <a:lstStyle/>
          <a:p>
            <a:r>
              <a:rPr lang="en-US" sz="2000" dirty="0" smtClean="0"/>
              <a:t>NPRR710 </a:t>
            </a:r>
            <a:r>
              <a:rPr lang="en-US" sz="2000" b="1" dirty="0"/>
              <a:t>Removal of ORDC Phase 2 Language and Modification to HASL Calculation. </a:t>
            </a:r>
            <a:r>
              <a:rPr lang="en-US" sz="2000" dirty="0"/>
              <a:t>This NPRR removes Operating Reserve Demand Curve (ORDC) Phase 2; changes the High Ancillary Service Limit (HASL) calculation to remove Non-Frequency Responsive Capacity (NFRC) included in a Generation Resource’s High Sustained Limit (HSL), thereby creating the opportunity for an ORDC payment for the NFRC capacity through Ancillary Service imbalance Settlement; and clarifies the HASL definition between use in the Resource limit calculator, Reliability Unit Commitment (RUC) optimization, and the capacity shortfall ratio share</a:t>
            </a:r>
            <a:endParaRPr lang="en-US" sz="2000" dirty="0"/>
          </a:p>
        </p:txBody>
      </p:sp>
    </p:spTree>
    <p:extLst>
      <p:ext uri="{BB962C8B-B14F-4D97-AF65-F5344CB8AC3E}">
        <p14:creationId xmlns:p14="http://schemas.microsoft.com/office/powerpoint/2010/main" val="7076424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1034</TotalTime>
  <Words>225</Words>
  <Application>Microsoft Office PowerPoint</Application>
  <PresentationFormat>On-screen Show (4:3)</PresentationFormat>
  <Paragraphs>9</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NPRRs</vt:lpstr>
      <vt:lpstr>NPRRs</vt:lpstr>
      <vt:lpstr>NPRR</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NPRRs</dc:title>
  <dc:creator>Spells, Vanessa</dc:creator>
  <cp:lastModifiedBy>Spells, Vanessa</cp:lastModifiedBy>
  <cp:revision>11</cp:revision>
  <dcterms:created xsi:type="dcterms:W3CDTF">2015-01-15T19:29:11Z</dcterms:created>
  <dcterms:modified xsi:type="dcterms:W3CDTF">2015-06-12T19:49:33Z</dcterms:modified>
</cp:coreProperties>
</file>