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9"/>
  </p:notesMasterIdLst>
  <p:sldIdLst>
    <p:sldId id="642" r:id="rId4"/>
    <p:sldId id="703" r:id="rId5"/>
    <p:sldId id="704" r:id="rId6"/>
    <p:sldId id="702" r:id="rId7"/>
    <p:sldId id="709" r:id="rId8"/>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6B871"/>
    <a:srgbClr val="38B674"/>
    <a:srgbClr val="349E69"/>
    <a:srgbClr val="3333CC"/>
    <a:srgbClr val="37A76F"/>
    <a:srgbClr val="33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40" autoAdjust="0"/>
    <p:restoredTop sz="94722" autoAdjust="0"/>
  </p:normalViewPr>
  <p:slideViewPr>
    <p:cSldViewPr>
      <p:cViewPr varScale="1">
        <p:scale>
          <a:sx n="87" d="100"/>
          <a:sy n="87" d="100"/>
        </p:scale>
        <p:origin x="-1170" y="-84"/>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Eswar\File%20Proceesing\May-15\AMWG%20Monthly%20Market%20Reports%20_Sep14.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Eswar\File%20Proceesing\Apr-15\Dashboard%20inputs%20as%20of%20end%20of%20March2015_update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a:t>File Processing Performance</a:t>
            </a:r>
          </a:p>
        </c:rich>
      </c:tx>
      <c:layout>
        <c:manualLayout>
          <c:xMode val="edge"/>
          <c:yMode val="edge"/>
          <c:x val="0.36705907055735681"/>
          <c:y val="3.0516431924882615E-2"/>
        </c:manualLayout>
      </c:layout>
      <c:overlay val="0"/>
      <c:spPr>
        <a:noFill/>
        <a:ln w="25400">
          <a:noFill/>
        </a:ln>
      </c:spPr>
    </c:title>
    <c:autoTitleDeleted val="0"/>
    <c:plotArea>
      <c:layout>
        <c:manualLayout>
          <c:layoutTarget val="inner"/>
          <c:xMode val="edge"/>
          <c:yMode val="edge"/>
          <c:x val="7.2941218371563865E-2"/>
          <c:y val="0.10328662175080183"/>
          <c:w val="0.89058874689151368"/>
          <c:h val="0.68310015748825725"/>
        </c:manualLayout>
      </c:layout>
      <c:lineChart>
        <c:grouping val="standard"/>
        <c:varyColors val="0"/>
        <c:ser>
          <c:idx val="0"/>
          <c:order val="0"/>
          <c:tx>
            <c:strRef>
              <c:f>'Both SLOs together'!$C$3</c:f>
              <c:strCache>
                <c:ptCount val="1"/>
                <c:pt idx="0">
                  <c:v>Timely Market Delivery (Files to FTPS)</c:v>
                </c:pt>
              </c:strCache>
            </c:strRef>
          </c:tx>
          <c:spPr>
            <a:ln w="25400">
              <a:solidFill>
                <a:srgbClr val="99CC00"/>
              </a:solidFill>
              <a:prstDash val="solid"/>
            </a:ln>
          </c:spPr>
          <c:marker>
            <c:symbol val="none"/>
          </c:marker>
          <c:cat>
            <c:numRef>
              <c:f>'Both SLOs together'!$B$4:$B$34</c:f>
              <c:numCache>
                <c:formatCode>d\-mmm\-yy</c:formatCode>
                <c:ptCount val="31"/>
                <c:pt idx="0">
                  <c:v>42125</c:v>
                </c:pt>
                <c:pt idx="1">
                  <c:v>42126</c:v>
                </c:pt>
                <c:pt idx="2">
                  <c:v>42127</c:v>
                </c:pt>
                <c:pt idx="3">
                  <c:v>42128</c:v>
                </c:pt>
                <c:pt idx="4">
                  <c:v>42129</c:v>
                </c:pt>
                <c:pt idx="5">
                  <c:v>42130</c:v>
                </c:pt>
                <c:pt idx="6">
                  <c:v>42131</c:v>
                </c:pt>
                <c:pt idx="7">
                  <c:v>42132</c:v>
                </c:pt>
                <c:pt idx="8">
                  <c:v>42133</c:v>
                </c:pt>
                <c:pt idx="9">
                  <c:v>42134</c:v>
                </c:pt>
                <c:pt idx="10">
                  <c:v>42135</c:v>
                </c:pt>
                <c:pt idx="11">
                  <c:v>42136</c:v>
                </c:pt>
                <c:pt idx="12">
                  <c:v>42137</c:v>
                </c:pt>
                <c:pt idx="13">
                  <c:v>42138</c:v>
                </c:pt>
                <c:pt idx="14">
                  <c:v>42139</c:v>
                </c:pt>
                <c:pt idx="15">
                  <c:v>42140</c:v>
                </c:pt>
                <c:pt idx="16">
                  <c:v>42141</c:v>
                </c:pt>
                <c:pt idx="17">
                  <c:v>42142</c:v>
                </c:pt>
                <c:pt idx="18">
                  <c:v>42143</c:v>
                </c:pt>
                <c:pt idx="19">
                  <c:v>42144</c:v>
                </c:pt>
                <c:pt idx="20">
                  <c:v>42145</c:v>
                </c:pt>
                <c:pt idx="21">
                  <c:v>42146</c:v>
                </c:pt>
                <c:pt idx="22">
                  <c:v>42147</c:v>
                </c:pt>
                <c:pt idx="23">
                  <c:v>42148</c:v>
                </c:pt>
                <c:pt idx="24">
                  <c:v>42149</c:v>
                </c:pt>
                <c:pt idx="25">
                  <c:v>42150</c:v>
                </c:pt>
                <c:pt idx="26">
                  <c:v>42151</c:v>
                </c:pt>
                <c:pt idx="27">
                  <c:v>42152</c:v>
                </c:pt>
                <c:pt idx="28">
                  <c:v>42153</c:v>
                </c:pt>
                <c:pt idx="29">
                  <c:v>42154</c:v>
                </c:pt>
                <c:pt idx="30">
                  <c:v>42155</c:v>
                </c:pt>
              </c:numCache>
            </c:numRef>
          </c:cat>
          <c:val>
            <c:numRef>
              <c:f>'Both SLOs together'!$C$4:$C$34</c:f>
              <c:numCache>
                <c:formatCode>General</c:formatCode>
                <c:ptCount val="31"/>
                <c:pt idx="0">
                  <c:v>96</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60</c:v>
                </c:pt>
                <c:pt idx="26">
                  <c:v>100</c:v>
                </c:pt>
                <c:pt idx="27">
                  <c:v>100</c:v>
                </c:pt>
                <c:pt idx="28">
                  <c:v>95</c:v>
                </c:pt>
                <c:pt idx="29">
                  <c:v>100</c:v>
                </c:pt>
                <c:pt idx="30">
                  <c:v>92</c:v>
                </c:pt>
              </c:numCache>
            </c:numRef>
          </c:val>
          <c:smooth val="0"/>
        </c:ser>
        <c:ser>
          <c:idx val="1"/>
          <c:order val="1"/>
          <c:tx>
            <c:strRef>
              <c:f>'Both SLOs together'!$D$3</c:f>
              <c:strCache>
                <c:ptCount val="1"/>
                <c:pt idx="0">
                  <c:v>Portal Data Availability (Files to Portal)</c:v>
                </c:pt>
              </c:strCache>
            </c:strRef>
          </c:tx>
          <c:spPr>
            <a:ln w="25400">
              <a:solidFill>
                <a:srgbClr val="FF6600"/>
              </a:solidFill>
              <a:prstDash val="solid"/>
            </a:ln>
          </c:spPr>
          <c:marker>
            <c:symbol val="none"/>
          </c:marker>
          <c:cat>
            <c:numRef>
              <c:f>'Both SLOs together'!$B$4:$B$34</c:f>
              <c:numCache>
                <c:formatCode>d\-mmm\-yy</c:formatCode>
                <c:ptCount val="31"/>
                <c:pt idx="0">
                  <c:v>42125</c:v>
                </c:pt>
                <c:pt idx="1">
                  <c:v>42126</c:v>
                </c:pt>
                <c:pt idx="2">
                  <c:v>42127</c:v>
                </c:pt>
                <c:pt idx="3">
                  <c:v>42128</c:v>
                </c:pt>
                <c:pt idx="4">
                  <c:v>42129</c:v>
                </c:pt>
                <c:pt idx="5">
                  <c:v>42130</c:v>
                </c:pt>
                <c:pt idx="6">
                  <c:v>42131</c:v>
                </c:pt>
                <c:pt idx="7">
                  <c:v>42132</c:v>
                </c:pt>
                <c:pt idx="8">
                  <c:v>42133</c:v>
                </c:pt>
                <c:pt idx="9">
                  <c:v>42134</c:v>
                </c:pt>
                <c:pt idx="10">
                  <c:v>42135</c:v>
                </c:pt>
                <c:pt idx="11">
                  <c:v>42136</c:v>
                </c:pt>
                <c:pt idx="12">
                  <c:v>42137</c:v>
                </c:pt>
                <c:pt idx="13">
                  <c:v>42138</c:v>
                </c:pt>
                <c:pt idx="14">
                  <c:v>42139</c:v>
                </c:pt>
                <c:pt idx="15">
                  <c:v>42140</c:v>
                </c:pt>
                <c:pt idx="16">
                  <c:v>42141</c:v>
                </c:pt>
                <c:pt idx="17">
                  <c:v>42142</c:v>
                </c:pt>
                <c:pt idx="18">
                  <c:v>42143</c:v>
                </c:pt>
                <c:pt idx="19">
                  <c:v>42144</c:v>
                </c:pt>
                <c:pt idx="20">
                  <c:v>42145</c:v>
                </c:pt>
                <c:pt idx="21">
                  <c:v>42146</c:v>
                </c:pt>
                <c:pt idx="22">
                  <c:v>42147</c:v>
                </c:pt>
                <c:pt idx="23">
                  <c:v>42148</c:v>
                </c:pt>
                <c:pt idx="24">
                  <c:v>42149</c:v>
                </c:pt>
                <c:pt idx="25">
                  <c:v>42150</c:v>
                </c:pt>
                <c:pt idx="26">
                  <c:v>42151</c:v>
                </c:pt>
                <c:pt idx="27">
                  <c:v>42152</c:v>
                </c:pt>
                <c:pt idx="28">
                  <c:v>42153</c:v>
                </c:pt>
                <c:pt idx="29">
                  <c:v>42154</c:v>
                </c:pt>
                <c:pt idx="30">
                  <c:v>42155</c:v>
                </c:pt>
              </c:numCache>
            </c:numRef>
          </c:cat>
          <c:val>
            <c:numRef>
              <c:f>'Both SLOs together'!$D$4:$D$34</c:f>
              <c:numCache>
                <c:formatCode>General</c:formatCode>
                <c:ptCount val="31"/>
                <c:pt idx="0">
                  <c:v>87</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60</c:v>
                </c:pt>
                <c:pt idx="26">
                  <c:v>100</c:v>
                </c:pt>
                <c:pt idx="27">
                  <c:v>100</c:v>
                </c:pt>
                <c:pt idx="28">
                  <c:v>95</c:v>
                </c:pt>
                <c:pt idx="29">
                  <c:v>100</c:v>
                </c:pt>
                <c:pt idx="30">
                  <c:v>90</c:v>
                </c:pt>
              </c:numCache>
            </c:numRef>
          </c:val>
          <c:smooth val="0"/>
        </c:ser>
        <c:dLbls>
          <c:showLegendKey val="0"/>
          <c:showVal val="0"/>
          <c:showCatName val="0"/>
          <c:showSerName val="0"/>
          <c:showPercent val="0"/>
          <c:showBubbleSize val="0"/>
        </c:dLbls>
        <c:marker val="1"/>
        <c:smooth val="0"/>
        <c:axId val="93703168"/>
        <c:axId val="93709056"/>
      </c:lineChart>
      <c:dateAx>
        <c:axId val="93703168"/>
        <c:scaling>
          <c:orientation val="minMax"/>
        </c:scaling>
        <c:delete val="0"/>
        <c:axPos val="b"/>
        <c:numFmt formatCode="m/d/yyyy" sourceLinked="0"/>
        <c:majorTickMark val="out"/>
        <c:minorTickMark val="none"/>
        <c:tickLblPos val="nextTo"/>
        <c:spPr>
          <a:ln w="3175">
            <a:solidFill>
              <a:srgbClr val="000000"/>
            </a:solidFill>
            <a:prstDash val="solid"/>
          </a:ln>
        </c:spPr>
        <c:txPr>
          <a:bodyPr rot="-2700000" vert="horz"/>
          <a:lstStyle/>
          <a:p>
            <a:pPr>
              <a:defRPr sz="1200" b="0" i="0" u="none" strike="noStrike" baseline="0">
                <a:solidFill>
                  <a:srgbClr val="000000"/>
                </a:solidFill>
                <a:latin typeface="Arial"/>
                <a:ea typeface="Arial"/>
                <a:cs typeface="Arial"/>
              </a:defRPr>
            </a:pPr>
            <a:endParaRPr lang="en-US"/>
          </a:p>
        </c:txPr>
        <c:crossAx val="93709056"/>
        <c:crosses val="autoZero"/>
        <c:auto val="1"/>
        <c:lblOffset val="100"/>
        <c:baseTimeUnit val="days"/>
        <c:majorUnit val="2"/>
        <c:majorTimeUnit val="days"/>
        <c:minorUnit val="1"/>
        <c:minorTimeUnit val="days"/>
      </c:dateAx>
      <c:valAx>
        <c:axId val="93709056"/>
        <c:scaling>
          <c:orientation val="minMax"/>
          <c:max val="105"/>
          <c:min val="40"/>
        </c:scaling>
        <c:delete val="0"/>
        <c:axPos val="l"/>
        <c:majorGridlines>
          <c:spPr>
            <a:ln w="3175">
              <a:solidFill>
                <a:srgbClr val="9999FF"/>
              </a:solidFill>
              <a:prstDash val="sysDash"/>
            </a:ln>
          </c:spPr>
        </c:majorGridlines>
        <c:title>
          <c:tx>
            <c:rich>
              <a:bodyPr/>
              <a:lstStyle/>
              <a:p>
                <a:pPr>
                  <a:defRPr sz="1200" b="1" i="0" u="none" strike="noStrike" baseline="0">
                    <a:solidFill>
                      <a:srgbClr val="000000"/>
                    </a:solidFill>
                    <a:latin typeface="Arial"/>
                    <a:ea typeface="Arial"/>
                    <a:cs typeface="Arial"/>
                  </a:defRPr>
                </a:pPr>
                <a:r>
                  <a:rPr lang="en-US"/>
                  <a:t>% of Files</a:t>
                </a:r>
              </a:p>
            </c:rich>
          </c:tx>
          <c:layout>
            <c:manualLayout>
              <c:xMode val="edge"/>
              <c:yMode val="edge"/>
              <c:x val="5.8823529411764714E-3"/>
              <c:y val="0.34976599756016435"/>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3703168"/>
        <c:crosses val="autoZero"/>
        <c:crossBetween val="between"/>
        <c:majorUnit val="10"/>
        <c:minorUnit val="5"/>
      </c:valAx>
      <c:spPr>
        <a:solidFill>
          <a:srgbClr val="CCCCFF"/>
        </a:solidFill>
        <a:ln w="12700">
          <a:solidFill>
            <a:srgbClr val="808080"/>
          </a:solidFill>
          <a:prstDash val="solid"/>
        </a:ln>
      </c:spPr>
    </c:plotArea>
    <c:legend>
      <c:legendPos val="r"/>
      <c:layout>
        <c:manualLayout>
          <c:xMode val="edge"/>
          <c:yMode val="edge"/>
          <c:x val="0.28712877071872872"/>
          <c:y val="0.31593613298337708"/>
          <c:w val="0.35308911300471008"/>
          <c:h val="0.15023498823210493"/>
        </c:manualLayout>
      </c:layout>
      <c:overlay val="0"/>
      <c:spPr>
        <a:solidFill>
          <a:srgbClr val="FFFFFF"/>
        </a:solidFill>
        <a:ln w="3175">
          <a:solidFill>
            <a:srgbClr val="000000"/>
          </a:solidFill>
          <a:prstDash val="solid"/>
        </a:ln>
      </c:spPr>
      <c:txPr>
        <a:bodyPr/>
        <a:lstStyle/>
        <a:p>
          <a:pPr>
            <a:defRPr sz="88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000000"/>
                </a:solidFill>
                <a:latin typeface="Arial"/>
                <a:ea typeface="Arial"/>
                <a:cs typeface="Arial"/>
              </a:defRPr>
            </a:pPr>
            <a:r>
              <a:rPr lang="en-US"/>
              <a:t>SMT FTPS and API Availability</a:t>
            </a:r>
          </a:p>
        </c:rich>
      </c:tx>
      <c:layout>
        <c:manualLayout>
          <c:xMode val="edge"/>
          <c:yMode val="edge"/>
          <c:x val="0.37091697573630594"/>
          <c:y val="1.9531250000000003E-2"/>
        </c:manualLayout>
      </c:layout>
      <c:overlay val="0"/>
      <c:spPr>
        <a:noFill/>
        <a:ln w="25400">
          <a:noFill/>
        </a:ln>
      </c:spPr>
    </c:title>
    <c:autoTitleDeleted val="0"/>
    <c:plotArea>
      <c:layout>
        <c:manualLayout>
          <c:layoutTarget val="inner"/>
          <c:xMode val="edge"/>
          <c:yMode val="edge"/>
          <c:x val="6.8493185926173414E-2"/>
          <c:y val="0.24609421938747347"/>
          <c:w val="0.8988413476157836"/>
          <c:h val="0.63281370699635886"/>
        </c:manualLayout>
      </c:layout>
      <c:barChart>
        <c:barDir val="col"/>
        <c:grouping val="clustered"/>
        <c:varyColors val="0"/>
        <c:ser>
          <c:idx val="0"/>
          <c:order val="0"/>
          <c:tx>
            <c:strRef>
              <c:f>'CO#5'!$B$4</c:f>
              <c:strCache>
                <c:ptCount val="1"/>
                <c:pt idx="0">
                  <c:v>FTPS</c:v>
                </c:pt>
              </c:strCache>
            </c:strRef>
          </c:tx>
          <c:spPr>
            <a:solidFill>
              <a:srgbClr val="9999FF"/>
            </a:solidFill>
            <a:ln w="12700">
              <a:solidFill>
                <a:srgbClr val="000000"/>
              </a:solidFill>
              <a:prstDash val="solid"/>
            </a:ln>
          </c:spPr>
          <c:invertIfNegative val="0"/>
          <c:dLbls>
            <c:dLbl>
              <c:idx val="7"/>
              <c:layout>
                <c:manualLayout>
                  <c:x val="-6.5228165612346576E-3"/>
                  <c:y val="-0.1094702191851759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9"/>
              <c:layout>
                <c:manualLayout>
                  <c:x val="0"/>
                  <c:y val="-4.8632218844984851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2.9327593516476121E-3"/>
                  <c:y val="-0.10861986260845355"/>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25400">
                <a:noFill/>
              </a:ln>
            </c:spPr>
            <c:txPr>
              <a:bodyPr/>
              <a:lstStyle/>
              <a:p>
                <a:pPr>
                  <a:defRPr sz="600" b="1" i="0" u="none" strike="noStrike" baseline="0">
                    <a:solidFill>
                      <a:srgbClr val="9999FF"/>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'CO#5'!$AI$1:$AT$1</c:f>
              <c:numCache>
                <c:formatCode>mmm\-yy</c:formatCode>
                <c:ptCount val="12"/>
                <c:pt idx="0">
                  <c:v>41796</c:v>
                </c:pt>
                <c:pt idx="1">
                  <c:v>41826</c:v>
                </c:pt>
                <c:pt idx="2">
                  <c:v>41857</c:v>
                </c:pt>
                <c:pt idx="3">
                  <c:v>41888</c:v>
                </c:pt>
                <c:pt idx="4">
                  <c:v>41918</c:v>
                </c:pt>
                <c:pt idx="5">
                  <c:v>41949</c:v>
                </c:pt>
                <c:pt idx="6">
                  <c:v>41979</c:v>
                </c:pt>
                <c:pt idx="7">
                  <c:v>42010</c:v>
                </c:pt>
                <c:pt idx="8">
                  <c:v>42041</c:v>
                </c:pt>
                <c:pt idx="9">
                  <c:v>42069</c:v>
                </c:pt>
                <c:pt idx="10">
                  <c:v>42100</c:v>
                </c:pt>
                <c:pt idx="11">
                  <c:v>42130</c:v>
                </c:pt>
              </c:numCache>
            </c:numRef>
          </c:cat>
          <c:val>
            <c:numRef>
              <c:f>'CO#5'!$AI$4:$AT$4</c:f>
              <c:numCache>
                <c:formatCode>General</c:formatCode>
                <c:ptCount val="12"/>
                <c:pt idx="0">
                  <c:v>100</c:v>
                </c:pt>
                <c:pt idx="1">
                  <c:v>96.639784946236489</c:v>
                </c:pt>
                <c:pt idx="2">
                  <c:v>100</c:v>
                </c:pt>
                <c:pt idx="3">
                  <c:v>100</c:v>
                </c:pt>
                <c:pt idx="4">
                  <c:v>100</c:v>
                </c:pt>
                <c:pt idx="5">
                  <c:v>100</c:v>
                </c:pt>
                <c:pt idx="6">
                  <c:v>100</c:v>
                </c:pt>
                <c:pt idx="7">
                  <c:v>100</c:v>
                </c:pt>
                <c:pt idx="8">
                  <c:v>99.851190476190482</c:v>
                </c:pt>
                <c:pt idx="9">
                  <c:v>96.774193548387231</c:v>
                </c:pt>
                <c:pt idx="10">
                  <c:v>98.888888888888658</c:v>
                </c:pt>
                <c:pt idx="11">
                  <c:v>99.932795698924679</c:v>
                </c:pt>
              </c:numCache>
            </c:numRef>
          </c:val>
        </c:ser>
        <c:ser>
          <c:idx val="1"/>
          <c:order val="1"/>
          <c:tx>
            <c:strRef>
              <c:f>'CO#5'!$B$5</c:f>
              <c:strCache>
                <c:ptCount val="1"/>
                <c:pt idx="0">
                  <c:v>API</c:v>
                </c:pt>
              </c:strCache>
            </c:strRef>
          </c:tx>
          <c:spPr>
            <a:solidFill>
              <a:srgbClr val="993366"/>
            </a:solidFill>
            <a:ln w="12700">
              <a:solidFill>
                <a:srgbClr val="000000"/>
              </a:solidFill>
              <a:prstDash val="solid"/>
            </a:ln>
          </c:spPr>
          <c:invertIfNegative val="0"/>
          <c:dLbls>
            <c:dLbl>
              <c:idx val="0"/>
              <c:layout>
                <c:manualLayout>
                  <c:x val="7.6996102747328432E-3"/>
                  <c:y val="-7.346354555310039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6.5580680581855174E-3"/>
                  <c:y val="-6.565103065191073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4.3627845196970655E-3"/>
                  <c:y val="-7.346354555310039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6.0018337326328871E-5"/>
                  <c:y val="-0.15940120946618658"/>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2.7782557279865239E-5"/>
                  <c:y val="-7.346354555310039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9.3680884455841842E-3"/>
                  <c:y val="-6.174477320131588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6"/>
              <c:layout>
                <c:manualLayout>
                  <c:x val="2.9578396193312732E-3"/>
                  <c:y val="-5.0026000849531696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7"/>
              <c:layout>
                <c:manualLayout>
                  <c:x val="3.9237800466660642E-3"/>
                  <c:y val="-5.3932258300126379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8"/>
              <c:layout>
                <c:manualLayout>
                  <c:x val="-1.4077623320939314E-2"/>
                  <c:y val="-7.7369803003695184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9"/>
              <c:layout>
                <c:manualLayout>
                  <c:x val="-3.6280109961341969E-3"/>
                  <c:y val="-6.174477320131588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10"/>
              <c:layout>
                <c:manualLayout>
                  <c:x val="-8.9845185004460374E-3"/>
                  <c:y val="-7.7369803003695184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11"/>
              <c:layout>
                <c:manualLayout>
                  <c:x val="-5.9110954292288685E-3"/>
                  <c:y val="-7.346354555310039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12"/>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13"/>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solidFill>
                <a:srgbClr val="CCCCFF"/>
              </a:solidFill>
              <a:ln w="25400">
                <a:noFill/>
              </a:ln>
            </c:spPr>
            <c:txPr>
              <a:bodyPr/>
              <a:lstStyle/>
              <a:p>
                <a:pPr>
                  <a:defRPr sz="600" b="1" i="0" u="none" strike="noStrike" baseline="0">
                    <a:solidFill>
                      <a:srgbClr val="993366"/>
                    </a:solidFill>
                    <a:latin typeface="Arial"/>
                    <a:ea typeface="Arial"/>
                    <a:cs typeface="Aria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'CO#5'!$AI$1:$AT$1</c:f>
              <c:numCache>
                <c:formatCode>mmm\-yy</c:formatCode>
                <c:ptCount val="12"/>
                <c:pt idx="0">
                  <c:v>41796</c:v>
                </c:pt>
                <c:pt idx="1">
                  <c:v>41826</c:v>
                </c:pt>
                <c:pt idx="2">
                  <c:v>41857</c:v>
                </c:pt>
                <c:pt idx="3">
                  <c:v>41888</c:v>
                </c:pt>
                <c:pt idx="4">
                  <c:v>41918</c:v>
                </c:pt>
                <c:pt idx="5">
                  <c:v>41949</c:v>
                </c:pt>
                <c:pt idx="6">
                  <c:v>41979</c:v>
                </c:pt>
                <c:pt idx="7">
                  <c:v>42010</c:v>
                </c:pt>
                <c:pt idx="8">
                  <c:v>42041</c:v>
                </c:pt>
                <c:pt idx="9">
                  <c:v>42069</c:v>
                </c:pt>
                <c:pt idx="10">
                  <c:v>42100</c:v>
                </c:pt>
                <c:pt idx="11">
                  <c:v>42130</c:v>
                </c:pt>
              </c:numCache>
            </c:numRef>
          </c:cat>
          <c:val>
            <c:numRef>
              <c:f>'CO#5'!$AI$5:$AT$5</c:f>
              <c:numCache>
                <c:formatCode>General</c:formatCode>
                <c:ptCount val="12"/>
                <c:pt idx="0">
                  <c:v>100</c:v>
                </c:pt>
                <c:pt idx="1">
                  <c:v>100</c:v>
                </c:pt>
                <c:pt idx="2">
                  <c:v>100</c:v>
                </c:pt>
                <c:pt idx="3">
                  <c:v>100</c:v>
                </c:pt>
                <c:pt idx="4">
                  <c:v>100</c:v>
                </c:pt>
                <c:pt idx="5">
                  <c:v>100</c:v>
                </c:pt>
                <c:pt idx="6">
                  <c:v>100</c:v>
                </c:pt>
                <c:pt idx="7">
                  <c:v>100</c:v>
                </c:pt>
                <c:pt idx="8">
                  <c:v>100</c:v>
                </c:pt>
                <c:pt idx="9">
                  <c:v>66.845878136200454</c:v>
                </c:pt>
                <c:pt idx="10">
                  <c:v>78.472222222222214</c:v>
                </c:pt>
                <c:pt idx="11">
                  <c:v>99.887992831541069</c:v>
                </c:pt>
              </c:numCache>
            </c:numRef>
          </c:val>
        </c:ser>
        <c:dLbls>
          <c:showLegendKey val="0"/>
          <c:showVal val="0"/>
          <c:showCatName val="0"/>
          <c:showSerName val="0"/>
          <c:showPercent val="0"/>
          <c:showBubbleSize val="0"/>
        </c:dLbls>
        <c:gapWidth val="150"/>
        <c:axId val="93674112"/>
        <c:axId val="93397376"/>
      </c:barChart>
      <c:dateAx>
        <c:axId val="93674112"/>
        <c:scaling>
          <c:orientation val="minMax"/>
        </c:scaling>
        <c:delete val="0"/>
        <c:axPos val="b"/>
        <c:majorGridlines>
          <c:spPr>
            <a:ln w="3175">
              <a:solidFill>
                <a:srgbClr val="969696"/>
              </a:solidFill>
              <a:prstDash val="sysDash"/>
            </a:ln>
          </c:spPr>
        </c:majorGridlines>
        <c:numFmt formatCode="mmm\-yy" sourceLinked="0"/>
        <c:majorTickMark val="out"/>
        <c:minorTickMark val="none"/>
        <c:tickLblPos val="nextTo"/>
        <c:spPr>
          <a:ln w="3175">
            <a:solidFill>
              <a:srgbClr val="000000"/>
            </a:solidFill>
            <a:prstDash val="solid"/>
          </a:ln>
        </c:spPr>
        <c:txPr>
          <a:bodyPr rot="0" vert="horz"/>
          <a:lstStyle/>
          <a:p>
            <a:pPr>
              <a:defRPr sz="825" b="1" i="0" u="none" strike="noStrike" baseline="0">
                <a:solidFill>
                  <a:srgbClr val="000000"/>
                </a:solidFill>
                <a:latin typeface="Arial"/>
                <a:ea typeface="Arial"/>
                <a:cs typeface="Arial"/>
              </a:defRPr>
            </a:pPr>
            <a:endParaRPr lang="en-US"/>
          </a:p>
        </c:txPr>
        <c:crossAx val="93397376"/>
        <c:crosses val="autoZero"/>
        <c:auto val="1"/>
        <c:lblOffset val="100"/>
        <c:baseTimeUnit val="months"/>
        <c:majorUnit val="1"/>
        <c:majorTimeUnit val="months"/>
        <c:minorUnit val="1"/>
        <c:minorTimeUnit val="months"/>
      </c:dateAx>
      <c:valAx>
        <c:axId val="93397376"/>
        <c:scaling>
          <c:orientation val="minMax"/>
          <c:max val="100"/>
          <c:min val="50"/>
        </c:scaling>
        <c:delete val="0"/>
        <c:axPos val="l"/>
        <c:majorGridlines>
          <c:spPr>
            <a:ln w="3175">
              <a:solidFill>
                <a:srgbClr val="808080"/>
              </a:solidFill>
              <a:prstDash val="sysDash"/>
            </a:ln>
          </c:spPr>
        </c:majorGridlines>
        <c:title>
          <c:tx>
            <c:rich>
              <a:bodyPr/>
              <a:lstStyle/>
              <a:p>
                <a:pPr>
                  <a:defRPr sz="900" b="1" i="0" u="none" strike="noStrike" baseline="0">
                    <a:solidFill>
                      <a:srgbClr val="000000"/>
                    </a:solidFill>
                    <a:latin typeface="Arial"/>
                    <a:ea typeface="Arial"/>
                    <a:cs typeface="Arial"/>
                  </a:defRPr>
                </a:pPr>
                <a:r>
                  <a:rPr lang="en-US"/>
                  <a:t>% Avaibality in a month</a:t>
                </a:r>
              </a:p>
            </c:rich>
          </c:tx>
          <c:layout>
            <c:manualLayout>
              <c:xMode val="edge"/>
              <c:yMode val="edge"/>
              <c:x val="1.5806111696522705E-2"/>
              <c:y val="0.30468791010498758"/>
            </c:manualLayout>
          </c:layout>
          <c:overlay val="0"/>
          <c:spPr>
            <a:noFill/>
            <a:ln w="25400">
              <a:noFill/>
            </a:ln>
          </c:spPr>
        </c:title>
        <c:numFmt formatCode="General" sourceLinked="1"/>
        <c:majorTickMark val="out"/>
        <c:minorTickMark val="none"/>
        <c:tickLblPos val="nextTo"/>
        <c:spPr>
          <a:ln w="3175">
            <a:solidFill>
              <a:srgbClr val="969696"/>
            </a:solidFill>
            <a:prstDash val="sysDash"/>
          </a:ln>
        </c:spPr>
        <c:txPr>
          <a:bodyPr rot="0" vert="horz"/>
          <a:lstStyle/>
          <a:p>
            <a:pPr>
              <a:defRPr sz="850" b="0" i="0" u="none" strike="noStrike" baseline="0">
                <a:solidFill>
                  <a:srgbClr val="000000"/>
                </a:solidFill>
                <a:latin typeface="Arial"/>
                <a:ea typeface="Arial"/>
                <a:cs typeface="Arial"/>
              </a:defRPr>
            </a:pPr>
            <a:endParaRPr lang="en-US"/>
          </a:p>
        </c:txPr>
        <c:crossAx val="93674112"/>
        <c:crosses val="autoZero"/>
        <c:crossBetween val="between"/>
        <c:majorUnit val="10"/>
        <c:minorUnit val="10"/>
      </c:valAx>
      <c:spPr>
        <a:solidFill>
          <a:srgbClr val="CCCCFF"/>
        </a:solidFill>
        <a:ln w="12700">
          <a:solidFill>
            <a:srgbClr val="969696"/>
          </a:solidFill>
          <a:prstDash val="solid"/>
        </a:ln>
      </c:spPr>
    </c:plotArea>
    <c:legend>
      <c:legendPos val="t"/>
      <c:layout>
        <c:manualLayout>
          <c:xMode val="edge"/>
          <c:yMode val="edge"/>
          <c:x val="0.60379379869402683"/>
          <c:y val="1.9531250000000003E-2"/>
          <c:w val="8.3245521601685968E-2"/>
          <c:h val="0.10156250000000012"/>
        </c:manualLayout>
      </c:layout>
      <c:overlay val="0"/>
      <c:spPr>
        <a:solidFill>
          <a:srgbClr val="FFFFFF"/>
        </a:solidFill>
        <a:ln w="3175">
          <a:solidFill>
            <a:srgbClr val="000000"/>
          </a:solidFill>
          <a:prstDash val="solid"/>
        </a:ln>
      </c:spPr>
      <c:txPr>
        <a:bodyPr/>
        <a:lstStyle/>
        <a:p>
          <a:pPr>
            <a:defRPr sz="58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2725"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9613" y="4459288"/>
            <a:ext cx="5683250" cy="4224337"/>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2725"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EEF0AB23-F649-4F37-9278-5A22CB6DFF1E}" type="slidenum">
              <a:rPr lang="en-US"/>
              <a:pPr>
                <a:defRPr/>
              </a:pPr>
              <a:t>‹#›</a:t>
            </a:fld>
            <a:endParaRPr lang="en-US"/>
          </a:p>
        </p:txBody>
      </p:sp>
    </p:spTree>
    <p:extLst>
      <p:ext uri="{BB962C8B-B14F-4D97-AF65-F5344CB8AC3E}">
        <p14:creationId xmlns:p14="http://schemas.microsoft.com/office/powerpoint/2010/main" val="1052430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4019550" y="8918575"/>
            <a:ext cx="3081338" cy="468313"/>
          </a:xfrm>
          <a:prstGeom prst="rect">
            <a:avLst/>
          </a:prstGeom>
          <a:noFill/>
          <a:ln w="9525">
            <a:noFill/>
            <a:round/>
            <a:headEnd/>
            <a:tailEnd/>
          </a:ln>
        </p:spPr>
        <p:txBody>
          <a:bodyPr lIns="0" tIns="0" rIns="0" bIns="0" anchor="b"/>
          <a:lstStyle/>
          <a:p>
            <a:pPr algn="r" defTabSz="422275" hangingPunct="0">
              <a:lnSpc>
                <a:spcPct val="95000"/>
              </a:lnSpc>
              <a:buClr>
                <a:srgbClr val="000000"/>
              </a:buClr>
              <a:buSzPct val="100000"/>
              <a:buFont typeface="Times New Roman" pitchFamily="18" charset="0"/>
              <a:buNone/>
              <a:tabLst>
                <a:tab pos="669925" algn="l"/>
                <a:tab pos="1338263" algn="l"/>
                <a:tab pos="2008188" algn="l"/>
                <a:tab pos="2678113" algn="l"/>
              </a:tabLst>
            </a:pPr>
            <a:fld id="{04F4AF34-097F-4874-B41F-D04155D43D10}" type="slidenum">
              <a:rPr lang="en-US" altLang="en-US" sz="1300">
                <a:solidFill>
                  <a:srgbClr val="000000"/>
                </a:solidFill>
                <a:latin typeface="Times New Roman" pitchFamily="18" charset="0"/>
                <a:ea typeface="Microsoft YaHei" pitchFamily="34" charset="-122"/>
              </a:rPr>
              <a:pPr algn="r" defTabSz="422275" hangingPunct="0">
                <a:lnSpc>
                  <a:spcPct val="95000"/>
                </a:lnSpc>
                <a:buClr>
                  <a:srgbClr val="000000"/>
                </a:buClr>
                <a:buSzPct val="100000"/>
                <a:buFont typeface="Times New Roman" pitchFamily="18" charset="0"/>
                <a:buNone/>
                <a:tabLst>
                  <a:tab pos="669925" algn="l"/>
                  <a:tab pos="1338263" algn="l"/>
                  <a:tab pos="2008188" algn="l"/>
                  <a:tab pos="2678113" algn="l"/>
                </a:tabLst>
              </a:pPr>
              <a:t>3</a:t>
            </a:fld>
            <a:endParaRPr lang="en-US" altLang="en-US" sz="1300">
              <a:solidFill>
                <a:srgbClr val="000000"/>
              </a:solidFill>
              <a:latin typeface="Times New Roman" pitchFamily="18" charset="0"/>
              <a:ea typeface="Microsoft YaHei" pitchFamily="34" charset="-122"/>
            </a:endParaRPr>
          </a:p>
        </p:txBody>
      </p:sp>
      <p:sp>
        <p:nvSpPr>
          <p:cNvPr id="45059" name="Rectangle 1"/>
          <p:cNvSpPr>
            <a:spLocks noGrp="1" noRot="1" noChangeAspect="1" noChangeArrowheads="1" noTextEdit="1"/>
          </p:cNvSpPr>
          <p:nvPr>
            <p:ph type="sldImg"/>
          </p:nvPr>
        </p:nvSpPr>
        <p:spPr>
          <a:xfrm>
            <a:off x="500063" y="712788"/>
            <a:ext cx="6103937" cy="3521075"/>
          </a:xfrm>
          <a:solidFill>
            <a:srgbClr val="FFFFFF"/>
          </a:solidFill>
          <a:ln/>
        </p:spPr>
      </p:sp>
      <p:sp>
        <p:nvSpPr>
          <p:cNvPr id="45060" name="Rectangle 2"/>
          <p:cNvSpPr>
            <a:spLocks noGrp="1" noChangeArrowheads="1"/>
          </p:cNvSpPr>
          <p:nvPr>
            <p:ph type="body" idx="1"/>
          </p:nvPr>
        </p:nvSpPr>
        <p:spPr>
          <a:xfrm>
            <a:off x="711200" y="4459288"/>
            <a:ext cx="5681663" cy="4224337"/>
          </a:xfrm>
          <a:noFill/>
        </p:spPr>
        <p:txBody>
          <a:bodyPr wrap="none" lIns="0" tIns="0" rIns="0" bIns="0" anchor="ctr"/>
          <a:lstStyle/>
          <a:p>
            <a:endParaRPr lang="en-US" altLang="en-US" smtClean="0">
              <a:latin typeface="Arial" charset="0"/>
              <a:cs typeface="Arial" charset="0"/>
            </a:endParaRPr>
          </a:p>
        </p:txBody>
      </p:sp>
    </p:spTree>
    <p:extLst>
      <p:ext uri="{BB962C8B-B14F-4D97-AF65-F5344CB8AC3E}">
        <p14:creationId xmlns:p14="http://schemas.microsoft.com/office/powerpoint/2010/main" val="328580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C05A1C1-C328-40CE-8527-64C07B8F77B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3A2C10F-5D09-48D8-9A0E-E62EE25A3815}" type="datetime1">
              <a:rPr lang="en-US" altLang="en-US"/>
              <a:pPr>
                <a:defRPr/>
              </a:pPr>
              <a:t>6/15/2015</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5DB625A-4314-4AB0-A425-11B370FA22AE}"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376F59B5-29F4-4939-8B8E-5B5A9F684FB0}" type="datetime1">
              <a:rPr lang="en-US" altLang="en-US"/>
              <a:pPr>
                <a:defRPr/>
              </a:pPr>
              <a:t>6/15/2015</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B9FE962-8306-4376-8441-2F490D6FD97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153070CB-2A40-4D3F-90A3-2C114B06A4B0}" type="datetime1">
              <a:rPr lang="en-US" altLang="en-US"/>
              <a:pPr>
                <a:defRPr/>
              </a:pPr>
              <a:t>6/15/2015</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8125" y="457200"/>
            <a:ext cx="11291888"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sldNum" sz="quarter" idx="10"/>
          </p:nvPr>
        </p:nvSpPr>
        <p:spPr>
          <a:ln/>
        </p:spPr>
        <p:txBody>
          <a:bodyPr/>
          <a:lstStyle>
            <a:lvl1pPr>
              <a:defRPr/>
            </a:lvl1pPr>
          </a:lstStyle>
          <a:p>
            <a:pPr>
              <a:defRPr/>
            </a:pPr>
            <a:fld id="{92544057-B1A0-4E96-B963-49CF14D9616D}"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119AAF74-02B0-4C44-BBFB-7EAE5D75D636}" type="datetime1">
              <a:rPr lang="en-US" altLang="en-US"/>
              <a:pPr>
                <a:defRPr/>
              </a:pPr>
              <a:t>6/15/2015</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8125" y="457200"/>
            <a:ext cx="11291888" cy="511175"/>
          </a:xfrm>
        </p:spPr>
        <p:txBody>
          <a:bodyPr/>
          <a:lstStyle/>
          <a:p>
            <a:r>
              <a:rPr lang="en-US"/>
              <a:t>Click to edit Master title style</a:t>
            </a:r>
          </a:p>
        </p:txBody>
      </p:sp>
      <p:sp>
        <p:nvSpPr>
          <p:cNvPr id="3" name="Table Placeholder 2"/>
          <p:cNvSpPr>
            <a:spLocks noGrp="1"/>
          </p:cNvSpPr>
          <p:nvPr>
            <p:ph type="tbl" idx="1"/>
          </p:nvPr>
        </p:nvSpPr>
        <p:spPr>
          <a:xfrm>
            <a:off x="238125" y="1863725"/>
            <a:ext cx="11291888" cy="4491038"/>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CEB18433-5FDA-465C-B897-9F45FD4186E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2B159D1-3F67-4F5C-8896-D8AAA910D388}" type="datetime1">
              <a:rPr lang="en-US" altLang="en-US"/>
              <a:pPr>
                <a:defRPr/>
              </a:pPr>
              <a:t>6/15/2015</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CBF7C1F-E698-4C20-8D3F-AE3449E7088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8F2F8BC4-0D99-4796-951B-21B9744965C5}" type="datetime1">
              <a:rPr lang="en-US" altLang="en-US"/>
              <a:pPr>
                <a:defRPr/>
              </a:pPr>
              <a:t>6/15/2015</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59EBBD5-29D1-4AB8-AE2D-2C08EA47E590}"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90AC241-3279-4680-B206-775EA6A3D82F}" type="datetime1">
              <a:rPr lang="en-US" altLang="en-US"/>
              <a:pPr>
                <a:defRPr/>
              </a:pPr>
              <a:t>6/15/2015</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64948EC-BA65-4518-941B-82C4873B2612}"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6AD62095-A416-4001-9388-F139AF07A0EB}" type="datetime1">
              <a:rPr lang="en-US" altLang="en-US"/>
              <a:pPr>
                <a:defRPr/>
              </a:pPr>
              <a:t>6/15/2015</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D8B8992-513A-42A2-A643-0847274175F6}"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7E737090-444B-4377-9577-094299DF99BE}" type="datetime1">
              <a:rPr lang="en-US" altLang="en-US"/>
              <a:pPr>
                <a:defRPr/>
              </a:pPr>
              <a:t>6/15/2015</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1D329ED-6E80-483F-92E1-5C83058CD1C2}"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EBC1DBF-61FA-4C2C-B7F4-14693E533656}" type="datetime1">
              <a:rPr lang="en-US" altLang="en-US"/>
              <a:pPr>
                <a:defRPr/>
              </a:pPr>
              <a:t>6/15/2015</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A2745BA-63AE-41DE-9DB3-B4B3D88E0A06}"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31F9CF2A-E39A-430C-AEAC-3689B60BFD0B}" type="datetime1">
              <a:rPr lang="en-US" altLang="en-US"/>
              <a:pPr>
                <a:defRPr/>
              </a:pPr>
              <a:t>6/15/2015</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2BBC1E-EB77-49AF-B12E-CC42AB0CB109}"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4ED1007D-4BC4-4CA3-9333-CF4BAC409331}" type="datetime1">
              <a:rPr lang="en-US" altLang="en-US"/>
              <a:pPr>
                <a:defRPr/>
              </a:pPr>
              <a:t>6/15/2015</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DDEFC2F-3591-455B-A70E-BD64378CD84C}"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803B7597-ABA7-408C-A164-06783925EE58}" type="datetime1">
              <a:rPr lang="en-US" altLang="en-US"/>
              <a:pPr>
                <a:defRPr/>
              </a:pPr>
              <a:t>6/15/2015</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AABA4B6F-0F1F-425A-BB37-383E3C9E5AF6}"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1DCE3844-AA1A-4931-82CA-05E3E386CAA9}" type="datetime1">
              <a:rPr lang="en-US" altLang="en-US"/>
              <a:pPr>
                <a:defRPr/>
              </a:pPr>
              <a:t>6/15/2015</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3" name="Picture 8" descr="SMT Logo"/>
          <p:cNvPicPr>
            <a:picLocks noChangeAspect="1" noChangeArrowheads="1"/>
          </p:cNvPicPr>
          <p:nvPr/>
        </p:nvPicPr>
        <p:blipFill>
          <a:blip r:embed="rId15"/>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67" r:id="rId2"/>
    <p:sldLayoutId id="2147483666" r:id="rId3"/>
    <p:sldLayoutId id="2147483665" r:id="rId4"/>
    <p:sldLayoutId id="2147483664" r:id="rId5"/>
    <p:sldLayoutId id="2147483663" r:id="rId6"/>
    <p:sldLayoutId id="2147483662" r:id="rId7"/>
    <p:sldLayoutId id="2147483661" r:id="rId8"/>
    <p:sldLayoutId id="2147483660" r:id="rId9"/>
    <p:sldLayoutId id="2147483659" r:id="rId10"/>
    <p:sldLayoutId id="2147483658" r:id="rId11"/>
    <p:sldLayoutId id="2147483657" r:id="rId12"/>
    <p:sldLayoutId id="2147483656" r:id="rId13"/>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536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536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5366"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7652"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765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7655"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7657"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7658"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90" r:id="rId1"/>
    <p:sldLayoutId id="2147483689" r:id="rId2"/>
    <p:sldLayoutId id="2147483688" r:id="rId3"/>
    <p:sldLayoutId id="2147483687" r:id="rId4"/>
    <p:sldLayoutId id="2147483686" r:id="rId5"/>
    <p:sldLayoutId id="2147483685" r:id="rId6"/>
    <p:sldLayoutId id="2147483684" r:id="rId7"/>
    <p:sldLayoutId id="2147483683" r:id="rId8"/>
    <p:sldLayoutId id="2147483682" r:id="rId9"/>
    <p:sldLayoutId id="2147483681" r:id="rId10"/>
    <p:sldLayoutId id="2147483680"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ctrTitle"/>
          </p:nvPr>
        </p:nvSpPr>
        <p:spPr/>
        <p:txBody>
          <a:bodyPr/>
          <a:lstStyle/>
          <a:p>
            <a:pPr algn="ctr"/>
            <a:r>
              <a:rPr lang="en-US" sz="3600" b="1" dirty="0" smtClean="0">
                <a:solidFill>
                  <a:schemeClr val="tx1"/>
                </a:solidFill>
                <a:cs typeface="Aharoni" pitchFamily="2" charset="-79"/>
              </a:rPr>
              <a:t>SMT Update </a:t>
            </a:r>
            <a:r>
              <a:rPr lang="en-US" sz="3600" b="1" dirty="0" smtClean="0">
                <a:solidFill>
                  <a:schemeClr val="tx1"/>
                </a:solidFill>
              </a:rPr>
              <a:t>To AMWG</a:t>
            </a:r>
            <a:br>
              <a:rPr lang="en-US" sz="3600" b="1" dirty="0" smtClean="0">
                <a:solidFill>
                  <a:schemeClr val="tx1"/>
                </a:solidFill>
              </a:rPr>
            </a:br>
            <a:endParaRPr lang="en-US" sz="3600" dirty="0" smtClean="0">
              <a:solidFill>
                <a:schemeClr val="tx1"/>
              </a:solidFill>
            </a:endParaRPr>
          </a:p>
        </p:txBody>
      </p:sp>
      <p:sp>
        <p:nvSpPr>
          <p:cNvPr id="40962" name="Subtitle 11"/>
          <p:cNvSpPr>
            <a:spLocks noGrp="1"/>
          </p:cNvSpPr>
          <p:nvPr>
            <p:ph type="subTitle" idx="1"/>
          </p:nvPr>
        </p:nvSpPr>
        <p:spPr>
          <a:xfrm>
            <a:off x="1782763" y="4191000"/>
            <a:ext cx="8321675" cy="1752600"/>
          </a:xfrm>
        </p:spPr>
        <p:txBody>
          <a:bodyPr/>
          <a:lstStyle/>
          <a:p>
            <a:r>
              <a:rPr lang="en-US" sz="2000" b="1" dirty="0" smtClean="0">
                <a:cs typeface="Aharoni" pitchFamily="2" charset="-79"/>
              </a:rPr>
              <a:t>MAY, 2015</a:t>
            </a:r>
            <a:br>
              <a:rPr lang="en-US" sz="2000" b="1" dirty="0" smtClean="0">
                <a:cs typeface="Aharoni" pitchFamily="2" charset="-79"/>
              </a:rPr>
            </a:b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34" name="Rectangle 251"/>
          <p:cNvSpPr txBox="1">
            <a:spLocks noGrp="1" noChangeArrowheads="1"/>
          </p:cNvSpPr>
          <p:nvPr/>
        </p:nvSpPr>
        <p:spPr bwMode="black">
          <a:xfrm>
            <a:off x="200025" y="6502400"/>
            <a:ext cx="1308100" cy="320675"/>
          </a:xfrm>
          <a:prstGeom prst="rect">
            <a:avLst/>
          </a:prstGeom>
          <a:noFill/>
          <a:ln w="9525">
            <a:noFill/>
            <a:miter lim="800000"/>
            <a:headEnd/>
            <a:tailEnd/>
          </a:ln>
        </p:spPr>
        <p:txBody>
          <a:bodyPr/>
          <a:lstStyle/>
          <a:p>
            <a:pPr>
              <a:spcBef>
                <a:spcPct val="50000"/>
              </a:spcBef>
            </a:pPr>
            <a:fld id="{210B9116-3E37-4AA4-B52D-D808177C8942}" type="slidenum">
              <a:rPr lang="en-US" altLang="en-US" sz="1000" b="1">
                <a:solidFill>
                  <a:schemeClr val="bg1"/>
                </a:solidFill>
              </a:rPr>
              <a:pPr>
                <a:spcBef>
                  <a:spcPct val="50000"/>
                </a:spcBef>
              </a:pPr>
              <a:t>2</a:t>
            </a:fld>
            <a:endParaRPr lang="en-US" altLang="en-US" sz="1000" b="1">
              <a:solidFill>
                <a:schemeClr val="bg1"/>
              </a:solidFill>
            </a:endParaRPr>
          </a:p>
        </p:txBody>
      </p:sp>
      <p:sp>
        <p:nvSpPr>
          <p:cNvPr id="43035" name="TextBox 2"/>
          <p:cNvSpPr>
            <a:spLocks noGrp="1" noChangeArrowheads="1"/>
          </p:cNvSpPr>
          <p:nvPr>
            <p:ph type="title" idx="4294967295"/>
          </p:nvPr>
        </p:nvSpPr>
        <p:spPr>
          <a:xfrm>
            <a:off x="1752600" y="304800"/>
            <a:ext cx="10718800" cy="498475"/>
          </a:xfrm>
        </p:spPr>
        <p:txBody>
          <a:bodyPr anchor="ctr"/>
          <a:lstStyle/>
          <a:p>
            <a:pPr eaLnBrk="1" hangingPunct="1"/>
            <a:r>
              <a:rPr lang="en-US" altLang="en-US" sz="2400" b="1" dirty="0" smtClean="0">
                <a:solidFill>
                  <a:srgbClr val="758CFF"/>
                </a:solidFill>
              </a:rPr>
              <a:t>Monthly SMT Data Timelines AMWG CR 2014 002</a:t>
            </a:r>
            <a:br>
              <a:rPr lang="en-US" altLang="en-US" sz="2400" b="1" dirty="0" smtClean="0">
                <a:solidFill>
                  <a:srgbClr val="758CFF"/>
                </a:solidFill>
              </a:rPr>
            </a:br>
            <a:r>
              <a:rPr lang="en-US" altLang="en-US" sz="2400" b="1" dirty="0" smtClean="0">
                <a:solidFill>
                  <a:srgbClr val="758CFF"/>
                </a:solidFill>
              </a:rPr>
              <a:t>End to End File Processing Completeness – MAY 2015</a:t>
            </a:r>
          </a:p>
        </p:txBody>
      </p:sp>
      <p:sp>
        <p:nvSpPr>
          <p:cNvPr id="43036" name="Text Box 6"/>
          <p:cNvSpPr txBox="1">
            <a:spLocks noChangeArrowheads="1"/>
          </p:cNvSpPr>
          <p:nvPr/>
        </p:nvSpPr>
        <p:spPr bwMode="auto">
          <a:xfrm>
            <a:off x="631371" y="4876799"/>
            <a:ext cx="10655300" cy="707886"/>
          </a:xfrm>
          <a:prstGeom prst="rect">
            <a:avLst/>
          </a:prstGeom>
          <a:noFill/>
          <a:ln w="9525">
            <a:noFill/>
            <a:miter lim="800000"/>
            <a:headEnd/>
            <a:tailEnd/>
          </a:ln>
        </p:spPr>
        <p:txBody>
          <a:bodyPr wrap="square">
            <a:spAutoFit/>
          </a:bodyPr>
          <a:lstStyle/>
          <a:p>
            <a:pPr>
              <a:spcBef>
                <a:spcPct val="50000"/>
              </a:spcBef>
            </a:pPr>
            <a:r>
              <a:rPr lang="en-US" altLang="en-US" sz="1000" i="1" u="sng" dirty="0"/>
              <a:t>% Timely Market Delivery</a:t>
            </a:r>
            <a:r>
              <a:rPr lang="en-US" altLang="en-US" sz="1000" dirty="0"/>
              <a:t> - </a:t>
            </a:r>
            <a:r>
              <a:rPr lang="en-US" altLang="en-US" sz="1000" dirty="0">
                <a:solidFill>
                  <a:srgbClr val="FF0000"/>
                </a:solidFill>
              </a:rPr>
              <a:t>%</a:t>
            </a:r>
            <a:r>
              <a:rPr lang="en-US" altLang="en-US" sz="1000" dirty="0"/>
              <a:t> of files posted to market (FTPS) by 11:00pm out of # of files received by SMT by 11:00pm.</a:t>
            </a:r>
          </a:p>
          <a:p>
            <a:pPr>
              <a:spcBef>
                <a:spcPct val="50000"/>
              </a:spcBef>
            </a:pPr>
            <a:r>
              <a:rPr lang="en-US" altLang="en-US" sz="1000" i="1" u="sng" dirty="0"/>
              <a:t>% Portal Data Availability</a:t>
            </a:r>
            <a:r>
              <a:rPr lang="en-US" altLang="en-US" sz="1000" dirty="0"/>
              <a:t> - </a:t>
            </a:r>
            <a:r>
              <a:rPr lang="en-US" altLang="en-US" sz="1000" dirty="0">
                <a:solidFill>
                  <a:srgbClr val="FF0000"/>
                </a:solidFill>
              </a:rPr>
              <a:t>%</a:t>
            </a:r>
            <a:r>
              <a:rPr lang="en-US" altLang="en-US" sz="1000" dirty="0"/>
              <a:t> of files loaded to the database for data availability on portal by 6:00am next day for the files received by 11:00pm</a:t>
            </a:r>
          </a:p>
          <a:p>
            <a:pPr>
              <a:spcBef>
                <a:spcPct val="50000"/>
              </a:spcBef>
            </a:pPr>
            <a:r>
              <a:rPr lang="en-US" altLang="en-US" sz="1000" dirty="0"/>
              <a:t>* A LSE file includes usage data for </a:t>
            </a:r>
            <a:r>
              <a:rPr lang="en-US" altLang="en-US" sz="1000" dirty="0" err="1"/>
              <a:t>upto</a:t>
            </a:r>
            <a:r>
              <a:rPr lang="en-US" altLang="en-US" sz="1000" dirty="0"/>
              <a:t> 50,000 ESIIDs. The master files are also considered for above metrics. </a:t>
            </a:r>
          </a:p>
        </p:txBody>
      </p:sp>
      <p:sp>
        <p:nvSpPr>
          <p:cNvPr id="43037" name="Text Box 7"/>
          <p:cNvSpPr txBox="1">
            <a:spLocks noChangeArrowheads="1"/>
          </p:cNvSpPr>
          <p:nvPr/>
        </p:nvSpPr>
        <p:spPr bwMode="auto">
          <a:xfrm>
            <a:off x="609600" y="5486400"/>
            <a:ext cx="10655300" cy="892552"/>
          </a:xfrm>
          <a:prstGeom prst="rect">
            <a:avLst/>
          </a:prstGeom>
          <a:noFill/>
          <a:ln w="9525">
            <a:noFill/>
            <a:miter lim="800000"/>
            <a:headEnd/>
            <a:tailEnd/>
          </a:ln>
        </p:spPr>
        <p:txBody>
          <a:bodyPr>
            <a:spAutoFit/>
          </a:bodyPr>
          <a:lstStyle/>
          <a:p>
            <a:pPr>
              <a:spcBef>
                <a:spcPct val="50000"/>
              </a:spcBef>
            </a:pPr>
            <a:r>
              <a:rPr lang="en-US" altLang="en-US" sz="1200" b="1" dirty="0"/>
              <a:t>Observed Anomalies</a:t>
            </a:r>
            <a:r>
              <a:rPr lang="en-US" altLang="en-US" sz="1200" dirty="0"/>
              <a:t>: </a:t>
            </a:r>
          </a:p>
          <a:p>
            <a:pPr>
              <a:buFontTx/>
              <a:buChar char="•"/>
            </a:pPr>
            <a:r>
              <a:rPr lang="en-US" sz="1000" b="1" dirty="0" smtClean="0"/>
              <a:t>05/01 </a:t>
            </a:r>
            <a:r>
              <a:rPr lang="en-US" sz="1000" dirty="0" smtClean="0"/>
              <a:t> –   SMT FTP Server Certificate </a:t>
            </a:r>
            <a:r>
              <a:rPr lang="en-US" sz="1000" dirty="0" err="1" smtClean="0"/>
              <a:t>Keystore</a:t>
            </a:r>
            <a:r>
              <a:rPr lang="en-US" sz="1000" dirty="0" smtClean="0"/>
              <a:t> issue</a:t>
            </a:r>
          </a:p>
          <a:p>
            <a:pPr>
              <a:buFontTx/>
              <a:buChar char="•"/>
            </a:pPr>
            <a:r>
              <a:rPr lang="en-US" sz="1000" b="1" dirty="0" smtClean="0"/>
              <a:t>05/26 -05/29 </a:t>
            </a:r>
            <a:r>
              <a:rPr lang="en-US" sz="1000" dirty="0" smtClean="0"/>
              <a:t> –   SMT WPG server inconstant in file processing on May 26th &amp; 29th </a:t>
            </a:r>
          </a:p>
          <a:p>
            <a:pPr>
              <a:buFontTx/>
              <a:buChar char="•"/>
            </a:pPr>
            <a:r>
              <a:rPr lang="en-US" sz="1000" b="1" dirty="0" smtClean="0"/>
              <a:t>05/31 </a:t>
            </a:r>
            <a:r>
              <a:rPr lang="en-US" sz="1000" dirty="0" smtClean="0"/>
              <a:t> –   SMT Database </a:t>
            </a:r>
            <a:r>
              <a:rPr lang="en-US" sz="1000" dirty="0" err="1" smtClean="0"/>
              <a:t>Archiver</a:t>
            </a:r>
            <a:r>
              <a:rPr lang="en-US" sz="1000" dirty="0" smtClean="0"/>
              <a:t> issue</a:t>
            </a:r>
          </a:p>
          <a:p>
            <a:endParaRPr lang="en-US" sz="1000" dirty="0" smtClean="0"/>
          </a:p>
        </p:txBody>
      </p:sp>
      <p:graphicFrame>
        <p:nvGraphicFramePr>
          <p:cNvPr id="8" name="Chart 7"/>
          <p:cNvGraphicFramePr>
            <a:graphicFrameLocks/>
          </p:cNvGraphicFramePr>
          <p:nvPr/>
        </p:nvGraphicFramePr>
        <p:xfrm>
          <a:off x="457200" y="990600"/>
          <a:ext cx="11125200" cy="3886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7" name="Rectangle 1"/>
          <p:cNvSpPr>
            <a:spLocks noChangeArrowheads="1"/>
          </p:cNvSpPr>
          <p:nvPr/>
        </p:nvSpPr>
        <p:spPr bwMode="auto">
          <a:xfrm>
            <a:off x="1447800" y="457200"/>
            <a:ext cx="9677400" cy="498475"/>
          </a:xfrm>
          <a:prstGeom prst="rect">
            <a:avLst/>
          </a:prstGeom>
          <a:noFill/>
          <a:ln w="9360">
            <a:noFill/>
            <a:miter lim="800000"/>
            <a:headEnd/>
            <a:tailEnd/>
          </a:ln>
        </p:spPr>
        <p:txBody>
          <a:bodyPr lIns="90000" tIns="45000" rIns="90000" bIns="45000" anchor="ctr"/>
          <a:lstStyle/>
          <a:p>
            <a:pPr defTabSz="457200">
              <a:lnSpc>
                <a:spcPct val="90000"/>
              </a:lnSpc>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000" b="1" dirty="0">
                <a:ea typeface="Microsoft YaHei" pitchFamily="34" charset="-122"/>
              </a:rPr>
              <a:t>                   </a:t>
            </a:r>
            <a:r>
              <a:rPr lang="en-US" altLang="en-US" sz="2000" b="1" dirty="0">
                <a:solidFill>
                  <a:schemeClr val="accent1"/>
                </a:solidFill>
                <a:ea typeface="Microsoft YaHei" pitchFamily="34" charset="-122"/>
              </a:rPr>
              <a:t>SMT </a:t>
            </a:r>
            <a:r>
              <a:rPr lang="en-US" altLang="en-US" sz="2000" dirty="0">
                <a:solidFill>
                  <a:schemeClr val="accent1"/>
                </a:solidFill>
                <a:ea typeface="Microsoft YaHei" pitchFamily="34" charset="-122"/>
              </a:rPr>
              <a:t> </a:t>
            </a:r>
            <a:r>
              <a:rPr lang="en-US" altLang="en-US" sz="2000" b="1" dirty="0">
                <a:solidFill>
                  <a:schemeClr val="accent1"/>
                </a:solidFill>
                <a:ea typeface="Microsoft YaHei" pitchFamily="34" charset="-122"/>
              </a:rPr>
              <a:t>API and FTPS Services Availability </a:t>
            </a:r>
            <a:r>
              <a:rPr lang="en-US" altLang="en-US" sz="2000" b="1" dirty="0">
                <a:solidFill>
                  <a:schemeClr val="accent1"/>
                </a:solidFill>
              </a:rPr>
              <a:t>– </a:t>
            </a:r>
            <a:r>
              <a:rPr lang="en-US" altLang="en-US" sz="2000" b="1" dirty="0" smtClean="0">
                <a:solidFill>
                  <a:schemeClr val="accent1"/>
                </a:solidFill>
              </a:rPr>
              <a:t>MAY-2015</a:t>
            </a:r>
            <a:endParaRPr lang="en-US" altLang="en-US" sz="2000" b="1" dirty="0">
              <a:solidFill>
                <a:schemeClr val="accent1"/>
              </a:solidFill>
            </a:endParaRPr>
          </a:p>
        </p:txBody>
      </p:sp>
      <p:sp>
        <p:nvSpPr>
          <p:cNvPr id="44048" name="Rectangle 2"/>
          <p:cNvSpPr>
            <a:spLocks noChangeArrowheads="1"/>
          </p:cNvSpPr>
          <p:nvPr/>
        </p:nvSpPr>
        <p:spPr bwMode="auto">
          <a:xfrm>
            <a:off x="1066800" y="4800600"/>
            <a:ext cx="10655300" cy="454025"/>
          </a:xfrm>
          <a:prstGeom prst="rect">
            <a:avLst/>
          </a:prstGeom>
          <a:noFill/>
          <a:ln w="9360">
            <a:noFill/>
            <a:miter lim="800000"/>
            <a:headEnd/>
            <a:tailEnd/>
          </a:ln>
        </p:spPr>
        <p:txBody>
          <a:bodyPr lIns="90000" tIns="45000" rIns="90000" bIns="45000">
            <a:spAutoFit/>
          </a:bodyPr>
          <a:lstStyle/>
          <a:p>
            <a:pPr defTabSz="457200">
              <a:spcBef>
                <a:spcPts val="900"/>
              </a:spcBef>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lang="en-US" altLang="en-US" sz="1200">
                <a:solidFill>
                  <a:srgbClr val="000000"/>
                </a:solidFill>
                <a:ea typeface="Microsoft YaHei" pitchFamily="34" charset="-122"/>
              </a:rPr>
              <a:t>The service availability is measured as a percentage of number of minutes the service was available out of the total number of minutes in a month excluding planned outages. </a:t>
            </a:r>
          </a:p>
        </p:txBody>
      </p:sp>
      <p:graphicFrame>
        <p:nvGraphicFramePr>
          <p:cNvPr id="5" name="Chart 4"/>
          <p:cNvGraphicFramePr>
            <a:graphicFrameLocks/>
          </p:cNvGraphicFramePr>
          <p:nvPr/>
        </p:nvGraphicFramePr>
        <p:xfrm>
          <a:off x="381000" y="1143000"/>
          <a:ext cx="11125200" cy="3429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2"/>
          <p:cNvSpPr txBox="1">
            <a:spLocks noChangeArrowheads="1"/>
          </p:cNvSpPr>
          <p:nvPr/>
        </p:nvSpPr>
        <p:spPr bwMode="auto">
          <a:xfrm>
            <a:off x="838201" y="228601"/>
            <a:ext cx="10058400" cy="381000"/>
          </a:xfrm>
          <a:prstGeom prst="rect">
            <a:avLst/>
          </a:prstGeom>
          <a:noFill/>
          <a:ln w="9525">
            <a:noFill/>
            <a:miter lim="800000"/>
            <a:headEnd/>
            <a:tailEnd/>
          </a:ln>
        </p:spPr>
        <p:txBody>
          <a:bodyPr anchor="ctr"/>
          <a:lstStyle/>
          <a:p>
            <a:pPr>
              <a:lnSpc>
                <a:spcPct val="90000"/>
              </a:lnSpc>
            </a:pPr>
            <a:r>
              <a:rPr lang="en-US" altLang="en-US" sz="2000" b="1" dirty="0" smtClean="0">
                <a:solidFill>
                  <a:srgbClr val="758CFF"/>
                </a:solidFill>
              </a:rPr>
              <a:t>       SMT </a:t>
            </a:r>
            <a:r>
              <a:rPr lang="en-US" altLang="en-US" sz="2000" b="1" dirty="0">
                <a:solidFill>
                  <a:srgbClr val="758CFF"/>
                </a:solidFill>
              </a:rPr>
              <a:t>Number of Accounts by Type AMWG CR 2014 009 – </a:t>
            </a:r>
            <a:r>
              <a:rPr lang="en-US" altLang="en-US" sz="2000" b="1" dirty="0" smtClean="0">
                <a:solidFill>
                  <a:srgbClr val="758CFF"/>
                </a:solidFill>
              </a:rPr>
              <a:t>MAY 2015</a:t>
            </a:r>
            <a:r>
              <a:rPr lang="en-US" altLang="en-US" sz="2000" b="1" dirty="0">
                <a:solidFill>
                  <a:srgbClr val="758CFF"/>
                </a:solidFill>
              </a:rPr>
              <a:t/>
            </a:r>
            <a:br>
              <a:rPr lang="en-US" altLang="en-US" sz="2000" b="1" dirty="0">
                <a:solidFill>
                  <a:srgbClr val="758CFF"/>
                </a:solidFill>
              </a:rPr>
            </a:br>
            <a:endParaRPr lang="en-US" altLang="en-US" sz="2000" b="1" dirty="0">
              <a:solidFill>
                <a:srgbClr val="758CFF"/>
              </a:solidFill>
            </a:endParaRPr>
          </a:p>
        </p:txBody>
      </p:sp>
      <p:graphicFrame>
        <p:nvGraphicFramePr>
          <p:cNvPr id="49262" name="Group 2158"/>
          <p:cNvGraphicFramePr>
            <a:graphicFrameLocks noGrp="1"/>
          </p:cNvGraphicFramePr>
          <p:nvPr>
            <p:extLst>
              <p:ext uri="{D42A27DB-BD31-4B8C-83A1-F6EECF244321}">
                <p14:modId xmlns:p14="http://schemas.microsoft.com/office/powerpoint/2010/main" val="1260753264"/>
              </p:ext>
            </p:extLst>
          </p:nvPr>
        </p:nvGraphicFramePr>
        <p:xfrm>
          <a:off x="152400" y="609600"/>
          <a:ext cx="11429999" cy="6096010"/>
        </p:xfrm>
        <a:graphic>
          <a:graphicData uri="http://schemas.openxmlformats.org/drawingml/2006/table">
            <a:tbl>
              <a:tblPr>
                <a:tableStyleId>{284E427A-3D55-4303-BF80-6455036E1DE7}</a:tableStyleId>
              </a:tblPr>
              <a:tblGrid>
                <a:gridCol w="2523251"/>
                <a:gridCol w="1588227"/>
                <a:gridCol w="1444043"/>
                <a:gridCol w="1380688"/>
                <a:gridCol w="1520505"/>
                <a:gridCol w="1435304"/>
                <a:gridCol w="1537981"/>
              </a:tblGrid>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Registered Users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latin typeface="+mj-lt"/>
                          <a:cs typeface="Arial" panose="020B0604020202020204" pitchFamily="34" charset="0"/>
                        </a:rPr>
                        <a:t>ONC</a:t>
                      </a:r>
                      <a:endParaRPr kumimoji="0" lang="en-US" sz="600" b="0" i="0" u="none" strike="noStrike" cap="none" normalizeH="0" baseline="0" smtClean="0">
                        <a:ln>
                          <a:noFill/>
                        </a:ln>
                        <a:solidFill>
                          <a:schemeClr val="tx1"/>
                        </a:solidFill>
                        <a:effectLst/>
                        <a:latin typeface="+mj-lt"/>
                        <a:cs typeface="Arial" panose="020B0604020202020204" pitchFamily="34"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CNP</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latin typeface="+mj-lt"/>
                          <a:cs typeface="Arial" panose="020B0604020202020204" pitchFamily="34" charset="0"/>
                        </a:rPr>
                        <a:t>AEPN</a:t>
                      </a:r>
                      <a:endParaRPr kumimoji="0" lang="en-US" sz="600" b="0" i="0" u="none" strike="noStrike" cap="none" normalizeH="0" baseline="0" smtClean="0">
                        <a:ln>
                          <a:noFill/>
                        </a:ln>
                        <a:solidFill>
                          <a:schemeClr val="tx1"/>
                        </a:solidFill>
                        <a:effectLst/>
                        <a:latin typeface="+mj-lt"/>
                        <a:cs typeface="Arial" panose="020B0604020202020204" pitchFamily="34"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latin typeface="+mj-lt"/>
                          <a:cs typeface="Arial" panose="020B0604020202020204" pitchFamily="34" charset="0"/>
                        </a:rPr>
                        <a:t>AEPC</a:t>
                      </a:r>
                      <a:endParaRPr kumimoji="0" lang="en-US" sz="600" b="0" i="0" u="none" strike="noStrike" cap="none" normalizeH="0" baseline="0" smtClean="0">
                        <a:ln>
                          <a:noFill/>
                        </a:ln>
                        <a:solidFill>
                          <a:schemeClr val="tx1"/>
                        </a:solidFill>
                        <a:effectLst/>
                        <a:latin typeface="+mj-lt"/>
                        <a:cs typeface="Arial" panose="020B0604020202020204" pitchFamily="34"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latin typeface="+mj-lt"/>
                          <a:cs typeface="Arial" panose="020B0604020202020204" pitchFamily="34" charset="0"/>
                        </a:rPr>
                        <a:t>TNMP</a:t>
                      </a:r>
                      <a:endParaRPr kumimoji="0" lang="en-US" sz="600" b="0" i="0" u="none" strike="noStrike" cap="none" normalizeH="0" baseline="0" smtClean="0">
                        <a:ln>
                          <a:noFill/>
                        </a:ln>
                        <a:solidFill>
                          <a:schemeClr val="tx1"/>
                        </a:solidFill>
                        <a:effectLst/>
                        <a:latin typeface="+mj-lt"/>
                        <a:cs typeface="Arial" panose="020B0604020202020204" pitchFamily="34"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latin typeface="+mj-lt"/>
                          <a:cs typeface="Arial" panose="020B0604020202020204" pitchFamily="34" charset="0"/>
                        </a:rPr>
                        <a:t>TOTAL</a:t>
                      </a:r>
                      <a:endParaRPr kumimoji="0" lang="en-US" sz="600" b="0" i="0" u="none" strike="noStrike" cap="none" normalizeH="0" baseline="0" smtClean="0">
                        <a:ln>
                          <a:noFill/>
                        </a:ln>
                        <a:solidFill>
                          <a:schemeClr val="tx1"/>
                        </a:solidFill>
                        <a:effectLst/>
                        <a:latin typeface="+mj-lt"/>
                        <a:cs typeface="Arial" panose="020B0604020202020204" pitchFamily="34" charset="0"/>
                      </a:endParaRPr>
                    </a:p>
                  </a:txBody>
                  <a:tcPr marT="9144" marB="9144" anchor="ctr" horzOverflow="overflow"/>
                </a:tc>
              </a:tr>
              <a:tr h="1265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Active Residential Accounts</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29872</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18557</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2126</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5262</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2021</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57838</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265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Active Residential English Accounts</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29735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18435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2122</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5165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2015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57472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265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Active Residential Spanish Accounts</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137</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122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4</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97</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6</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366</a:t>
                      </a: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Non Active Residential Accounts</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13660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10181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1098</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2155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535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27424</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265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Total Residential Accounts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85262 </a:t>
                      </a:r>
                    </a:p>
                  </a:txBody>
                  <a:tcPr marT="9144" marB="9144" anchor="b" horzOverflow="overflow"/>
                </a:tc>
              </a:tr>
              <a:tr h="1265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TDSP User</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b="0" dirty="0" smtClean="0">
                          <a:latin typeface="+mj-lt"/>
                          <a:cs typeface="Arial" panose="020B0604020202020204" pitchFamily="34" charset="0"/>
                        </a:rPr>
                        <a:t>429</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40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2</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497</a:t>
                      </a: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TDSP Admin</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4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4</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4</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18</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Small Business User</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61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30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93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265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Small Business Admin</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2062</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1061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63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212</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55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3531</a:t>
                      </a: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92617">
                <a:tc>
                  <a:txBody>
                    <a:bodyPr/>
                    <a:lstStyle/>
                    <a:p>
                      <a:pPr algn="just"/>
                      <a:r>
                        <a:rPr lang="en-US" sz="600" dirty="0">
                          <a:latin typeface="+mj-lt"/>
                          <a:cs typeface="Arial" panose="020B0604020202020204" pitchFamily="34" charset="0"/>
                        </a:rPr>
                        <a:t>Total Agreements </a:t>
                      </a:r>
                    </a:p>
                  </a:txBody>
                  <a:tcPr anchor="ctr"/>
                </a:tc>
                <a:tc>
                  <a:txBody>
                    <a:bodyPr/>
                    <a:lstStyle/>
                    <a:p>
                      <a:pPr algn="r"/>
                      <a:r>
                        <a:rPr lang="en-US" sz="600" dirty="0" smtClean="0"/>
                        <a:t>161</a:t>
                      </a:r>
                      <a:endParaRPr lang="en-US" sz="600" dirty="0"/>
                    </a:p>
                  </a:txBody>
                  <a:tcPr anchor="ctr"/>
                </a:tc>
                <a:tc>
                  <a:txBody>
                    <a:bodyPr/>
                    <a:lstStyle/>
                    <a:p>
                      <a:pPr algn="r"/>
                      <a:r>
                        <a:rPr lang="en-US" sz="600" dirty="0" smtClean="0"/>
                        <a:t>334</a:t>
                      </a:r>
                      <a:endParaRPr lang="en-US" sz="600" dirty="0"/>
                    </a:p>
                  </a:txBody>
                  <a:tcPr anchor="ctr"/>
                </a:tc>
                <a:tc>
                  <a:txBody>
                    <a:bodyPr/>
                    <a:lstStyle/>
                    <a:p>
                      <a:pPr algn="r"/>
                      <a:r>
                        <a:rPr lang="en-US" sz="600" dirty="0" smtClean="0"/>
                        <a:t>1</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495</a:t>
                      </a:r>
                      <a:endParaRPr lang="en-US" sz="600" dirty="0"/>
                    </a:p>
                  </a:txBody>
                  <a:tcPr anchor="ctr"/>
                </a:tc>
              </a:tr>
              <a:tr h="192617">
                <a:tc>
                  <a:txBody>
                    <a:bodyPr/>
                    <a:lstStyle/>
                    <a:p>
                      <a:pPr algn="just"/>
                      <a:r>
                        <a:rPr lang="en-US" sz="600" dirty="0" smtClean="0">
                          <a:latin typeface="+mj-lt"/>
                          <a:cs typeface="Arial" panose="020B0604020202020204" pitchFamily="34" charset="0"/>
                        </a:rPr>
                        <a:t>Energy </a:t>
                      </a:r>
                      <a:r>
                        <a:rPr lang="en-US" sz="600" dirty="0">
                          <a:latin typeface="+mj-lt"/>
                          <a:cs typeface="Arial" panose="020B0604020202020204" pitchFamily="34" charset="0"/>
                        </a:rPr>
                        <a:t>Data Agreements </a:t>
                      </a:r>
                    </a:p>
                  </a:txBody>
                  <a:tcPr anchor="ctr"/>
                </a:tc>
                <a:tc>
                  <a:txBody>
                    <a:bodyPr/>
                    <a:lstStyle/>
                    <a:p>
                      <a:pPr algn="r"/>
                      <a:r>
                        <a:rPr lang="en-US" sz="600" dirty="0" smtClean="0"/>
                        <a:t>68</a:t>
                      </a:r>
                      <a:endParaRPr lang="en-US" sz="600" dirty="0"/>
                    </a:p>
                  </a:txBody>
                  <a:tcPr anchor="ctr"/>
                </a:tc>
                <a:tc>
                  <a:txBody>
                    <a:bodyPr/>
                    <a:lstStyle/>
                    <a:p>
                      <a:pPr algn="r"/>
                      <a:r>
                        <a:rPr lang="en-US" sz="600" dirty="0" smtClean="0"/>
                        <a:t>39</a:t>
                      </a:r>
                      <a:endParaRPr lang="en-US" sz="600" dirty="0"/>
                    </a:p>
                  </a:txBody>
                  <a:tcPr anchor="ctr"/>
                </a:tc>
                <a:tc>
                  <a:txBody>
                    <a:bodyPr/>
                    <a:lstStyle/>
                    <a:p>
                      <a:pPr algn="r"/>
                      <a:r>
                        <a:rPr lang="en-US" sz="600" dirty="0" smtClean="0"/>
                        <a:t>1</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108</a:t>
                      </a:r>
                      <a:endParaRPr lang="en-US" sz="600" dirty="0"/>
                    </a:p>
                  </a:txBody>
                  <a:tcPr anchor="ctr"/>
                </a:tc>
              </a:tr>
              <a:tr h="186902">
                <a:tc>
                  <a:txBody>
                    <a:bodyPr/>
                    <a:lstStyle/>
                    <a:p>
                      <a:pPr algn="just"/>
                      <a:r>
                        <a:rPr lang="en-US" sz="600" dirty="0">
                          <a:latin typeface="+mj-lt"/>
                          <a:cs typeface="Arial" panose="020B0604020202020204" pitchFamily="34" charset="0"/>
                        </a:rPr>
                        <a:t>Han Device Agreements </a:t>
                      </a:r>
                    </a:p>
                  </a:txBody>
                  <a:tcPr anchor="ctr"/>
                </a:tc>
                <a:tc>
                  <a:txBody>
                    <a:bodyPr/>
                    <a:lstStyle/>
                    <a:p>
                      <a:pPr algn="r"/>
                      <a:r>
                        <a:rPr lang="en-US" sz="600" dirty="0" smtClean="0"/>
                        <a:t>92</a:t>
                      </a:r>
                      <a:endParaRPr lang="en-US" sz="600" dirty="0"/>
                    </a:p>
                  </a:txBody>
                  <a:tcPr anchor="ctr"/>
                </a:tc>
                <a:tc>
                  <a:txBody>
                    <a:bodyPr/>
                    <a:lstStyle/>
                    <a:p>
                      <a:pPr algn="r"/>
                      <a:r>
                        <a:rPr lang="en-US" sz="600" dirty="0" smtClean="0"/>
                        <a:t>295</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387</a:t>
                      </a:r>
                      <a:endParaRPr lang="en-US" sz="600" dirty="0"/>
                    </a:p>
                  </a:txBody>
                  <a:tcPr anchor="ctr"/>
                </a:tc>
              </a:tr>
              <a:tr h="186902">
                <a:tc>
                  <a:txBody>
                    <a:bodyPr/>
                    <a:lstStyle/>
                    <a:p>
                      <a:pPr algn="just"/>
                      <a:r>
                        <a:rPr lang="en-US" sz="600" dirty="0">
                          <a:latin typeface="+mj-lt"/>
                          <a:cs typeface="Arial" panose="020B0604020202020204" pitchFamily="34" charset="0"/>
                        </a:rPr>
                        <a:t>Han Service Agreements </a:t>
                      </a:r>
                    </a:p>
                  </a:txBody>
                  <a:tcPr anchor="ctr"/>
                </a:tc>
                <a:tc>
                  <a:txBody>
                    <a:bodyPr/>
                    <a:lstStyle/>
                    <a:p>
                      <a:pPr algn="r"/>
                      <a:r>
                        <a:rPr lang="en-US" sz="600" dirty="0" smtClean="0"/>
                        <a:t>0</a:t>
                      </a:r>
                      <a:endParaRPr lang="en-US" sz="600" dirty="0"/>
                    </a:p>
                  </a:txBody>
                  <a:tcPr/>
                </a:tc>
                <a:tc>
                  <a:txBody>
                    <a:bodyPr/>
                    <a:lstStyle/>
                    <a:p>
                      <a:pPr algn="r"/>
                      <a:r>
                        <a:rPr lang="en-US" sz="600" dirty="0" smtClean="0"/>
                        <a:t>0</a:t>
                      </a:r>
                      <a:endParaRPr lang="en-US" sz="600" dirty="0"/>
                    </a:p>
                  </a:txBody>
                  <a:tcPr/>
                </a:tc>
                <a:tc>
                  <a:txBody>
                    <a:bodyPr/>
                    <a:lstStyle/>
                    <a:p>
                      <a:pPr algn="r"/>
                      <a:r>
                        <a:rPr lang="en-US" sz="600" dirty="0" smtClean="0"/>
                        <a:t>0</a:t>
                      </a:r>
                      <a:endParaRPr lang="en-US" sz="600" dirty="0"/>
                    </a:p>
                  </a:txBody>
                  <a:tcPr/>
                </a:tc>
                <a:tc>
                  <a:txBody>
                    <a:bodyPr/>
                    <a:lstStyle/>
                    <a:p>
                      <a:pPr algn="r"/>
                      <a:r>
                        <a:rPr lang="en-US" sz="600" dirty="0" smtClean="0"/>
                        <a:t>0</a:t>
                      </a:r>
                      <a:endParaRPr lang="en-US" sz="600" dirty="0"/>
                    </a:p>
                  </a:txBody>
                  <a:tcPr/>
                </a:tc>
                <a:tc>
                  <a:txBody>
                    <a:bodyPr/>
                    <a:lstStyle/>
                    <a:p>
                      <a:pPr algn="r"/>
                      <a:r>
                        <a:rPr lang="en-US" sz="600" dirty="0" smtClean="0"/>
                        <a:t>0</a:t>
                      </a:r>
                      <a:endParaRPr lang="en-US" sz="600" dirty="0"/>
                    </a:p>
                  </a:txBody>
                  <a:tcPr/>
                </a:tc>
                <a:tc>
                  <a:txBody>
                    <a:bodyPr/>
                    <a:lstStyle/>
                    <a:p>
                      <a:pPr algn="r"/>
                      <a:r>
                        <a:rPr lang="en-US" sz="600" dirty="0" smtClean="0"/>
                        <a:t>0</a:t>
                      </a:r>
                      <a:endParaRPr lang="en-US" sz="600" dirty="0"/>
                    </a:p>
                  </a:txBody>
                  <a:tcPr/>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IN SMT</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69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ESI IDs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3430428</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2348598</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196820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846224</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191666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7013736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265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Meters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3358141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2348565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197686</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846415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191529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6942336</a:t>
                      </a:r>
                      <a:endParaRPr kumimoji="0" lang="en-US" sz="600" b="0" i="0" u="none" strike="noStrike" cap="none" normalizeH="0" baseline="0" dirty="0" smtClean="0">
                        <a:ln>
                          <a:noFill/>
                        </a:ln>
                        <a:solidFill>
                          <a:schemeClr val="tx1"/>
                        </a:solidFill>
                        <a:effectLst/>
                        <a:latin typeface="+mj-lt"/>
                        <a:ea typeface="MS Mincho" pitchFamily="49" charset="-128"/>
                        <a:cs typeface="Arial" panose="020B0604020202020204" pitchFamily="34" charset="0"/>
                      </a:endParaRPr>
                    </a:p>
                  </a:txBody>
                  <a:tcPr marT="9144" marB="9144" anchor="b" horzOverflow="overflow"/>
                </a:tc>
              </a:tr>
              <a:tr h="139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HAN Devices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3812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5041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151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271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30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9305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Acknowledgement</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39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Pending</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dk1"/>
                          </a:solidFill>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2</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Meter Ready</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869</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101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dk1"/>
                          </a:solidFill>
                          <a:effectLst/>
                          <a:latin typeface="+mj-lt"/>
                          <a:cs typeface="Arial" panose="020B0604020202020204" pitchFamily="34" charset="0"/>
                        </a:rPr>
                        <a:t>45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121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22</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39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Provisioned</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2943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4938</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106</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150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8</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HAN Messages (MTD)</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0</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0</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HAN Messages (YTD)</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8</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19</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27</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913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HAN Messages (Cumulative)</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299</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7383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7682</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39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Simple Text Messages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91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2917</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39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Load Control Messages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79</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2655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39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Pricing Messages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89</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49</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39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Cancellation Messages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40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1762</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913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Supplemental – (Friends)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39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Total Agreements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1430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1163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70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77</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50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2790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39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Accepted Agreements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666</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455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34</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26</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1196</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Pending Agreements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0</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dk1"/>
                          </a:solidFill>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Revoked Agreements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193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217</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9</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7</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6</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432</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39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Expired Agreements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549</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467</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27</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44</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29</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1116</a:t>
                      </a: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Terminated Agreements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22</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24</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0</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46</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485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TDSPs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REP</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dk1"/>
                          </a:solidFill>
                          <a:effectLst/>
                          <a:latin typeface="+mj-lt"/>
                          <a:cs typeface="Arial" panose="020B0604020202020204" pitchFamily="34" charset="0"/>
                        </a:rPr>
                        <a:t>NRC</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Regulatory</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Third Party</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6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Registered Entities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5</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96</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3443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j-lt"/>
                          <a:cs typeface="Arial" panose="020B0604020202020204" pitchFamily="34" charset="0"/>
                        </a:rPr>
                        <a:t>52</a:t>
                      </a: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Registered Users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497</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dk1"/>
                          </a:solidFill>
                          <a:effectLst/>
                          <a:latin typeface="+mj-lt"/>
                          <a:cs typeface="Arial" panose="020B0604020202020204" pitchFamily="34" charset="0"/>
                        </a:rPr>
                        <a:t>704</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93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6</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Registered Admins</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18</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151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3453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49</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r h="1128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HAN Messages Sent By</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291</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j-lt"/>
                          <a:cs typeface="Arial" panose="020B0604020202020204" pitchFamily="34" charset="0"/>
                        </a:rPr>
                        <a:t>7383</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j-lt"/>
                          <a:cs typeface="Arial" panose="020B0604020202020204" pitchFamily="34" charset="0"/>
                        </a:rPr>
                        <a:t> </a:t>
                      </a:r>
                      <a:endParaRPr kumimoji="0" lang="en-US" sz="600" b="0" i="0" u="none" strike="noStrike" cap="none" normalizeH="0" baseline="0" dirty="0" smtClean="0">
                        <a:ln>
                          <a:noFill/>
                        </a:ln>
                        <a:solidFill>
                          <a:schemeClr val="tx1"/>
                        </a:solidFill>
                        <a:effectLst/>
                        <a:latin typeface="+mj-lt"/>
                        <a:cs typeface="Arial" panose="020B0604020202020204" pitchFamily="34" charset="0"/>
                      </a:endParaRPr>
                    </a:p>
                  </a:txBody>
                  <a:tcPr marT="9144" marB="9144" anchor="b" horzOverflow="overflow"/>
                </a:tc>
              </a:tr>
            </a:tbl>
          </a:graphicData>
        </a:graphic>
      </p:graphicFrame>
      <p:cxnSp>
        <p:nvCxnSpPr>
          <p:cNvPr id="7" name="Straight Connector 6"/>
          <p:cNvCxnSpPr/>
          <p:nvPr/>
        </p:nvCxnSpPr>
        <p:spPr bwMode="auto">
          <a:xfrm>
            <a:off x="76201" y="455612"/>
            <a:ext cx="11506200" cy="1588"/>
          </a:xfrm>
          <a:prstGeom prst="line">
            <a:avLst/>
          </a:prstGeom>
          <a:noFill/>
          <a:ln w="63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2"/>
          <p:cNvSpPr txBox="1">
            <a:spLocks noChangeArrowheads="1"/>
          </p:cNvSpPr>
          <p:nvPr/>
        </p:nvSpPr>
        <p:spPr bwMode="auto">
          <a:xfrm>
            <a:off x="1447800" y="1"/>
            <a:ext cx="9677400" cy="609600"/>
          </a:xfrm>
          <a:prstGeom prst="rect">
            <a:avLst/>
          </a:prstGeom>
          <a:noFill/>
          <a:ln w="9525">
            <a:noFill/>
            <a:miter lim="800000"/>
            <a:headEnd/>
            <a:tailEnd/>
          </a:ln>
        </p:spPr>
        <p:txBody>
          <a:bodyPr anchor="ctr"/>
          <a:lstStyle/>
          <a:p>
            <a:pPr>
              <a:lnSpc>
                <a:spcPct val="90000"/>
              </a:lnSpc>
            </a:pPr>
            <a:endParaRPr lang="en-US" altLang="en-US" sz="2300" b="1" dirty="0" smtClean="0">
              <a:solidFill>
                <a:srgbClr val="758CFF"/>
              </a:solidFill>
            </a:endParaRPr>
          </a:p>
          <a:p>
            <a:pPr>
              <a:lnSpc>
                <a:spcPct val="90000"/>
              </a:lnSpc>
            </a:pPr>
            <a:r>
              <a:rPr lang="en-US" altLang="en-US" sz="2300" b="1" dirty="0" smtClean="0">
                <a:solidFill>
                  <a:srgbClr val="758CFF"/>
                </a:solidFill>
              </a:rPr>
              <a:t>SMT ODR Details  AMWG </a:t>
            </a:r>
            <a:r>
              <a:rPr lang="en-US" altLang="en-US" sz="2300" b="1" dirty="0">
                <a:solidFill>
                  <a:srgbClr val="758CFF"/>
                </a:solidFill>
              </a:rPr>
              <a:t>CR </a:t>
            </a:r>
            <a:r>
              <a:rPr lang="en-US" altLang="en-US" sz="2300" b="1" dirty="0" smtClean="0">
                <a:solidFill>
                  <a:srgbClr val="758CFF"/>
                </a:solidFill>
              </a:rPr>
              <a:t>2015  </a:t>
            </a:r>
            <a:r>
              <a:rPr lang="en-US" altLang="en-US" sz="2300" b="1" dirty="0">
                <a:solidFill>
                  <a:srgbClr val="758CFF"/>
                </a:solidFill>
              </a:rPr>
              <a:t>– </a:t>
            </a:r>
            <a:r>
              <a:rPr lang="en-US" altLang="en-US" sz="2300" b="1" dirty="0" smtClean="0">
                <a:solidFill>
                  <a:srgbClr val="758CFF"/>
                </a:solidFill>
              </a:rPr>
              <a:t>MAY 2015</a:t>
            </a:r>
            <a:r>
              <a:rPr lang="en-US" altLang="en-US" sz="2300" b="1" dirty="0">
                <a:solidFill>
                  <a:srgbClr val="758CFF"/>
                </a:solidFill>
              </a:rPr>
              <a:t/>
            </a:r>
            <a:br>
              <a:rPr lang="en-US" altLang="en-US" sz="2300" b="1" dirty="0">
                <a:solidFill>
                  <a:srgbClr val="758CFF"/>
                </a:solidFill>
              </a:rPr>
            </a:br>
            <a:endParaRPr lang="en-US" altLang="en-US" sz="2300" b="1" dirty="0">
              <a:solidFill>
                <a:srgbClr val="758CFF"/>
              </a:solidFill>
            </a:endParaRPr>
          </a:p>
        </p:txBody>
      </p:sp>
      <p:sp>
        <p:nvSpPr>
          <p:cNvPr id="7" name="Text Box 7"/>
          <p:cNvSpPr txBox="1">
            <a:spLocks noChangeArrowheads="1"/>
          </p:cNvSpPr>
          <p:nvPr/>
        </p:nvSpPr>
        <p:spPr bwMode="auto">
          <a:xfrm>
            <a:off x="6934200" y="1447800"/>
            <a:ext cx="3581400" cy="276999"/>
          </a:xfrm>
          <a:prstGeom prst="rect">
            <a:avLst/>
          </a:prstGeom>
          <a:noFill/>
          <a:ln w="9525">
            <a:noFill/>
            <a:miter lim="800000"/>
            <a:headEnd/>
            <a:tailEnd/>
          </a:ln>
        </p:spPr>
        <p:txBody>
          <a:bodyPr wrap="square">
            <a:spAutoFit/>
          </a:bodyPr>
          <a:lstStyle/>
          <a:p>
            <a:pPr>
              <a:spcBef>
                <a:spcPct val="50000"/>
              </a:spcBef>
            </a:pPr>
            <a:r>
              <a:rPr lang="en-US" sz="1200" b="1" u="sng" dirty="0" smtClean="0"/>
              <a:t>Total ODR Requests User type statistics:</a:t>
            </a:r>
            <a:endParaRPr lang="en-US" altLang="en-US" sz="1200" u="sng" dirty="0"/>
          </a:p>
        </p:txBody>
      </p:sp>
      <p:sp>
        <p:nvSpPr>
          <p:cNvPr id="9" name="Text Box 7"/>
          <p:cNvSpPr txBox="1">
            <a:spLocks noChangeArrowheads="1"/>
          </p:cNvSpPr>
          <p:nvPr/>
        </p:nvSpPr>
        <p:spPr bwMode="auto">
          <a:xfrm>
            <a:off x="1219200" y="1524000"/>
            <a:ext cx="3352800" cy="276999"/>
          </a:xfrm>
          <a:prstGeom prst="rect">
            <a:avLst/>
          </a:prstGeom>
          <a:noFill/>
          <a:ln w="9525">
            <a:noFill/>
            <a:miter lim="800000"/>
            <a:headEnd/>
            <a:tailEnd/>
          </a:ln>
        </p:spPr>
        <p:txBody>
          <a:bodyPr wrap="square">
            <a:spAutoFit/>
          </a:bodyPr>
          <a:lstStyle/>
          <a:p>
            <a:pPr>
              <a:spcBef>
                <a:spcPct val="50000"/>
              </a:spcBef>
            </a:pPr>
            <a:r>
              <a:rPr lang="en-US" sz="1200" b="1" u="sng" dirty="0" smtClean="0"/>
              <a:t>Total ODR </a:t>
            </a:r>
            <a:r>
              <a:rPr lang="en-US" sz="1200" b="1" u="sng" dirty="0" err="1" smtClean="0"/>
              <a:t>RequestsTDSP</a:t>
            </a:r>
            <a:r>
              <a:rPr lang="en-US" sz="1200" b="1" u="sng" dirty="0" smtClean="0"/>
              <a:t> wise statistics:</a:t>
            </a:r>
            <a:endParaRPr lang="en-US" altLang="en-US" sz="1200" u="sng" dirty="0"/>
          </a:p>
        </p:txBody>
      </p:sp>
      <p:graphicFrame>
        <p:nvGraphicFramePr>
          <p:cNvPr id="8" name="Table 7"/>
          <p:cNvGraphicFramePr>
            <a:graphicFrameLocks noGrp="1"/>
          </p:cNvGraphicFramePr>
          <p:nvPr/>
        </p:nvGraphicFramePr>
        <p:xfrm>
          <a:off x="1219200" y="1981200"/>
          <a:ext cx="3657600" cy="2209802"/>
        </p:xfrm>
        <a:graphic>
          <a:graphicData uri="http://schemas.openxmlformats.org/drawingml/2006/table">
            <a:tbl>
              <a:tblPr firstRow="1" bandRow="1">
                <a:tableStyleId>{5C22544A-7EE6-4342-B048-85BDC9FD1C3A}</a:tableStyleId>
              </a:tblPr>
              <a:tblGrid>
                <a:gridCol w="1828800"/>
                <a:gridCol w="1828800"/>
              </a:tblGrid>
              <a:tr h="315686">
                <a:tc>
                  <a:txBody>
                    <a:bodyPr/>
                    <a:lstStyle/>
                    <a:p>
                      <a:pPr algn="l" fontAlgn="b"/>
                      <a:r>
                        <a:rPr lang="en-US" sz="1100" b="1" i="0" u="none" strike="noStrike" dirty="0" smtClean="0">
                          <a:solidFill>
                            <a:srgbClr val="000000"/>
                          </a:solidFill>
                          <a:latin typeface="Calibri"/>
                        </a:rPr>
                        <a:t>                                TDSP</a:t>
                      </a:r>
                      <a:r>
                        <a:rPr lang="en-US" sz="1100" b="1" i="0" u="none" strike="noStrike" baseline="0" dirty="0" smtClean="0">
                          <a:solidFill>
                            <a:srgbClr val="000000"/>
                          </a:solidFill>
                          <a:latin typeface="Calibri"/>
                        </a:rPr>
                        <a:t> </a:t>
                      </a:r>
                      <a:r>
                        <a:rPr lang="en-US" sz="1100" b="1" i="0" u="none" strike="noStrike" dirty="0" smtClean="0">
                          <a:solidFill>
                            <a:srgbClr val="000000"/>
                          </a:solidFill>
                          <a:latin typeface="Calibri"/>
                        </a:rPr>
                        <a:t>NAME</a:t>
                      </a:r>
                      <a:endParaRPr lang="en-US" sz="1100" b="1" i="0" u="none" strike="noStrike" dirty="0">
                        <a:solidFill>
                          <a:srgbClr val="000000"/>
                        </a:solidFill>
                        <a:latin typeface="Calibri"/>
                      </a:endParaRPr>
                    </a:p>
                  </a:txBody>
                  <a:tcPr marL="9525" marR="9525" marT="9525" marB="0" anchor="b"/>
                </a:tc>
                <a:tc>
                  <a:txBody>
                    <a:bodyPr/>
                    <a:lstStyle/>
                    <a:p>
                      <a:pPr algn="l" fontAlgn="b"/>
                      <a:r>
                        <a:rPr lang="en-US" sz="1100" b="1" i="0" u="none" strike="noStrike" dirty="0" smtClean="0">
                          <a:solidFill>
                            <a:srgbClr val="000000"/>
                          </a:solidFill>
                          <a:latin typeface="Calibri"/>
                        </a:rPr>
                        <a:t>                           Monthly Count</a:t>
                      </a:r>
                      <a:endParaRPr lang="en-US" sz="1100" b="1" i="0" u="none" strike="noStrike" dirty="0">
                        <a:solidFill>
                          <a:srgbClr val="000000"/>
                        </a:solidFill>
                        <a:latin typeface="Calibri"/>
                      </a:endParaRPr>
                    </a:p>
                  </a:txBody>
                  <a:tcPr marL="9525" marR="9525" marT="9525" marB="0" anchor="b"/>
                </a:tc>
              </a:tr>
              <a:tr h="315686">
                <a:tc>
                  <a:txBody>
                    <a:bodyPr/>
                    <a:lstStyle/>
                    <a:p>
                      <a:pPr algn="l" fontAlgn="b"/>
                      <a:r>
                        <a:rPr lang="en-US" sz="1100" b="0" i="0" u="none" strike="noStrike" dirty="0" err="1" smtClean="0">
                          <a:solidFill>
                            <a:srgbClr val="000000"/>
                          </a:solidFill>
                          <a:latin typeface="Calibri"/>
                        </a:rPr>
                        <a:t>CenterPoint</a:t>
                      </a:r>
                      <a:endParaRPr lang="en-US" sz="1100" b="0" i="0" u="none" strike="noStrike" dirty="0">
                        <a:solidFill>
                          <a:srgbClr val="000000"/>
                        </a:solidFill>
                        <a:latin typeface="Calibri"/>
                      </a:endParaRPr>
                    </a:p>
                  </a:txBody>
                  <a:tcPr marL="9525" marR="9525" marT="9525" marB="0" anchor="b"/>
                </a:tc>
                <a:tc>
                  <a:txBody>
                    <a:bodyPr/>
                    <a:lstStyle/>
                    <a:p>
                      <a:pPr algn="r" fontAlgn="b"/>
                      <a:r>
                        <a:rPr lang="en-US" sz="1100" b="0" i="0" u="none" strike="noStrike" dirty="0" smtClean="0">
                          <a:solidFill>
                            <a:srgbClr val="000000"/>
                          </a:solidFill>
                          <a:latin typeface="Calibri"/>
                        </a:rPr>
                        <a:t>731</a:t>
                      </a:r>
                      <a:endParaRPr lang="en-US" sz="1100" b="0" i="0" u="none" strike="noStrike" dirty="0">
                        <a:solidFill>
                          <a:srgbClr val="000000"/>
                        </a:solidFill>
                        <a:latin typeface="Calibri"/>
                      </a:endParaRPr>
                    </a:p>
                  </a:txBody>
                  <a:tcPr marL="9525" marR="9525" marT="9525" marB="0" anchor="b"/>
                </a:tc>
              </a:tr>
              <a:tr h="315686">
                <a:tc>
                  <a:txBody>
                    <a:bodyPr/>
                    <a:lstStyle/>
                    <a:p>
                      <a:pPr algn="l" fontAlgn="b"/>
                      <a:r>
                        <a:rPr lang="en-US" sz="1100" b="0" i="0" u="none" strike="noStrike" dirty="0" err="1" smtClean="0">
                          <a:solidFill>
                            <a:srgbClr val="000000"/>
                          </a:solidFill>
                          <a:latin typeface="Calibri"/>
                        </a:rPr>
                        <a:t>Oncor</a:t>
                      </a:r>
                      <a:endParaRPr lang="en-US" sz="1100" b="0" i="0" u="none" strike="noStrike" dirty="0">
                        <a:solidFill>
                          <a:srgbClr val="000000"/>
                        </a:solidFill>
                        <a:latin typeface="Calibri"/>
                      </a:endParaRPr>
                    </a:p>
                  </a:txBody>
                  <a:tcPr marL="9525" marR="9525" marT="9525" marB="0" anchor="b"/>
                </a:tc>
                <a:tc>
                  <a:txBody>
                    <a:bodyPr/>
                    <a:lstStyle/>
                    <a:p>
                      <a:pPr algn="r" fontAlgn="b"/>
                      <a:r>
                        <a:rPr lang="en-US" sz="1100" b="0" i="0" u="none" strike="noStrike" dirty="0" smtClean="0">
                          <a:solidFill>
                            <a:srgbClr val="000000"/>
                          </a:solidFill>
                          <a:latin typeface="Calibri"/>
                        </a:rPr>
                        <a:t>2180</a:t>
                      </a:r>
                      <a:endParaRPr lang="en-US" sz="1100" b="0" i="0" u="none" strike="noStrike" dirty="0">
                        <a:solidFill>
                          <a:srgbClr val="000000"/>
                        </a:solidFill>
                        <a:latin typeface="Calibri"/>
                      </a:endParaRPr>
                    </a:p>
                  </a:txBody>
                  <a:tcPr marL="9525" marR="9525" marT="9525" marB="0" anchor="b"/>
                </a:tc>
              </a:tr>
              <a:tr h="315686">
                <a:tc>
                  <a:txBody>
                    <a:bodyPr/>
                    <a:lstStyle/>
                    <a:p>
                      <a:pPr algn="l" fontAlgn="b"/>
                      <a:r>
                        <a:rPr lang="en-US" sz="1100" b="0" i="0" u="none" strike="noStrike" dirty="0" smtClean="0">
                          <a:solidFill>
                            <a:srgbClr val="000000"/>
                          </a:solidFill>
                          <a:latin typeface="Calibri"/>
                        </a:rPr>
                        <a:t>Demo TDSP</a:t>
                      </a:r>
                      <a:endParaRPr lang="en-US" sz="1100" b="0" i="0" u="none" strike="noStrike" dirty="0">
                        <a:solidFill>
                          <a:srgbClr val="000000"/>
                        </a:solidFill>
                        <a:latin typeface="Calibri"/>
                      </a:endParaRPr>
                    </a:p>
                  </a:txBody>
                  <a:tcPr marL="9525" marR="9525" marT="9525" marB="0" anchor="b"/>
                </a:tc>
                <a:tc>
                  <a:txBody>
                    <a:bodyPr/>
                    <a:lstStyle/>
                    <a:p>
                      <a:pPr algn="r" fontAlgn="b"/>
                      <a:r>
                        <a:rPr lang="en-US" sz="1100" b="0" i="0" u="none" strike="noStrike" dirty="0" smtClean="0">
                          <a:solidFill>
                            <a:srgbClr val="000000"/>
                          </a:solidFill>
                          <a:latin typeface="Calibri"/>
                        </a:rPr>
                        <a:t>0</a:t>
                      </a:r>
                      <a:endParaRPr lang="en-US" sz="1100" b="0" i="0" u="none" strike="noStrike" dirty="0">
                        <a:solidFill>
                          <a:srgbClr val="000000"/>
                        </a:solidFill>
                        <a:latin typeface="Calibri"/>
                      </a:endParaRPr>
                    </a:p>
                  </a:txBody>
                  <a:tcPr marL="9525" marR="9525" marT="9525" marB="0" anchor="b"/>
                </a:tc>
              </a:tr>
              <a:tr h="315686">
                <a:tc>
                  <a:txBody>
                    <a:bodyPr/>
                    <a:lstStyle/>
                    <a:p>
                      <a:pPr algn="l" fontAlgn="b"/>
                      <a:r>
                        <a:rPr lang="en-US" sz="1100" b="0" i="0" u="none" strike="noStrike" dirty="0" smtClean="0">
                          <a:solidFill>
                            <a:srgbClr val="000000"/>
                          </a:solidFill>
                          <a:latin typeface="Calibri"/>
                        </a:rPr>
                        <a:t>AEP Texas North</a:t>
                      </a:r>
                      <a:endParaRPr lang="en-US" sz="1100" b="0" i="0" u="none" strike="noStrike" dirty="0">
                        <a:solidFill>
                          <a:srgbClr val="000000"/>
                        </a:solidFill>
                        <a:latin typeface="Calibri"/>
                      </a:endParaRPr>
                    </a:p>
                  </a:txBody>
                  <a:tcPr marL="9525" marR="9525" marT="9525" marB="0" anchor="b"/>
                </a:tc>
                <a:tc>
                  <a:txBody>
                    <a:bodyPr/>
                    <a:lstStyle/>
                    <a:p>
                      <a:pPr algn="r" fontAlgn="b"/>
                      <a:r>
                        <a:rPr lang="en-US" sz="1100" b="0" i="0" u="none" strike="noStrike" dirty="0" smtClean="0">
                          <a:solidFill>
                            <a:srgbClr val="000000"/>
                          </a:solidFill>
                          <a:latin typeface="Calibri"/>
                        </a:rPr>
                        <a:t>12</a:t>
                      </a:r>
                      <a:endParaRPr lang="en-US" sz="1100" b="0" i="0" u="none" strike="noStrike" dirty="0">
                        <a:solidFill>
                          <a:srgbClr val="000000"/>
                        </a:solidFill>
                        <a:latin typeface="Calibri"/>
                      </a:endParaRPr>
                    </a:p>
                  </a:txBody>
                  <a:tcPr marL="9525" marR="9525" marT="9525" marB="0" anchor="b"/>
                </a:tc>
              </a:tr>
              <a:tr h="315686">
                <a:tc>
                  <a:txBody>
                    <a:bodyPr/>
                    <a:lstStyle/>
                    <a:p>
                      <a:pPr algn="l" fontAlgn="b"/>
                      <a:r>
                        <a:rPr lang="en-US" sz="1100" b="0" i="0" u="none" strike="noStrike" dirty="0" smtClean="0">
                          <a:solidFill>
                            <a:srgbClr val="000000"/>
                          </a:solidFill>
                          <a:latin typeface="Calibri"/>
                        </a:rPr>
                        <a:t>AEP Texas Central</a:t>
                      </a:r>
                      <a:endParaRPr lang="en-US" sz="1100" b="0" i="0" u="none" strike="noStrike" dirty="0">
                        <a:solidFill>
                          <a:srgbClr val="000000"/>
                        </a:solidFill>
                        <a:latin typeface="Calibri"/>
                      </a:endParaRPr>
                    </a:p>
                  </a:txBody>
                  <a:tcPr marL="9525" marR="9525" marT="9525" marB="0" anchor="b"/>
                </a:tc>
                <a:tc>
                  <a:txBody>
                    <a:bodyPr/>
                    <a:lstStyle/>
                    <a:p>
                      <a:pPr algn="r" fontAlgn="b"/>
                      <a:r>
                        <a:rPr lang="en-US" sz="1100" b="0" i="0" u="none" strike="noStrike" dirty="0" smtClean="0">
                          <a:solidFill>
                            <a:srgbClr val="000000"/>
                          </a:solidFill>
                          <a:latin typeface="Calibri"/>
                        </a:rPr>
                        <a:t>118</a:t>
                      </a:r>
                      <a:endParaRPr lang="en-US" sz="1100" b="0" i="0" u="none" strike="noStrike" dirty="0">
                        <a:solidFill>
                          <a:srgbClr val="000000"/>
                        </a:solidFill>
                        <a:latin typeface="Calibri"/>
                      </a:endParaRPr>
                    </a:p>
                  </a:txBody>
                  <a:tcPr marL="9525" marR="9525" marT="9525" marB="0" anchor="b"/>
                </a:tc>
              </a:tr>
              <a:tr h="315686">
                <a:tc>
                  <a:txBody>
                    <a:bodyPr/>
                    <a:lstStyle/>
                    <a:p>
                      <a:pPr algn="l" fontAlgn="b"/>
                      <a:r>
                        <a:rPr lang="en-US" sz="1100" b="0" i="0" u="none" strike="noStrike" dirty="0" smtClean="0">
                          <a:solidFill>
                            <a:srgbClr val="000000"/>
                          </a:solidFill>
                          <a:latin typeface="Calibri"/>
                        </a:rPr>
                        <a:t>Texas New Mexico Power</a:t>
                      </a:r>
                      <a:endParaRPr lang="en-US" sz="1100" b="0" i="0" u="none" strike="noStrike" dirty="0">
                        <a:solidFill>
                          <a:srgbClr val="000000"/>
                        </a:solidFill>
                        <a:latin typeface="Calibri"/>
                      </a:endParaRPr>
                    </a:p>
                  </a:txBody>
                  <a:tcPr marL="9525" marR="9525" marT="9525" marB="0" anchor="b"/>
                </a:tc>
                <a:tc>
                  <a:txBody>
                    <a:bodyPr/>
                    <a:lstStyle/>
                    <a:p>
                      <a:pPr algn="r" fontAlgn="b"/>
                      <a:r>
                        <a:rPr lang="en-US" sz="1100" b="0" i="0" u="none" strike="noStrike" dirty="0" smtClean="0">
                          <a:solidFill>
                            <a:srgbClr val="000000"/>
                          </a:solidFill>
                          <a:latin typeface="Calibri"/>
                        </a:rPr>
                        <a:t>83</a:t>
                      </a:r>
                      <a:endParaRPr lang="en-US" sz="1100" b="0" i="0" u="none" strike="noStrike" dirty="0">
                        <a:solidFill>
                          <a:srgbClr val="000000"/>
                        </a:solidFill>
                        <a:latin typeface="Calibri"/>
                      </a:endParaRPr>
                    </a:p>
                  </a:txBody>
                  <a:tcPr marL="9525" marR="9525" marT="9525" marB="0" anchor="b"/>
                </a:tc>
              </a:tr>
            </a:tbl>
          </a:graphicData>
        </a:graphic>
      </p:graphicFrame>
      <p:graphicFrame>
        <p:nvGraphicFramePr>
          <p:cNvPr id="10" name="Table 9"/>
          <p:cNvGraphicFramePr>
            <a:graphicFrameLocks noGrp="1"/>
          </p:cNvGraphicFramePr>
          <p:nvPr/>
        </p:nvGraphicFramePr>
        <p:xfrm>
          <a:off x="6934200" y="1905000"/>
          <a:ext cx="3810000" cy="2209800"/>
        </p:xfrm>
        <a:graphic>
          <a:graphicData uri="http://schemas.openxmlformats.org/drawingml/2006/table">
            <a:tbl>
              <a:tblPr firstRow="1" bandRow="1">
                <a:tableStyleId>{5C22544A-7EE6-4342-B048-85BDC9FD1C3A}</a:tableStyleId>
              </a:tblPr>
              <a:tblGrid>
                <a:gridCol w="1905000"/>
                <a:gridCol w="1905000"/>
              </a:tblGrid>
              <a:tr h="368300">
                <a:tc>
                  <a:txBody>
                    <a:bodyPr/>
                    <a:lstStyle/>
                    <a:p>
                      <a:pPr algn="l" fontAlgn="b"/>
                      <a:r>
                        <a:rPr lang="en-US" sz="1100" b="1" i="0" u="none" strike="noStrike" dirty="0" smtClean="0">
                          <a:solidFill>
                            <a:srgbClr val="000000"/>
                          </a:solidFill>
                          <a:latin typeface="Calibri"/>
                        </a:rPr>
                        <a:t>                               USER</a:t>
                      </a:r>
                      <a:r>
                        <a:rPr lang="en-US" sz="1100" b="1" i="0" u="none" strike="noStrike" baseline="0" dirty="0" smtClean="0">
                          <a:solidFill>
                            <a:srgbClr val="000000"/>
                          </a:solidFill>
                          <a:latin typeface="Calibri"/>
                        </a:rPr>
                        <a:t> TYPE</a:t>
                      </a:r>
                      <a:endParaRPr lang="en-US" sz="1100" b="1" i="0" u="none" strike="noStrike" dirty="0">
                        <a:solidFill>
                          <a:srgbClr val="000000"/>
                        </a:solidFill>
                        <a:latin typeface="Calibri"/>
                      </a:endParaRPr>
                    </a:p>
                  </a:txBody>
                  <a:tcPr marL="9525" marR="9525" marT="9525" marB="0" anchor="b"/>
                </a:tc>
                <a:tc>
                  <a:txBody>
                    <a:bodyPr/>
                    <a:lstStyle/>
                    <a:p>
                      <a:pPr algn="l" fontAlgn="b"/>
                      <a:r>
                        <a:rPr lang="en-US" sz="1100" b="1" i="0" u="none" strike="noStrike" dirty="0" smtClean="0">
                          <a:solidFill>
                            <a:srgbClr val="000000"/>
                          </a:solidFill>
                          <a:latin typeface="Calibri"/>
                        </a:rPr>
                        <a:t>                           Monthly Count</a:t>
                      </a:r>
                      <a:endParaRPr lang="en-US" sz="1100" b="1" i="0" u="none" strike="noStrike" dirty="0">
                        <a:solidFill>
                          <a:srgbClr val="000000"/>
                        </a:solidFill>
                        <a:latin typeface="Calibri"/>
                      </a:endParaRPr>
                    </a:p>
                  </a:txBody>
                  <a:tcPr marL="9525" marR="9525" marT="9525" marB="0" anchor="b"/>
                </a:tc>
              </a:tr>
              <a:tr h="368300">
                <a:tc>
                  <a:txBody>
                    <a:bodyPr/>
                    <a:lstStyle/>
                    <a:p>
                      <a:pPr algn="l" fontAlgn="b"/>
                      <a:r>
                        <a:rPr lang="en-US" sz="1100" b="0" i="0" u="none" strike="noStrike" dirty="0">
                          <a:solidFill>
                            <a:srgbClr val="000000"/>
                          </a:solidFill>
                          <a:latin typeface="Calibri"/>
                        </a:rPr>
                        <a:t>TDSP</a:t>
                      </a:r>
                    </a:p>
                  </a:txBody>
                  <a:tcPr marL="9525" marR="9525" marT="9525" marB="0" anchor="b"/>
                </a:tc>
                <a:tc>
                  <a:txBody>
                    <a:bodyPr/>
                    <a:lstStyle/>
                    <a:p>
                      <a:pPr algn="r" fontAlgn="b"/>
                      <a:r>
                        <a:rPr lang="en-US" sz="1100" b="0" i="0" u="none" strike="noStrike" dirty="0" smtClean="0">
                          <a:solidFill>
                            <a:srgbClr val="000000"/>
                          </a:solidFill>
                          <a:latin typeface="Calibri"/>
                        </a:rPr>
                        <a:t>10</a:t>
                      </a:r>
                      <a:endParaRPr lang="en-US" sz="1100" b="0" i="0" u="none" strike="noStrike" dirty="0">
                        <a:solidFill>
                          <a:srgbClr val="000000"/>
                        </a:solidFill>
                        <a:latin typeface="Calibri"/>
                      </a:endParaRPr>
                    </a:p>
                  </a:txBody>
                  <a:tcPr marL="9525" marR="9525" marT="9525" marB="0" anchor="b"/>
                </a:tc>
              </a:tr>
              <a:tr h="368300">
                <a:tc>
                  <a:txBody>
                    <a:bodyPr/>
                    <a:lstStyle/>
                    <a:p>
                      <a:pPr algn="l" fontAlgn="b"/>
                      <a:r>
                        <a:rPr lang="en-US" sz="1100" b="0" i="0" u="none" strike="noStrike" dirty="0">
                          <a:solidFill>
                            <a:srgbClr val="000000"/>
                          </a:solidFill>
                          <a:latin typeface="Calibri"/>
                        </a:rPr>
                        <a:t>RES</a:t>
                      </a:r>
                    </a:p>
                  </a:txBody>
                  <a:tcPr marL="9525" marR="9525" marT="9525" marB="0" anchor="b"/>
                </a:tc>
                <a:tc>
                  <a:txBody>
                    <a:bodyPr/>
                    <a:lstStyle/>
                    <a:p>
                      <a:pPr algn="r" fontAlgn="b"/>
                      <a:r>
                        <a:rPr lang="en-US" sz="1100" b="0" i="0" u="none" strike="noStrike" dirty="0" smtClean="0">
                          <a:solidFill>
                            <a:srgbClr val="000000"/>
                          </a:solidFill>
                          <a:latin typeface="Calibri"/>
                        </a:rPr>
                        <a:t>3033</a:t>
                      </a:r>
                    </a:p>
                  </a:txBody>
                  <a:tcPr marL="9525" marR="9525" marT="9525" marB="0" anchor="b"/>
                </a:tc>
              </a:tr>
              <a:tr h="368300">
                <a:tc>
                  <a:txBody>
                    <a:bodyPr/>
                    <a:lstStyle/>
                    <a:p>
                      <a:pPr algn="l" fontAlgn="b"/>
                      <a:r>
                        <a:rPr lang="en-US" sz="1100" b="0" i="0" u="none" strike="noStrike" dirty="0">
                          <a:solidFill>
                            <a:srgbClr val="000000"/>
                          </a:solidFill>
                          <a:latin typeface="Calibri"/>
                        </a:rPr>
                        <a:t>NON</a:t>
                      </a:r>
                    </a:p>
                  </a:txBody>
                  <a:tcPr marL="9525" marR="9525" marT="9525" marB="0" anchor="b"/>
                </a:tc>
                <a:tc>
                  <a:txBody>
                    <a:bodyPr/>
                    <a:lstStyle/>
                    <a:p>
                      <a:pPr algn="r" fontAlgn="b"/>
                      <a:r>
                        <a:rPr lang="en-US" sz="1100" b="0" i="0" u="none" strike="noStrike" dirty="0" smtClean="0">
                          <a:solidFill>
                            <a:srgbClr val="000000"/>
                          </a:solidFill>
                          <a:latin typeface="Calibri"/>
                        </a:rPr>
                        <a:t>73</a:t>
                      </a:r>
                      <a:endParaRPr lang="en-US" sz="1100" b="0" i="0" u="none" strike="noStrike" dirty="0">
                        <a:solidFill>
                          <a:srgbClr val="000000"/>
                        </a:solidFill>
                        <a:latin typeface="Calibri"/>
                      </a:endParaRPr>
                    </a:p>
                  </a:txBody>
                  <a:tcPr marL="9525" marR="9525" marT="9525" marB="0" anchor="b"/>
                </a:tc>
              </a:tr>
              <a:tr h="368300">
                <a:tc>
                  <a:txBody>
                    <a:bodyPr/>
                    <a:lstStyle/>
                    <a:p>
                      <a:pPr algn="l" fontAlgn="b"/>
                      <a:r>
                        <a:rPr lang="en-US" sz="1100" b="0" i="0" u="none" strike="noStrike" dirty="0">
                          <a:solidFill>
                            <a:srgbClr val="000000"/>
                          </a:solidFill>
                          <a:latin typeface="Calibri"/>
                        </a:rPr>
                        <a:t>REP</a:t>
                      </a:r>
                    </a:p>
                  </a:txBody>
                  <a:tcPr marL="9525" marR="9525" marT="9525" marB="0" anchor="b"/>
                </a:tc>
                <a:tc>
                  <a:txBody>
                    <a:bodyPr/>
                    <a:lstStyle/>
                    <a:p>
                      <a:pPr algn="r" fontAlgn="b"/>
                      <a:r>
                        <a:rPr lang="en-US" sz="1100" b="0" i="0" u="none" strike="noStrike" dirty="0" smtClean="0">
                          <a:solidFill>
                            <a:srgbClr val="000000"/>
                          </a:solidFill>
                          <a:latin typeface="Calibri"/>
                        </a:rPr>
                        <a:t>20</a:t>
                      </a:r>
                      <a:endParaRPr lang="en-US" sz="1100" b="0" i="0" u="none" strike="noStrike" dirty="0">
                        <a:solidFill>
                          <a:srgbClr val="000000"/>
                        </a:solidFill>
                        <a:latin typeface="Calibri"/>
                      </a:endParaRPr>
                    </a:p>
                  </a:txBody>
                  <a:tcPr marL="9525" marR="9525" marT="9525" marB="0" anchor="b"/>
                </a:tc>
              </a:tr>
              <a:tr h="368300">
                <a:tc>
                  <a:txBody>
                    <a:bodyPr/>
                    <a:lstStyle/>
                    <a:p>
                      <a:pPr algn="l" fontAlgn="b"/>
                      <a:r>
                        <a:rPr lang="en-US" sz="1100" b="0" i="0" u="none" strike="noStrike" dirty="0">
                          <a:solidFill>
                            <a:srgbClr val="000000"/>
                          </a:solidFill>
                          <a:latin typeface="Calibri"/>
                        </a:rPr>
                        <a:t>THRD</a:t>
                      </a:r>
                    </a:p>
                  </a:txBody>
                  <a:tcPr marL="9525" marR="9525" marT="9525" marB="0" anchor="b"/>
                </a:tc>
                <a:tc>
                  <a:txBody>
                    <a:bodyPr/>
                    <a:lstStyle/>
                    <a:p>
                      <a:pPr algn="r" fontAlgn="b"/>
                      <a:r>
                        <a:rPr lang="en-US" sz="1100" b="0" i="0" u="none" strike="noStrike" dirty="0">
                          <a:solidFill>
                            <a:srgbClr val="000000"/>
                          </a:solidFill>
                          <a:latin typeface="Calibri"/>
                        </a:rPr>
                        <a:t>4</a:t>
                      </a:r>
                    </a:p>
                  </a:txBody>
                  <a:tcPr marL="9525" marR="9525" marT="9525" marB="0" anchor="b"/>
                </a:tc>
              </a:tr>
            </a:tbl>
          </a:graphicData>
        </a:graphic>
      </p:graphicFrame>
      <p:pic>
        <p:nvPicPr>
          <p:cNvPr id="1026" name="Picture 2"/>
          <p:cNvPicPr>
            <a:picLocks noChangeAspect="1" noChangeArrowheads="1"/>
          </p:cNvPicPr>
          <p:nvPr/>
        </p:nvPicPr>
        <p:blipFill>
          <a:blip r:embed="rId2"/>
          <a:srcRect/>
          <a:stretch>
            <a:fillRect/>
          </a:stretch>
        </p:blipFill>
        <p:spPr bwMode="auto">
          <a:xfrm>
            <a:off x="1219200" y="4419600"/>
            <a:ext cx="3657599" cy="1535696"/>
          </a:xfrm>
          <a:prstGeom prst="rect">
            <a:avLst/>
          </a:prstGeom>
          <a:noFill/>
          <a:ln w="9525">
            <a:solidFill>
              <a:schemeClr val="bg1">
                <a:lumMod val="85000"/>
              </a:schemeClr>
            </a:solid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7010400" y="4343400"/>
            <a:ext cx="3733800" cy="1713653"/>
          </a:xfrm>
          <a:prstGeom prst="rect">
            <a:avLst/>
          </a:prstGeom>
          <a:noFill/>
          <a:ln w="9525">
            <a:solidFill>
              <a:schemeClr val="bg1">
                <a:lumMod val="85000"/>
              </a:schemeClr>
            </a:solid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noFill/>
        <a:ln w="12700" cap="flat" cmpd="dbl"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26216</TotalTime>
  <Words>594</Words>
  <Application>Microsoft Office PowerPoint</Application>
  <PresentationFormat>Custom</PresentationFormat>
  <Paragraphs>374</Paragraphs>
  <Slides>5</Slides>
  <Notes>1</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S&amp;C-2010</vt:lpstr>
      <vt:lpstr>Custom Design</vt:lpstr>
      <vt:lpstr>7_S&amp;C-2010</vt:lpstr>
      <vt:lpstr>SMT Update To AMWG </vt:lpstr>
      <vt:lpstr>Monthly SMT Data Timelines AMWG CR 2014 002 End to End File Processing Completeness – MAY 2015</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00018207</cp:lastModifiedBy>
  <cp:revision>934</cp:revision>
  <cp:lastPrinted>2014-05-01T16:40:31Z</cp:lastPrinted>
  <dcterms:modified xsi:type="dcterms:W3CDTF">2015-06-15T17:39:34Z</dcterms:modified>
</cp:coreProperties>
</file>