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 id="2147493467" r:id="rId5"/>
  </p:sldMasterIdLst>
  <p:notesMasterIdLst>
    <p:notesMasterId r:id="rId12"/>
  </p:notesMasterIdLst>
  <p:handoutMasterIdLst>
    <p:handoutMasterId r:id="rId13"/>
  </p:handoutMasterIdLst>
  <p:sldIdLst>
    <p:sldId id="260" r:id="rId6"/>
    <p:sldId id="297" r:id="rId7"/>
    <p:sldId id="299" r:id="rId8"/>
    <p:sldId id="298" r:id="rId9"/>
    <p:sldId id="301" r:id="rId10"/>
    <p:sldId id="293" r:id="rId11"/>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386"/>
    <a:srgbClr val="55BAB7"/>
    <a:srgbClr val="00385E"/>
    <a:srgbClr val="C4E3E1"/>
    <a:srgbClr val="C0D1E2"/>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69" autoAdjust="0"/>
    <p:restoredTop sz="94595" autoAdjust="0"/>
  </p:normalViewPr>
  <p:slideViewPr>
    <p:cSldViewPr snapToGrid="0" snapToObjects="1">
      <p:cViewPr>
        <p:scale>
          <a:sx n="120" d="100"/>
          <a:sy n="120" d="100"/>
        </p:scale>
        <p:origin x="-1554" y="-84"/>
      </p:cViewPr>
      <p:guideLst>
        <p:guide orient="horz" pos="403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9" d="100"/>
        <a:sy n="149" d="100"/>
      </p:scale>
      <p:origin x="0" y="0"/>
    </p:cViewPr>
  </p:sorterViewPr>
  <p:notesViewPr>
    <p:cSldViewPr snapToGrid="0" snapToObjects="1" showGuides="1">
      <p:cViewPr varScale="1">
        <p:scale>
          <a:sx n="78" d="100"/>
          <a:sy n="78" d="100"/>
        </p:scale>
        <p:origin x="-2034"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F69DE495-51AC-4723-A7B4-B1B58AAC8C5A}" type="datetimeFigureOut">
              <a:rPr lang="en-US" smtClean="0"/>
              <a:t>6/9/2015</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F80D1E90-E9C6-42A2-8EB7-24DAC221AC2D}" type="slidenum">
              <a:rPr lang="en-US" smtClean="0"/>
              <a:t>‹#›</a:t>
            </a:fld>
            <a:endParaRPr lang="en-US"/>
          </a:p>
        </p:txBody>
      </p:sp>
    </p:spTree>
    <p:extLst>
      <p:ext uri="{BB962C8B-B14F-4D97-AF65-F5344CB8AC3E}">
        <p14:creationId xmlns:p14="http://schemas.microsoft.com/office/powerpoint/2010/main" val="708787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D1DF52B9-7E6C-4146-83FC-76B5AB271E46}" type="datetimeFigureOut">
              <a:rPr lang="en-US" smtClean="0"/>
              <a:t>6/9/2015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E41B3D22-F502-4A52-A06E-717BD3D70E2C}" type="slidenum">
              <a:rPr lang="en-US" smtClean="0"/>
              <a:t>‹#›</a:t>
            </a:fld>
            <a:endParaRPr lang="en-US"/>
          </a:p>
        </p:txBody>
      </p:sp>
    </p:spTree>
    <p:extLst>
      <p:ext uri="{BB962C8B-B14F-4D97-AF65-F5344CB8AC3E}">
        <p14:creationId xmlns:p14="http://schemas.microsoft.com/office/powerpoint/2010/main" val="922138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41B3D22-F502-4A52-A06E-717BD3D70E2C}" type="slidenum">
              <a:rPr lang="en-US" smtClean="0"/>
              <a:t>1</a:t>
            </a:fld>
            <a:endParaRPr lang="en-US"/>
          </a:p>
        </p:txBody>
      </p:sp>
    </p:spTree>
    <p:extLst>
      <p:ext uri="{BB962C8B-B14F-4D97-AF65-F5344CB8AC3E}">
        <p14:creationId xmlns:p14="http://schemas.microsoft.com/office/powerpoint/2010/main" val="87065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322038221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254062273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1223948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1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562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9" name="Straight Connector 8"/>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3" name="Title Placeholder 1"/>
          <p:cNvSpPr>
            <a:spLocks noGrp="1"/>
          </p:cNvSpPr>
          <p:nvPr>
            <p:ph type="title"/>
          </p:nvPr>
        </p:nvSpPr>
        <p:spPr>
          <a:xfrm>
            <a:off x="371475"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6"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2605946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664" y="9255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379664" y="1565275"/>
            <a:ext cx="4040188"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255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565275"/>
            <a:ext cx="4041775"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1" name="Straight Connector 10"/>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5"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8" name="Footer Placeholder 4"/>
          <p:cNvSpPr>
            <a:spLocks noGrp="1"/>
          </p:cNvSpPr>
          <p:nvPr>
            <p:ph type="ftr" sz="quarter" idx="10"/>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24868244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0847129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24922467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71474"/>
            <a:ext cx="3008313" cy="8921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371474"/>
            <a:ext cx="5111750" cy="55832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26365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4"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21822031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12663116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5"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Tree>
    <p:extLst>
      <p:ext uri="{BB962C8B-B14F-4D97-AF65-F5344CB8AC3E}">
        <p14:creationId xmlns:p14="http://schemas.microsoft.com/office/powerpoint/2010/main" val="14733480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7625" y="0"/>
            <a:ext cx="92392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3" name="Picture 12"/>
          <p:cNvPicPr>
            <a:picLocks/>
          </p:cNvPicPr>
          <p:nvPr userDrawn="1"/>
        </p:nvPicPr>
        <p:blipFill rotWithShape="1">
          <a:blip r:embed="rId9">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pic>
        <p:nvPicPr>
          <p:cNvPr id="9" name="Picture 8" descr="ERCOT cmyk-01.png"/>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
        <p:nvSpPr>
          <p:cNvPr id="8" name="TextBox 7"/>
          <p:cNvSpPr txBox="1"/>
          <p:nvPr userDrawn="1"/>
        </p:nvSpPr>
        <p:spPr>
          <a:xfrm>
            <a:off x="1085849" y="6010274"/>
            <a:ext cx="6867526" cy="415498"/>
          </a:xfrm>
          <a:prstGeom prst="rect">
            <a:avLst/>
          </a:prstGeom>
          <a:noFill/>
        </p:spPr>
        <p:txBody>
          <a:bodyPr wrap="square" rtlCol="0">
            <a:spAutoFit/>
          </a:bodyPr>
          <a:lstStyle/>
          <a:p>
            <a:pPr algn="l"/>
            <a:endParaRPr lang="en-US" sz="1050" b="1" dirty="0"/>
          </a:p>
          <a:p>
            <a:pPr algn="l"/>
            <a:r>
              <a:rPr lang="en-US" sz="1050" dirty="0" smtClean="0"/>
              <a:t>ERCOT</a:t>
            </a:r>
            <a:r>
              <a:rPr lang="en-US" sz="1050" baseline="0" dirty="0" smtClean="0"/>
              <a:t> Public</a:t>
            </a:r>
            <a:endParaRPr lang="en-US" sz="1050" dirty="0"/>
          </a:p>
        </p:txBody>
      </p:sp>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7" r:id="rId1"/>
    <p:sldLayoutId id="2147493458" r:id="rId2"/>
    <p:sldLayoutId id="2147493459" r:id="rId3"/>
    <p:sldLayoutId id="2147493460" r:id="rId4"/>
    <p:sldLayoutId id="2147493461" r:id="rId5"/>
    <p:sldLayoutId id="2147493462" r:id="rId6"/>
    <p:sldLayoutId id="2147493463" r:id="rId7"/>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userDrawn="1"/>
        </p:nvSpPr>
        <p:spPr>
          <a:xfrm>
            <a:off x="0" y="-168453"/>
            <a:ext cx="9144000" cy="721695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2" name="Picture 11"/>
          <p:cNvPicPr>
            <a:picLocks/>
          </p:cNvPicPr>
          <p:nvPr userDrawn="1"/>
        </p:nvPicPr>
        <p:blipFill rotWithShape="1">
          <a:blip r:embed="rId5">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Hello I'm a slide</a:t>
            </a:r>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1B48D-6708-5141-8A45-C2E8F9E83312}" type="slidenum">
              <a:rPr lang="en-US" smtClean="0"/>
              <a:t>‹#›</a:t>
            </a:fld>
            <a:endParaRPr lang="en-US" dirty="0"/>
          </a:p>
        </p:txBody>
      </p:sp>
    </p:spTree>
    <p:extLst>
      <p:ext uri="{BB962C8B-B14F-4D97-AF65-F5344CB8AC3E}">
        <p14:creationId xmlns:p14="http://schemas.microsoft.com/office/powerpoint/2010/main" val="3663339703"/>
      </p:ext>
    </p:extLst>
  </p:cSld>
  <p:clrMap bg1="lt1" tx1="dk1" bg2="lt2" tx2="dk2" accent1="accent1" accent2="accent2" accent3="accent3" accent4="accent4" accent5="accent5" accent6="accent6" hlink="hlink" folHlink="folHlink"/>
  <p:sldLayoutIdLst>
    <p:sldLayoutId id="2147493474" r:id="rId1"/>
    <p:sldLayoutId id="2147493475" r:id="rId2"/>
    <p:sldLayoutId id="2147493476" r:id="rId3"/>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603250" y="1498064"/>
            <a:ext cx="7727950" cy="4108093"/>
            <a:chOff x="603250" y="546100"/>
            <a:chExt cx="7727950" cy="4108093"/>
          </a:xfrm>
        </p:grpSpPr>
        <p:pic>
          <p:nvPicPr>
            <p:cNvPr id="9" name="Picture 8" descr="ERCOT cmyk-0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3250" y="546100"/>
              <a:ext cx="2457704" cy="1041400"/>
            </a:xfrm>
            <a:prstGeom prst="rect">
              <a:avLst/>
            </a:prstGeom>
          </p:spPr>
        </p:pic>
        <p:sp>
          <p:nvSpPr>
            <p:cNvPr id="10" name="TextBox 9"/>
            <p:cNvSpPr txBox="1"/>
            <p:nvPr/>
          </p:nvSpPr>
          <p:spPr>
            <a:xfrm>
              <a:off x="787400" y="2130425"/>
              <a:ext cx="7543800" cy="2523768"/>
            </a:xfrm>
            <a:prstGeom prst="rect">
              <a:avLst/>
            </a:prstGeom>
            <a:noFill/>
          </p:spPr>
          <p:txBody>
            <a:bodyPr wrap="square" rtlCol="0">
              <a:spAutoFit/>
            </a:bodyPr>
            <a:lstStyle/>
            <a:p>
              <a:r>
                <a:rPr lang="en-US" sz="3200" b="1" dirty="0" smtClean="0"/>
                <a:t>Retail Data Transport Upgrade</a:t>
              </a:r>
            </a:p>
            <a:p>
              <a:endParaRPr lang="en-US" b="1" dirty="0" smtClean="0"/>
            </a:p>
            <a:p>
              <a:endParaRPr lang="en-US" dirty="0" smtClean="0"/>
            </a:p>
            <a:p>
              <a:endParaRPr lang="en-US" dirty="0"/>
            </a:p>
            <a:p>
              <a:r>
                <a:rPr lang="en-US" dirty="0" smtClean="0"/>
                <a:t> </a:t>
              </a:r>
            </a:p>
            <a:p>
              <a:r>
                <a:rPr lang="en-US" dirty="0" smtClean="0"/>
                <a:t>ERCOT Recommendation</a:t>
              </a:r>
              <a:r>
                <a:rPr lang="en-US" dirty="0"/>
                <a:t/>
              </a:r>
              <a:br>
                <a:rPr lang="en-US" dirty="0"/>
              </a:br>
              <a:r>
                <a:rPr lang="en-US" dirty="0" smtClean="0"/>
                <a:t>ERCOT Public</a:t>
              </a:r>
            </a:p>
            <a:p>
              <a:r>
                <a:rPr lang="en-US" dirty="0" smtClean="0">
                  <a:solidFill>
                    <a:srgbClr val="C00000"/>
                  </a:solidFill>
                </a:rPr>
                <a:t>June 2015</a:t>
              </a:r>
              <a:endParaRPr lang="en-US" dirty="0">
                <a:solidFill>
                  <a:srgbClr val="C00000"/>
                </a:solidFill>
              </a:endParaRPr>
            </a:p>
          </p:txBody>
        </p:sp>
        <p:cxnSp>
          <p:nvCxnSpPr>
            <p:cNvPr id="13" name="Straight Connector 12"/>
            <p:cNvCxnSpPr/>
            <p:nvPr/>
          </p:nvCxnSpPr>
          <p:spPr>
            <a:xfrm flipV="1">
              <a:off x="787400" y="1852613"/>
              <a:ext cx="6286500" cy="1270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697979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79664" y="828675"/>
            <a:ext cx="8229600" cy="5556222"/>
          </a:xfrm>
        </p:spPr>
        <p:txBody>
          <a:bodyPr/>
          <a:lstStyle/>
          <a:p>
            <a:r>
              <a:rPr lang="en-US" sz="2400" dirty="0" smtClean="0"/>
              <a:t>ERCOT implemented the NAESB EDM v 1.6 standard in 2004.</a:t>
            </a:r>
          </a:p>
          <a:p>
            <a:r>
              <a:rPr lang="en-US" sz="2400" dirty="0" smtClean="0"/>
              <a:t>11/06/2013 – SCR 776 was submitted to upgrade to v2.2.</a:t>
            </a:r>
          </a:p>
          <a:p>
            <a:r>
              <a:rPr lang="en-US" sz="2400" dirty="0" smtClean="0"/>
              <a:t>11/21/2013 – PRS unanimously voted to recommend approval of the SCR as submitted.</a:t>
            </a:r>
          </a:p>
          <a:p>
            <a:r>
              <a:rPr lang="en-US" sz="2400" dirty="0" smtClean="0"/>
              <a:t>08/07/2014 – TDTWG Requested that the SCR be withdrawn for the following reason –</a:t>
            </a:r>
          </a:p>
          <a:p>
            <a:pPr lvl="1"/>
            <a:r>
              <a:rPr lang="en-US" sz="1800" dirty="0"/>
              <a:t>New market processes affecting </a:t>
            </a:r>
            <a:r>
              <a:rPr lang="en-US" sz="1800" dirty="0" smtClean="0"/>
              <a:t>Retail </a:t>
            </a:r>
            <a:r>
              <a:rPr lang="en-US" sz="1800" dirty="0"/>
              <a:t>Market Participants </a:t>
            </a:r>
            <a:r>
              <a:rPr lang="en-US" sz="1800" dirty="0" smtClean="0"/>
              <a:t>need </a:t>
            </a:r>
            <a:r>
              <a:rPr lang="en-US" sz="1800" dirty="0"/>
              <a:t>to be further evaluated.  Upon completion of this evaluation, the new market processes will be incorporated into a future System Change Request (SCR) for a retail data transport upgrade.  For this purpose, TDTWG requests that SCR776 be withdrawn</a:t>
            </a:r>
            <a:r>
              <a:rPr lang="en-US" sz="1800" dirty="0" smtClean="0"/>
              <a:t>. </a:t>
            </a:r>
            <a:r>
              <a:rPr lang="en-US" sz="1800" dirty="0"/>
              <a:t> </a:t>
            </a:r>
          </a:p>
          <a:p>
            <a:pPr lvl="1"/>
            <a:r>
              <a:rPr lang="en-US" sz="1800" dirty="0" smtClean="0"/>
              <a:t>At </a:t>
            </a:r>
            <a:r>
              <a:rPr lang="en-US" sz="1800" dirty="0"/>
              <a:t>its 8/5/14 meeting, RMS endorsed the TDTWG’s request for withdrawal of SCR776</a:t>
            </a:r>
            <a:r>
              <a:rPr lang="en-US" sz="1800" dirty="0" smtClean="0"/>
              <a:t>.</a:t>
            </a:r>
            <a:r>
              <a:rPr lang="en-US" sz="1600" dirty="0" smtClean="0"/>
              <a:t> </a:t>
            </a:r>
          </a:p>
          <a:p>
            <a:endParaRPr lang="en-US" sz="2400" dirty="0"/>
          </a:p>
        </p:txBody>
      </p:sp>
      <p:sp>
        <p:nvSpPr>
          <p:cNvPr id="3" name="Title 2"/>
          <p:cNvSpPr>
            <a:spLocks noGrp="1"/>
          </p:cNvSpPr>
          <p:nvPr>
            <p:ph type="title"/>
          </p:nvPr>
        </p:nvSpPr>
        <p:spPr/>
        <p:txBody>
          <a:bodyPr/>
          <a:lstStyle/>
          <a:p>
            <a:r>
              <a:rPr lang="en-US" dirty="0" smtClean="0"/>
              <a:t>History of Upgrade Request</a:t>
            </a:r>
            <a:endParaRPr lang="en-US" dirty="0"/>
          </a:p>
        </p:txBody>
      </p:sp>
    </p:spTree>
    <p:extLst>
      <p:ext uri="{BB962C8B-B14F-4D97-AF65-F5344CB8AC3E}">
        <p14:creationId xmlns:p14="http://schemas.microsoft.com/office/powerpoint/2010/main" val="23571661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79664" y="828675"/>
            <a:ext cx="8229600" cy="4943475"/>
          </a:xfrm>
        </p:spPr>
        <p:txBody>
          <a:bodyPr/>
          <a:lstStyle/>
          <a:p>
            <a:r>
              <a:rPr lang="en-US" sz="2000" dirty="0"/>
              <a:t>Issue 1 – Risk exists where an unauthorized party could intercept the NAESB response and  change it since the current NAESB EDM v1.6 (V1.6) standard does not allow for sufficient repudiation for EDM responses.</a:t>
            </a:r>
          </a:p>
          <a:p>
            <a:r>
              <a:rPr lang="en-US" sz="2000" dirty="0"/>
              <a:t>Issue 2 – Since the implementation of V1.6 standard in 2004 the ERCOT retail market has implemented multiple new files types to accommodate various retail market processes.  V1.6 does not accommodate the identification of these file types.</a:t>
            </a:r>
          </a:p>
          <a:p>
            <a:r>
              <a:rPr lang="en-US" sz="2000" dirty="0"/>
              <a:t>Issue 3 – In the event of a failed transmission, V1.6 does not support the identification of previously attempted file transmissions.</a:t>
            </a:r>
          </a:p>
          <a:p>
            <a:r>
              <a:rPr lang="en-US" sz="2000" dirty="0"/>
              <a:t>Issue 4 - V1.6 does not specify any response time for decryption errors following a previously accepted EDM response transmission.  This gap allows for the possibility for unidentified and lost transactions</a:t>
            </a:r>
            <a:r>
              <a:rPr lang="en-US" sz="2000" dirty="0" smtClean="0"/>
              <a:t>.</a:t>
            </a:r>
          </a:p>
          <a:p>
            <a:r>
              <a:rPr lang="en-US" sz="2000" dirty="0" smtClean="0">
                <a:solidFill>
                  <a:schemeClr val="accent4">
                    <a:lumMod val="50000"/>
                    <a:lumOff val="50000"/>
                  </a:schemeClr>
                </a:solidFill>
              </a:rPr>
              <a:t>None of these issues is currently having an impact on the Market.</a:t>
            </a:r>
            <a:endParaRPr lang="en-US" sz="2000" dirty="0">
              <a:solidFill>
                <a:schemeClr val="accent4">
                  <a:lumMod val="50000"/>
                  <a:lumOff val="50000"/>
                </a:schemeClr>
              </a:solidFill>
            </a:endParaRPr>
          </a:p>
          <a:p>
            <a:endParaRPr lang="en-US" sz="2400" dirty="0" smtClean="0"/>
          </a:p>
          <a:p>
            <a:pPr marL="0" indent="0">
              <a:buNone/>
            </a:pPr>
            <a:endParaRPr lang="en-US" sz="2800" dirty="0"/>
          </a:p>
        </p:txBody>
      </p:sp>
      <p:sp>
        <p:nvSpPr>
          <p:cNvPr id="3" name="Title 2"/>
          <p:cNvSpPr>
            <a:spLocks noGrp="1"/>
          </p:cNvSpPr>
          <p:nvPr>
            <p:ph type="title"/>
          </p:nvPr>
        </p:nvSpPr>
        <p:spPr/>
        <p:txBody>
          <a:bodyPr/>
          <a:lstStyle/>
          <a:p>
            <a:r>
              <a:rPr lang="en-US" dirty="0" smtClean="0"/>
              <a:t>Business Case for Proposed System Change – 4 Issues</a:t>
            </a:r>
            <a:endParaRPr lang="en-US" dirty="0"/>
          </a:p>
        </p:txBody>
      </p:sp>
    </p:spTree>
    <p:extLst>
      <p:ext uri="{BB962C8B-B14F-4D97-AF65-F5344CB8AC3E}">
        <p14:creationId xmlns:p14="http://schemas.microsoft.com/office/powerpoint/2010/main" val="3791167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79664" y="828675"/>
            <a:ext cx="8229600" cy="4943475"/>
          </a:xfrm>
        </p:spPr>
        <p:txBody>
          <a:bodyPr/>
          <a:lstStyle/>
          <a:p>
            <a:r>
              <a:rPr lang="en-US" sz="2400" dirty="0" smtClean="0"/>
              <a:t>ERCOT Impact Analysis posted January 9, 2014</a:t>
            </a:r>
          </a:p>
          <a:p>
            <a:r>
              <a:rPr lang="en-US" sz="2400" dirty="0" smtClean="0"/>
              <a:t>Cost – between $400k and $500k (Note:  This is only the ERCOT cost.  Each MP would have an upgrade cost, as well.)</a:t>
            </a:r>
          </a:p>
          <a:p>
            <a:r>
              <a:rPr lang="en-US" sz="2400" dirty="0" smtClean="0"/>
              <a:t>Estimated project duration – 10 to 14 months</a:t>
            </a:r>
          </a:p>
          <a:p>
            <a:r>
              <a:rPr lang="en-US" sz="2400" dirty="0" smtClean="0"/>
              <a:t>Transition of all Market Participants to NAESB 2.2 is expected to occur within six months of project implementation.  ERCOT will not support multiple platforms long-term.</a:t>
            </a:r>
            <a:endParaRPr lang="en-US" sz="1600" dirty="0" smtClean="0"/>
          </a:p>
          <a:p>
            <a:endParaRPr lang="en-US" sz="2400" dirty="0"/>
          </a:p>
        </p:txBody>
      </p:sp>
      <p:sp>
        <p:nvSpPr>
          <p:cNvPr id="3" name="Title 2"/>
          <p:cNvSpPr>
            <a:spLocks noGrp="1"/>
          </p:cNvSpPr>
          <p:nvPr>
            <p:ph type="title"/>
          </p:nvPr>
        </p:nvSpPr>
        <p:spPr/>
        <p:txBody>
          <a:bodyPr/>
          <a:lstStyle/>
          <a:p>
            <a:r>
              <a:rPr lang="en-US" dirty="0" smtClean="0"/>
              <a:t>ERCOT Impact Analysis for SCR 776</a:t>
            </a:r>
            <a:endParaRPr lang="en-US" dirty="0"/>
          </a:p>
        </p:txBody>
      </p:sp>
    </p:spTree>
    <p:extLst>
      <p:ext uri="{BB962C8B-B14F-4D97-AF65-F5344CB8AC3E}">
        <p14:creationId xmlns:p14="http://schemas.microsoft.com/office/powerpoint/2010/main" val="18762461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79664" y="828675"/>
            <a:ext cx="8229600" cy="5087095"/>
          </a:xfrm>
        </p:spPr>
        <p:txBody>
          <a:bodyPr/>
          <a:lstStyle/>
          <a:p>
            <a:r>
              <a:rPr lang="en-US" sz="2400" dirty="0" smtClean="0"/>
              <a:t>The ERCOT Market will eventually need to upgrade to the latest NAESB Standard but due to the cost and duration of the project plus the lack of quantifiable benefit, we recommend postponing the effort until regulatory, security, or technology requirements necessitate the change.</a:t>
            </a:r>
          </a:p>
          <a:p>
            <a:r>
              <a:rPr lang="en-US" sz="2400" dirty="0" smtClean="0"/>
              <a:t>At that time a new SCR should be submitted to upgrade to the latest version of NAESB.  (Current version is 3.0.)</a:t>
            </a:r>
          </a:p>
          <a:p>
            <a:r>
              <a:rPr lang="en-US" sz="2400" dirty="0" smtClean="0"/>
              <a:t>Note:  If the Market feels that the benefits outweigh the cost, then ERCOT will be happy to facilitate the creation of a new SCR.</a:t>
            </a:r>
          </a:p>
        </p:txBody>
      </p:sp>
      <p:sp>
        <p:nvSpPr>
          <p:cNvPr id="3" name="Title 2"/>
          <p:cNvSpPr>
            <a:spLocks noGrp="1"/>
          </p:cNvSpPr>
          <p:nvPr>
            <p:ph type="title"/>
          </p:nvPr>
        </p:nvSpPr>
        <p:spPr/>
        <p:txBody>
          <a:bodyPr/>
          <a:lstStyle/>
          <a:p>
            <a:r>
              <a:rPr lang="en-US" dirty="0" smtClean="0"/>
              <a:t>ERCOT Recommendation</a:t>
            </a:r>
            <a:endParaRPr lang="en-US" dirty="0"/>
          </a:p>
        </p:txBody>
      </p:sp>
    </p:spTree>
    <p:extLst>
      <p:ext uri="{BB962C8B-B14F-4D97-AF65-F5344CB8AC3E}">
        <p14:creationId xmlns:p14="http://schemas.microsoft.com/office/powerpoint/2010/main" val="25306094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pic>
        <p:nvPicPr>
          <p:cNvPr id="1030"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1125" y="1152525"/>
            <a:ext cx="6391275" cy="4105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87432565"/>
      </p:ext>
    </p:extLst>
  </p:cSld>
  <p:clrMapOvr>
    <a:masterClrMapping/>
  </p:clrMapOvr>
</p:sld>
</file>

<file path=ppt/theme/theme1.xml><?xml version="1.0" encoding="utf-8"?>
<a:theme xmlns:a="http://schemas.openxmlformats.org/drawingml/2006/main" name="Office Theme">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C9659B9-8752-4DC3-8CFE-950F74D5E7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B6F2769-7194-4217-93D3-3AF3A4742282}">
  <ds:schemaRefs>
    <ds:schemaRef ds:uri="c34af464-7aa1-4edd-9be4-83dffc1cb926"/>
    <ds:schemaRef ds:uri="http://purl.org/dc/dcmitype/"/>
    <ds:schemaRef ds:uri="http://schemas.microsoft.com/office/2006/documentManagement/types"/>
    <ds:schemaRef ds:uri="http://purl.org/dc/terms/"/>
    <ds:schemaRef ds:uri="http://purl.org/dc/elements/1.1/"/>
    <ds:schemaRef ds:uri="http://www.w3.org/XML/1998/namespace"/>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87D2A1B0-FF3E-4009-940D-AED0EB70AA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5531</TotalTime>
  <Words>463</Words>
  <Application>Microsoft Office PowerPoint</Application>
  <PresentationFormat>On-screen Show (4:3)</PresentationFormat>
  <Paragraphs>31</Paragraphs>
  <Slides>6</Slides>
  <Notes>1</Notes>
  <HiddenSlides>0</HiddenSlides>
  <MMClips>0</MMClips>
  <ScaleCrop>false</ScaleCrop>
  <HeadingPairs>
    <vt:vector size="4" baseType="variant">
      <vt:variant>
        <vt:lpstr>Theme</vt:lpstr>
      </vt:variant>
      <vt:variant>
        <vt:i4>2</vt:i4>
      </vt:variant>
      <vt:variant>
        <vt:lpstr>Slide Titles</vt:lpstr>
      </vt:variant>
      <vt:variant>
        <vt:i4>6</vt:i4>
      </vt:variant>
    </vt:vector>
  </HeadingPairs>
  <TitlesOfParts>
    <vt:vector size="8" baseType="lpstr">
      <vt:lpstr>Office Theme</vt:lpstr>
      <vt:lpstr>Custom Design</vt:lpstr>
      <vt:lpstr>PowerPoint Presentation</vt:lpstr>
      <vt:lpstr>History of Upgrade Request</vt:lpstr>
      <vt:lpstr>Business Case for Proposed System Change – 4 Issues</vt:lpstr>
      <vt:lpstr>ERCOT Impact Analysis for SCR 776</vt:lpstr>
      <vt:lpstr>ERCOT Recommendation</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FileNewTemplate</dc:title>
  <dc:creator>Diana</dc:creator>
  <cp:lastModifiedBy>Meiners, Catherine</cp:lastModifiedBy>
  <cp:revision>248</cp:revision>
  <cp:lastPrinted>2013-01-30T23:16:36Z</cp:lastPrinted>
  <dcterms:created xsi:type="dcterms:W3CDTF">2010-04-12T23:12:02Z</dcterms:created>
  <dcterms:modified xsi:type="dcterms:W3CDTF">2015-06-09T22:15:43Z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0x0101000EB6C32BA7893B4D8D08DA703C6B8599</vt:lpwstr>
  </property>
</Properties>
</file>