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notesMasterIdLst>
    <p:notesMasterId r:id="rId15"/>
  </p:notesMasterIdLst>
  <p:handoutMasterIdLst>
    <p:handoutMasterId r:id="rId16"/>
  </p:handoutMasterIdLst>
  <p:sldIdLst>
    <p:sldId id="260" r:id="rId6"/>
    <p:sldId id="296" r:id="rId7"/>
    <p:sldId id="263" r:id="rId8"/>
    <p:sldId id="268" r:id="rId9"/>
    <p:sldId id="269" r:id="rId10"/>
    <p:sldId id="290" r:id="rId11"/>
    <p:sldId id="292" r:id="rId12"/>
    <p:sldId id="294" r:id="rId13"/>
    <p:sldId id="293" r:id="rId1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98" autoAdjust="0"/>
    <p:restoredTop sz="94595" autoAdjust="0"/>
  </p:normalViewPr>
  <p:slideViewPr>
    <p:cSldViewPr snapToGrid="0" snapToObjects="1">
      <p:cViewPr>
        <p:scale>
          <a:sx n="120" d="100"/>
          <a:sy n="120" d="100"/>
        </p:scale>
        <p:origin x="-1518" y="90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1B3D22-F502-4A52-A06E-717BD3D70E2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58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ADDF4-2B1D-4776-9510-9D17F3C59C00}" type="slidenum">
              <a:rPr lang="en-US" smtClean="0"/>
              <a:pPr/>
              <a:t>6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622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9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" y="6024691"/>
            <a:ext cx="817615" cy="346452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085849" y="6010274"/>
            <a:ext cx="686752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50" b="1" dirty="0"/>
          </a:p>
          <a:p>
            <a:pPr algn="l"/>
            <a:r>
              <a:rPr lang="en-US" sz="1050" dirty="0" smtClean="0"/>
              <a:t>ERCOT</a:t>
            </a:r>
            <a:r>
              <a:rPr lang="en-US" sz="1050" baseline="0" dirty="0" smtClean="0"/>
              <a:t> Public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7" r:id="rId1"/>
    <p:sldLayoutId id="2147493458" r:id="rId2"/>
    <p:sldLayoutId id="2147493459" r:id="rId3"/>
    <p:sldLayoutId id="2147493460" r:id="rId4"/>
    <p:sldLayoutId id="2147493461" r:id="rId5"/>
    <p:sldLayoutId id="2147493462" r:id="rId6"/>
    <p:sldLayoutId id="2147493463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3250" y="1498064"/>
            <a:ext cx="7727950" cy="4600535"/>
            <a:chOff x="603250" y="546100"/>
            <a:chExt cx="7727950" cy="4600535"/>
          </a:xfrm>
        </p:grpSpPr>
        <p:pic>
          <p:nvPicPr>
            <p:cNvPr id="9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250" y="546100"/>
              <a:ext cx="2457704" cy="104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87400" y="2130425"/>
              <a:ext cx="7543800" cy="3016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ERCOT Quarterly Performance Measures  </a:t>
              </a:r>
            </a:p>
            <a:p>
              <a:endParaRPr lang="en-US" b="1" dirty="0" smtClean="0"/>
            </a:p>
            <a:p>
              <a:endParaRPr lang="en-US" dirty="0" smtClean="0"/>
            </a:p>
            <a:p>
              <a:endParaRPr lang="en-US" dirty="0"/>
            </a:p>
            <a:p>
              <a:r>
                <a:rPr lang="en-US" dirty="0" smtClean="0"/>
                <a:t> </a:t>
              </a:r>
            </a:p>
            <a:p>
              <a:r>
                <a:rPr lang="en-US" dirty="0" smtClean="0"/>
                <a:t>ERCOT Total Market Overview (</a:t>
              </a:r>
              <a:r>
                <a:rPr lang="en-US" dirty="0" smtClean="0">
                  <a:solidFill>
                    <a:srgbClr val="C00000"/>
                  </a:solidFill>
                </a:rPr>
                <a:t>First Quarter 2015</a:t>
              </a:r>
              <a:r>
                <a:rPr lang="en-US" dirty="0" smtClean="0"/>
                <a:t>)</a:t>
              </a:r>
              <a:r>
                <a:rPr lang="en-US" dirty="0"/>
                <a:t/>
              </a:r>
              <a:br>
                <a:rPr lang="en-US" dirty="0"/>
              </a:br>
              <a:r>
                <a:rPr lang="en-US" dirty="0" smtClean="0"/>
                <a:t>ERCOT Public</a:t>
              </a:r>
            </a:p>
            <a:p>
              <a:r>
                <a:rPr lang="en-US" dirty="0" smtClean="0">
                  <a:solidFill>
                    <a:srgbClr val="C00000"/>
                  </a:solidFill>
                </a:rPr>
                <a:t>April 2015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697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3362325"/>
          </a:xfrm>
        </p:spPr>
        <p:txBody>
          <a:bodyPr/>
          <a:lstStyle/>
          <a:p>
            <a:r>
              <a:rPr lang="en-US" dirty="0" smtClean="0"/>
              <a:t>Per PUCT rule, ERCOT must file Performance Measures quarterly, no later than the 45</a:t>
            </a:r>
            <a:r>
              <a:rPr lang="en-US" baseline="30000" dirty="0" smtClean="0"/>
              <a:t>th</a:t>
            </a:r>
            <a:r>
              <a:rPr lang="en-US" dirty="0" smtClean="0"/>
              <a:t> day following the end of the proceeding quarterly reporting period.  </a:t>
            </a:r>
          </a:p>
          <a:p>
            <a:r>
              <a:rPr lang="en-US" dirty="0" smtClean="0"/>
              <a:t>Quarterly periods begin on January 1, April 1, July 1, and October 1.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819363"/>
              </p:ext>
            </p:extLst>
          </p:nvPr>
        </p:nvGraphicFramePr>
        <p:xfrm>
          <a:off x="1447800" y="4225925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3575"/>
                <a:gridCol w="41624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Quarter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 </a:t>
                      </a:r>
                      <a:r>
                        <a:rPr lang="en-US" smtClean="0"/>
                        <a:t>Filed</a:t>
                      </a:r>
                      <a:r>
                        <a:rPr lang="en-US" baseline="0" smtClean="0"/>
                        <a:t> /Available </a:t>
                      </a:r>
                      <a:r>
                        <a:rPr lang="en-US" baseline="0" dirty="0" smtClean="0"/>
                        <a:t>for Market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May 15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August 14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November</a:t>
                      </a:r>
                      <a:r>
                        <a:rPr lang="en-US" baseline="0" dirty="0" smtClean="0"/>
                        <a:t> 14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February 14th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463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/>
              <a:t>Switches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1057274"/>
            <a:ext cx="7702892" cy="448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12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 smtClean="0"/>
              <a:t>Standard Move-In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038225"/>
            <a:ext cx="7702887" cy="448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567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44685" cy="461665"/>
          </a:xfrm>
        </p:spPr>
        <p:txBody>
          <a:bodyPr/>
          <a:lstStyle/>
          <a:p>
            <a:r>
              <a:rPr lang="en-US" dirty="0" smtClean="0"/>
              <a:t>Same Day Move-In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" y="981075"/>
            <a:ext cx="7488068" cy="448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528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Move-Out</a:t>
            </a:r>
            <a:endParaRPr lang="en-US" sz="20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92" y="1104900"/>
            <a:ext cx="7744433" cy="384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290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ESI ID Create / Maintain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5" y="1633537"/>
            <a:ext cx="7649609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0577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 of Transactions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613" y="1285875"/>
            <a:ext cx="6864395" cy="347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6248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25" y="1152525"/>
            <a:ext cx="6391275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7432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www.w3.org/XML/1998/namespace"/>
    <ds:schemaRef ds:uri="c34af464-7aa1-4edd-9be4-83dffc1cb926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4195</TotalTime>
  <Words>96</Words>
  <Application>Microsoft Office PowerPoint</Application>
  <PresentationFormat>On-screen Show (4:3)</PresentationFormat>
  <Paragraphs>29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Custom Design</vt:lpstr>
      <vt:lpstr>PowerPoint Presentation</vt:lpstr>
      <vt:lpstr>Timelines</vt:lpstr>
      <vt:lpstr>Switches</vt:lpstr>
      <vt:lpstr>Standard Move-In</vt:lpstr>
      <vt:lpstr>Same Day Move-In</vt:lpstr>
      <vt:lpstr>Move-Out</vt:lpstr>
      <vt:lpstr>ESI ID Create / Maintain</vt:lpstr>
      <vt:lpstr>Count of Transactions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Meiners, Catherine</cp:lastModifiedBy>
  <cp:revision>218</cp:revision>
  <cp:lastPrinted>2013-01-30T23:16:36Z</cp:lastPrinted>
  <dcterms:created xsi:type="dcterms:W3CDTF">2010-04-12T23:12:02Z</dcterms:created>
  <dcterms:modified xsi:type="dcterms:W3CDTF">2015-06-09T21:02:08Z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