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72" r:id="rId2"/>
    <p:sldId id="302" r:id="rId3"/>
    <p:sldId id="438" r:id="rId4"/>
    <p:sldId id="500" r:id="rId5"/>
    <p:sldId id="457" r:id="rId6"/>
    <p:sldId id="509" r:id="rId7"/>
    <p:sldId id="499" r:id="rId8"/>
    <p:sldId id="406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068" autoAdjust="0"/>
  </p:normalViewPr>
  <p:slideViewPr>
    <p:cSldViewPr>
      <p:cViewPr varScale="1">
        <p:scale>
          <a:sx n="110" d="100"/>
          <a:sy n="110" d="100"/>
        </p:scale>
        <p:origin x="-318" y="-96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June 11,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" y="685800"/>
            <a:ext cx="9067799" cy="549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8"/>
            <a:ext cx="9067800" cy="551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83173"/>
            <a:ext cx="9060873" cy="555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1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0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" y="685800"/>
            <a:ext cx="9068382" cy="55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197"/>
            <a:ext cx="9143999" cy="557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44000" cy="55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3-5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Project Spending </a:t>
            </a:r>
            <a:r>
              <a:rPr lang="en-US" sz="1600" dirty="0" smtClean="0"/>
              <a:t>Update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2016/2017 </a:t>
            </a:r>
            <a:r>
              <a:rPr lang="en-US" sz="1600" dirty="0" smtClean="0"/>
              <a:t>Project </a:t>
            </a:r>
            <a:r>
              <a:rPr lang="en-US" sz="1600" dirty="0" smtClean="0"/>
              <a:t>Budgets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EMS Upgrade “Chill</a:t>
            </a:r>
            <a:r>
              <a:rPr lang="en-US" sz="1600" dirty="0" smtClean="0"/>
              <a:t>”</a:t>
            </a:r>
            <a:endParaRPr lang="en-US" sz="16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7</a:t>
            </a:r>
            <a:r>
              <a:rPr lang="en-US" sz="1600" dirty="0" smtClean="0"/>
              <a:t>-14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36631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/>
              <a:t>2015 June Release – 6/13/2015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  <a:endParaRPr lang="en-US" dirty="0"/>
          </a:p>
          <a:p>
            <a:pPr lvl="1" eaLnBrk="1" hangingPunct="1"/>
            <a:r>
              <a:rPr lang="en-US" sz="1600" dirty="0"/>
              <a:t>CMM Release</a:t>
            </a:r>
          </a:p>
          <a:p>
            <a:pPr lvl="2" eaLnBrk="1" hangingPunct="1"/>
            <a:r>
              <a:rPr lang="en-US" sz="1600" dirty="0"/>
              <a:t>NPRR559, NPRR597, NPRR601, NPRR639</a:t>
            </a:r>
          </a:p>
          <a:p>
            <a:pPr lvl="1" eaLnBrk="1" hangingPunct="1"/>
            <a:endParaRPr lang="en-US" sz="1200" dirty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June Release – Week of 6/22/2015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  <a:endParaRPr lang="en-US" dirty="0"/>
          </a:p>
          <a:p>
            <a:pPr lvl="1" eaLnBrk="1" hangingPunct="1"/>
            <a:r>
              <a:rPr lang="en-US" sz="1600" dirty="0"/>
              <a:t>2015 Market System Enhancements</a:t>
            </a:r>
          </a:p>
          <a:p>
            <a:pPr lvl="2" eaLnBrk="1" hangingPunct="1"/>
            <a:r>
              <a:rPr lang="en-US" sz="1600" dirty="0"/>
              <a:t>NPRR626, NPRR665, NPRR645, </a:t>
            </a:r>
            <a:r>
              <a:rPr lang="en-US" sz="1600" strike="sngStrike" dirty="0"/>
              <a:t>NPRR598</a:t>
            </a:r>
            <a:r>
              <a:rPr lang="en-US" sz="1600" dirty="0"/>
              <a:t>, Max Shadow Price OBD</a:t>
            </a:r>
          </a:p>
          <a:p>
            <a:pPr lvl="1" eaLnBrk="1" hangingPunct="1"/>
            <a:r>
              <a:rPr lang="en-US" sz="1600" dirty="0"/>
              <a:t>NPRR543 – Message for Confirmed E-Tags</a:t>
            </a:r>
          </a:p>
          <a:p>
            <a:pPr lvl="1" eaLnBrk="1" hangingPunct="1"/>
            <a:r>
              <a:rPr lang="en-US" sz="1600" dirty="0" smtClean="0"/>
              <a:t>SCR774(b</a:t>
            </a:r>
            <a:r>
              <a:rPr lang="en-US" sz="1600" dirty="0"/>
              <a:t>) – Enhancement to Outage Scheduler and Reports</a:t>
            </a:r>
            <a:endParaRPr lang="en-US" sz="1400" dirty="0"/>
          </a:p>
          <a:p>
            <a:pPr lvl="1" eaLnBrk="1" hangingPunct="1"/>
            <a:r>
              <a:rPr lang="en-US" sz="1600" dirty="0"/>
              <a:t>SCR775 – Posting Results of Real-Time Data in a Display Format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573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28855109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8/10 – 8/14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7548" y="1320529"/>
            <a:ext cx="389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endParaRPr lang="en-US" sz="7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427157" y="1324235"/>
            <a:ext cx="3893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0568" y="1329228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25441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7881"/>
                <a:gridCol w="1023142"/>
                <a:gridCol w="1619975"/>
                <a:gridCol w="1449452"/>
                <a:gridCol w="1007660"/>
                <a:gridCol w="1143000"/>
                <a:gridCol w="15307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Mar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NPRR493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NPRR256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NPRR568-ph2, NPRR644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37718" y="1320915"/>
            <a:ext cx="38930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1000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1198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22928" y="2877424"/>
            <a:ext cx="1299973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23277"/>
            <a:ext cx="1423097" cy="2769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26861"/>
            <a:ext cx="1307592" cy="2769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124" y="1329228"/>
            <a:ext cx="15498" cy="230621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947469" y="1688447"/>
            <a:ext cx="1681929" cy="42061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3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91600" cy="46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/ 2017 Project Budgets</a:t>
            </a:r>
            <a:endParaRPr lang="en-US" sz="1800" dirty="0" smtClean="0"/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06936" cy="50292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sz="2400" dirty="0" smtClean="0"/>
              <a:t>On 6/9/2015, the Board approved ERCOT’s 2016/2017 budget request that included additional project funds for a data center hardware refresh</a:t>
            </a:r>
          </a:p>
          <a:p>
            <a:pPr marL="742950" lvl="2" indent="-342900" eaLnBrk="1" hangingPunct="1">
              <a:tabLst>
                <a:tab pos="6862763" algn="l"/>
              </a:tabLst>
            </a:pPr>
            <a:r>
              <a:rPr lang="en-US" dirty="0"/>
              <a:t>$20M for data center </a:t>
            </a:r>
            <a:r>
              <a:rPr lang="en-US" dirty="0" smtClean="0"/>
              <a:t>hardware refresh </a:t>
            </a:r>
            <a:r>
              <a:rPr lang="en-US" dirty="0"/>
              <a:t>(each year)</a:t>
            </a:r>
          </a:p>
          <a:p>
            <a:pPr marL="0" indent="0" eaLnBrk="1" hangingPunct="1">
              <a:buNone/>
              <a:tabLst>
                <a:tab pos="6862763" algn="l"/>
              </a:tabLst>
            </a:pPr>
            <a:endParaRPr lang="en-US" sz="12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sz="2400" dirty="0" smtClean="0"/>
              <a:t>“PPL” funds remain consistent with recent years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$4M for revision requests </a:t>
            </a:r>
            <a:r>
              <a:rPr lang="en-US" dirty="0"/>
              <a:t> (each year)</a:t>
            </a:r>
            <a:endParaRPr lang="en-US" dirty="0" smtClean="0"/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~$2M for regulatory (</a:t>
            </a:r>
            <a:r>
              <a:rPr lang="en-US" dirty="0"/>
              <a:t>each year)</a:t>
            </a:r>
            <a:endParaRPr lang="en-US" dirty="0" smtClean="0"/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Remaining project funds ($14M-$16M each year) for: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2000" dirty="0" smtClean="0"/>
              <a:t>Internal Enhancements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2000" dirty="0" smtClean="0"/>
              <a:t>Other Tech Foundation (software upgrades, etc.)</a:t>
            </a:r>
          </a:p>
          <a:p>
            <a:pPr lvl="2" eaLnBrk="1" hangingPunct="1">
              <a:tabLst>
                <a:tab pos="6862763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EMS Upgrade “Chill” – Initial Notice</a:t>
            </a:r>
            <a:endParaRPr lang="en-US" sz="1800" dirty="0" smtClean="0"/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762000"/>
            <a:ext cx="8991600" cy="54864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The EMS Upgrade project has been in-flight since 2012 and is scheduled for go-live in May 2016.  Key dates:</a:t>
            </a:r>
          </a:p>
          <a:p>
            <a:pPr lvl="1"/>
            <a:r>
              <a:rPr lang="en-US" b="0" dirty="0"/>
              <a:t>Operating Day Testing November 2015-January 2016</a:t>
            </a:r>
          </a:p>
          <a:p>
            <a:pPr lvl="1"/>
            <a:r>
              <a:rPr lang="en-US" b="0" dirty="0"/>
              <a:t>Close Loop Testing March-May 2016</a:t>
            </a:r>
          </a:p>
          <a:p>
            <a:pPr lvl="1"/>
            <a:r>
              <a:rPr lang="en-US" b="0" dirty="0"/>
              <a:t>Cutover May </a:t>
            </a:r>
            <a:r>
              <a:rPr lang="en-US" b="0" dirty="0" smtClean="0"/>
              <a:t>2016</a:t>
            </a:r>
          </a:p>
          <a:p>
            <a:pPr lvl="1"/>
            <a:endParaRPr lang="en-US" sz="800" b="0" dirty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In the months leading up to go-live, changes that impact EMS will need to be limited to urgent items only</a:t>
            </a:r>
          </a:p>
          <a:p>
            <a:pPr eaLnBrk="1" hangingPunct="1">
              <a:tabLst>
                <a:tab pos="6862763" algn="l"/>
              </a:tabLst>
            </a:pPr>
            <a:endParaRPr lang="en-US" sz="8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In general, revision requests impacting EMS with the following characteristics will not be impacted: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Go-live by December 2015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Go-live after June 2016</a:t>
            </a:r>
          </a:p>
          <a:p>
            <a:pPr lvl="1" eaLnBrk="1" hangingPunct="1">
              <a:tabLst>
                <a:tab pos="6862763" algn="l"/>
              </a:tabLst>
            </a:pPr>
            <a:endParaRPr lang="en-US" sz="8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ERCOT is reviewin</a:t>
            </a:r>
            <a:r>
              <a:rPr lang="en-US" dirty="0" smtClean="0"/>
              <a:t>g the “in-flight” and “not started” items on the PPL for more detailed discussion in July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dirty="0" smtClean="0"/>
              <a:t>Preliminary results show limited impact on market-requested items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8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5/31/2015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36443"/>
            <a:ext cx="914399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5/31/2015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696481"/>
            <a:ext cx="9144000" cy="51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86234</TotalTime>
  <Words>636</Words>
  <Application>Microsoft Office PowerPoint</Application>
  <PresentationFormat>On-screen Show (4:3)</PresentationFormat>
  <Paragraphs>217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2015 Project Spending Update</vt:lpstr>
      <vt:lpstr>2016 / 2017 Project Budgets</vt:lpstr>
      <vt:lpstr>EMS Upgrade “Chill” – Initial Notice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1882</cp:revision>
  <cp:lastPrinted>2015-03-10T14:20:44Z</cp:lastPrinted>
  <dcterms:created xsi:type="dcterms:W3CDTF">2005-04-21T14:28:35Z</dcterms:created>
  <dcterms:modified xsi:type="dcterms:W3CDTF">2015-06-10T16:22:27Z</dcterms:modified>
</cp:coreProperties>
</file>