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4" r:id="rId2"/>
    <p:sldId id="298" r:id="rId3"/>
    <p:sldId id="299" r:id="rId4"/>
    <p:sldId id="300" r:id="rId5"/>
    <p:sldId id="295" r:id="rId6"/>
    <p:sldId id="297" r:id="rId7"/>
    <p:sldId id="294" r:id="rId8"/>
    <p:sldId id="296" r:id="rId9"/>
    <p:sldId id="301" r:id="rId10"/>
    <p:sldId id="291" r:id="rId11"/>
    <p:sldId id="275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3C1"/>
    <a:srgbClr val="003F82"/>
    <a:srgbClr val="63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45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1D01CD-EA39-453F-9672-677DBA9950B5}" type="datetimeFigureOut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8C6A08-EF3D-4604-B73A-7F93F773F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8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4B206-4BA0-4476-845D-27659BB0BEB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20A54-27A8-449F-BE13-E35656DD44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0875"/>
            <a:ext cx="13620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5" y="5983288"/>
            <a:ext cx="365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488950" y="650875"/>
            <a:ext cx="0" cy="19748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492125" y="5988050"/>
            <a:ext cx="0" cy="503238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09600" y="2041525"/>
            <a:ext cx="8123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bg1"/>
                </a:solidFill>
                <a:latin typeface="Trebuchet MS" pitchFamily="34" charset="0"/>
              </a:rPr>
              <a:t>London, Houston, Washington, New York, Portland, Calgary, Santiago, Bogota, Rio de Janeiro, Singapore, Beijing, Tokyo, Sydney, Dubai, Moscow, Astana, Kiev, Porto and Johannesburg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00075" y="6240463"/>
            <a:ext cx="343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613285" y="1541574"/>
            <a:ext cx="8159654" cy="247469"/>
          </a:xfrm>
        </p:spPr>
        <p:txBody>
          <a:bodyPr anchor="t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5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89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1036638"/>
            <a:ext cx="0" cy="107156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200" y="1036649"/>
            <a:ext cx="8077200" cy="11430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7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Pr>
        <a:solidFill>
          <a:srgbClr val="589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1036638"/>
            <a:ext cx="0" cy="201930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11248"/>
            <a:ext cx="8077200" cy="2104484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0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589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1036638"/>
            <a:ext cx="0" cy="297021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4200" y="1011247"/>
            <a:ext cx="8077200" cy="3061219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80010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753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8077200" cy="51054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626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60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gusBureau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9723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 txBox="1">
            <a:spLocks/>
          </p:cNvSpPr>
          <p:nvPr userDrawn="1"/>
        </p:nvSpPr>
        <p:spPr bwMode="auto">
          <a:xfrm>
            <a:off x="600075" y="1773238"/>
            <a:ext cx="1906588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London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Houston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Washington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New York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Portland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Calgary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Santiago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Bogota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Rio de Janeiro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Singapore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Beijing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Tokyo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Sydney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Dubai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Moscow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Astana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Kiev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Porto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Johannesburg</a:t>
            </a:r>
          </a:p>
        </p:txBody>
      </p:sp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5638"/>
            <a:ext cx="13684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496888" y="1722438"/>
            <a:ext cx="0" cy="476885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255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 userDrawn="1"/>
        </p:nvSpPr>
        <p:spPr bwMode="auto">
          <a:xfrm>
            <a:off x="592138" y="3632200"/>
            <a:ext cx="19065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Petroleum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LPG/NGL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Petrochemicals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Power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Natural gas/LNG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Coal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Bioenergy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Emissions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Transportation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Fertilizers</a:t>
            </a:r>
          </a:p>
        </p:txBody>
      </p:sp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5638"/>
            <a:ext cx="13684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 flipH="1" flipV="1">
            <a:off x="495300" y="3632200"/>
            <a:ext cx="1588" cy="287178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10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620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64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3F82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charset="0"/>
        <a:buChar char="•"/>
        <a:defRPr sz="24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Trebuchet MS" pitchFamily="34" charset="0"/>
        <a:buChar char="◦"/>
        <a:defRPr sz="20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Trebuchet MS" pitchFamily="34" charset="0"/>
        <a:buChar char="‐"/>
        <a:defRPr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charset="0"/>
        <a:buChar char="•"/>
        <a:defRPr sz="16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Trebuchet MS" pitchFamily="34" charset="0"/>
        <a:buChar char="◦"/>
        <a:defRPr sz="14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gusmedia.com/Methodology-and-Reference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y.Pruett@Argusmedia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612775" y="1611313"/>
            <a:ext cx="8285163" cy="303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Energy and commodity price benchmarking and market insights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001000" cy="4267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www.argusmedia.com/Methodology-and-Reference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Argus Forward Curve Methodologies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2013 Argus Media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2895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ARGUS Risk Management Forward Curves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Houston, TX</a:t>
            </a: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Date: June 17, 2015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>
                <a:ea typeface="ＭＳ Ｐゴシック" pitchFamily="34" charset="-128"/>
              </a:rPr>
              <a:t/>
            </a:r>
            <a:br>
              <a:rPr lang="en-US" sz="1600" dirty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Jay Pruett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Business Development 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Risk Management Products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  <a:hlinkClick r:id="rId2"/>
              </a:rPr>
              <a:t>Jay.Pruett@Argusmedia.com</a:t>
            </a: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713-429-6351</a:t>
            </a:r>
            <a:br>
              <a:rPr lang="en-US" sz="1600" dirty="0" smtClean="0">
                <a:ea typeface="ＭＳ Ｐゴシック" pitchFamily="34" charset="-128"/>
              </a:rPr>
            </a:b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304800" y="6248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5893C1"/>
              </a:buClr>
              <a:buFont typeface="Arial" charset="0"/>
              <a:buChar char="•"/>
              <a:defRPr sz="2400">
                <a:solidFill>
                  <a:srgbClr val="63646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893C1"/>
              </a:buClr>
              <a:buFont typeface="Trebuchet MS" pitchFamily="34" charset="0"/>
              <a:buChar char="◦"/>
              <a:defRPr sz="2000">
                <a:solidFill>
                  <a:srgbClr val="63646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893C1"/>
              </a:buClr>
              <a:buFont typeface="Trebuchet MS" pitchFamily="34" charset="0"/>
              <a:buChar char="‐"/>
              <a:defRPr>
                <a:solidFill>
                  <a:srgbClr val="63646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893C1"/>
              </a:buClr>
              <a:buFont typeface="Arial" charset="0"/>
              <a:buChar char="•"/>
              <a:defRPr sz="1600">
                <a:solidFill>
                  <a:srgbClr val="63646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Calibri" pitchFamily="34" charset="0"/>
              </a:rPr>
              <a:t>Illuminating the markets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Argus Media</a:t>
            </a:r>
            <a:endParaRPr lang="en-US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91000" cy="4267200"/>
          </a:xfrm>
        </p:spPr>
        <p:txBody>
          <a:bodyPr/>
          <a:lstStyle/>
          <a:p>
            <a:r>
              <a:rPr lang="en-US" sz="2000" dirty="0" smtClean="0"/>
              <a:t>Argus  Founded in 1970</a:t>
            </a:r>
          </a:p>
          <a:p>
            <a:r>
              <a:rPr lang="en-US" sz="2000" dirty="0" smtClean="0"/>
              <a:t>Staff of over 700 worldwide, 20 offices globally</a:t>
            </a:r>
          </a:p>
          <a:p>
            <a:r>
              <a:rPr lang="en-US" sz="2000" dirty="0" smtClean="0"/>
              <a:t>Cover all global energy markets and extensively used in indexation of physical and financial contracts</a:t>
            </a:r>
          </a:p>
          <a:p>
            <a:r>
              <a:rPr lang="en-US" sz="2000" dirty="0" smtClean="0"/>
              <a:t>Crude, refined products, biofuels, natural gas, LPG, electricity, emissions, coal, fertilizer, biomass, freight, metals, petrochemicals…</a:t>
            </a:r>
          </a:p>
        </p:txBody>
      </p:sp>
      <p:pic>
        <p:nvPicPr>
          <p:cNvPr id="6" name="Picture 5" descr="PresentationWor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3657600" cy="16002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02479" y="282382"/>
          <a:ext cx="2836580" cy="367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Acrobat Document" r:id="rId5" imgW="5830114" imgH="7542857" progId="AcroExch.Document.7">
                  <p:embed/>
                </p:oleObj>
              </mc:Choice>
              <mc:Fallback>
                <p:oleObj name="Acrobat Document" r:id="rId5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479" y="282382"/>
                        <a:ext cx="2836580" cy="36710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56878"/>
              </p:ext>
            </p:extLst>
          </p:nvPr>
        </p:nvGraphicFramePr>
        <p:xfrm>
          <a:off x="5486400" y="838200"/>
          <a:ext cx="282617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Acrobat Document" r:id="rId7" imgW="5830114" imgH="7542857" progId="AcroExch.Document.7">
                  <p:embed/>
                </p:oleObj>
              </mc:Choice>
              <mc:Fallback>
                <p:oleObj name="Acrobat Document" r:id="rId7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38200"/>
                        <a:ext cx="2826173" cy="365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07652"/>
              </p:ext>
            </p:extLst>
          </p:nvPr>
        </p:nvGraphicFramePr>
        <p:xfrm>
          <a:off x="5105400" y="1447800"/>
          <a:ext cx="2725738" cy="352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Acrobat Document" r:id="rId9" imgW="5830114" imgH="7542857" progId="AcroExch.Document.7">
                  <p:embed/>
                </p:oleObj>
              </mc:Choice>
              <mc:Fallback>
                <p:oleObj name="Acrobat Document" r:id="rId9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2725738" cy="352761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5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V="1">
            <a:off x="496714" y="5980658"/>
            <a:ext cx="0" cy="505644"/>
          </a:xfrm>
          <a:prstGeom prst="line">
            <a:avLst/>
          </a:prstGeom>
          <a:noFill/>
          <a:ln w="13546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4100" name="Picture 3" descr="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0658"/>
            <a:ext cx="1285875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 descr="it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1" y="6305476"/>
            <a:ext cx="2060525" cy="20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 descr="World Ma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78" y="1675433"/>
            <a:ext cx="6109023" cy="354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Rectangle 6"/>
          <p:cNvSpPr>
            <a:spLocks/>
          </p:cNvSpPr>
          <p:nvPr/>
        </p:nvSpPr>
        <p:spPr bwMode="auto">
          <a:xfrm>
            <a:off x="591592" y="2226841"/>
            <a:ext cx="1906488" cy="349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London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Houston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Washington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Moscow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Singapore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New York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Tokyo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Sydney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Astana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Kiev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Beijing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Dubai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Santiago</a:t>
            </a:r>
          </a:p>
          <a:p>
            <a:pPr defTabSz="456514">
              <a:lnSpc>
                <a:spcPct val="110000"/>
              </a:lnSpc>
              <a:spcBef>
                <a:spcPts val="281"/>
              </a:spcBef>
            </a:pPr>
            <a:r>
              <a:rPr lang="en-US" sz="1200" dirty="0">
                <a:solidFill>
                  <a:srgbClr val="A5A6A5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Berlin</a:t>
            </a:r>
            <a:endParaRPr lang="en-US" dirty="0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496714" y="5980658"/>
            <a:ext cx="0" cy="505644"/>
          </a:xfrm>
          <a:prstGeom prst="line">
            <a:avLst/>
          </a:prstGeom>
          <a:noFill/>
          <a:ln w="18062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4105" name="Rectangle 8"/>
          <p:cNvSpPr>
            <a:spLocks/>
          </p:cNvSpPr>
          <p:nvPr/>
        </p:nvSpPr>
        <p:spPr bwMode="auto">
          <a:xfrm>
            <a:off x="397371" y="5980658"/>
            <a:ext cx="194221" cy="62284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n-GB" dirty="0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V="1">
            <a:off x="496714" y="2242468"/>
            <a:ext cx="0" cy="4248299"/>
          </a:xfrm>
          <a:prstGeom prst="line">
            <a:avLst/>
          </a:prstGeom>
          <a:noFill/>
          <a:ln w="13546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pic>
        <p:nvPicPr>
          <p:cNvPr id="4107" name="Picture 10" descr="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6" y="655216"/>
            <a:ext cx="1368475" cy="75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997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Argus in natural gas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Argus is the leading natural gas and power price reporting agency service in Europe</a:t>
            </a:r>
          </a:p>
          <a:p>
            <a:r>
              <a:rPr lang="en-US" dirty="0" smtClean="0"/>
              <a:t>Argus launched North America natural gas and power cash market products and services in 2009</a:t>
            </a:r>
          </a:p>
          <a:p>
            <a:r>
              <a:rPr lang="en-US" dirty="0" smtClean="0"/>
              <a:t>Argus cash market methodologies fully comply with FERC price-reporting requirements and enforces a strict code of ethics that prohibits staff from trading energy and stock in energy companies</a:t>
            </a:r>
          </a:p>
          <a:p>
            <a:r>
              <a:rPr lang="en-US" dirty="0" smtClean="0"/>
              <a:t>Argus operates a comprehensive compliance program, backed by regular audits from a full-time compliance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8001000" cy="4572000"/>
          </a:xfrm>
        </p:spPr>
        <p:txBody>
          <a:bodyPr/>
          <a:lstStyle/>
          <a:p>
            <a:pPr>
              <a:defRPr/>
            </a:pPr>
            <a:r>
              <a:rPr lang="en-US" altLang="en-US" sz="1900" dirty="0"/>
              <a:t>Argus is independent; does not participate in commodity markets</a:t>
            </a:r>
          </a:p>
          <a:p>
            <a:pPr lvl="0">
              <a:defRPr/>
            </a:pPr>
            <a:r>
              <a:rPr lang="en-GB" sz="2000" dirty="0"/>
              <a:t>Monthly granularity, “no gaps” </a:t>
            </a:r>
          </a:p>
          <a:p>
            <a:pPr>
              <a:defRPr/>
            </a:pPr>
            <a:r>
              <a:rPr lang="en-US" altLang="en-US" sz="1900" dirty="0" smtClean="0"/>
              <a:t>Product </a:t>
            </a:r>
            <a:r>
              <a:rPr lang="en-US" altLang="en-US" sz="1900" dirty="0"/>
              <a:t>tested &amp; calibrated with market participants </a:t>
            </a:r>
            <a:endParaRPr lang="en-US" altLang="en-US" sz="1900" dirty="0" smtClean="0"/>
          </a:p>
          <a:p>
            <a:pPr>
              <a:defRPr/>
            </a:pPr>
            <a:r>
              <a:rPr lang="en-US" altLang="en-US" sz="1900" dirty="0" smtClean="0"/>
              <a:t>Argus receives market data from multiple sources across the entire market</a:t>
            </a:r>
          </a:p>
          <a:p>
            <a:pPr>
              <a:defRPr/>
            </a:pPr>
            <a:endParaRPr lang="en-US" altLang="en-US" sz="1900" dirty="0"/>
          </a:p>
          <a:p>
            <a:pPr marL="0" indent="0">
              <a:buNone/>
            </a:pPr>
            <a:r>
              <a:rPr lang="en-GB" sz="1600" b="1" dirty="0">
                <a:ea typeface="ＭＳ Ｐゴシック" pitchFamily="34" charset="-128"/>
              </a:rPr>
              <a:t>What it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>
                <a:ea typeface="ＭＳ Ｐゴシック" pitchFamily="34" charset="-128"/>
              </a:rPr>
              <a:t>Daily risk data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ea typeface="ＭＳ Ｐゴシック" pitchFamily="34" charset="-128"/>
              </a:rPr>
              <a:t>Who’s it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>
                <a:ea typeface="ＭＳ Ｐゴシック" pitchFamily="34" charset="-128"/>
              </a:rPr>
              <a:t>All market </a:t>
            </a:r>
            <a:r>
              <a:rPr lang="en-GB" sz="1900" dirty="0" smtClean="0">
                <a:ea typeface="ＭＳ Ｐゴシック" pitchFamily="34" charset="-128"/>
              </a:rPr>
              <a:t>participants</a:t>
            </a:r>
            <a:endParaRPr lang="en-US" altLang="en-US" sz="1900" dirty="0" smtClean="0"/>
          </a:p>
          <a:p>
            <a:pPr>
              <a:defRPr/>
            </a:pPr>
            <a:endParaRPr lang="en-US" altLang="en-US" dirty="0" smtClean="0"/>
          </a:p>
          <a:p>
            <a:pPr marL="457200" lvl="1" indent="0">
              <a:buFont typeface="Trebuchet MS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09600"/>
          </a:xfrm>
        </p:spPr>
        <p:txBody>
          <a:bodyPr/>
          <a:lstStyle/>
          <a:p>
            <a:r>
              <a:rPr lang="en-US" altLang="en-US" dirty="0" smtClean="0"/>
              <a:t>Argus Forward Curve Products - 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2013 Argus Media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6881445" cy="5486400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1600" b="1" dirty="0" smtClean="0"/>
              <a:t>	</a:t>
            </a:r>
            <a:r>
              <a:rPr lang="en-US" sz="2000" b="1" dirty="0" smtClean="0"/>
              <a:t>What are Forward Curves</a:t>
            </a:r>
            <a:endParaRPr lang="en-US" sz="2000" dirty="0"/>
          </a:p>
          <a:p>
            <a:pPr lvl="0" fontAlgn="ctr"/>
            <a:r>
              <a:rPr lang="en-US" sz="1800" dirty="0" smtClean="0"/>
              <a:t>Forward </a:t>
            </a:r>
            <a:r>
              <a:rPr lang="en-US" sz="1800" dirty="0"/>
              <a:t>Curves are the market’s current assessment of the value of a commodity for a specified delivery schedule sometime in the future</a:t>
            </a:r>
          </a:p>
          <a:p>
            <a:pPr lvl="0" fontAlgn="ctr"/>
            <a:r>
              <a:rPr lang="en-US" sz="1800" dirty="0"/>
              <a:t>The current Forward Curve value is the value for which supply/demand is presently balanced for a given commodity for a given delivery period at some time in the future</a:t>
            </a:r>
          </a:p>
          <a:p>
            <a:pPr lvl="0" fontAlgn="ctr"/>
            <a:r>
              <a:rPr lang="en-US" sz="1800" dirty="0"/>
              <a:t>Forward curves are not a current prediction of future “cash” or physical market values; rather they are the market’s current fair market value, given current market conditions and forward risk premiums</a:t>
            </a:r>
          </a:p>
          <a:p>
            <a:pPr lvl="0" fontAlgn="ctr"/>
            <a:r>
              <a:rPr lang="en-US" sz="1800" dirty="0"/>
              <a:t>Do not confuse projected/forecasted future spot prices with Forward Curves (Fundamentals-driven companies that produce future commodity pricing models typically produce expected future spot prices, NOT Forward Curves)</a:t>
            </a:r>
          </a:p>
          <a:p>
            <a:pPr lvl="0" fontAlgn="ctr"/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3066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Argus North American Forward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6881445" cy="5486400"/>
          </a:xfrm>
        </p:spPr>
        <p:txBody>
          <a:bodyPr>
            <a:normAutofit/>
          </a:bodyPr>
          <a:lstStyle/>
          <a:p>
            <a:pPr fontAlgn="ctr"/>
            <a:r>
              <a:rPr lang="en-GB" sz="1600" b="1" dirty="0"/>
              <a:t>Key </a:t>
            </a:r>
            <a:r>
              <a:rPr lang="en-GB" sz="1600" b="1" dirty="0" smtClean="0"/>
              <a:t>Features &amp; Advantages</a:t>
            </a:r>
            <a:endParaRPr lang="en-US" sz="1600" dirty="0"/>
          </a:p>
          <a:p>
            <a:pPr lvl="0" fontAlgn="ctr"/>
            <a:r>
              <a:rPr lang="en-GB" sz="1600" dirty="0"/>
              <a:t>Daily </a:t>
            </a:r>
            <a:r>
              <a:rPr lang="en-GB" sz="1600" dirty="0" smtClean="0"/>
              <a:t>price assessments - end of day;  Reflects </a:t>
            </a:r>
            <a:r>
              <a:rPr lang="en-GB" sz="1600" dirty="0"/>
              <a:t>market value as of 2:30 pm EST, in alignment with Nymex settlement prices</a:t>
            </a:r>
            <a:endParaRPr lang="en-US" sz="1600" dirty="0"/>
          </a:p>
          <a:p>
            <a:pPr lvl="0" fontAlgn="ctr"/>
            <a:r>
              <a:rPr lang="en-GB" sz="1600" dirty="0"/>
              <a:t>Independent and transparent market-appropriate methodology</a:t>
            </a:r>
            <a:endParaRPr lang="en-US" sz="1600" dirty="0"/>
          </a:p>
          <a:p>
            <a:pPr fontAlgn="ctr"/>
            <a:r>
              <a:rPr lang="en-GB" sz="1600" dirty="0"/>
              <a:t>Approximately 3500 power broker quotes received each day</a:t>
            </a:r>
            <a:endParaRPr lang="en-US" sz="1600" dirty="0"/>
          </a:p>
          <a:p>
            <a:pPr lvl="0" fontAlgn="ctr"/>
            <a:r>
              <a:rPr lang="en-GB" sz="1600" dirty="0" smtClean="0"/>
              <a:t>Delivery </a:t>
            </a:r>
            <a:r>
              <a:rPr lang="en-GB" sz="1600" dirty="0"/>
              <a:t>options include: Email, FTP data feed and third-party delivery </a:t>
            </a:r>
            <a:r>
              <a:rPr lang="en-GB" sz="1600" dirty="0" smtClean="0"/>
              <a:t>options</a:t>
            </a:r>
          </a:p>
          <a:p>
            <a:pPr fontAlgn="ctr"/>
            <a:endParaRPr lang="en-GB" sz="1600" b="1" dirty="0" smtClean="0"/>
          </a:p>
          <a:p>
            <a:pPr fontAlgn="ctr"/>
            <a:r>
              <a:rPr lang="en-GB" sz="1600" b="1" dirty="0" smtClean="0"/>
              <a:t>Applications</a:t>
            </a:r>
            <a:endParaRPr lang="en-US" sz="1600" dirty="0"/>
          </a:p>
          <a:p>
            <a:pPr fontAlgn="ctr"/>
            <a:r>
              <a:rPr lang="en-GB" sz="1600" dirty="0" smtClean="0"/>
              <a:t>Forward </a:t>
            </a:r>
            <a:r>
              <a:rPr lang="en-GB" sz="1600" dirty="0"/>
              <a:t>Curve Validation</a:t>
            </a:r>
            <a:endParaRPr lang="en-US" sz="1600" dirty="0"/>
          </a:p>
          <a:p>
            <a:pPr lvl="0" fontAlgn="ctr"/>
            <a:r>
              <a:rPr lang="en-GB" sz="1600" dirty="0"/>
              <a:t>Mark-to-market </a:t>
            </a:r>
            <a:r>
              <a:rPr lang="en-GB" sz="1600" dirty="0" smtClean="0"/>
              <a:t>Accounting</a:t>
            </a:r>
          </a:p>
          <a:p>
            <a:pPr lvl="0" fontAlgn="ctr"/>
            <a:r>
              <a:rPr lang="en-GB" sz="1600" dirty="0" smtClean="0"/>
              <a:t>Credit Margining</a:t>
            </a:r>
            <a:endParaRPr lang="en-US" sz="1600" dirty="0"/>
          </a:p>
          <a:p>
            <a:pPr lvl="0" fontAlgn="ctr"/>
            <a:r>
              <a:rPr lang="en-GB" sz="1600" dirty="0"/>
              <a:t>Project Planning</a:t>
            </a:r>
            <a:endParaRPr lang="en-US" sz="1600" dirty="0"/>
          </a:p>
          <a:p>
            <a:pPr lvl="0" fontAlgn="ctr"/>
            <a:r>
              <a:rPr lang="en-GB" sz="1600" dirty="0"/>
              <a:t>Structured Transactions</a:t>
            </a:r>
            <a:endParaRPr lang="en-US" sz="1600" dirty="0"/>
          </a:p>
          <a:p>
            <a:pPr lvl="0" fontAlgn="ctr"/>
            <a:r>
              <a:rPr lang="en-GB" sz="1600" dirty="0"/>
              <a:t>Deal Valuation</a:t>
            </a:r>
            <a:endParaRPr lang="en-US" sz="1600" dirty="0"/>
          </a:p>
          <a:p>
            <a:pPr lvl="0" fontAlgn="ctr"/>
            <a:r>
              <a:rPr lang="en-GB" sz="1600" dirty="0"/>
              <a:t>Capital Expenditures</a:t>
            </a:r>
            <a:endParaRPr lang="en-US" sz="1600" dirty="0"/>
          </a:p>
          <a:p>
            <a:pPr lvl="0" fontAlgn="ctr"/>
            <a:r>
              <a:rPr lang="en-GB" sz="1600" dirty="0"/>
              <a:t>Project Finance</a:t>
            </a:r>
            <a:endParaRPr lang="en-US" sz="1600" dirty="0"/>
          </a:p>
          <a:p>
            <a:pPr lvl="0" fontAlgn="ctr"/>
            <a:r>
              <a:rPr lang="en-GB" sz="1600" dirty="0"/>
              <a:t>Scenario Analysis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3066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Argus North American Forward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6881445" cy="5486400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en-US" sz="2000" b="1" dirty="0" smtClean="0"/>
              <a:t>Companies Using Argus Forward Curve Products</a:t>
            </a:r>
            <a:endParaRPr lang="en-US" sz="2000" dirty="0"/>
          </a:p>
          <a:p>
            <a:pPr lvl="0" fontAlgn="ctr"/>
            <a:endParaRPr lang="en-GB" sz="1800" dirty="0" smtClean="0"/>
          </a:p>
          <a:p>
            <a:pPr lvl="0" fontAlgn="ctr"/>
            <a:r>
              <a:rPr lang="en-GB" sz="1800" dirty="0" smtClean="0"/>
              <a:t>Independent Power Producers</a:t>
            </a:r>
          </a:p>
          <a:p>
            <a:pPr lvl="0" fontAlgn="ctr"/>
            <a:r>
              <a:rPr lang="en-GB" sz="1800" dirty="0" smtClean="0"/>
              <a:t>Independent System Operator (ISOs)</a:t>
            </a:r>
            <a:endParaRPr lang="en-US" sz="1800" dirty="0"/>
          </a:p>
          <a:p>
            <a:pPr lvl="0" fontAlgn="ctr"/>
            <a:r>
              <a:rPr lang="en-GB" sz="1800" dirty="0" smtClean="0"/>
              <a:t>Retail Electric &amp; Natural Gas Providers</a:t>
            </a:r>
          </a:p>
          <a:p>
            <a:pPr lvl="0" fontAlgn="ctr"/>
            <a:r>
              <a:rPr lang="en-GB" sz="1800" dirty="0" smtClean="0"/>
              <a:t>Proprietary Trading Companies</a:t>
            </a:r>
          </a:p>
          <a:p>
            <a:pPr lvl="0" fontAlgn="ctr"/>
            <a:r>
              <a:rPr lang="en-GB" sz="1800" dirty="0" smtClean="0"/>
              <a:t>Electricity Coops </a:t>
            </a:r>
          </a:p>
          <a:p>
            <a:pPr lvl="0" fontAlgn="ctr"/>
            <a:r>
              <a:rPr lang="en-GB" sz="1800" dirty="0" smtClean="0"/>
              <a:t>Government Agencies</a:t>
            </a:r>
          </a:p>
          <a:p>
            <a:pPr lvl="0" fontAlgn="ctr"/>
            <a:r>
              <a:rPr lang="en-GB" sz="1800" dirty="0" smtClean="0"/>
              <a:t>Municipals Utilities &amp; Investor Owned Utilities</a:t>
            </a:r>
          </a:p>
          <a:p>
            <a:pPr lvl="0" fontAlgn="ctr"/>
            <a:r>
              <a:rPr lang="en-GB" sz="1800" dirty="0"/>
              <a:t>Oil and Gas Producers</a:t>
            </a:r>
          </a:p>
          <a:p>
            <a:pPr lvl="0" fontAlgn="ctr"/>
            <a:r>
              <a:rPr lang="en-GB" sz="1800" dirty="0"/>
              <a:t>End Users; Manufacturing Companies Consultants</a:t>
            </a:r>
            <a:endParaRPr lang="en-GB" sz="1800" dirty="0" smtClean="0"/>
          </a:p>
          <a:p>
            <a:pPr lvl="0" fontAlgn="ctr"/>
            <a:r>
              <a:rPr lang="en-GB" sz="1800" dirty="0" smtClean="0"/>
              <a:t>Wholesale and Retail Brokers</a:t>
            </a:r>
          </a:p>
          <a:p>
            <a:pPr lvl="0" fontAlgn="ctr"/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3066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Argus North American Forward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609600"/>
          </a:xfrm>
        </p:spPr>
        <p:txBody>
          <a:bodyPr/>
          <a:lstStyle/>
          <a:p>
            <a:r>
              <a:rPr lang="en-US" dirty="0" smtClean="0"/>
              <a:t>Argus ERCOT Forward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Argus Electricity ERCOT Forward Curves – Eight Locations</a:t>
            </a:r>
            <a:endParaRPr lang="en-US" sz="1800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Trading Hubs – North, South, Houston, West 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Load Zones – North, South, Houston, West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Fixed Prices &amp; NYMEX Heat Rates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84 Months Forward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On Peak, Off peak, </a:t>
            </a:r>
            <a:r>
              <a:rPr lang="en-US" sz="1800" dirty="0"/>
              <a:t>7x24, 2x16, 7x8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Argus </a:t>
            </a:r>
            <a:r>
              <a:rPr lang="en-US" sz="1800" dirty="0"/>
              <a:t>Electricity ERCOT Forward Curves – </a:t>
            </a:r>
            <a:r>
              <a:rPr lang="en-US" sz="1800" dirty="0" smtClean="0"/>
              <a:t>Hourly Prices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4 Trading Hubs – North South, Houston, West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/>
              <a:t>Prompt year plus a Minimum of 2 years forward  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Balance of the Month hourly pricing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5x16</a:t>
            </a:r>
            <a:r>
              <a:rPr lang="en-US" sz="1800" dirty="0"/>
              <a:t>, 2x16, 7x8 &amp; 7x24 </a:t>
            </a:r>
            <a:r>
              <a:rPr lang="en-US" sz="1800" dirty="0" smtClean="0"/>
              <a:t> - hourly pricing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17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50063</TotalTime>
  <Words>485</Words>
  <Application>Microsoft Office PowerPoint</Application>
  <PresentationFormat>On-screen Show (4:3)</PresentationFormat>
  <Paragraphs>95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Acrobat Document</vt:lpstr>
      <vt:lpstr>Energy and commodity price benchmarking and market insights</vt:lpstr>
      <vt:lpstr>Argus Media</vt:lpstr>
      <vt:lpstr>PowerPoint Presentation</vt:lpstr>
      <vt:lpstr>Argus in natural gas and power</vt:lpstr>
      <vt:lpstr>Argus Forward Curve Products - Advantages</vt:lpstr>
      <vt:lpstr>Argus North American Forward Curves</vt:lpstr>
      <vt:lpstr>Argus North American Forward Curves</vt:lpstr>
      <vt:lpstr>Argus North American Forward Curves</vt:lpstr>
      <vt:lpstr>Argus ERCOT Forward Curves</vt:lpstr>
      <vt:lpstr>Argus Forward Curve Methodologies</vt:lpstr>
      <vt:lpstr>ARGUS Risk Management Forward Curves Houston, TX  Date: June 17, 2015    Jay Pruett Business Development  Risk Management Products Jay.Pruett@Argusmedia.com 713-429-6351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andrew.sutton</dc:creator>
  <cp:lastModifiedBy>Jay Pruett</cp:lastModifiedBy>
  <cp:revision>116</cp:revision>
  <cp:lastPrinted>2015-04-08T15:51:20Z</cp:lastPrinted>
  <dcterms:created xsi:type="dcterms:W3CDTF">2012-06-10T02:12:43Z</dcterms:created>
  <dcterms:modified xsi:type="dcterms:W3CDTF">2015-06-08T21:24:12Z</dcterms:modified>
</cp:coreProperties>
</file>