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2"/>
  </p:notesMasterIdLst>
  <p:handoutMasterIdLst>
    <p:handoutMasterId r:id="rId43"/>
  </p:handoutMasterIdLst>
  <p:sldIdLst>
    <p:sldId id="258" r:id="rId5"/>
    <p:sldId id="298" r:id="rId6"/>
    <p:sldId id="352" r:id="rId7"/>
    <p:sldId id="292" r:id="rId8"/>
    <p:sldId id="336" r:id="rId9"/>
    <p:sldId id="299" r:id="rId10"/>
    <p:sldId id="327" r:id="rId11"/>
    <p:sldId id="324" r:id="rId12"/>
    <p:sldId id="357" r:id="rId13"/>
    <p:sldId id="328" r:id="rId14"/>
    <p:sldId id="358" r:id="rId15"/>
    <p:sldId id="325" r:id="rId16"/>
    <p:sldId id="337" r:id="rId17"/>
    <p:sldId id="361" r:id="rId18"/>
    <p:sldId id="362" r:id="rId19"/>
    <p:sldId id="363" r:id="rId20"/>
    <p:sldId id="338" r:id="rId21"/>
    <p:sldId id="329" r:id="rId22"/>
    <p:sldId id="339" r:id="rId23"/>
    <p:sldId id="373" r:id="rId24"/>
    <p:sldId id="374" r:id="rId25"/>
    <p:sldId id="375" r:id="rId26"/>
    <p:sldId id="376" r:id="rId27"/>
    <p:sldId id="377" r:id="rId28"/>
    <p:sldId id="378" r:id="rId29"/>
    <p:sldId id="345" r:id="rId30"/>
    <p:sldId id="355" r:id="rId31"/>
    <p:sldId id="331" r:id="rId32"/>
    <p:sldId id="356" r:id="rId33"/>
    <p:sldId id="322" r:id="rId34"/>
    <p:sldId id="364" r:id="rId35"/>
    <p:sldId id="382" r:id="rId36"/>
    <p:sldId id="383" r:id="rId37"/>
    <p:sldId id="384" r:id="rId38"/>
    <p:sldId id="379" r:id="rId39"/>
    <p:sldId id="380" r:id="rId40"/>
    <p:sldId id="381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Horne" initials="" lastIdx="1" clrIdx="0"/>
  <p:cmAuthor id="1" name="shuang" initials="s" lastIdx="1" clrIdx="1"/>
  <p:cmAuthor id="2" name="ssharma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0949A"/>
    <a:srgbClr val="0000CC"/>
    <a:srgbClr val="FF9900"/>
    <a:srgbClr val="5469A2"/>
    <a:srgbClr val="29417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100" d="100"/>
          <a:sy n="100" d="100"/>
        </p:scale>
        <p:origin x="-300" y="648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C4943-94A6-4602-A96A-8B70931E189E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4E59AF-A8B7-43FB-845E-8352E4A05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0B5AD-B77E-4652-B893-BACBC4A29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1295400" cy="519113"/>
          </a:xfrm>
          <a:prstGeom prst="rect">
            <a:avLst/>
          </a:prstGeom>
          <a:noFill/>
        </p:spPr>
      </p:pic>
      <p:sp>
        <p:nvSpPr>
          <p:cNvPr id="43021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49" y="3581400"/>
            <a:ext cx="6343651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1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2333626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CF90E6B4-10CD-43CE-B266-24B22C6E8846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333626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C9F89-4210-4216-BC7E-DCCB0E5B3B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23170B4-DEEF-4640-BB25-6CDD11DB2D05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1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AD3478-3B91-450E-AEE6-FCDE5046EB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5967CA9-563F-40AF-9533-FA7C097A0273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29BCA-C519-4C44-9DF9-E95BD6ACE9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BD9B23-51EB-48A3-8FFA-913A3AD24C7B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D63AB-26FA-4990-A1F8-E4B538D5FB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7D6602-19E3-4047-A41F-FEEB7F23EBF6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75BAC-74D7-43DA-9DE7-3912ED22B4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EC2989-1AFA-4AE1-A6E7-E0832A648A60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5608B3-4772-4E0A-9B7E-6E0BF32434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B8BCFAB-DD0B-48BE-ACD5-BFE5ED623C0D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92ACA2-ED51-4819-9A16-7BC6DF80AB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6070E-DC0E-426B-B622-BBDC6281C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4021DB-50E7-4758-8E10-E79F66A247D5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46821-B5EB-4594-8AAF-A20BC93E5E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193508-7030-4BAA-94E3-18D267144733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69ACA-22C8-44EA-99D1-53011021F9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0510ED-5863-4BDB-AB66-2873FF8C6773}" type="datetime1">
              <a:rPr lang="en-US" smtClean="0"/>
              <a:pPr/>
              <a:t>6/4/2015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94002C-46FD-4674-B962-EC5DC691EF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 userDrawn="1"/>
        </p:nvSpPr>
        <p:spPr bwMode="auto">
          <a:xfrm>
            <a:off x="0" y="6235701"/>
            <a:ext cx="9144000" cy="622300"/>
          </a:xfrm>
          <a:prstGeom prst="rect">
            <a:avLst/>
          </a:prstGeom>
          <a:solidFill>
            <a:srgbClr val="ECE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8" descr="logo_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1" y="6289676"/>
            <a:ext cx="854075" cy="4794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 userDrawn="1"/>
        </p:nvSpPr>
        <p:spPr bwMode="auto">
          <a:xfrm>
            <a:off x="1069975" y="6457951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6DE1010-6BB2-4AF2-8F94-FF0369B7D705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53C0C9EA-5512-47C8-9374-8DB3A85AFB87}" type="slidenum">
              <a:rPr lang="en-US" sz="1200"/>
              <a:pPr algn="ctr"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7924800" cy="1371600"/>
          </a:xfrm>
        </p:spPr>
        <p:txBody>
          <a:bodyPr/>
          <a:lstStyle/>
          <a:p>
            <a:pPr algn="ctr"/>
            <a:r>
              <a:rPr lang="en-US" sz="3600" dirty="0" smtClean="0"/>
              <a:t>Regulation Bias Analysis post SCR-773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0600" y="6324600"/>
            <a:ext cx="4343400" cy="381000"/>
          </a:xfrm>
        </p:spPr>
        <p:txBody>
          <a:bodyPr/>
          <a:lstStyle/>
          <a:p>
            <a:r>
              <a:rPr lang="en-US" dirty="0" smtClean="0"/>
              <a:t>For the purpose of discussion only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467600" cy="10668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PDCWG Meeting 09/10/2014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Hourly</a:t>
            </a:r>
            <a:r>
              <a:rPr lang="en-US" dirty="0" smtClean="0"/>
              <a:t> Regulation-Down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5" y="1005840"/>
            <a:ext cx="8062311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7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Hourly</a:t>
            </a:r>
            <a:r>
              <a:rPr lang="en-US" dirty="0" smtClean="0"/>
              <a:t> Regulation-Down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5" y="1005840"/>
            <a:ext cx="8062311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438400" y="2819400"/>
            <a:ext cx="3493269" cy="1928957"/>
          </a:xfrm>
          <a:prstGeom prst="ellipse">
            <a:avLst/>
          </a:prstGeom>
          <a:solidFill>
            <a:schemeClr val="accent1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Hourly</a:t>
            </a:r>
            <a:r>
              <a:rPr lang="en-US" dirty="0" smtClean="0"/>
              <a:t> Regulation-Down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5" y="1005840"/>
            <a:ext cx="8062311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209800" y="2590800"/>
            <a:ext cx="3493269" cy="1928957"/>
          </a:xfrm>
          <a:prstGeom prst="ellipse">
            <a:avLst/>
          </a:prstGeom>
          <a:solidFill>
            <a:schemeClr val="accent1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086600" cy="2438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Total Regulation Deployed Comparisons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962400"/>
            <a:ext cx="8610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400" u="sng" kern="0" dirty="0" smtClean="0">
                <a:solidFill>
                  <a:schemeClr val="tx1"/>
                </a:solidFill>
              </a:rPr>
              <a:t>Metric 2 </a:t>
            </a:r>
          </a:p>
          <a:p>
            <a:r>
              <a:rPr lang="en-US" sz="2400" i="1" kern="0" dirty="0" smtClean="0">
                <a:solidFill>
                  <a:schemeClr val="tx1"/>
                </a:solidFill>
              </a:rPr>
              <a:t>Set </a:t>
            </a:r>
            <a:r>
              <a:rPr lang="en-US" sz="2400" i="1" kern="0" dirty="0">
                <a:solidFill>
                  <a:schemeClr val="tx1"/>
                </a:solidFill>
              </a:rPr>
              <a:t>target of </a:t>
            </a:r>
            <a:r>
              <a:rPr lang="en-US" sz="2400" i="1" u="sng" kern="0" dirty="0">
                <a:solidFill>
                  <a:schemeClr val="tx1"/>
                </a:solidFill>
              </a:rPr>
              <a:t>50 MW </a:t>
            </a:r>
            <a:r>
              <a:rPr lang="en-US" sz="2400" i="1" kern="0" dirty="0">
                <a:solidFill>
                  <a:schemeClr val="tx1"/>
                </a:solidFill>
              </a:rPr>
              <a:t>for total regulation deployed by hour for peak hours (HE 14 to HE 18)</a:t>
            </a:r>
          </a:p>
        </p:txBody>
      </p:sp>
    </p:spTree>
    <p:extLst>
      <p:ext uri="{BB962C8B-B14F-4D97-AF65-F5344CB8AC3E}">
        <p14:creationId xmlns:p14="http://schemas.microsoft.com/office/powerpoint/2010/main" val="2376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u="sng" dirty="0" smtClean="0"/>
              <a:t>Hourly</a:t>
            </a:r>
            <a:r>
              <a:rPr lang="en-US" sz="1800" dirty="0" smtClean="0"/>
              <a:t> Total-Regulation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1143000" y="6477000"/>
            <a:ext cx="2133600" cy="476250"/>
          </a:xfrm>
        </p:spPr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4" y="914400"/>
            <a:ext cx="796679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Shut-Down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eriod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2309860" y="1937266"/>
            <a:ext cx="1500140" cy="646817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66800" y="2160032"/>
            <a:ext cx="1456335" cy="28956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9061" y="1524000"/>
            <a:ext cx="1456335" cy="32004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0" idx="3"/>
            <a:endCxn id="13" idx="2"/>
          </p:cNvCxnSpPr>
          <p:nvPr/>
        </p:nvCxnSpPr>
        <p:spPr>
          <a:xfrm>
            <a:off x="6096000" y="1937266"/>
            <a:ext cx="1003061" cy="1186934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u="sng" dirty="0" smtClean="0"/>
              <a:t>Hourly</a:t>
            </a:r>
            <a:r>
              <a:rPr lang="en-US" sz="1800" dirty="0" smtClean="0"/>
              <a:t> Total-Regulation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1143000" y="6477000"/>
            <a:ext cx="2133600" cy="476250"/>
          </a:xfrm>
        </p:spPr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4" y="914400"/>
            <a:ext cx="796679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33800" y="1632466"/>
            <a:ext cx="14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Shut-Down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eriod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1928862" y="1955632"/>
            <a:ext cx="1804938" cy="508317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5223485" y="1955632"/>
            <a:ext cx="2396514" cy="330368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67790" y="2039898"/>
            <a:ext cx="861070" cy="28956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96557" y="1524000"/>
            <a:ext cx="858839" cy="3411498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67199" y="5595461"/>
            <a:ext cx="234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Peak Hours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0"/>
            <a:endCxn id="22" idx="4"/>
          </p:cNvCxnSpPr>
          <p:nvPr/>
        </p:nvCxnSpPr>
        <p:spPr>
          <a:xfrm flipV="1">
            <a:off x="5439413" y="4315877"/>
            <a:ext cx="1090294" cy="1279584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39414" y="2667000"/>
            <a:ext cx="2180586" cy="1648877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u="sng" dirty="0" smtClean="0"/>
              <a:t>Hourly</a:t>
            </a:r>
            <a:r>
              <a:rPr lang="en-US" sz="1800" dirty="0" smtClean="0"/>
              <a:t> Total-Regulation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1143000" y="6477000"/>
            <a:ext cx="2133600" cy="476250"/>
          </a:xfrm>
        </p:spPr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4" y="914400"/>
            <a:ext cx="796679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7947" y="5574268"/>
            <a:ext cx="234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Start-Up Hours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12" idx="4"/>
          </p:cNvCxnSpPr>
          <p:nvPr/>
        </p:nvCxnSpPr>
        <p:spPr>
          <a:xfrm flipV="1">
            <a:off x="3410160" y="5012913"/>
            <a:ext cx="410215" cy="5613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707217" y="3631500"/>
            <a:ext cx="2226315" cy="1381413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0010" y="5574268"/>
            <a:ext cx="17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Peak Hours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  <a:endCxn id="17" idx="4"/>
          </p:cNvCxnSpPr>
          <p:nvPr/>
        </p:nvCxnSpPr>
        <p:spPr>
          <a:xfrm flipV="1">
            <a:off x="6041368" y="4558238"/>
            <a:ext cx="989506" cy="10160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154574" y="2438400"/>
            <a:ext cx="1752600" cy="2119838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86600" cy="2438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15-Minute intervals where both Reg-Up/Down were deployed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4267200"/>
            <a:ext cx="8686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400" u="sng" kern="0" dirty="0" smtClean="0">
                <a:solidFill>
                  <a:schemeClr val="tx1"/>
                </a:solidFill>
              </a:rPr>
              <a:t>Metric 3 </a:t>
            </a:r>
          </a:p>
          <a:p>
            <a:pPr algn="just"/>
            <a:r>
              <a:rPr lang="en-US" sz="2400" b="0" i="1" kern="0" dirty="0">
                <a:solidFill>
                  <a:schemeClr val="tx1"/>
                </a:solidFill>
              </a:rPr>
              <a:t>Set target of 85% for the number of  intervals where regulation deployment  was both up and down (zero crossing) for peak hours (HE 14 to HE 18)</a:t>
            </a:r>
          </a:p>
        </p:txBody>
      </p:sp>
    </p:spTree>
    <p:extLst>
      <p:ext uri="{BB962C8B-B14F-4D97-AF65-F5344CB8AC3E}">
        <p14:creationId xmlns:p14="http://schemas.microsoft.com/office/powerpoint/2010/main" val="20230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Regulation Deployed </a:t>
            </a:r>
            <a:r>
              <a:rPr lang="en-US" sz="1800" b="1" dirty="0" smtClean="0"/>
              <a:t>15-Minute Interval Comparison</a:t>
            </a:r>
            <a:r>
              <a:rPr lang="en-US" sz="1800" dirty="0" smtClean="0"/>
              <a:t> – by hours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86600" cy="2438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Regulation Exhaustion Rate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4825" y="4114800"/>
            <a:ext cx="8153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400" u="sng" kern="0" dirty="0" smtClean="0">
                <a:solidFill>
                  <a:schemeClr val="tx1"/>
                </a:solidFill>
              </a:rPr>
              <a:t>Metric 4 </a:t>
            </a:r>
          </a:p>
          <a:p>
            <a:pPr algn="just"/>
            <a:r>
              <a:rPr lang="en-US" sz="2400" b="0" i="1" kern="0" dirty="0">
                <a:solidFill>
                  <a:schemeClr val="tx1"/>
                </a:solidFill>
              </a:rPr>
              <a:t>Track the Regulation exhaustion rate for all hours (not to exceed &lt;1.2% )</a:t>
            </a:r>
          </a:p>
        </p:txBody>
      </p:sp>
    </p:spTree>
    <p:extLst>
      <p:ext uri="{BB962C8B-B14F-4D97-AF65-F5344CB8AC3E}">
        <p14:creationId xmlns:p14="http://schemas.microsoft.com/office/powerpoint/2010/main" val="33593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7848599" cy="685800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 Rounded MT Bold" pitchFamily="34" charset="0"/>
              </a:rPr>
              <a:t>Discussion Points</a:t>
            </a:r>
            <a:endParaRPr lang="en-US" sz="3600" b="0" dirty="0"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7848599" cy="5562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Current GTBD Parameters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Metric to measure Regulation bias and performanc</a:t>
            </a:r>
            <a:r>
              <a:rPr lang="en-US" sz="2000" b="0" dirty="0"/>
              <a:t>e</a:t>
            </a:r>
            <a:endParaRPr lang="en-US" sz="2000" b="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Regulation Deployed comparison (June to August)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Total Regulation (net) Deployed comparison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Regulation Deployed 15-minute interval comparison by each hour for 2012, 2013 and 2014 months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Regulation Exhaustion Rate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Regulation bias for consecutive 5-min interval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Summary </a:t>
            </a:r>
          </a:p>
          <a:p>
            <a:pPr>
              <a:lnSpc>
                <a:spcPct val="150000"/>
              </a:lnSpc>
            </a:pPr>
            <a:endParaRPr lang="en-US" sz="2400" b="0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37DD0A-1EFF-476E-8C62-7E635B0091FD}" type="datetime1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457950"/>
            <a:ext cx="2971800" cy="457200"/>
          </a:xfrm>
        </p:spPr>
        <p:txBody>
          <a:bodyPr/>
          <a:lstStyle/>
          <a:p>
            <a:r>
              <a:rPr lang="en-US" dirty="0" smtClean="0"/>
              <a:t>For the purpose of discussion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Regulation-Up Exhaustion Rate</a:t>
            </a:r>
            <a:r>
              <a:rPr lang="en-US" sz="1800" dirty="0"/>
              <a:t> – by hours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08329"/>
              </p:ext>
            </p:extLst>
          </p:nvPr>
        </p:nvGraphicFramePr>
        <p:xfrm>
          <a:off x="6705600" y="990600"/>
          <a:ext cx="1828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Regulation-Up Exhaustion Rate</a:t>
            </a:r>
            <a:r>
              <a:rPr lang="en-US" sz="1800" dirty="0"/>
              <a:t> – by hours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5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8383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Regulation-Up Exhaustion Rate</a:t>
            </a:r>
            <a:r>
              <a:rPr lang="en-US" sz="1800" dirty="0"/>
              <a:t> – by hours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3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92572"/>
              </p:ext>
            </p:extLst>
          </p:nvPr>
        </p:nvGraphicFramePr>
        <p:xfrm>
          <a:off x="6858000" y="1295400"/>
          <a:ext cx="1828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7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Regulation-Down Exhaustion Rate</a:t>
            </a:r>
            <a:r>
              <a:rPr lang="en-US" sz="1800" dirty="0"/>
              <a:t> – by hours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27717"/>
              </p:ext>
            </p:extLst>
          </p:nvPr>
        </p:nvGraphicFramePr>
        <p:xfrm>
          <a:off x="6400800" y="1143000"/>
          <a:ext cx="1828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Regulation-Down Exhaustion Rate</a:t>
            </a:r>
            <a:r>
              <a:rPr lang="en-US" sz="1800" dirty="0"/>
              <a:t> – by hours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1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81679"/>
              </p:ext>
            </p:extLst>
          </p:nvPr>
        </p:nvGraphicFramePr>
        <p:xfrm>
          <a:off x="6248400" y="1143000"/>
          <a:ext cx="1828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3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Regulation-Down </a:t>
            </a:r>
            <a:r>
              <a:rPr lang="en-US" dirty="0"/>
              <a:t>Exhaustion Rate</a:t>
            </a:r>
            <a:r>
              <a:rPr lang="en-US" sz="1800" dirty="0"/>
              <a:t> – by hours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53423"/>
              </p:ext>
            </p:extLst>
          </p:nvPr>
        </p:nvGraphicFramePr>
        <p:xfrm>
          <a:off x="6858000" y="1143000"/>
          <a:ext cx="1828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9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86600" cy="2514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Stats on Reg-Up Bias for consecutive 5-min intervals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810000"/>
            <a:ext cx="8534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400" u="sng" kern="0" dirty="0" smtClean="0">
                <a:solidFill>
                  <a:schemeClr val="tx1"/>
                </a:solidFill>
              </a:rPr>
              <a:t>Metric 5 </a:t>
            </a:r>
          </a:p>
          <a:p>
            <a:pPr algn="just"/>
            <a:r>
              <a:rPr lang="en-US" sz="2400" b="0" i="1" kern="0" dirty="0">
                <a:solidFill>
                  <a:schemeClr val="tx1"/>
                </a:solidFill>
              </a:rPr>
              <a:t>Using a 50MW filter, target 15 occurrences or less per month for regulation bias of six or more consecutive 5 minute intervals for peak hours (HE 14 to HE </a:t>
            </a:r>
            <a:r>
              <a:rPr lang="en-US" sz="2400" b="0" i="1" kern="0" dirty="0" smtClean="0">
                <a:solidFill>
                  <a:schemeClr val="tx1"/>
                </a:solidFill>
              </a:rPr>
              <a:t>18*). </a:t>
            </a:r>
            <a:endParaRPr lang="en-US" sz="2400" b="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Reg-Up Bias for six Consecutive 5 min intervals (50 MW filter)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838200"/>
            <a:ext cx="86756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0768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Reg-Up Bias for six Consecutive 5 min intervals (50 MW filter)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62000"/>
            <a:ext cx="86756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19200"/>
            <a:ext cx="4191001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1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Reg-Up Bias for six Consecutive 5 min intervals (50 MW filter)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38200"/>
            <a:ext cx="86756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0768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>
              <a:lnSpc>
                <a:spcPct val="150000"/>
              </a:lnSpc>
            </a:pPr>
            <a:r>
              <a:rPr lang="en-US" sz="2400" dirty="0"/>
              <a:t>Metric to measure </a:t>
            </a:r>
            <a:r>
              <a:rPr lang="en-US" sz="2400" dirty="0" smtClean="0"/>
              <a:t>SCR-773 performance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7244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0" dirty="0" smtClean="0"/>
              <a:t>Trend and monitor the regulation deployed by hour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0" dirty="0" smtClean="0"/>
              <a:t>Set target of 50 MW for total regulation deployed by hour for peak hours (HE 14 to HE 18)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0" dirty="0" smtClean="0"/>
              <a:t>Set target of 85% for the number of  intervals where regulation deployment  was both up and down (zero crossing</a:t>
            </a:r>
            <a:r>
              <a:rPr lang="en-US" sz="2400" b="0" dirty="0"/>
              <a:t>) for peak hours (HE 14 to HE 18</a:t>
            </a:r>
            <a:r>
              <a:rPr lang="en-US" sz="2400" b="0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0" dirty="0" smtClean="0"/>
              <a:t>Track the Regulation exhaustion rate for all hours (not </a:t>
            </a:r>
            <a:r>
              <a:rPr lang="en-US" sz="2400" b="0" dirty="0"/>
              <a:t>to exceed &lt;1.2% </a:t>
            </a:r>
            <a:r>
              <a:rPr lang="en-US" sz="2400" b="0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0" dirty="0" smtClean="0"/>
              <a:t>Using a 50MW filter, target 15 occurrences or less per month for regulation bias of six or more consecutive 5 minute </a:t>
            </a:r>
            <a:r>
              <a:rPr lang="en-US" sz="2400" b="0" dirty="0"/>
              <a:t>intervals for peak hours (HE 14 to HE 18</a:t>
            </a:r>
            <a:r>
              <a:rPr lang="en-US" sz="2400" b="0" dirty="0" smtClean="0"/>
              <a:t>). </a:t>
            </a:r>
            <a:endParaRPr lang="en-US" sz="2400" b="0" dirty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2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5410199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Questions??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5410199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Appendix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838200"/>
            <a:ext cx="8038036" cy="5334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kern="0" dirty="0" smtClean="0"/>
              <a:t>Regulation-Up Deployed </a:t>
            </a:r>
            <a:r>
              <a:rPr lang="en-US" sz="2400" kern="0" dirty="0" smtClean="0"/>
              <a:t>by hours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139739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762000"/>
            <a:ext cx="8038036" cy="541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kern="0" dirty="0" smtClean="0"/>
              <a:t>Regulation-Up Deployed </a:t>
            </a:r>
            <a:r>
              <a:rPr lang="en-US" sz="2400" kern="0" dirty="0" smtClean="0"/>
              <a:t>by hours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132878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1066800"/>
            <a:ext cx="8038036" cy="4876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kern="0" dirty="0" smtClean="0"/>
              <a:t>Regulation-Up Deployed </a:t>
            </a:r>
            <a:r>
              <a:rPr lang="en-US" sz="2400" kern="0" dirty="0" smtClean="0"/>
              <a:t>by hours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173661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685800"/>
            <a:ext cx="8038036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kern="0" dirty="0" smtClean="0"/>
              <a:t>Regulation-Down Deployed </a:t>
            </a:r>
            <a:r>
              <a:rPr lang="en-US" sz="2400" kern="0" dirty="0" smtClean="0"/>
              <a:t>by hours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236875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685800"/>
            <a:ext cx="8038036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kern="0" dirty="0" smtClean="0"/>
              <a:t>Regulation-Down Deployed </a:t>
            </a:r>
            <a:r>
              <a:rPr lang="en-US" sz="2400" kern="0" dirty="0" smtClean="0"/>
              <a:t>by hours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81073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685800"/>
            <a:ext cx="8038036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800" kern="0" dirty="0" smtClean="0"/>
              <a:t>Regulation-Down Deployed </a:t>
            </a:r>
            <a:r>
              <a:rPr lang="en-US" sz="2400" kern="0" dirty="0" smtClean="0"/>
              <a:t>by hours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9346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GTBD Parameters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77000" cy="2438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Regulation Deployed Comparisons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962400"/>
            <a:ext cx="8686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400" u="sng" kern="0" dirty="0" smtClean="0">
                <a:solidFill>
                  <a:schemeClr val="tx1"/>
                </a:solidFill>
              </a:rPr>
              <a:t>Metric 1 </a:t>
            </a:r>
          </a:p>
          <a:p>
            <a:pPr algn="ctr"/>
            <a:endParaRPr lang="en-US" sz="2400" u="sng" kern="0" dirty="0" smtClean="0">
              <a:solidFill>
                <a:schemeClr val="tx1"/>
              </a:solidFill>
            </a:endParaRPr>
          </a:p>
          <a:p>
            <a:r>
              <a:rPr lang="en-US" sz="2400" i="1" kern="0" dirty="0">
                <a:solidFill>
                  <a:schemeClr val="tx1"/>
                </a:solidFill>
              </a:rPr>
              <a:t>Trend and monitor the regulation deployed by hour</a:t>
            </a:r>
          </a:p>
        </p:txBody>
      </p:sp>
    </p:spTree>
    <p:extLst>
      <p:ext uri="{BB962C8B-B14F-4D97-AF65-F5344CB8AC3E}">
        <p14:creationId xmlns:p14="http://schemas.microsoft.com/office/powerpoint/2010/main" val="4133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Regulation Deployed comparison - Table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182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8075"/>
            <a:ext cx="8229600" cy="185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Hourly</a:t>
            </a:r>
            <a:r>
              <a:rPr lang="en-US" dirty="0" smtClean="0"/>
              <a:t> Regulation-Up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" y="1143000"/>
            <a:ext cx="86883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Hourly</a:t>
            </a:r>
            <a:r>
              <a:rPr lang="en-US" dirty="0" smtClean="0"/>
              <a:t> Regulation-Up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0" y="1143000"/>
            <a:ext cx="86883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Hourly</a:t>
            </a:r>
            <a:r>
              <a:rPr lang="en-US" dirty="0" smtClean="0"/>
              <a:t> Regulation-Up Deployed Monthly comparison - Chart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193AA-8405-413D-857E-C8A92BC53E02}" type="datetime1">
              <a:rPr lang="en-US" smtClean="0"/>
              <a:pPr/>
              <a:t>6/4/2015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0" y="1143000"/>
            <a:ext cx="86883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922037" y="3657600"/>
            <a:ext cx="2502669" cy="1381413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0825E013-A11A-4E41-BBD9-78105CDE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91161-3323-48F3-8EC8-C98D5648D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C7200-C73F-43F6-840C-0C0A497B4F59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25082</TotalTime>
  <Words>604</Words>
  <Application>Microsoft Office PowerPoint</Application>
  <PresentationFormat>On-screen Show (4:3)</PresentationFormat>
  <Paragraphs>145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Custom Design</vt:lpstr>
      <vt:lpstr>Regulation Bias Analysis post SCR-773</vt:lpstr>
      <vt:lpstr>Discussion Points</vt:lpstr>
      <vt:lpstr>Metric to measure SCR-773 performance </vt:lpstr>
      <vt:lpstr> Current GTBD Parameters </vt:lpstr>
      <vt:lpstr>Regulation Deployed Comparisons</vt:lpstr>
      <vt:lpstr> Regulation Deployed comparison - Table </vt:lpstr>
      <vt:lpstr> Hourly Regulation-Up Deployed Monthly comparison - Chart </vt:lpstr>
      <vt:lpstr> Hourly Regulation-Up Deployed Monthly comparison - Chart </vt:lpstr>
      <vt:lpstr> Hourly Regulation-Up Deployed Monthly comparison - Chart </vt:lpstr>
      <vt:lpstr> Hourly Regulation-Down Deployed Monthly comparison - Chart </vt:lpstr>
      <vt:lpstr> Hourly Regulation-Down Deployed Monthly comparison - Chart </vt:lpstr>
      <vt:lpstr> Hourly Regulation-Down Deployed Monthly comparison - Chart </vt:lpstr>
      <vt:lpstr>Total Regulation Deployed Comparisons</vt:lpstr>
      <vt:lpstr> Hourly Total-Regulation Deployed Monthly comparison - Chart </vt:lpstr>
      <vt:lpstr> Hourly Total-Regulation Deployed Monthly comparison - Chart </vt:lpstr>
      <vt:lpstr> Hourly Total-Regulation Deployed Monthly comparison - Chart </vt:lpstr>
      <vt:lpstr>15-Minute intervals where both Reg-Up/Down were deployed</vt:lpstr>
      <vt:lpstr> Regulation Deployed 15-Minute Interval Comparison – by hours </vt:lpstr>
      <vt:lpstr>Regulation Exhaustion Rate</vt:lpstr>
      <vt:lpstr> Regulation-Up Exhaustion Rate – by hours </vt:lpstr>
      <vt:lpstr> Regulation-Up Exhaustion Rate – by hours </vt:lpstr>
      <vt:lpstr> Regulation-Up Exhaustion Rate – by hours </vt:lpstr>
      <vt:lpstr> Regulation-Down Exhaustion Rate – by hours </vt:lpstr>
      <vt:lpstr>Regulation-Down Exhaustion Rate – by hours</vt:lpstr>
      <vt:lpstr> Regulation-Down Exhaustion Rate – by hours </vt:lpstr>
      <vt:lpstr>Stats on Reg-Up Bias for consecutive 5-min intervals </vt:lpstr>
      <vt:lpstr> Reg-Up Bias for six Consecutive 5 min intervals (50 MW filter) </vt:lpstr>
      <vt:lpstr> Reg-Up Bias for six Consecutive 5 min intervals (50 MW filter) </vt:lpstr>
      <vt:lpstr> Reg-Up Bias for six Consecutive 5 min intervals (50 MW filter) </vt:lpstr>
      <vt:lpstr>Questions??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Sharma, Sandip</dc:creator>
  <cp:lastModifiedBy>Sandip</cp:lastModifiedBy>
  <cp:revision>330</cp:revision>
  <cp:lastPrinted>2013-09-25T22:30:28Z</cp:lastPrinted>
  <dcterms:created xsi:type="dcterms:W3CDTF">2005-04-21T14:28:35Z</dcterms:created>
  <dcterms:modified xsi:type="dcterms:W3CDTF">2015-06-04T16:21:08Z</dcterms:modified>
</cp:coreProperties>
</file>