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2"/>
  </p:notesMasterIdLst>
  <p:handoutMasterIdLst>
    <p:handoutMasterId r:id="rId23"/>
  </p:handoutMasterIdLst>
  <p:sldIdLst>
    <p:sldId id="258" r:id="rId5"/>
    <p:sldId id="298" r:id="rId6"/>
    <p:sldId id="292" r:id="rId7"/>
    <p:sldId id="299" r:id="rId8"/>
    <p:sldId id="304" r:id="rId9"/>
    <p:sldId id="307" r:id="rId10"/>
    <p:sldId id="324" r:id="rId11"/>
    <p:sldId id="301" r:id="rId12"/>
    <p:sldId id="305" r:id="rId13"/>
    <p:sldId id="308" r:id="rId14"/>
    <p:sldId id="325" r:id="rId15"/>
    <p:sldId id="306" r:id="rId16"/>
    <p:sldId id="309" r:id="rId17"/>
    <p:sldId id="323" r:id="rId18"/>
    <p:sldId id="326" r:id="rId19"/>
    <p:sldId id="293" r:id="rId20"/>
    <p:sldId id="32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40949A"/>
    <a:srgbClr val="0000CC"/>
    <a:srgbClr val="FF9900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50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5/6/2015</a:t>
            </a:fld>
            <a:endParaRPr lang="en-US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5/6/2015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6DE1010-6BB2-4AF2-8F94-FF0369B7D705}" type="datetime1">
              <a:rPr lang="en-US" smtClean="0"/>
              <a:pPr/>
              <a:t>5/6/2015</a:t>
            </a:fld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7467600" cy="12192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08/26/2013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610599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371600" y="2514600"/>
            <a:ext cx="2266950" cy="18097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1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990600"/>
            <a:ext cx="8305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676400" y="2438400"/>
            <a:ext cx="2133600" cy="20383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" y="838199"/>
            <a:ext cx="8677275" cy="5410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838200" y="4591050"/>
            <a:ext cx="2743200" cy="16573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43424" y="2038350"/>
            <a:ext cx="2819400" cy="1828800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382000" cy="4572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143000"/>
            <a:ext cx="8686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914400" y="4133849"/>
            <a:ext cx="2743200" cy="16573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14800" y="2438400"/>
            <a:ext cx="3048000" cy="2057400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686799" cy="525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876800" y="1752600"/>
            <a:ext cx="3124200" cy="1981200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14400" y="4133849"/>
            <a:ext cx="2743200" cy="16573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28675"/>
            <a:ext cx="8915400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43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848600" cy="685800"/>
          </a:xfrm>
        </p:spPr>
        <p:txBody>
          <a:bodyPr/>
          <a:lstStyle/>
          <a:p>
            <a:pPr marL="342900" indent="-342900">
              <a:lnSpc>
                <a:spcPct val="150000"/>
              </a:lnSpc>
            </a:pPr>
            <a:r>
              <a:rPr lang="en-US" sz="2400" b="0" dirty="0"/>
              <a:t>Ongoing effort to improve Regulation Bias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762000"/>
            <a:ext cx="8382000" cy="50292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Continue tuning Generation To </a:t>
            </a:r>
            <a:r>
              <a:rPr lang="en-US" sz="2400" dirty="0"/>
              <a:t>B</a:t>
            </a:r>
            <a:r>
              <a:rPr lang="en-US" sz="2400" dirty="0" smtClean="0"/>
              <a:t>e Dispatched and LFC Regulation parameter</a:t>
            </a:r>
            <a:endParaRPr lang="en-US" sz="2400" i="1" dirty="0">
              <a:latin typeface="Arial Narrow" pitchFamily="34" charset="0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Continue to follow-up with Resources that are causing Regulation Deployment during Start-Up and Shut-Down</a:t>
            </a:r>
          </a:p>
          <a:p>
            <a:endParaRPr lang="en-US" sz="24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sz="2000" i="1" dirty="0" smtClean="0">
                <a:solidFill>
                  <a:srgbClr val="FF0000"/>
                </a:solidFill>
              </a:rPr>
              <a:t>So far contacted several entities, some has already mitigated this Startup issue and more entities to be contacted about the improper shut-down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sz="2000" i="1" dirty="0" smtClean="0">
                <a:solidFill>
                  <a:srgbClr val="FF0000"/>
                </a:solidFill>
              </a:rPr>
              <a:t>ERCOT will also provide guidance on ERCOT’s expectation during Start-Up and Shut-Down in 2014 Operations Seminar</a:t>
            </a:r>
            <a:endParaRPr lang="en-US" sz="2000" dirty="0" smtClean="0"/>
          </a:p>
          <a:p>
            <a:pPr marL="0" lvl="1"/>
            <a:r>
              <a:rPr lang="en-US" sz="2000" dirty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A193508-7030-4BAA-94E3-18D267144733}" type="datetime1">
              <a:rPr lang="en-US" smtClean="0"/>
              <a:pPr/>
              <a:t>5/6/2015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4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5/6/2015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66801"/>
            <a:ext cx="7848599" cy="426719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0" dirty="0" smtClean="0"/>
              <a:t>Current GTBD Parameters (implemented on May 23</a:t>
            </a:r>
            <a:r>
              <a:rPr lang="en-US" sz="2400" b="0" baseline="30000" dirty="0" smtClean="0"/>
              <a:t>,</a:t>
            </a:r>
            <a:r>
              <a:rPr lang="en-US" sz="2400" b="0" dirty="0" smtClean="0"/>
              <a:t> 2013)</a:t>
            </a:r>
            <a:endParaRPr lang="en-US" sz="2400" b="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0" dirty="0" smtClean="0"/>
              <a:t>Regulation Deployed comparison (Up to August 20</a:t>
            </a:r>
            <a:r>
              <a:rPr lang="en-US" sz="2400" b="0" baseline="30000" dirty="0" smtClean="0"/>
              <a:t>th</a:t>
            </a:r>
            <a:r>
              <a:rPr lang="en-US" sz="2400" b="0" dirty="0"/>
              <a:t>)</a:t>
            </a:r>
            <a:r>
              <a:rPr lang="en-US" sz="2400" b="0" dirty="0" smtClean="0"/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0" dirty="0" smtClean="0"/>
              <a:t>Regulation Deployed 15-minute interval comparison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0" dirty="0" smtClean="0"/>
              <a:t>Ongoing effort to improve Regulation Bias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5/6/2015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458199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Regulation-Up Deployed Monthly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72451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762999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610099" y="2667000"/>
            <a:ext cx="2743200" cy="18859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2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458199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724400" y="2057400"/>
            <a:ext cx="2743200" cy="20383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4581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800600" y="2590800"/>
            <a:ext cx="2743200" cy="18859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4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Deployed Monthly comparison-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8686800" cy="297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47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5/6/2015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8915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1295400" y="1981200"/>
            <a:ext cx="2133600" cy="2038351"/>
          </a:xfrm>
          <a:prstGeom prst="ellipse">
            <a:avLst/>
          </a:prstGeom>
          <a:solidFill>
            <a:schemeClr val="accent2">
              <a:lumMod val="20000"/>
              <a:lumOff val="8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0C7200-C73F-43F6-840C-0C0A497B4F59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16369</TotalTime>
  <Words>230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Custom Design</vt:lpstr>
      <vt:lpstr>Regulation Bias Analysis post SCR-773</vt:lpstr>
      <vt:lpstr>Discussion Points</vt:lpstr>
      <vt:lpstr> Current GTBD Parameters </vt:lpstr>
      <vt:lpstr> Regulation-Up Deployed Monthly comparison - Table </vt:lpstr>
      <vt:lpstr> Hourly Regulation-Up Deployed Monthly comparison - Chart </vt:lpstr>
      <vt:lpstr> Hourly Regulation-Up Deployed Monthly comparison - Chart </vt:lpstr>
      <vt:lpstr> Hourly Regulation-Up Deployed Monthly comparison - Chart </vt:lpstr>
      <vt:lpstr> Regulation-Down Deployed Monthly comparison- Table </vt:lpstr>
      <vt:lpstr> Hourly Regulation-Down Deployed Monthly comparison - Chart </vt:lpstr>
      <vt:lpstr> Hourly Regulation-Down Deployed Monthly comparison - Chart </vt:lpstr>
      <vt:lpstr> Hourly Regulation-Down Deployed Monthly comparison - Chart </vt:lpstr>
      <vt:lpstr> Hourly Total-Regulation Deployed Monthly comparison - Chart </vt:lpstr>
      <vt:lpstr> Hourly Total-Regulation Deployed Monthly comparison - Chart </vt:lpstr>
      <vt:lpstr> Hourly Total-Regulation Deployed Monthly comparison - Chart </vt:lpstr>
      <vt:lpstr> Regulation Deployed 15-Minute Interval Comparison - Chart </vt:lpstr>
      <vt:lpstr>Ongoing effort to improve Regulation Bias</vt:lpstr>
      <vt:lpstr>Questions??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Sandip</cp:lastModifiedBy>
  <cp:revision>233</cp:revision>
  <dcterms:created xsi:type="dcterms:W3CDTF">2005-04-21T14:28:35Z</dcterms:created>
  <dcterms:modified xsi:type="dcterms:W3CDTF">2015-05-07T04:04:27Z</dcterms:modified>
</cp:coreProperties>
</file>