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7" r:id="rId5"/>
    <p:sldId id="268" r:id="rId6"/>
    <p:sldId id="266" r:id="rId7"/>
    <p:sldId id="26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FC4-EADD-4D6B-A9A4-D65E47FD781D}" type="datetimeFigureOut">
              <a:rPr lang="en-US" smtClean="0"/>
              <a:t>6/2/2015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AWG@lists.ercot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55034/XXXNPRR_01_Changes_to_PUN_Capacity_Reporting_Requirements_and_Forecasting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55034/KKT_Ene_AS_Co_Opt_RT_DAM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55034/ERCOT_FiveMinModel_Framework.pptx" TargetMode="External"/><Relationship Id="rId2" Type="http://schemas.openxmlformats.org/officeDocument/2006/relationships/hyperlink" Target="http://www.ercot.com/content/wcm/key_documents_lists/55030/SAWG_042915_MIRTM_Plan_For_Study_Proces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3</a:t>
            </a:r>
            <a:r>
              <a:rPr lang="en-US" baseline="30000" dirty="0" smtClean="0"/>
              <a:t>rd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</a:p>
          <a:p>
            <a:endParaRPr lang="en-US" dirty="0" smtClean="0"/>
          </a:p>
          <a:p>
            <a:r>
              <a:rPr lang="en-US" dirty="0" smtClean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None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SAWG exploder is </a:t>
            </a:r>
            <a:r>
              <a:rPr lang="en-US" dirty="0" smtClean="0"/>
              <a:t>here! 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SAWG@lists.ercot.com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 Input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r>
              <a:rPr lang="en-US" dirty="0" smtClean="0"/>
              <a:t>PUN Capacity Forecasting – </a:t>
            </a:r>
            <a:r>
              <a:rPr lang="en-US" dirty="0" smtClean="0">
                <a:hlinkClick r:id="rId2"/>
              </a:rPr>
              <a:t>ERCOT drafted an NPRR</a:t>
            </a:r>
            <a:r>
              <a:rPr lang="en-US" dirty="0" smtClean="0"/>
              <a:t> and has been speaking with PUN representatives.  Considering using a top hours approach along with expectations.  </a:t>
            </a:r>
            <a:r>
              <a:rPr lang="en-US" dirty="0" smtClean="0"/>
              <a:t>No opposition was expressed at SAWG, so ERCOT is expect to file the NPRR soon. 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CDR Input review is complete for 2014-15.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 &amp; MIRTM General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3" y="1464816"/>
            <a:ext cx="11425561" cy="5033638"/>
          </a:xfrm>
        </p:spPr>
        <p:txBody>
          <a:bodyPr numCol="2">
            <a:normAutofit/>
          </a:bodyPr>
          <a:lstStyle/>
          <a:p>
            <a:pPr marL="514350" indent="-514350">
              <a:buAutoNum type="arabicParenR"/>
            </a:pPr>
            <a:r>
              <a:rPr lang="en-US" strike="sngStrike" dirty="0" smtClean="0"/>
              <a:t>ERCOT </a:t>
            </a:r>
            <a:r>
              <a:rPr lang="en-US" strike="sngStrike" dirty="0"/>
              <a:t>provide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strike="sngStrike" dirty="0" smtClean="0"/>
              <a:t>Get </a:t>
            </a:r>
            <a:r>
              <a:rPr lang="en-US" strike="sngStrike" dirty="0"/>
              <a:t>written comments on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dirty="0" smtClean="0"/>
              <a:t>ERCOT </a:t>
            </a:r>
            <a:r>
              <a:rPr lang="en-US" dirty="0"/>
              <a:t>and MPs discuss the Concept Paper and comments </a:t>
            </a:r>
            <a:r>
              <a:rPr lang="en-US" dirty="0" smtClean="0"/>
              <a:t>received and </a:t>
            </a:r>
            <a:r>
              <a:rPr lang="en-US" dirty="0"/>
              <a:t>make policy cuts at </a:t>
            </a:r>
            <a:r>
              <a:rPr lang="en-US" dirty="0" smtClean="0"/>
              <a:t>focused </a:t>
            </a:r>
            <a:r>
              <a:rPr lang="en-US" dirty="0"/>
              <a:t>SAWG </a:t>
            </a:r>
            <a:r>
              <a:rPr lang="en-US" dirty="0" smtClean="0"/>
              <a:t>meetings</a:t>
            </a:r>
          </a:p>
          <a:p>
            <a:pPr marL="514350" indent="-514350">
              <a:buAutoNum type="arabicParenR"/>
            </a:pPr>
            <a:r>
              <a:rPr lang="en-US" dirty="0" smtClean="0"/>
              <a:t>Get </a:t>
            </a:r>
            <a:r>
              <a:rPr lang="en-US" dirty="0"/>
              <a:t>help from WMS and/or TAC on sticky policy </a:t>
            </a:r>
            <a:r>
              <a:rPr lang="en-US" dirty="0" smtClean="0"/>
              <a:t>cuts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ERCOT </a:t>
            </a:r>
            <a:r>
              <a:rPr lang="en-US" dirty="0"/>
              <a:t>write draft </a:t>
            </a:r>
            <a:r>
              <a:rPr lang="en-US" dirty="0" smtClean="0"/>
              <a:t>NPRRs</a:t>
            </a:r>
          </a:p>
          <a:p>
            <a:pPr marL="573088" lvl="2" indent="-61913">
              <a:buNone/>
            </a:pPr>
            <a:r>
              <a:rPr lang="en-US" dirty="0" smtClean="0"/>
              <a:t>a. RT Co-optimization</a:t>
            </a:r>
          </a:p>
          <a:p>
            <a:pPr marL="573088" lvl="2" indent="-61913">
              <a:buNone/>
            </a:pPr>
            <a:r>
              <a:rPr lang="en-US" dirty="0" smtClean="0"/>
              <a:t>b</a:t>
            </a:r>
            <a:r>
              <a:rPr lang="en-US" dirty="0"/>
              <a:t>. Multi-Interval SCED</a:t>
            </a:r>
          </a:p>
          <a:p>
            <a:pPr marL="115888" indent="-61913">
              <a:buNone/>
            </a:pPr>
            <a:r>
              <a:rPr lang="en-US" dirty="0" smtClean="0"/>
              <a:t>6) Market Participants provide comments on draft NPRRs</a:t>
            </a:r>
          </a:p>
          <a:p>
            <a:pPr marL="115888" indent="-61913">
              <a:buNone/>
            </a:pPr>
            <a:r>
              <a:rPr lang="en-US" dirty="0" smtClean="0"/>
              <a:t>7</a:t>
            </a:r>
            <a:r>
              <a:rPr lang="en-US" dirty="0"/>
              <a:t>) ERCOT and MPs discuss framework of Cost Benefit Analysis</a:t>
            </a:r>
          </a:p>
          <a:p>
            <a:pPr marL="115888" indent="-61913">
              <a:buNone/>
            </a:pPr>
            <a:r>
              <a:rPr lang="en-US" dirty="0" smtClean="0"/>
              <a:t>8</a:t>
            </a:r>
            <a:r>
              <a:rPr lang="en-US" dirty="0"/>
              <a:t>) ERCOT provide numbered NPRRs with preliminary Impact Analysis</a:t>
            </a:r>
          </a:p>
          <a:p>
            <a:pPr marL="115888" indent="-61913">
              <a:buNone/>
            </a:pPr>
            <a:r>
              <a:rPr lang="en-US" dirty="0" smtClean="0"/>
              <a:t>9</a:t>
            </a:r>
            <a:r>
              <a:rPr lang="en-US" dirty="0"/>
              <a:t>) Complete CBA</a:t>
            </a:r>
          </a:p>
        </p:txBody>
      </p:sp>
      <p:sp>
        <p:nvSpPr>
          <p:cNvPr id="4" name="Rectangle 3"/>
          <p:cNvSpPr/>
          <p:nvPr/>
        </p:nvSpPr>
        <p:spPr>
          <a:xfrm rot="20793567">
            <a:off x="8550865" y="369930"/>
            <a:ext cx="3291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No Change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</a:t>
            </a:r>
            <a:r>
              <a:rPr lang="en-US" dirty="0" smtClean="0"/>
              <a:t>Co-Optimization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59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Issues list work </a:t>
            </a:r>
            <a:r>
              <a:rPr lang="en-US" dirty="0" smtClean="0"/>
              <a:t>continued with significant progress on Co-optimization.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The modified approach to demand curves </a:t>
            </a:r>
            <a:r>
              <a:rPr lang="en-US" dirty="0" smtClean="0"/>
              <a:t>was generally accepted, but likely contentious issues remain and may need careful consideration of PUCT rules; e.g.: </a:t>
            </a:r>
          </a:p>
          <a:p>
            <a:pPr lvl="2"/>
            <a:r>
              <a:rPr lang="en-US" dirty="0" smtClean="0"/>
              <a:t>VOLL interaction may need lower SWOC</a:t>
            </a:r>
          </a:p>
          <a:p>
            <a:pPr lvl="2"/>
            <a:r>
              <a:rPr lang="en-US" dirty="0" smtClean="0"/>
              <a:t>Must DAM and SCED attempt to procure all RRS and </a:t>
            </a:r>
            <a:r>
              <a:rPr lang="en-US" dirty="0" err="1" smtClean="0"/>
              <a:t>Reg</a:t>
            </a:r>
            <a:r>
              <a:rPr lang="en-US" dirty="0" smtClean="0"/>
              <a:t>-up regardless of price?    At first this seems to be a clear “yes”, but doing so may be akin to having a variable “x” in today’s Option B+ ORDC structure</a:t>
            </a:r>
          </a:p>
          <a:p>
            <a:pPr lvl="1"/>
            <a:r>
              <a:rPr lang="en-US" dirty="0" smtClean="0"/>
              <a:t>Forced Cascading of Prices of AS: </a:t>
            </a:r>
          </a:p>
          <a:p>
            <a:pPr lvl="2"/>
            <a:r>
              <a:rPr lang="en-US" dirty="0" smtClean="0"/>
              <a:t>Regulation price ≥ </a:t>
            </a:r>
            <a:r>
              <a:rPr lang="en-US" dirty="0" err="1" smtClean="0"/>
              <a:t>NonSpin</a:t>
            </a:r>
            <a:r>
              <a:rPr lang="en-US" dirty="0" smtClean="0"/>
              <a:t> Price  </a:t>
            </a:r>
          </a:p>
          <a:p>
            <a:pPr lvl="2"/>
            <a:r>
              <a:rPr lang="en-US" dirty="0" smtClean="0"/>
              <a:t>Responsive Reserve Price </a:t>
            </a:r>
            <a:r>
              <a:rPr lang="en-US" dirty="0"/>
              <a:t> ≥ </a:t>
            </a:r>
            <a:r>
              <a:rPr lang="en-US" dirty="0" err="1" smtClean="0"/>
              <a:t>NonSpin</a:t>
            </a:r>
            <a:r>
              <a:rPr lang="en-US" dirty="0" smtClean="0"/>
              <a:t> Price </a:t>
            </a:r>
          </a:p>
          <a:p>
            <a:pPr lvl="2"/>
            <a:r>
              <a:rPr lang="en-US" dirty="0" smtClean="0"/>
              <a:t>No force between Regulation Up and Responsive Reserve; i.e. RRS price can be &gt; Regulation</a:t>
            </a:r>
          </a:p>
          <a:p>
            <a:pPr lvl="1"/>
            <a:r>
              <a:rPr lang="en-US" dirty="0" smtClean="0"/>
              <a:t>Forced Substitutability of AS: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/>
              <a:t>RegUp</a:t>
            </a:r>
            <a:r>
              <a:rPr lang="en-US" dirty="0"/>
              <a:t> offered then Non-Spin also considered to be offered</a:t>
            </a:r>
          </a:p>
          <a:p>
            <a:pPr lvl="2"/>
            <a:r>
              <a:rPr lang="en-US" dirty="0"/>
              <a:t>If RRS offered than Non-Spin also considered to be </a:t>
            </a:r>
            <a:r>
              <a:rPr lang="en-US" dirty="0" smtClean="0"/>
              <a:t>offered</a:t>
            </a:r>
          </a:p>
          <a:p>
            <a:pPr lvl="2"/>
            <a:r>
              <a:rPr lang="en-US" dirty="0" smtClean="0"/>
              <a:t>RRS and </a:t>
            </a:r>
            <a:r>
              <a:rPr lang="en-US" dirty="0" err="1" smtClean="0"/>
              <a:t>RegUp</a:t>
            </a:r>
            <a:r>
              <a:rPr lang="en-US" dirty="0" smtClean="0"/>
              <a:t> will not be automatically substituted in procurement.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049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Multi-Interval RTM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hlinkClick r:id="rId2"/>
              </a:rPr>
              <a:t>Readiness </a:t>
            </a:r>
            <a:r>
              <a:rPr lang="en-US" dirty="0" smtClean="0">
                <a:hlinkClick r:id="rId2"/>
              </a:rPr>
              <a:t>Study </a:t>
            </a:r>
            <a:r>
              <a:rPr lang="en-US" dirty="0" smtClean="0"/>
              <a:t>is under review at ERCOT, hope to have resources available in late </a:t>
            </a:r>
            <a:r>
              <a:rPr lang="en-US" dirty="0" smtClean="0"/>
              <a:t>Summer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New </a:t>
            </a:r>
            <a:r>
              <a:rPr lang="en-US" dirty="0">
                <a:hlinkClick r:id="rId3"/>
              </a:rPr>
              <a:t>Short term load forecast </a:t>
            </a:r>
            <a:r>
              <a:rPr lang="en-US" dirty="0" smtClean="0"/>
              <a:t>– ERCOT is </a:t>
            </a:r>
            <a:r>
              <a:rPr lang="en-US" dirty="0"/>
              <a:t>proving the concept, not yet in a project for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Filter </a:t>
            </a:r>
            <a:r>
              <a:rPr lang="en-US" dirty="0"/>
              <a:t>added to smooth bad SCADA </a:t>
            </a:r>
          </a:p>
          <a:p>
            <a:pPr lvl="2" fontAlgn="ctr"/>
            <a:r>
              <a:rPr lang="en-US" dirty="0"/>
              <a:t>Evaluating mixture of models used to improve STLF over the </a:t>
            </a:r>
            <a:r>
              <a:rPr lang="en-US" dirty="0" smtClean="0"/>
              <a:t>Hour</a:t>
            </a:r>
          </a:p>
          <a:p>
            <a:pPr lvl="1" fontAlgn="ctr"/>
            <a:endParaRPr lang="en-US" dirty="0"/>
          </a:p>
          <a:p>
            <a:pPr lvl="1" fontAlgn="ctr"/>
            <a:r>
              <a:rPr lang="en-US" dirty="0" smtClean="0"/>
              <a:t>No significant progress expected until 2016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244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on Track?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Original WMS Motion from 12/03/2014 Minutes: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Mr. Greer moved that WMS direct SAWG to work with ERCOT on developing draft NPRR(s), with a preference for one NPRR for Multi-Interval SCED, and one for Real Time Co-Optimization, and to develop a framework to assess costs and benefits.  Mr. Barnes seconded the motion.  </a:t>
            </a:r>
            <a:r>
              <a:rPr lang="en-US" dirty="0"/>
              <a:t>Mr. Barnes noted that the designs are not endorsed by supporting the motion, but that the motion is an effort to develop the language in order to assess costs and benefits.</a:t>
            </a:r>
            <a:r>
              <a:rPr lang="en-US" b="1" dirty="0"/>
              <a:t> 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With NPRR667 still in the works, is this what we want to be doing?  </a:t>
            </a:r>
            <a:r>
              <a:rPr lang="en-US" dirty="0" smtClean="0"/>
              <a:t>e.g. Should we instead consider bringing  an updated whitepaper along with an outline up for WMS for vote?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0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 – </a:t>
            </a:r>
            <a:r>
              <a:rPr lang="en-US" dirty="0" smtClean="0"/>
              <a:t>June 24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Expected Agenda Items</a:t>
            </a:r>
          </a:p>
          <a:p>
            <a:r>
              <a:rPr lang="en-US" dirty="0" smtClean="0"/>
              <a:t>RT – </a:t>
            </a:r>
            <a:r>
              <a:rPr lang="en-US" dirty="0" smtClean="0"/>
              <a:t>Co-Op &amp; Multi Interval RTM</a:t>
            </a:r>
            <a:endParaRPr lang="en-US" dirty="0" smtClean="0"/>
          </a:p>
          <a:p>
            <a:r>
              <a:rPr lang="en-US" dirty="0" smtClean="0"/>
              <a:t>WMS </a:t>
            </a:r>
            <a:r>
              <a:rPr lang="en-US" dirty="0" smtClean="0"/>
              <a:t>Assignments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539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SAWG Update to WMS</vt:lpstr>
      <vt:lpstr>Report Releases</vt:lpstr>
      <vt:lpstr>CDR Input Review</vt:lpstr>
      <vt:lpstr>RT Co-op &amp; MIRTM General Plan</vt:lpstr>
      <vt:lpstr>RT Co-Optimization</vt:lpstr>
      <vt:lpstr>Multi-Interval RTM</vt:lpstr>
      <vt:lpstr>Are we on Track?</vt:lpstr>
      <vt:lpstr>Next Meeting – June 24th, 2015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51</cp:revision>
  <dcterms:created xsi:type="dcterms:W3CDTF">2014-06-25T14:47:16Z</dcterms:created>
  <dcterms:modified xsi:type="dcterms:W3CDTF">2015-06-02T14:31:19Z</dcterms:modified>
</cp:coreProperties>
</file>