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7" r:id="rId5"/>
  </p:sldMasterIdLst>
  <p:sldIdLst>
    <p:sldId id="260" r:id="rId6"/>
    <p:sldId id="266" r:id="rId7"/>
    <p:sldId id="267" r:id="rId8"/>
    <p:sldId id="262" r:id="rId9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71" autoAdjust="0"/>
    <p:restoredTop sz="94595" autoAdjust="0"/>
  </p:normalViewPr>
  <p:slideViewPr>
    <p:cSldViewPr snapToGrid="0" snapToObjects="1">
      <p:cViewPr>
        <p:scale>
          <a:sx n="100" d="100"/>
          <a:sy n="100" d="100"/>
        </p:scale>
        <p:origin x="-318" y="-1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viewProps" Target="viewProps.xml"/><Relationship Id="rId5" Type="http://schemas.openxmlformats.org/officeDocument/2006/relationships/slideMaster" Target="slideMasters/slideMaster2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/Relationships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5/29/2015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017B3-6606-854F-A86E-1A5425819F8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5/29/2015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 rotWithShape="1">
          <a:blip r:embed="rId13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  <p:pic>
        <p:nvPicPr>
          <p:cNvPr id="9" name="Picture 8" descr="ERCOT cmyk-01.png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7650" y="6024691"/>
            <a:ext cx="817615" cy="346452"/>
          </a:xfrm>
          <a:prstGeom prst="rect">
            <a:avLst/>
          </a:prstGeom>
        </p:spPr>
      </p:pic>
      <p:cxnSp>
        <p:nvCxnSpPr>
          <p:cNvPr id="10" name="Straight Connector 9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0017B3-6606-854F-A86E-1A5425819F84}" type="datetimeFigureOut">
              <a:rPr lang="en-US" smtClean="0"/>
              <a:t>5/29/2015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0" name="Picture 9"/>
          <p:cNvPicPr>
            <a:picLocks noChangeAspect="1"/>
          </p:cNvPicPr>
          <p:nvPr userDrawn="1"/>
        </p:nvPicPr>
        <p:blipFill rotWithShape="1">
          <a:blip r:embed="rId3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03250" y="1498064"/>
            <a:ext cx="7727950" cy="3861872"/>
            <a:chOff x="603250" y="546100"/>
            <a:chExt cx="7727950" cy="3861872"/>
          </a:xfrm>
        </p:grpSpPr>
        <p:pic>
          <p:nvPicPr>
            <p:cNvPr id="9" name="Picture 8" descr="ERCOT cmyk-01.png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603250" y="546100"/>
              <a:ext cx="2457704" cy="1041400"/>
            </a:xfrm>
            <a:prstGeom prst="rect">
              <a:avLst/>
            </a:prstGeom>
          </p:spPr>
        </p:pic>
        <p:sp>
          <p:nvSpPr>
            <p:cNvPr id="10" name="TextBox 9"/>
            <p:cNvSpPr txBox="1"/>
            <p:nvPr/>
          </p:nvSpPr>
          <p:spPr>
            <a:xfrm>
              <a:off x="787400" y="2130425"/>
              <a:ext cx="7543800" cy="227754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 smtClean="0"/>
                <a:t>Flight Testing Update</a:t>
              </a:r>
            </a:p>
            <a:p>
              <a:endParaRPr lang="en-US" b="1" dirty="0" smtClean="0"/>
            </a:p>
            <a:p>
              <a:r>
                <a:rPr lang="en-US" i="1" dirty="0" smtClean="0"/>
                <a:t>Paul Yockey</a:t>
              </a:r>
            </a:p>
            <a:p>
              <a:r>
                <a:rPr lang="en-US" dirty="0" smtClean="0"/>
                <a:t>Flight Administrator</a:t>
              </a:r>
            </a:p>
            <a:p>
              <a:r>
                <a:rPr lang="en-US" dirty="0" smtClean="0"/>
                <a:t> </a:t>
              </a:r>
            </a:p>
            <a:p>
              <a:r>
                <a:rPr lang="en-US" dirty="0" smtClean="0"/>
                <a:t>Retail Market Subcommittee</a:t>
              </a:r>
            </a:p>
            <a:p>
              <a:r>
                <a:rPr lang="en-US" dirty="0" smtClean="0"/>
                <a:t>06/02/15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6979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419850" y="5790143"/>
            <a:ext cx="235786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06/02/15</a:t>
            </a:r>
            <a:endParaRPr lang="en-US" sz="1050" dirty="0">
              <a:solidFill>
                <a:prstClr val="black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79663" y="179143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prstClr val="black"/>
                </a:solidFill>
              </a:rPr>
              <a:t>Flight 0615</a:t>
            </a:r>
            <a:endParaRPr lang="en-US" sz="2400" b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r>
              <a:rPr lang="en-US" kern="0" dirty="0">
                <a:solidFill>
                  <a:prstClr val="black"/>
                </a:solidFill>
              </a:rPr>
              <a:t>Flight </a:t>
            </a:r>
            <a:r>
              <a:rPr lang="en-US" kern="0" dirty="0" smtClean="0">
                <a:solidFill>
                  <a:prstClr val="black"/>
                </a:solidFill>
              </a:rPr>
              <a:t>0615 </a:t>
            </a:r>
            <a:r>
              <a:rPr lang="en-US" kern="0" dirty="0">
                <a:solidFill>
                  <a:prstClr val="black"/>
                </a:solidFill>
              </a:rPr>
              <a:t>Summary</a:t>
            </a: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50374" y="1036125"/>
            <a:ext cx="8573975" cy="170816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2 </a:t>
            </a:r>
            <a:r>
              <a:rPr lang="en-US" sz="1800" b="0" dirty="0">
                <a:solidFill>
                  <a:prstClr val="black"/>
                </a:solidFill>
              </a:rPr>
              <a:t>New CRs </a:t>
            </a:r>
            <a:r>
              <a:rPr lang="en-US" sz="1800" b="0" dirty="0" smtClean="0">
                <a:solidFill>
                  <a:prstClr val="black"/>
                </a:solidFill>
              </a:rPr>
              <a:t>testing </a:t>
            </a:r>
            <a:r>
              <a:rPr lang="en-US" sz="1800" b="0" dirty="0" smtClean="0">
                <a:solidFill>
                  <a:prstClr val="black"/>
                </a:solidFill>
              </a:rPr>
              <a:t>(Including 1 </a:t>
            </a:r>
            <a:r>
              <a:rPr lang="en-US" sz="1800" b="0" dirty="0">
                <a:solidFill>
                  <a:prstClr val="black"/>
                </a:solidFill>
              </a:rPr>
              <a:t>additional DUNS)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Existing CRs: 1 </a:t>
            </a:r>
            <a:r>
              <a:rPr lang="en-US" sz="1800" b="0" dirty="0" smtClean="0">
                <a:solidFill>
                  <a:prstClr val="black"/>
                </a:solidFill>
              </a:rPr>
              <a:t>CR is testing </a:t>
            </a:r>
            <a:r>
              <a:rPr lang="en-US" sz="1800" b="0" dirty="0">
                <a:solidFill>
                  <a:prstClr val="black"/>
                </a:solidFill>
              </a:rPr>
              <a:t>for </a:t>
            </a:r>
            <a:r>
              <a:rPr lang="en-US" sz="1800" b="0" dirty="0" smtClean="0">
                <a:solidFill>
                  <a:prstClr val="black"/>
                </a:solidFill>
              </a:rPr>
              <a:t>a Change </a:t>
            </a:r>
            <a:r>
              <a:rPr lang="en-US" sz="1800" b="0" dirty="0">
                <a:solidFill>
                  <a:prstClr val="black"/>
                </a:solidFill>
              </a:rPr>
              <a:t>of Service Provider, </a:t>
            </a:r>
            <a:r>
              <a:rPr lang="en-US" sz="1800" b="0" dirty="0" smtClean="0">
                <a:solidFill>
                  <a:prstClr val="black"/>
                </a:solidFill>
              </a:rPr>
              <a:t>1 </a:t>
            </a:r>
            <a:r>
              <a:rPr lang="en-US" sz="1800" b="0" dirty="0">
                <a:solidFill>
                  <a:prstClr val="black"/>
                </a:solidFill>
              </a:rPr>
              <a:t>CR </a:t>
            </a:r>
            <a:r>
              <a:rPr lang="en-US" sz="1800" b="0" dirty="0" smtClean="0">
                <a:solidFill>
                  <a:prstClr val="black"/>
                </a:solidFill>
              </a:rPr>
              <a:t>is adding a </a:t>
            </a:r>
            <a:r>
              <a:rPr lang="en-US" sz="1800" b="0" dirty="0">
                <a:solidFill>
                  <a:prstClr val="black"/>
                </a:solidFill>
              </a:rPr>
              <a:t>new </a:t>
            </a:r>
            <a:r>
              <a:rPr lang="en-US" sz="1800" b="0" dirty="0" smtClean="0">
                <a:solidFill>
                  <a:prstClr val="black"/>
                </a:solidFill>
              </a:rPr>
              <a:t>territory, </a:t>
            </a:r>
            <a:r>
              <a:rPr lang="en-US" sz="1800" b="0" dirty="0" smtClean="0">
                <a:solidFill>
                  <a:prstClr val="black"/>
                </a:solidFill>
              </a:rPr>
              <a:t>and 1 CR </a:t>
            </a:r>
            <a:r>
              <a:rPr lang="en-US" sz="1800" b="0" dirty="0" smtClean="0">
                <a:solidFill>
                  <a:prstClr val="black"/>
                </a:solidFill>
              </a:rPr>
              <a:t>is testing for a Change </a:t>
            </a:r>
            <a:r>
              <a:rPr lang="en-US" sz="1800" b="0" dirty="0" smtClean="0">
                <a:solidFill>
                  <a:prstClr val="black"/>
                </a:solidFill>
              </a:rPr>
              <a:t>of Bank</a:t>
            </a:r>
            <a:endParaRPr lang="en-US" sz="1800" b="0" dirty="0">
              <a:solidFill>
                <a:prstClr val="black"/>
              </a:solidFill>
            </a:endParaRPr>
          </a:p>
          <a:p>
            <a:pPr marL="228600" indent="0" algn="just">
              <a:spcBef>
                <a:spcPts val="0"/>
              </a:spcBef>
              <a:spcAft>
                <a:spcPts val="600"/>
              </a:spcAft>
              <a:buNone/>
              <a:defRPr/>
            </a:pPr>
            <a:endParaRPr lang="en-US" sz="18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1574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419850" y="5790143"/>
            <a:ext cx="235786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06/02/15</a:t>
            </a:r>
            <a:endParaRPr lang="en-US" sz="1050" dirty="0">
              <a:solidFill>
                <a:prstClr val="black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79663" y="179143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prstClr val="black"/>
                </a:solidFill>
              </a:rPr>
              <a:t>Flight 0615</a:t>
            </a:r>
            <a:endParaRPr lang="en-US" sz="2400" b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r>
              <a:rPr lang="en-US" kern="0" dirty="0" smtClean="0">
                <a:solidFill>
                  <a:prstClr val="black"/>
                </a:solidFill>
              </a:rPr>
              <a:t>Schedule</a:t>
            </a:r>
            <a:endParaRPr lang="en-US" kern="0" dirty="0">
              <a:solidFill>
                <a:prstClr val="black"/>
              </a:solidFill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50374" y="1036125"/>
            <a:ext cx="8573975" cy="27699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Flight 0615 </a:t>
            </a:r>
            <a:r>
              <a:rPr lang="en-US" sz="1800" b="0" dirty="0">
                <a:solidFill>
                  <a:prstClr val="black"/>
                </a:solidFill>
              </a:rPr>
              <a:t>signup </a:t>
            </a:r>
            <a:r>
              <a:rPr lang="en-US" sz="1800" b="0" dirty="0" smtClean="0">
                <a:solidFill>
                  <a:prstClr val="black"/>
                </a:solidFill>
              </a:rPr>
              <a:t>began 05/13/15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</a:t>
            </a:r>
            <a:r>
              <a:rPr lang="en-US" sz="1800" b="0" dirty="0" smtClean="0">
                <a:solidFill>
                  <a:prstClr val="black"/>
                </a:solidFill>
              </a:rPr>
              <a:t>0615 signup </a:t>
            </a:r>
            <a:r>
              <a:rPr lang="en-US" sz="1800" b="0" dirty="0">
                <a:solidFill>
                  <a:prstClr val="black"/>
                </a:solidFill>
              </a:rPr>
              <a:t>deadline </a:t>
            </a:r>
            <a:r>
              <a:rPr lang="en-US" sz="1800" b="0" dirty="0" smtClean="0">
                <a:solidFill>
                  <a:prstClr val="black"/>
                </a:solidFill>
              </a:rPr>
              <a:t>was 05/20/15 (Adhoc,07/02/15 for Current </a:t>
            </a:r>
            <a:r>
              <a:rPr lang="en-US" sz="1800" b="0" dirty="0">
                <a:solidFill>
                  <a:prstClr val="black"/>
                </a:solidFill>
              </a:rPr>
              <a:t>MPs Only, </a:t>
            </a:r>
            <a:r>
              <a:rPr lang="en-US" sz="1800" b="0" i="1" dirty="0">
                <a:solidFill>
                  <a:prstClr val="black"/>
                </a:solidFill>
              </a:rPr>
              <a:t>subject to Flight Administrator and TDSPs’ Approval</a:t>
            </a:r>
            <a:r>
              <a:rPr lang="en-US" sz="1800" b="0" dirty="0" smtClean="0">
                <a:solidFill>
                  <a:prstClr val="black"/>
                </a:solidFill>
              </a:rPr>
              <a:t>)</a:t>
            </a: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 smtClean="0">
                <a:solidFill>
                  <a:prstClr val="black"/>
                </a:solidFill>
              </a:rPr>
              <a:t>Connectivity </a:t>
            </a:r>
            <a:r>
              <a:rPr lang="en-US" sz="1800" b="0" dirty="0">
                <a:solidFill>
                  <a:prstClr val="black"/>
                </a:solidFill>
              </a:rPr>
              <a:t>kick-off conference call </a:t>
            </a:r>
            <a:r>
              <a:rPr lang="en-US" sz="1800" b="0" dirty="0" smtClean="0">
                <a:solidFill>
                  <a:prstClr val="black"/>
                </a:solidFill>
              </a:rPr>
              <a:t>was 05/26/15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kick-off conference call </a:t>
            </a:r>
            <a:r>
              <a:rPr lang="en-US" sz="1800" b="0" dirty="0" smtClean="0">
                <a:solidFill>
                  <a:prstClr val="black"/>
                </a:solidFill>
              </a:rPr>
              <a:t>is 06/12/15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Day 1 transactions </a:t>
            </a:r>
            <a:r>
              <a:rPr lang="en-US" sz="1800" b="0" dirty="0" smtClean="0">
                <a:solidFill>
                  <a:prstClr val="black"/>
                </a:solidFill>
              </a:rPr>
              <a:t>begin 06/15/15</a:t>
            </a:r>
            <a:endParaRPr lang="en-US" sz="1800" b="0" dirty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800" b="0" dirty="0">
                <a:solidFill>
                  <a:prstClr val="black"/>
                </a:solidFill>
              </a:rPr>
              <a:t>Flight </a:t>
            </a:r>
            <a:r>
              <a:rPr lang="en-US" sz="1800" b="0" dirty="0" smtClean="0">
                <a:solidFill>
                  <a:prstClr val="black"/>
                </a:solidFill>
              </a:rPr>
              <a:t>0615 concludes on 06/26/15 (</a:t>
            </a:r>
            <a:r>
              <a:rPr lang="en-US" sz="1800" b="0" dirty="0">
                <a:solidFill>
                  <a:prstClr val="black"/>
                </a:solidFill>
              </a:rPr>
              <a:t>C</a:t>
            </a:r>
            <a:r>
              <a:rPr lang="en-US" sz="1800" b="0" dirty="0" smtClean="0">
                <a:solidFill>
                  <a:prstClr val="black"/>
                </a:solidFill>
              </a:rPr>
              <a:t>ontingency/Adhoc </a:t>
            </a:r>
            <a:r>
              <a:rPr lang="en-US" sz="1800" b="0" dirty="0">
                <a:solidFill>
                  <a:prstClr val="black"/>
                </a:solidFill>
              </a:rPr>
              <a:t>P</a:t>
            </a:r>
            <a:r>
              <a:rPr lang="en-US" sz="1800" b="0" dirty="0" smtClean="0">
                <a:solidFill>
                  <a:prstClr val="black"/>
                </a:solidFill>
              </a:rPr>
              <a:t>eriod </a:t>
            </a:r>
            <a:r>
              <a:rPr lang="en-US" sz="1800" b="0" dirty="0">
                <a:solidFill>
                  <a:prstClr val="black"/>
                </a:solidFill>
              </a:rPr>
              <a:t>until </a:t>
            </a:r>
            <a:r>
              <a:rPr lang="en-US" sz="1800" b="0" dirty="0" smtClean="0">
                <a:solidFill>
                  <a:prstClr val="black"/>
                </a:solidFill>
              </a:rPr>
              <a:t>08/07/15)</a:t>
            </a:r>
            <a:endParaRPr lang="en-US" sz="18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2285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6553200" y="5809193"/>
            <a:ext cx="222451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b="1" dirty="0" smtClean="0">
                <a:solidFill>
                  <a:prstClr val="black"/>
                </a:solidFill>
              </a:rPr>
              <a:t>Retail Market Subcommittee</a:t>
            </a:r>
            <a:endParaRPr lang="en-US" sz="1050" b="1" dirty="0">
              <a:solidFill>
                <a:prstClr val="black"/>
              </a:solidFill>
            </a:endParaRPr>
          </a:p>
          <a:p>
            <a:pPr algn="r"/>
            <a:r>
              <a:rPr lang="en-US" sz="1050" i="1" dirty="0" smtClean="0">
                <a:solidFill>
                  <a:prstClr val="black"/>
                </a:solidFill>
              </a:rPr>
              <a:t>06/02/15</a:t>
            </a:r>
            <a:endParaRPr lang="en-US" sz="1050" i="1" dirty="0">
              <a:solidFill>
                <a:prstClr val="black"/>
              </a:solidFill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2768075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buFontTx/>
              <a:buNone/>
            </a:pPr>
            <a:endParaRPr lang="en-US" kern="0" dirty="0">
              <a:solidFill>
                <a:prstClr val="black"/>
              </a:solidFill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203743" y="2179125"/>
            <a:ext cx="8573975" cy="172354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228600" indent="0" algn="just">
              <a:spcBef>
                <a:spcPts val="0"/>
              </a:spcBef>
              <a:spcAft>
                <a:spcPts val="600"/>
              </a:spcAft>
              <a:buNone/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457200" indent="-228600" algn="just">
              <a:spcBef>
                <a:spcPts val="0"/>
              </a:spcBef>
              <a:spcAft>
                <a:spcPts val="600"/>
              </a:spcAft>
              <a:defRPr/>
            </a:pPr>
            <a:endParaRPr lang="en-US" sz="1800" b="0" dirty="0" smtClean="0">
              <a:solidFill>
                <a:prstClr val="black"/>
              </a:solidFill>
            </a:endParaRPr>
          </a:p>
          <a:p>
            <a:pPr marL="228600" indent="0" algn="ctr">
              <a:spcBef>
                <a:spcPts val="0"/>
              </a:spcBef>
              <a:spcAft>
                <a:spcPts val="600"/>
              </a:spcAft>
              <a:buNone/>
              <a:defRPr/>
            </a:pPr>
            <a:r>
              <a:rPr lang="en-US" sz="6000" b="0" dirty="0" smtClean="0">
                <a:solidFill>
                  <a:prstClr val="black"/>
                </a:solidFill>
              </a:rPr>
              <a:t>Questions?</a:t>
            </a:r>
            <a:endParaRPr lang="en-US" sz="6000" b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8984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schemas.microsoft.com/office/2006/documentManagement/types"/>
    <ds:schemaRef ds:uri="http://schemas.microsoft.com/office/infopath/2007/PartnerControls"/>
    <ds:schemaRef ds:uri="http://purl.org/dc/dcmitype/"/>
    <ds:schemaRef ds:uri="c34af464-7aa1-4edd-9be4-83dffc1cb926"/>
    <ds:schemaRef ds:uri="http://www.w3.org/XML/1998/namespace"/>
    <ds:schemaRef ds:uri="http://schemas.openxmlformats.org/package/2006/metadata/core-properties"/>
    <ds:schemaRef ds:uri="http://schemas.microsoft.com/office/2006/metadata/properties"/>
    <ds:schemaRef ds:uri="http://purl.org/dc/terms/"/>
    <ds:schemaRef ds:uri="http://purl.org/dc/elements/1.1/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2265</TotalTime>
  <Words>131</Words>
  <Application>Microsoft Office PowerPoint</Application>
  <PresentationFormat>On-screen Show (4:3)</PresentationFormat>
  <Paragraphs>30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Office Theme</vt:lpstr>
      <vt:lpstr>Custom Design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Host, Marianne</cp:lastModifiedBy>
  <cp:revision>173</cp:revision>
  <cp:lastPrinted>2013-01-30T23:16:36Z</cp:lastPrinted>
  <dcterms:created xsi:type="dcterms:W3CDTF">2010-04-12T23:12:02Z</dcterms:created>
  <dcterms:modified xsi:type="dcterms:W3CDTF">2015-05-29T15:28:29Z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