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4"/>
    <p:sldMasterId id="2147493479" r:id="rId5"/>
    <p:sldMasterId id="2147493491" r:id="rId6"/>
    <p:sldMasterId id="2147493503" r:id="rId7"/>
  </p:sldMasterIdLst>
  <p:notesMasterIdLst>
    <p:notesMasterId r:id="rId12"/>
  </p:notesMasterIdLst>
  <p:handoutMasterIdLst>
    <p:handoutMasterId r:id="rId13"/>
  </p:handoutMasterIdLst>
  <p:sldIdLst>
    <p:sldId id="401" r:id="rId8"/>
    <p:sldId id="406" r:id="rId9"/>
    <p:sldId id="407" r:id="rId10"/>
    <p:sldId id="409" r:id="rId11"/>
  </p:sldIdLst>
  <p:sldSz cx="9144000" cy="6858000" type="screen4x3"/>
  <p:notesSz cx="9236075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85" autoAdjust="0"/>
    <p:restoredTop sz="94595" autoAdjust="0"/>
  </p:normalViewPr>
  <p:slideViewPr>
    <p:cSldViewPr snapToGrid="0" snapToObjects="1">
      <p:cViewPr varScale="1">
        <p:scale>
          <a:sx n="131" d="100"/>
          <a:sy n="131" d="100"/>
        </p:scale>
        <p:origin x="-810" y="-8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 showGuides="1">
      <p:cViewPr varScale="1">
        <p:scale>
          <a:sx n="125" d="100"/>
          <a:sy n="125" d="100"/>
        </p:scale>
        <p:origin x="-1962" y="-102"/>
      </p:cViewPr>
      <p:guideLst>
        <p:guide orient="horz" pos="2208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0849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0849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0849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5438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4444" y="3330420"/>
            <a:ext cx="7387187" cy="31544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0849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>
                <a:solidFill>
                  <a:prstClr val="black"/>
                </a:solidFill>
              </a:rPr>
              <a:pPr eaLnBrk="1" hangingPunct="1"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4C8E96-8577-4B68-8064-BDBA256C08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6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9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9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9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93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761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06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54569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350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05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8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35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61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2470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59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33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775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674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051298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175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0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25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3335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987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02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243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03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198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394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72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70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02126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7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2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38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  <p:sldLayoutId id="2147493477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16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5" r:id="rId6"/>
    <p:sldLayoutId id="2147493486" r:id="rId7"/>
    <p:sldLayoutId id="2147493487" r:id="rId8"/>
    <p:sldLayoutId id="2147493488" r:id="rId9"/>
    <p:sldLayoutId id="2147493489" r:id="rId10"/>
    <p:sldLayoutId id="2147493490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5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2" r:id="rId1"/>
    <p:sldLayoutId id="2147493493" r:id="rId2"/>
    <p:sldLayoutId id="2147493494" r:id="rId3"/>
    <p:sldLayoutId id="2147493495" r:id="rId4"/>
    <p:sldLayoutId id="2147493496" r:id="rId5"/>
    <p:sldLayoutId id="2147493497" r:id="rId6"/>
    <p:sldLayoutId id="2147493498" r:id="rId7"/>
    <p:sldLayoutId id="2147493499" r:id="rId8"/>
    <p:sldLayoutId id="2147493500" r:id="rId9"/>
    <p:sldLayoutId id="2147493501" r:id="rId10"/>
    <p:sldLayoutId id="2147493502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57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4" r:id="rId1"/>
    <p:sldLayoutId id="2147493505" r:id="rId2"/>
    <p:sldLayoutId id="2147493506" r:id="rId3"/>
    <p:sldLayoutId id="2147493507" r:id="rId4"/>
    <p:sldLayoutId id="2147493508" r:id="rId5"/>
    <p:sldLayoutId id="2147493509" r:id="rId6"/>
    <p:sldLayoutId id="2147493510" r:id="rId7"/>
    <p:sldLayoutId id="2147493511" r:id="rId8"/>
    <p:sldLayoutId id="2147493512" r:id="rId9"/>
    <p:sldLayoutId id="2147493513" r:id="rId10"/>
    <p:sldLayoutId id="2147493514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Dave Pagliai</a:t>
            </a:r>
          </a:p>
          <a:p>
            <a:pPr eaLnBrk="1" hangingPunct="1"/>
            <a:r>
              <a:rPr lang="en-US" dirty="0" smtClean="0"/>
              <a:t>Manager, IT Support Services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2970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June 2015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Incident Report 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714" y="758372"/>
            <a:ext cx="86868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Service Availability – </a:t>
            </a:r>
            <a:r>
              <a:rPr lang="en-US" sz="1600" dirty="0" smtClean="0"/>
              <a:t>May</a:t>
            </a:r>
            <a:endParaRPr lang="en-US" sz="1600" dirty="0" smtClean="0"/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/>
              <a:t>Retail Market </a:t>
            </a:r>
            <a:r>
              <a:rPr lang="en-US" sz="1600" dirty="0"/>
              <a:t>IT </a:t>
            </a:r>
            <a:r>
              <a:rPr lang="en-US" sz="1600" dirty="0" smtClean="0"/>
              <a:t>systems met all SLA targets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Incidents </a:t>
            </a:r>
            <a:r>
              <a:rPr lang="en-US" sz="1600" dirty="0" smtClean="0"/>
              <a:t>&amp; </a:t>
            </a:r>
            <a:r>
              <a:rPr lang="en-US" sz="1600" dirty="0"/>
              <a:t>Maintenance – </a:t>
            </a:r>
            <a:r>
              <a:rPr lang="en-US" sz="1600" dirty="0" smtClean="0"/>
              <a:t>May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05/15/15 </a:t>
            </a:r>
            <a:r>
              <a:rPr lang="en-US" sz="1600" dirty="0" smtClean="0"/>
              <a:t>– </a:t>
            </a:r>
            <a:r>
              <a:rPr lang="en-US" sz="1600" dirty="0"/>
              <a:t>Find </a:t>
            </a:r>
            <a:r>
              <a:rPr lang="en-US" sz="1600" dirty="0" smtClean="0"/>
              <a:t>ESIID slow response </a:t>
            </a:r>
            <a:r>
              <a:rPr lang="en-US" sz="1600" dirty="0" smtClean="0"/>
              <a:t>(72 </a:t>
            </a:r>
            <a:r>
              <a:rPr lang="en-US" sz="1600" dirty="0" smtClean="0"/>
              <a:t>minutes)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err="1" smtClean="0"/>
              <a:t>MarkeTrak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API </a:t>
            </a:r>
            <a:r>
              <a:rPr lang="en-US" sz="1600" dirty="0" err="1" smtClean="0"/>
              <a:t>QueryList</a:t>
            </a:r>
            <a:r>
              <a:rPr lang="en-US" sz="1600" dirty="0" smtClean="0"/>
              <a:t> response time increased after a database upgrade in March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ERCOT has a support case open with the vendor </a:t>
            </a:r>
            <a:r>
              <a:rPr lang="en-US" sz="1600" dirty="0" smtClean="0"/>
              <a:t>and is currently testing their recommended fix of the issue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Supplemental </a:t>
            </a:r>
            <a:r>
              <a:rPr lang="en-US" sz="1600" dirty="0"/>
              <a:t>AMS Interval Data Report Issue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No impacts to report </a:t>
            </a:r>
            <a:r>
              <a:rPr lang="en-US" sz="1600" dirty="0" smtClean="0"/>
              <a:t>posting in </a:t>
            </a:r>
            <a:r>
              <a:rPr lang="en-US" sz="1600" dirty="0" smtClean="0"/>
              <a:t>May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A long term solution has been developed and </a:t>
            </a:r>
            <a:r>
              <a:rPr lang="en-US" sz="1600" dirty="0" smtClean="0"/>
              <a:t>released </a:t>
            </a:r>
            <a:r>
              <a:rPr lang="en-US" sz="1600" dirty="0" smtClean="0"/>
              <a:t>to ERCOT’s test environment, and is scheduled for R3 Production release (late June)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1538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MarkeTrak</a:t>
            </a:r>
            <a:r>
              <a:rPr lang="en-US" dirty="0" smtClean="0"/>
              <a:t> Performance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Public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2015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06" y="1015576"/>
            <a:ext cx="8135369" cy="492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443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June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Premature Transitioning of </a:t>
            </a:r>
            <a:r>
              <a:rPr lang="en-US" dirty="0" err="1" smtClean="0"/>
              <a:t>MarkeTrak</a:t>
            </a:r>
            <a:r>
              <a:rPr lang="en-US" dirty="0" smtClean="0"/>
              <a:t> Issues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772885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ERCOT’s </a:t>
            </a:r>
            <a:r>
              <a:rPr lang="en-US" sz="1600" dirty="0" err="1"/>
              <a:t>MarkeTrak</a:t>
            </a:r>
            <a:r>
              <a:rPr lang="en-US" sz="1600" dirty="0"/>
              <a:t> </a:t>
            </a:r>
            <a:r>
              <a:rPr lang="en-US" sz="1600" dirty="0" smtClean="0"/>
              <a:t>application prematurely transitioned issues </a:t>
            </a:r>
            <a:r>
              <a:rPr lang="en-US" sz="1600" dirty="0"/>
              <a:t>of all </a:t>
            </a:r>
            <a:r>
              <a:rPr lang="en-US" sz="1600" dirty="0" smtClean="0"/>
              <a:t>subtypes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This occurred </a:t>
            </a:r>
            <a:r>
              <a:rPr lang="en-US" sz="1600" dirty="0"/>
              <a:t>on February </a:t>
            </a:r>
            <a:r>
              <a:rPr lang="en-US" sz="1600" dirty="0" smtClean="0"/>
              <a:t>4 , 11, and 24, 2015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Investigation determined that a database parameter was getting changed by the </a:t>
            </a:r>
            <a:r>
              <a:rPr lang="en-US" sz="1600" dirty="0" err="1" smtClean="0"/>
              <a:t>MarkeTrak</a:t>
            </a:r>
            <a:r>
              <a:rPr lang="en-US" sz="1600" dirty="0" smtClean="0"/>
              <a:t> application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On </a:t>
            </a:r>
            <a:r>
              <a:rPr lang="en-US" sz="1600" dirty="0" smtClean="0"/>
              <a:t>February 24, ERCOT implemented </a:t>
            </a:r>
            <a:r>
              <a:rPr lang="en-US" sz="1600" dirty="0"/>
              <a:t>a system change in an attempt to prevent </a:t>
            </a:r>
            <a:r>
              <a:rPr lang="en-US" sz="1600" dirty="0" smtClean="0"/>
              <a:t>the impact of the database parameter change, should it reoccur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No </a:t>
            </a:r>
            <a:r>
              <a:rPr lang="en-US" sz="1600" dirty="0" smtClean="0"/>
              <a:t>re-occurrence of the issue since 02/24/15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Vendor root cause investigation: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400" dirty="0" smtClean="0"/>
              <a:t>Unable to reproduce the issue under multiple scenarios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400" dirty="0" smtClean="0"/>
              <a:t>No other customers have reported this </a:t>
            </a:r>
            <a:r>
              <a:rPr lang="en-US" sz="1400" dirty="0" smtClean="0"/>
              <a:t>issue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b="1" dirty="0" smtClean="0"/>
              <a:t>Vendor suggests considering an upgrade of their product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b="1" dirty="0" smtClean="0"/>
              <a:t>TDTWG has questions regarding the possibility of an upgrade (support roadmap, user base of currently running version, features of new version, etc.)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b="1" dirty="0" smtClean="0"/>
              <a:t>ERCOT has initiated discussions with the vendor to address TDTWG’s questions regarding an upgrade path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b="1" dirty="0" smtClean="0"/>
              <a:t>ERCOT will present details of vendor discussions at TDTWG before bringing to RMS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sz="1200" b="1" dirty="0"/>
          </a:p>
          <a:p>
            <a:pPr marL="0" lv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301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Public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66D08B-9BD9-4F52-9876-573EE2900B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purl.org/dc/terms/"/>
    <ds:schemaRef ds:uri="c34af464-7aa1-4edd-9be4-83dffc1cb926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7553</TotalTime>
  <Words>283</Words>
  <Application>Microsoft Office PowerPoint</Application>
  <PresentationFormat>On-screen Show (4:3)</PresentationFormat>
  <Paragraphs>73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Custom Design</vt:lpstr>
      <vt:lpstr>1_Custom Design</vt:lpstr>
      <vt:lpstr>2_Custom Design</vt:lpstr>
      <vt:lpstr>3_Custom Design</vt:lpstr>
      <vt:lpstr>Information Technology Report</vt:lpstr>
      <vt:lpstr>Incident Report Highlights</vt:lpstr>
      <vt:lpstr>MarkeTrak Performance</vt:lpstr>
      <vt:lpstr>Premature Transitioning of MarkeTrak Issues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Pagliai, Dave</cp:lastModifiedBy>
  <cp:revision>365</cp:revision>
  <cp:lastPrinted>2015-03-02T23:22:39Z</cp:lastPrinted>
  <dcterms:created xsi:type="dcterms:W3CDTF">2010-04-12T23:12:02Z</dcterms:created>
  <dcterms:modified xsi:type="dcterms:W3CDTF">2015-06-01T19:56:55Z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