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4"/>
    <p:sldMasterId id="2147483651" r:id="rId5"/>
    <p:sldMasterId id="2147483769" r:id="rId6"/>
  </p:sldMasterIdLst>
  <p:notesMasterIdLst>
    <p:notesMasterId r:id="rId13"/>
  </p:notesMasterIdLst>
  <p:sldIdLst>
    <p:sldId id="256" r:id="rId7"/>
    <p:sldId id="274" r:id="rId8"/>
    <p:sldId id="265" r:id="rId9"/>
    <p:sldId id="278" r:id="rId10"/>
    <p:sldId id="280" r:id="rId11"/>
    <p:sldId id="271" r:id="rId12"/>
  </p:sldIdLst>
  <p:sldSz cx="9144000" cy="6858000" type="screen4x3"/>
  <p:notesSz cx="7010400" cy="9236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909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  <a:srgbClr val="00CC99"/>
    <a:srgbClr val="00FFCC"/>
    <a:srgbClr val="FFFF66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8603" autoAdjust="0"/>
    <p:restoredTop sz="95952" autoAdjust="0"/>
  </p:normalViewPr>
  <p:slideViewPr>
    <p:cSldViewPr>
      <p:cViewPr>
        <p:scale>
          <a:sx n="124" d="100"/>
          <a:sy n="124" d="100"/>
        </p:scale>
        <p:origin x="-1986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-1968" y="-102"/>
      </p:cViewPr>
      <p:guideLst>
        <p:guide orient="horz" pos="2909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viewProps" Target="viewProps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38475" cy="462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9" y="0"/>
            <a:ext cx="3038475" cy="462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5388" y="692150"/>
            <a:ext cx="4619625" cy="3463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387767"/>
            <a:ext cx="5607050" cy="4155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12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772378"/>
            <a:ext cx="3038475" cy="462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9" y="8772378"/>
            <a:ext cx="3038475" cy="462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fld id="{96F1092D-60FB-43BB-A946-DA65AD4B3D42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6777721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>
              <a:latin typeface="Arial" panose="020B0604020202020204" pitchFamily="34" charset="0"/>
            </a:endParaRPr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653F2D76-A669-4A2A-9356-F545B0250E67}" type="slidenum">
              <a:rPr lang="en-US" altLang="en-US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01059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en-US" dirty="0" smtClean="0"/>
          </a:p>
        </p:txBody>
      </p:sp>
      <p:sp>
        <p:nvSpPr>
          <p:cNvPr id="6" name="Line 4"/>
          <p:cNvSpPr>
            <a:spLocks noChangeShapeType="1"/>
          </p:cNvSpPr>
          <p:nvPr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533400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2133600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/>
              <a:t>##/##/##</a:t>
            </a:r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2895600" cy="419100"/>
          </a:xfrm>
        </p:spPr>
        <p:txBody>
          <a:bodyPr/>
          <a:lstStyle>
            <a:lvl1pPr algn="l">
              <a:defRPr sz="1800" b="1">
                <a:solidFill>
                  <a:schemeClr val="bg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40861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BC04E3F-7A1E-4A85-B39B-E7EBF3C33714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8B02368-8659-4CD7-9BEC-AC7A854A682F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Tollgate Date:</a:t>
            </a:r>
          </a:p>
        </p:txBody>
      </p:sp>
    </p:spTree>
    <p:extLst>
      <p:ext uri="{BB962C8B-B14F-4D97-AF65-F5344CB8AC3E}">
        <p14:creationId xmlns:p14="http://schemas.microsoft.com/office/powerpoint/2010/main" val="2532541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78986A1-6D53-4D29-900B-EE1407AA2CE5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7697757-4D5C-4221-8171-42244FA716C0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Tollgate Date:</a:t>
            </a:r>
          </a:p>
        </p:txBody>
      </p:sp>
    </p:spTree>
    <p:extLst>
      <p:ext uri="{BB962C8B-B14F-4D97-AF65-F5344CB8AC3E}">
        <p14:creationId xmlns:p14="http://schemas.microsoft.com/office/powerpoint/2010/main" val="40973501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en-US" dirty="0" smtClean="0"/>
          </a:p>
        </p:txBody>
      </p:sp>
      <p:sp>
        <p:nvSpPr>
          <p:cNvPr id="6" name="Line 4"/>
          <p:cNvSpPr>
            <a:spLocks noChangeShapeType="1"/>
          </p:cNvSpPr>
          <p:nvPr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533400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2133600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/>
              <a:t>##/##/##</a:t>
            </a:r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2895600" cy="419100"/>
          </a:xfrm>
        </p:spPr>
        <p:txBody>
          <a:bodyPr/>
          <a:lstStyle>
            <a:lvl1pPr algn="l"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23381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276E853-8A57-4C9C-8BB0-4F76AC66267F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##/##/##</a:t>
            </a:r>
          </a:p>
        </p:txBody>
      </p:sp>
    </p:spTree>
    <p:extLst>
      <p:ext uri="{BB962C8B-B14F-4D97-AF65-F5344CB8AC3E}">
        <p14:creationId xmlns:p14="http://schemas.microsoft.com/office/powerpoint/2010/main" val="4537859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6503222-B683-4260-8A05-47C80D15CC8A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##/##/##</a:t>
            </a:r>
          </a:p>
        </p:txBody>
      </p:sp>
    </p:spTree>
    <p:extLst>
      <p:ext uri="{BB962C8B-B14F-4D97-AF65-F5344CB8AC3E}">
        <p14:creationId xmlns:p14="http://schemas.microsoft.com/office/powerpoint/2010/main" val="19393564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F97ABF8-CE1E-4AE8-80FE-712E3D74E0E5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##/##/##</a:t>
            </a:r>
          </a:p>
        </p:txBody>
      </p:sp>
    </p:spTree>
    <p:extLst>
      <p:ext uri="{BB962C8B-B14F-4D97-AF65-F5344CB8AC3E}">
        <p14:creationId xmlns:p14="http://schemas.microsoft.com/office/powerpoint/2010/main" val="38527585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E939C7-6750-4268-813D-9C62A685C025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##/##/##</a:t>
            </a:r>
          </a:p>
        </p:txBody>
      </p:sp>
    </p:spTree>
    <p:extLst>
      <p:ext uri="{BB962C8B-B14F-4D97-AF65-F5344CB8AC3E}">
        <p14:creationId xmlns:p14="http://schemas.microsoft.com/office/powerpoint/2010/main" val="22477120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DCEA53-E9D9-4268-B8E8-4EE017F9E9DF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##/##/##</a:t>
            </a:r>
          </a:p>
        </p:txBody>
      </p:sp>
    </p:spTree>
    <p:extLst>
      <p:ext uri="{BB962C8B-B14F-4D97-AF65-F5344CB8AC3E}">
        <p14:creationId xmlns:p14="http://schemas.microsoft.com/office/powerpoint/2010/main" val="25084179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6084802-D90E-4F9A-9B5C-48B4103BCAC0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##/##/##</a:t>
            </a:r>
          </a:p>
        </p:txBody>
      </p:sp>
    </p:spTree>
    <p:extLst>
      <p:ext uri="{BB962C8B-B14F-4D97-AF65-F5344CB8AC3E}">
        <p14:creationId xmlns:p14="http://schemas.microsoft.com/office/powerpoint/2010/main" val="265934888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F00D4B7-4EBD-4690-B4E0-A43A703EEA49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##/##/##</a:t>
            </a:r>
          </a:p>
        </p:txBody>
      </p:sp>
    </p:spTree>
    <p:extLst>
      <p:ext uri="{BB962C8B-B14F-4D97-AF65-F5344CB8AC3E}">
        <p14:creationId xmlns:p14="http://schemas.microsoft.com/office/powerpoint/2010/main" val="7206600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9A13B41-0095-46CC-B0BA-253224027491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9A984AE-CB9A-44FD-83DE-166EB5492EF4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Tollgate Date:</a:t>
            </a:r>
          </a:p>
        </p:txBody>
      </p:sp>
    </p:spTree>
    <p:extLst>
      <p:ext uri="{BB962C8B-B14F-4D97-AF65-F5344CB8AC3E}">
        <p14:creationId xmlns:p14="http://schemas.microsoft.com/office/powerpoint/2010/main" val="291932442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6151CAD-9EC9-481A-9604-941A96FB6B6B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##/##/##</a:t>
            </a:r>
          </a:p>
        </p:txBody>
      </p:sp>
    </p:spTree>
    <p:extLst>
      <p:ext uri="{BB962C8B-B14F-4D97-AF65-F5344CB8AC3E}">
        <p14:creationId xmlns:p14="http://schemas.microsoft.com/office/powerpoint/2010/main" val="383019939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E64740-A395-4429-866C-9B26EA6A5FDA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##/##/##</a:t>
            </a:r>
          </a:p>
        </p:txBody>
      </p:sp>
    </p:spTree>
    <p:extLst>
      <p:ext uri="{BB962C8B-B14F-4D97-AF65-F5344CB8AC3E}">
        <p14:creationId xmlns:p14="http://schemas.microsoft.com/office/powerpoint/2010/main" val="37702823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C381B3-FB2C-4055-A187-B5F320F39437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##/##/##</a:t>
            </a:r>
          </a:p>
        </p:txBody>
      </p:sp>
    </p:spTree>
    <p:extLst>
      <p:ext uri="{BB962C8B-B14F-4D97-AF65-F5344CB8AC3E}">
        <p14:creationId xmlns:p14="http://schemas.microsoft.com/office/powerpoint/2010/main" val="281496956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7"/>
            <a:ext cx="8229600" cy="5116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5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6731941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Arial"/>
              </a:defRPr>
            </a:lvl1pPr>
          </a:lstStyle>
          <a:p>
            <a:pPr>
              <a:defRPr/>
            </a:pPr>
            <a:r>
              <a:rPr lang="en-US" dirty="0"/>
              <a:t>Hello I'm a slide</a:t>
            </a:r>
          </a:p>
        </p:txBody>
      </p:sp>
    </p:spTree>
    <p:extLst>
      <p:ext uri="{BB962C8B-B14F-4D97-AF65-F5344CB8AC3E}">
        <p14:creationId xmlns:p14="http://schemas.microsoft.com/office/powerpoint/2010/main" val="3173087090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5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Arial"/>
              </a:defRPr>
            </a:lvl1pPr>
          </a:lstStyle>
          <a:p>
            <a:pPr>
              <a:defRPr/>
            </a:pPr>
            <a:r>
              <a:rPr lang="en-US" dirty="0"/>
              <a:t>Hello I'm a slide</a:t>
            </a:r>
          </a:p>
        </p:txBody>
      </p:sp>
    </p:spTree>
    <p:extLst>
      <p:ext uri="{BB962C8B-B14F-4D97-AF65-F5344CB8AC3E}">
        <p14:creationId xmlns:p14="http://schemas.microsoft.com/office/powerpoint/2010/main" val="2443382622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6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6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5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Arial"/>
              </a:defRPr>
            </a:lvl1pPr>
          </a:lstStyle>
          <a:p>
            <a:pPr>
              <a:defRPr/>
            </a:pPr>
            <a:r>
              <a:rPr lang="en-US" dirty="0"/>
              <a:t>Hello I'm a slide</a:t>
            </a:r>
          </a:p>
        </p:txBody>
      </p:sp>
    </p:spTree>
    <p:extLst>
      <p:ext uri="{BB962C8B-B14F-4D97-AF65-F5344CB8AC3E}">
        <p14:creationId xmlns:p14="http://schemas.microsoft.com/office/powerpoint/2010/main" val="1658303913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5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Arial"/>
              </a:defRPr>
            </a:lvl1pPr>
          </a:lstStyle>
          <a:p>
            <a:pPr>
              <a:defRPr/>
            </a:pPr>
            <a:r>
              <a:rPr lang="en-US" dirty="0"/>
              <a:t>Hello I'm a slide</a:t>
            </a:r>
          </a:p>
        </p:txBody>
      </p:sp>
    </p:spTree>
    <p:extLst>
      <p:ext uri="{BB962C8B-B14F-4D97-AF65-F5344CB8AC3E}">
        <p14:creationId xmlns:p14="http://schemas.microsoft.com/office/powerpoint/2010/main" val="3519393580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Arial"/>
              </a:defRPr>
            </a:lvl1pPr>
          </a:lstStyle>
          <a:p>
            <a:pPr>
              <a:defRPr/>
            </a:pPr>
            <a:r>
              <a:rPr lang="en-US" dirty="0"/>
              <a:t>Hello I'm a slide</a:t>
            </a:r>
          </a:p>
        </p:txBody>
      </p:sp>
    </p:spTree>
    <p:extLst>
      <p:ext uri="{BB962C8B-B14F-4D97-AF65-F5344CB8AC3E}">
        <p14:creationId xmlns:p14="http://schemas.microsoft.com/office/powerpoint/2010/main" val="2648477948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>
            <a:lvl1pPr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fld id="{1FECF4CF-D76D-411F-B20B-C965827579E3}" type="slidenum">
              <a:rPr lang="en-US" altLang="en-US" sz="1200">
                <a:solidFill>
                  <a:srgbClr val="000000"/>
                </a:solidFill>
              </a:rPr>
              <a:pPr algn="r" eaLnBrk="1" hangingPunct="1"/>
              <a:t>‹#›</a:t>
            </a:fld>
            <a:endParaRPr lang="en-US" altLang="en-US" sz="1200" dirty="0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371476"/>
            <a:ext cx="3008313" cy="8921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371476"/>
            <a:ext cx="5111751" cy="558323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26365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Arial"/>
              </a:defRPr>
            </a:lvl1pPr>
          </a:lstStyle>
          <a:p>
            <a:pPr>
              <a:defRPr/>
            </a:pPr>
            <a:r>
              <a:rPr lang="en-US" dirty="0"/>
              <a:t>Hello I'm a slide</a:t>
            </a:r>
          </a:p>
        </p:txBody>
      </p:sp>
    </p:spTree>
    <p:extLst>
      <p:ext uri="{BB962C8B-B14F-4D97-AF65-F5344CB8AC3E}">
        <p14:creationId xmlns:p14="http://schemas.microsoft.com/office/powerpoint/2010/main" val="1258192173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23136CB-3E80-4026-AE92-761F25E0D7E2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3B3A9D4-757C-4DC3-92DD-801FB51EB2B0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Tollgate Date:</a:t>
            </a:r>
          </a:p>
        </p:txBody>
      </p:sp>
    </p:spTree>
    <p:extLst>
      <p:ext uri="{BB962C8B-B14F-4D97-AF65-F5344CB8AC3E}">
        <p14:creationId xmlns:p14="http://schemas.microsoft.com/office/powerpoint/2010/main" val="19300217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CF2C867-9BF8-4AE5-9846-4DB37FD02718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BE55A9E-6454-4222-9584-6D5E408CD91C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Tollgate Date:</a:t>
            </a:r>
          </a:p>
        </p:txBody>
      </p:sp>
    </p:spTree>
    <p:extLst>
      <p:ext uri="{BB962C8B-B14F-4D97-AF65-F5344CB8AC3E}">
        <p14:creationId xmlns:p14="http://schemas.microsoft.com/office/powerpoint/2010/main" val="4370531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269DCD5-3C2F-4806-8E46-8B1CFA3D1106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1B6A16E-042B-4617-8B3A-A284CAA801F8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Tollgate Date:</a:t>
            </a:r>
          </a:p>
        </p:txBody>
      </p:sp>
    </p:spTree>
    <p:extLst>
      <p:ext uri="{BB962C8B-B14F-4D97-AF65-F5344CB8AC3E}">
        <p14:creationId xmlns:p14="http://schemas.microsoft.com/office/powerpoint/2010/main" val="8804403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03E69F9-D569-4781-8248-BB0659737C30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84C2C35-2CFF-4756-ACC6-6952580D8069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Tollgate Date:</a:t>
            </a:r>
          </a:p>
        </p:txBody>
      </p:sp>
    </p:spTree>
    <p:extLst>
      <p:ext uri="{BB962C8B-B14F-4D97-AF65-F5344CB8AC3E}">
        <p14:creationId xmlns:p14="http://schemas.microsoft.com/office/powerpoint/2010/main" val="42217280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FB99E65-EB28-47CE-934A-FD9F8847E99D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5676E5-6837-4914-A87F-B0C4AC3E672C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Tollgate Date:</a:t>
            </a:r>
          </a:p>
        </p:txBody>
      </p:sp>
    </p:spTree>
    <p:extLst>
      <p:ext uri="{BB962C8B-B14F-4D97-AF65-F5344CB8AC3E}">
        <p14:creationId xmlns:p14="http://schemas.microsoft.com/office/powerpoint/2010/main" val="28108807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9706CC-5642-4FCE-AE8D-1F5DEB1E3BEB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F1A5381-1E0A-46EC-B618-62386CDDD4C1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Tollgate Date:</a:t>
            </a:r>
          </a:p>
        </p:txBody>
      </p:sp>
    </p:spTree>
    <p:extLst>
      <p:ext uri="{BB962C8B-B14F-4D97-AF65-F5344CB8AC3E}">
        <p14:creationId xmlns:p14="http://schemas.microsoft.com/office/powerpoint/2010/main" val="2520268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7E3FAD0-40E7-4678-870B-0D9C875CA607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B5F6D4-D262-4D90-AC8C-9392F50EA80D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Tollgate Date:</a:t>
            </a:r>
          </a:p>
        </p:txBody>
      </p:sp>
    </p:spTree>
    <p:extLst>
      <p:ext uri="{BB962C8B-B14F-4D97-AF65-F5344CB8AC3E}">
        <p14:creationId xmlns:p14="http://schemas.microsoft.com/office/powerpoint/2010/main" val="16554837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26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5679BD6-86E0-4859-9DE5-B5EA7F420157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en-US" dirty="0" smtClean="0"/>
          </a:p>
        </p:txBody>
      </p:sp>
      <p:pic>
        <p:nvPicPr>
          <p:cNvPr id="1029" name="Picture 5" descr="logo_C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en-US" dirty="0" smtClean="0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2484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CCE9609-AC88-4FAD-846D-B83E317E4372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90600" y="6400800"/>
            <a:ext cx="2133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r>
              <a:rPr lang="en-US" dirty="0"/>
              <a:t>Tollgate Date: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56" r:id="rId1"/>
    <p:sldLayoutId id="2147484736" r:id="rId2"/>
    <p:sldLayoutId id="2147484737" r:id="rId3"/>
    <p:sldLayoutId id="2147484738" r:id="rId4"/>
    <p:sldLayoutId id="2147484739" r:id="rId5"/>
    <p:sldLayoutId id="2147484740" r:id="rId6"/>
    <p:sldLayoutId id="2147484741" r:id="rId7"/>
    <p:sldLayoutId id="2147484742" r:id="rId8"/>
    <p:sldLayoutId id="2147484743" r:id="rId9"/>
    <p:sldLayoutId id="2147484744" r:id="rId10"/>
    <p:sldLayoutId id="2147484745" r:id="rId11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5EDB4EC-BEC8-4921-9693-4774395B3911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en-US" dirty="0" smtClean="0"/>
          </a:p>
        </p:txBody>
      </p:sp>
      <p:pic>
        <p:nvPicPr>
          <p:cNvPr id="2053" name="Picture 5" descr="logo_C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en-US" dirty="0" smtClean="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177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r>
              <a:rPr lang="en-US" dirty="0"/>
              <a:t>##/##/##</a:t>
            </a:r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059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57" r:id="rId1"/>
    <p:sldLayoutId id="2147484746" r:id="rId2"/>
    <p:sldLayoutId id="2147484747" r:id="rId3"/>
    <p:sldLayoutId id="2147484748" r:id="rId4"/>
    <p:sldLayoutId id="2147484749" r:id="rId5"/>
    <p:sldLayoutId id="2147484750" r:id="rId6"/>
    <p:sldLayoutId id="2147484751" r:id="rId7"/>
    <p:sldLayoutId id="2147484752" r:id="rId8"/>
    <p:sldLayoutId id="2147484753" r:id="rId9"/>
    <p:sldLayoutId id="2147484754" r:id="rId10"/>
    <p:sldLayoutId id="2147484755" r:id="rId11"/>
  </p:sldLayoutIdLst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47625" y="0"/>
            <a:ext cx="923925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075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pic>
        <p:nvPicPr>
          <p:cNvPr id="13" name="Picture 12"/>
          <p:cNvPicPr>
            <a:picLocks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pic>
        <p:nvPicPr>
          <p:cNvPr id="3078" name="Picture 8" descr="ERCOT cmyk-01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650" y="6024563"/>
            <a:ext cx="817563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274637"/>
          </a:xfrm>
          <a:prstGeom prst="rect">
            <a:avLst/>
          </a:prstGeom>
        </p:spPr>
        <p:txBody>
          <a:bodyPr anchor="ctr"/>
          <a:lstStyle>
            <a:lvl1pPr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fld id="{92569286-65EC-48FC-B738-B647E9356975}" type="slidenum">
              <a:rPr lang="en-US" altLang="en-US" sz="1000" smtClean="0">
                <a:solidFill>
                  <a:srgbClr val="000000"/>
                </a:solidFill>
              </a:rPr>
              <a:pPr algn="r" eaLnBrk="1" hangingPunct="1"/>
              <a:t>‹#›</a:t>
            </a:fld>
            <a:endParaRPr lang="en-US" altLang="en-US" sz="1000" dirty="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58" r:id="rId1"/>
    <p:sldLayoutId id="2147484759" r:id="rId2"/>
    <p:sldLayoutId id="2147484760" r:id="rId3"/>
    <p:sldLayoutId id="2147484761" r:id="rId4"/>
    <p:sldLayoutId id="2147484762" r:id="rId5"/>
    <p:sldLayoutId id="2147484763" r:id="rId6"/>
    <p:sldLayoutId id="2147484764" r:id="rId7"/>
  </p:sldLayoutIdLst>
  <p:transition/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8" descr="ERCOT cmyk-0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4" y="914400"/>
            <a:ext cx="2835276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TextBox 9"/>
          <p:cNvSpPr txBox="1">
            <a:spLocks noChangeArrowheads="1"/>
          </p:cNvSpPr>
          <p:nvPr/>
        </p:nvSpPr>
        <p:spPr bwMode="auto">
          <a:xfrm>
            <a:off x="717550" y="2643188"/>
            <a:ext cx="7543800" cy="800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800" b="1" dirty="0">
                <a:solidFill>
                  <a:srgbClr val="000000"/>
                </a:solidFill>
              </a:rPr>
              <a:t>Browser Compatibility Assessment </a:t>
            </a:r>
            <a:r>
              <a:rPr lang="en-US" altLang="en-US" sz="2400" dirty="0">
                <a:solidFill>
                  <a:srgbClr val="000000"/>
                </a:solidFill>
              </a:rPr>
              <a:t/>
            </a:r>
            <a:br>
              <a:rPr lang="en-US" altLang="en-US" sz="2400" dirty="0">
                <a:solidFill>
                  <a:srgbClr val="000000"/>
                </a:solidFill>
              </a:rPr>
            </a:br>
            <a:r>
              <a:rPr lang="en-US" altLang="en-US" sz="1800" dirty="0" smtClean="0">
                <a:solidFill>
                  <a:srgbClr val="000000"/>
                </a:solidFill>
              </a:rPr>
              <a:t>June 2</a:t>
            </a:r>
            <a:r>
              <a:rPr lang="en-US" altLang="en-US" sz="1800" baseline="30000" dirty="0" smtClean="0">
                <a:solidFill>
                  <a:srgbClr val="000000"/>
                </a:solidFill>
              </a:rPr>
              <a:t>nd</a:t>
            </a:r>
            <a:r>
              <a:rPr lang="en-US" altLang="en-US" sz="1800" dirty="0" smtClean="0">
                <a:solidFill>
                  <a:srgbClr val="000000"/>
                </a:solidFill>
              </a:rPr>
              <a:t>, </a:t>
            </a:r>
            <a:r>
              <a:rPr lang="en-US" altLang="en-US" sz="1800" dirty="0" smtClean="0">
                <a:solidFill>
                  <a:srgbClr val="000000"/>
                </a:solidFill>
              </a:rPr>
              <a:t>2015</a:t>
            </a:r>
            <a:endParaRPr lang="en-US" altLang="en-US" sz="1200" dirty="0">
              <a:solidFill>
                <a:srgbClr val="000000"/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889000" y="2438400"/>
            <a:ext cx="7346950" cy="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3505200" y="0"/>
            <a:ext cx="5364163" cy="641350"/>
          </a:xfrm>
        </p:spPr>
        <p:txBody>
          <a:bodyPr/>
          <a:lstStyle/>
          <a:p>
            <a:pPr algn="r" eaLnBrk="1" hangingPunct="1"/>
            <a:r>
              <a:rPr lang="en-US" altLang="en-US" sz="1800" dirty="0" smtClean="0"/>
              <a:t>Current Status</a:t>
            </a:r>
          </a:p>
        </p:txBody>
      </p:sp>
      <p:sp>
        <p:nvSpPr>
          <p:cNvPr id="9" name="Rectangle 8"/>
          <p:cNvSpPr/>
          <p:nvPr/>
        </p:nvSpPr>
        <p:spPr>
          <a:xfrm>
            <a:off x="685800" y="762000"/>
            <a:ext cx="7924800" cy="3124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marL="0" lvl="1">
              <a:defRPr/>
            </a:pPr>
            <a:endParaRPr lang="en-US" sz="2000" i="1" dirty="0"/>
          </a:p>
          <a:p>
            <a:pPr marL="285750" lvl="1" indent="-285750">
              <a:buFont typeface="Arial" panose="020B0604020202020204" pitchFamily="34" charset="0"/>
              <a:buChar char="•"/>
              <a:defRPr/>
            </a:pPr>
            <a:r>
              <a:rPr lang="en-US" dirty="0" smtClean="0"/>
              <a:t>Microsoft has announced end of support for Internet Explorer versions less than Internet Explorer 11 in January 2016. </a:t>
            </a:r>
          </a:p>
          <a:p>
            <a:pPr marL="742950" lvl="2" indent="-285750">
              <a:buFont typeface="Arial" panose="020B0604020202020204" pitchFamily="34" charset="0"/>
              <a:buChar char="•"/>
              <a:defRPr/>
            </a:pPr>
            <a:endParaRPr lang="en-US" dirty="0" smtClean="0"/>
          </a:p>
          <a:p>
            <a:pPr marL="457200" lvl="2">
              <a:defRPr/>
            </a:pPr>
            <a:r>
              <a:rPr lang="en-US" sz="1600" i="1" dirty="0" smtClean="0"/>
              <a:t>“</a:t>
            </a:r>
            <a:r>
              <a:rPr lang="en-US" sz="1600" i="1" dirty="0"/>
              <a:t>After Jan. 12, 2016, only the most recent version of Internet Explorer available for a supported operating system will receive technical support and security </a:t>
            </a:r>
            <a:r>
              <a:rPr lang="en-US" sz="1600" i="1" dirty="0" smtClean="0"/>
              <a:t>updates”</a:t>
            </a:r>
            <a:endParaRPr lang="en-US" sz="1600" i="1" dirty="0"/>
          </a:p>
          <a:p>
            <a:pPr marL="742950" lvl="2" indent="-285750">
              <a:buFont typeface="Arial" panose="020B0604020202020204" pitchFamily="34" charset="0"/>
              <a:buChar char="•"/>
              <a:defRPr/>
            </a:pPr>
            <a:endParaRPr lang="en-US" dirty="0" smtClean="0"/>
          </a:p>
          <a:p>
            <a:pPr marL="742950" lvl="2" indent="-285750">
              <a:buFont typeface="Arial" panose="020B0604020202020204" pitchFamily="34" charset="0"/>
              <a:buChar char="•"/>
              <a:defRPr/>
            </a:pPr>
            <a:endParaRPr lang="en-US" dirty="0"/>
          </a:p>
          <a:p>
            <a:pPr marL="742950" lvl="2" indent="-285750">
              <a:buFont typeface="Arial" panose="020B0604020202020204" pitchFamily="34" charset="0"/>
              <a:buChar char="•"/>
              <a:defRPr/>
            </a:pPr>
            <a:endParaRPr lang="en-US" dirty="0"/>
          </a:p>
          <a:p>
            <a:pPr marL="285750" lvl="1" indent="-285750">
              <a:buFont typeface="Arial" panose="020B0604020202020204" pitchFamily="34" charset="0"/>
              <a:buChar char="•"/>
              <a:defRPr/>
            </a:pPr>
            <a:r>
              <a:rPr lang="en-US" dirty="0" smtClean="0"/>
              <a:t>All ERCOT market-facing browser based applications are designed to be compatible with Internet Explorer version 8.</a:t>
            </a:r>
          </a:p>
          <a:p>
            <a:pPr marL="742950" lvl="2" indent="-285750">
              <a:buFont typeface="Arial" panose="020B0604020202020204" pitchFamily="34" charset="0"/>
              <a:buChar char="•"/>
              <a:defRPr/>
            </a:pPr>
            <a:endParaRPr lang="en-US" dirty="0"/>
          </a:p>
          <a:p>
            <a:pPr marL="742950" lvl="2" indent="-285750">
              <a:buFont typeface="Arial" panose="020B0604020202020204" pitchFamily="34" charset="0"/>
              <a:buChar char="•"/>
              <a:defRPr/>
            </a:pPr>
            <a:r>
              <a:rPr lang="en-US" dirty="0" smtClean="0"/>
              <a:t>ERCOT intends to support IE 8 for the foreseeable future. </a:t>
            </a:r>
          </a:p>
          <a:p>
            <a:pPr marL="742950" lvl="2" indent="-285750">
              <a:buFont typeface="Arial" panose="020B0604020202020204" pitchFamily="34" charset="0"/>
              <a:buChar char="•"/>
              <a:defRPr/>
            </a:pPr>
            <a:endParaRPr lang="en-US" dirty="0"/>
          </a:p>
          <a:p>
            <a:pPr marL="457200" lvl="2">
              <a:defRPr/>
            </a:pPr>
            <a:endParaRPr lang="en-US" dirty="0"/>
          </a:p>
          <a:p>
            <a:pPr marL="0" lvl="1">
              <a:defRPr/>
            </a:pPr>
            <a:endParaRPr lang="en-US" sz="2000" i="1" dirty="0" smtClean="0"/>
          </a:p>
          <a:p>
            <a:pPr marL="0" lvl="1">
              <a:defRPr/>
            </a:pPr>
            <a:endParaRPr lang="en-US" sz="2000" i="1" dirty="0" smtClean="0"/>
          </a:p>
          <a:p>
            <a:pPr marL="0" lvl="1">
              <a:defRPr/>
            </a:pPr>
            <a:endParaRPr lang="en-US" sz="2000" i="1" dirty="0"/>
          </a:p>
          <a:p>
            <a:pPr marL="457200" lvl="2">
              <a:defRPr/>
            </a:pPr>
            <a:endParaRPr lang="en-US" sz="2000" dirty="0"/>
          </a:p>
          <a:p>
            <a:pPr marL="742950" lvl="2" indent="-285750">
              <a:buFont typeface="Arial" panose="020B0604020202020204" pitchFamily="34" charset="0"/>
              <a:buChar char="•"/>
              <a:defRPr/>
            </a:pPr>
            <a:endParaRPr lang="en-US" sz="2000" dirty="0" smtClean="0"/>
          </a:p>
          <a:p>
            <a:pPr marL="742950" lvl="2" indent="-285750">
              <a:buFont typeface="Arial" panose="020B0604020202020204" pitchFamily="34" charset="0"/>
              <a:buChar char="•"/>
              <a:defRPr/>
            </a:pPr>
            <a:endParaRPr lang="en-US" sz="2000" dirty="0"/>
          </a:p>
          <a:p>
            <a:pPr marL="0" lvl="1">
              <a:defRPr/>
            </a:pPr>
            <a:endParaRPr lang="en-US" sz="2000" dirty="0"/>
          </a:p>
          <a:p>
            <a:pPr marL="0" lvl="1">
              <a:defRPr/>
            </a:pPr>
            <a:endParaRPr lang="en-US" sz="2000" dirty="0"/>
          </a:p>
          <a:p>
            <a:pPr marL="285750" lvl="1" indent="-285750">
              <a:buFont typeface="Arial" panose="020B0604020202020204" pitchFamily="34" charset="0"/>
              <a:buChar char="•"/>
              <a:defRPr/>
            </a:pPr>
            <a:endParaRPr lang="en-US" sz="2000" dirty="0"/>
          </a:p>
          <a:p>
            <a:pPr>
              <a:defRPr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27134578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3505200" y="0"/>
            <a:ext cx="5364163" cy="641350"/>
          </a:xfrm>
        </p:spPr>
        <p:txBody>
          <a:bodyPr/>
          <a:lstStyle/>
          <a:p>
            <a:pPr algn="r" eaLnBrk="1" hangingPunct="1"/>
            <a:r>
              <a:rPr lang="en-US" altLang="en-US" sz="1800" dirty="0" smtClean="0"/>
              <a:t>Compatibility Assessment Project</a:t>
            </a:r>
          </a:p>
        </p:txBody>
      </p:sp>
      <p:sp>
        <p:nvSpPr>
          <p:cNvPr id="5" name="Rectangle 4"/>
          <p:cNvSpPr/>
          <p:nvPr/>
        </p:nvSpPr>
        <p:spPr>
          <a:xfrm>
            <a:off x="609600" y="838200"/>
            <a:ext cx="8077200" cy="3124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en-US" dirty="0"/>
              <a:t>ERCOT </a:t>
            </a:r>
            <a:r>
              <a:rPr lang="en-US" dirty="0" smtClean="0"/>
              <a:t>initiated a project to test all market facing applications for browser compatibility using IE 9, IE 10, and IE 11.  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r>
              <a:rPr lang="en-US" dirty="0"/>
              <a:t>T</a:t>
            </a:r>
            <a:r>
              <a:rPr lang="en-US" dirty="0" smtClean="0"/>
              <a:t>esting was done as follows: </a:t>
            </a:r>
          </a:p>
          <a:p>
            <a:pPr>
              <a:defRPr/>
            </a:pPr>
            <a:endParaRPr lang="en-US" dirty="0" smtClean="0"/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u="sng" dirty="0" smtClean="0"/>
              <a:t>No changes</a:t>
            </a:r>
            <a:r>
              <a:rPr lang="en-US" dirty="0" smtClean="0"/>
              <a:t> were made to the application code base or systems. 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endParaRPr lang="en-US" dirty="0" smtClean="0"/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dirty="0" smtClean="0"/>
              <a:t>The applications were tested </a:t>
            </a:r>
            <a:r>
              <a:rPr lang="en-US" u="sng" dirty="0"/>
              <a:t>a</a:t>
            </a:r>
            <a:r>
              <a:rPr lang="en-US" u="sng" dirty="0" smtClean="0"/>
              <a:t>s is</a:t>
            </a:r>
            <a:r>
              <a:rPr lang="en-US" dirty="0" smtClean="0"/>
              <a:t>.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endParaRPr lang="en-US" dirty="0" smtClean="0"/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dirty="0" smtClean="0"/>
              <a:t>Testing was done using Windows 7 and Windows 8.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endParaRPr lang="en-US" dirty="0"/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dirty="0" smtClean="0"/>
              <a:t>IE 9, IE 10, and IE 11 were tested using </a:t>
            </a:r>
            <a:r>
              <a:rPr lang="en-US" u="sng" dirty="0" smtClean="0"/>
              <a:t>native</a:t>
            </a:r>
            <a:r>
              <a:rPr lang="en-US" dirty="0" smtClean="0"/>
              <a:t> as well as </a:t>
            </a:r>
            <a:r>
              <a:rPr lang="en-US" u="sng" dirty="0" smtClean="0"/>
              <a:t>compatibility mode</a:t>
            </a:r>
            <a:r>
              <a:rPr lang="en-US" dirty="0" smtClean="0"/>
              <a:t>. 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endParaRPr lang="en-US" dirty="0"/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dirty="0" smtClean="0"/>
              <a:t>IE 11 was also tested in “Enterprise Mode” as not all applications functioned in compatibility mode</a:t>
            </a:r>
          </a:p>
          <a:p>
            <a:pPr>
              <a:defRPr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n-US" dirty="0"/>
          </a:p>
          <a:p>
            <a:pPr marL="742950" lvl="2" indent="-285750">
              <a:buFont typeface="Arial" panose="020B0604020202020204" pitchFamily="34" charset="0"/>
              <a:buChar char="•"/>
              <a:defRPr/>
            </a:pPr>
            <a:endParaRPr lang="en-US" dirty="0" smtClean="0"/>
          </a:p>
          <a:p>
            <a:pPr marL="742950" lvl="2" indent="-285750">
              <a:buFont typeface="Arial" panose="020B0604020202020204" pitchFamily="34" charset="0"/>
              <a:buChar char="•"/>
              <a:defRPr/>
            </a:pPr>
            <a:endParaRPr lang="en-US" dirty="0"/>
          </a:p>
          <a:p>
            <a:pPr marL="0" lvl="1">
              <a:defRPr/>
            </a:pPr>
            <a:endParaRPr lang="en-US" dirty="0"/>
          </a:p>
          <a:p>
            <a:pPr marL="0" lvl="1">
              <a:defRPr/>
            </a:pPr>
            <a:endParaRPr lang="en-US" dirty="0"/>
          </a:p>
          <a:p>
            <a:pPr marL="285750" lvl="1" indent="-285750">
              <a:buFont typeface="Arial" panose="020B0604020202020204" pitchFamily="34" charset="0"/>
              <a:buChar char="•"/>
              <a:defRPr/>
            </a:pPr>
            <a:endParaRPr lang="en-US" dirty="0"/>
          </a:p>
          <a:p>
            <a:pPr>
              <a:defRPr/>
            </a:pPr>
            <a:endParaRPr lang="en-US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3505200" y="0"/>
            <a:ext cx="5364163" cy="641350"/>
          </a:xfrm>
        </p:spPr>
        <p:txBody>
          <a:bodyPr/>
          <a:lstStyle/>
          <a:p>
            <a:pPr algn="r" eaLnBrk="1" hangingPunct="1"/>
            <a:r>
              <a:rPr lang="en-US" altLang="en-US" sz="1800" dirty="0" smtClean="0"/>
              <a:t>The Results</a:t>
            </a: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0600" y="762000"/>
            <a:ext cx="9991037" cy="5618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181600" y="1066800"/>
            <a:ext cx="137160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Date to be Determined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83960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3505200" y="0"/>
            <a:ext cx="5364163" cy="641350"/>
          </a:xfrm>
        </p:spPr>
        <p:txBody>
          <a:bodyPr/>
          <a:lstStyle/>
          <a:p>
            <a:pPr algn="r" eaLnBrk="1" hangingPunct="1"/>
            <a:r>
              <a:rPr lang="en-US" altLang="en-US" sz="1800" dirty="0" smtClean="0"/>
              <a:t>Recommendation and Next Steps</a:t>
            </a:r>
          </a:p>
        </p:txBody>
      </p:sp>
      <p:sp>
        <p:nvSpPr>
          <p:cNvPr id="9" name="Rectangle 8"/>
          <p:cNvSpPr/>
          <p:nvPr/>
        </p:nvSpPr>
        <p:spPr>
          <a:xfrm>
            <a:off x="685800" y="762000"/>
            <a:ext cx="7924800" cy="3124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marL="0" lvl="1">
              <a:defRPr/>
            </a:pPr>
            <a:endParaRPr lang="en-US" i="1" dirty="0"/>
          </a:p>
          <a:p>
            <a:pPr marL="285750" lvl="1" indent="-285750">
              <a:buFont typeface="Arial" panose="020B0604020202020204" pitchFamily="34" charset="0"/>
              <a:buChar char="•"/>
              <a:defRPr/>
            </a:pPr>
            <a:r>
              <a:rPr lang="en-US" sz="1600" dirty="0" smtClean="0"/>
              <a:t>ERCOT will begin supporting Internet Explorer version 8 as well as Internet Explorer version 11 in “Enterprise Mode” </a:t>
            </a:r>
            <a:r>
              <a:rPr lang="en-US" sz="1600" i="1" dirty="0" smtClean="0"/>
              <a:t>for all market facing applications with the R5 release in September</a:t>
            </a:r>
            <a:r>
              <a:rPr lang="en-US" sz="1600" dirty="0" smtClean="0"/>
              <a:t>.</a:t>
            </a:r>
          </a:p>
          <a:p>
            <a:pPr marL="457200" lvl="2">
              <a:defRPr/>
            </a:pPr>
            <a:endParaRPr lang="en-US" sz="1600" dirty="0" smtClean="0"/>
          </a:p>
          <a:p>
            <a:pPr marL="742950" lvl="2" indent="-285750">
              <a:buFont typeface="Arial" panose="020B0604020202020204" pitchFamily="34" charset="0"/>
              <a:buChar char="•"/>
              <a:defRPr/>
            </a:pPr>
            <a:r>
              <a:rPr lang="en-US" sz="1600" dirty="0" smtClean="0"/>
              <a:t>Market participants can choose their own timelines for how and when to upgrade.</a:t>
            </a:r>
            <a:br>
              <a:rPr lang="en-US" sz="1600" dirty="0" smtClean="0"/>
            </a:br>
            <a:endParaRPr lang="en-US" sz="1600" dirty="0" smtClean="0"/>
          </a:p>
          <a:p>
            <a:pPr marL="742950" lvl="2" indent="-285750">
              <a:buFont typeface="Arial" panose="020B0604020202020204" pitchFamily="34" charset="0"/>
              <a:buChar char="•"/>
              <a:defRPr/>
            </a:pPr>
            <a:r>
              <a:rPr lang="en-US" sz="1600" dirty="0" smtClean="0"/>
              <a:t>An updated Configuration Guide will be posted specifying the required settings needed.</a:t>
            </a:r>
          </a:p>
          <a:p>
            <a:pPr marL="742950" lvl="2" indent="-285750">
              <a:buFont typeface="Arial" panose="020B0604020202020204" pitchFamily="34" charset="0"/>
              <a:buChar char="•"/>
              <a:defRPr/>
            </a:pPr>
            <a:endParaRPr lang="en-US" sz="1600" dirty="0"/>
          </a:p>
          <a:p>
            <a:pPr marL="742950" lvl="2" indent="-285750">
              <a:buFont typeface="Arial" panose="020B0604020202020204" pitchFamily="34" charset="0"/>
              <a:buChar char="•"/>
              <a:defRPr/>
            </a:pPr>
            <a:endParaRPr lang="en-US" sz="1600" dirty="0" smtClean="0"/>
          </a:p>
          <a:p>
            <a:pPr marL="742950" lvl="2" indent="-285750">
              <a:buFont typeface="Arial" panose="020B0604020202020204" pitchFamily="34" charset="0"/>
              <a:buChar char="•"/>
              <a:defRPr/>
            </a:pPr>
            <a:endParaRPr lang="en-US" dirty="0"/>
          </a:p>
          <a:p>
            <a:pPr marL="285750" lvl="1" indent="-285750">
              <a:buFont typeface="Arial" panose="020B0604020202020204" pitchFamily="34" charset="0"/>
              <a:buChar char="•"/>
              <a:defRPr/>
            </a:pPr>
            <a:r>
              <a:rPr lang="en-US" sz="1600" b="1" i="1" dirty="0" smtClean="0"/>
              <a:t>While the date is not determined yet</a:t>
            </a:r>
            <a:r>
              <a:rPr lang="en-US" sz="1600" dirty="0" smtClean="0"/>
              <a:t>, ERCOT will end support for IE 8 in the future.</a:t>
            </a:r>
            <a:br>
              <a:rPr lang="en-US" sz="1600" dirty="0" smtClean="0"/>
            </a:br>
            <a:endParaRPr lang="en-US" sz="1600" dirty="0"/>
          </a:p>
          <a:p>
            <a:pPr marL="742950" lvl="2" indent="-285750">
              <a:buFont typeface="Arial" panose="020B0604020202020204" pitchFamily="34" charset="0"/>
              <a:buChar char="•"/>
              <a:defRPr/>
            </a:pPr>
            <a:r>
              <a:rPr lang="en-US" sz="1600" dirty="0" smtClean="0"/>
              <a:t>A change that will have such a broad impact will be communicated to the Market well in advance before implementation.</a:t>
            </a:r>
            <a:br>
              <a:rPr lang="en-US" sz="1600" dirty="0" smtClean="0"/>
            </a:br>
            <a:endParaRPr lang="en-US" sz="1600" dirty="0" smtClean="0"/>
          </a:p>
          <a:p>
            <a:pPr marL="457200" lvl="2">
              <a:defRPr/>
            </a:pPr>
            <a:endParaRPr lang="en-US" sz="1600" dirty="0"/>
          </a:p>
          <a:p>
            <a:pPr marL="0" lvl="1">
              <a:defRPr/>
            </a:pPr>
            <a:endParaRPr lang="en-US" i="1" dirty="0" smtClean="0"/>
          </a:p>
          <a:p>
            <a:pPr marL="0" lvl="1">
              <a:defRPr/>
            </a:pPr>
            <a:endParaRPr lang="en-US" i="1" dirty="0" smtClean="0"/>
          </a:p>
          <a:p>
            <a:pPr marL="0" lvl="1">
              <a:defRPr/>
            </a:pPr>
            <a:endParaRPr lang="en-US" i="1" dirty="0"/>
          </a:p>
          <a:p>
            <a:pPr marL="457200" lvl="2">
              <a:defRPr/>
            </a:pPr>
            <a:endParaRPr lang="en-US" dirty="0"/>
          </a:p>
          <a:p>
            <a:pPr marL="742950" lvl="2" indent="-285750">
              <a:buFont typeface="Arial" panose="020B0604020202020204" pitchFamily="34" charset="0"/>
              <a:buChar char="•"/>
              <a:defRPr/>
            </a:pPr>
            <a:endParaRPr lang="en-US" dirty="0" smtClean="0"/>
          </a:p>
          <a:p>
            <a:pPr marL="742950" lvl="2" indent="-285750">
              <a:buFont typeface="Arial" panose="020B0604020202020204" pitchFamily="34" charset="0"/>
              <a:buChar char="•"/>
              <a:defRPr/>
            </a:pPr>
            <a:endParaRPr lang="en-US" dirty="0"/>
          </a:p>
          <a:p>
            <a:pPr marL="0" lvl="1">
              <a:defRPr/>
            </a:pPr>
            <a:endParaRPr lang="en-US" dirty="0"/>
          </a:p>
          <a:p>
            <a:pPr marL="0" lvl="1">
              <a:defRPr/>
            </a:pPr>
            <a:endParaRPr lang="en-US" dirty="0"/>
          </a:p>
          <a:p>
            <a:pPr marL="285750" lvl="1" indent="-285750">
              <a:buFont typeface="Arial" panose="020B0604020202020204" pitchFamily="34" charset="0"/>
              <a:buChar char="•"/>
              <a:defRPr/>
            </a:pPr>
            <a:endParaRPr lang="en-US" dirty="0"/>
          </a:p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165104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09600" y="1066800"/>
            <a:ext cx="7924800" cy="3124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endParaRPr lang="en-US" sz="2000" dirty="0"/>
          </a:p>
          <a:p>
            <a:pPr marL="285750" lvl="1" indent="-285750">
              <a:buFont typeface="Arial" panose="020B0604020202020204" pitchFamily="34" charset="0"/>
              <a:buChar char="•"/>
              <a:defRPr/>
            </a:pPr>
            <a:endParaRPr lang="en-US" sz="2000" dirty="0"/>
          </a:p>
          <a:p>
            <a:pPr marL="742950" lvl="2" indent="-285750">
              <a:buFont typeface="Arial" panose="020B0604020202020204" pitchFamily="34" charset="0"/>
              <a:buChar char="•"/>
              <a:defRPr/>
            </a:pPr>
            <a:endParaRPr lang="en-US" sz="2000" dirty="0" smtClean="0"/>
          </a:p>
          <a:p>
            <a:pPr marL="742950" lvl="2" indent="-285750">
              <a:buFont typeface="Arial" panose="020B0604020202020204" pitchFamily="34" charset="0"/>
              <a:buChar char="•"/>
              <a:defRPr/>
            </a:pPr>
            <a:endParaRPr lang="en-US" sz="2000" dirty="0"/>
          </a:p>
          <a:p>
            <a:pPr marL="0" lvl="1">
              <a:defRPr/>
            </a:pPr>
            <a:endParaRPr lang="en-US" sz="2000" dirty="0"/>
          </a:p>
          <a:p>
            <a:pPr marL="0" lvl="1">
              <a:defRPr/>
            </a:pPr>
            <a:endParaRPr lang="en-US" sz="2000" dirty="0"/>
          </a:p>
          <a:p>
            <a:pPr marL="285750" lvl="1" indent="-285750">
              <a:buFont typeface="Arial" panose="020B0604020202020204" pitchFamily="34" charset="0"/>
              <a:buChar char="•"/>
              <a:defRPr/>
            </a:pPr>
            <a:endParaRPr lang="en-US" sz="2000" dirty="0"/>
          </a:p>
          <a:p>
            <a:pPr>
              <a:defRPr/>
            </a:pPr>
            <a:endParaRPr lang="en-US" sz="2000" dirty="0"/>
          </a:p>
        </p:txBody>
      </p:sp>
      <p:sp>
        <p:nvSpPr>
          <p:cNvPr id="4" name="Rectangle 3"/>
          <p:cNvSpPr/>
          <p:nvPr/>
        </p:nvSpPr>
        <p:spPr>
          <a:xfrm>
            <a:off x="762000" y="1219200"/>
            <a:ext cx="7924800" cy="3124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en-US" sz="2000" dirty="0" smtClean="0"/>
              <a:t/>
            </a:r>
            <a:br>
              <a:rPr lang="en-US" sz="2000" dirty="0" smtClean="0"/>
            </a:br>
            <a:endParaRPr lang="en-US" sz="2000" dirty="0" smtClean="0"/>
          </a:p>
          <a:p>
            <a:pPr>
              <a:defRPr/>
            </a:pPr>
            <a:r>
              <a:rPr lang="en-US" sz="2000" dirty="0" smtClean="0"/>
              <a:t/>
            </a:r>
            <a:br>
              <a:rPr lang="en-US" sz="2000" dirty="0" smtClean="0"/>
            </a:br>
            <a:endParaRPr lang="en-US" sz="2000" dirty="0" smtClean="0"/>
          </a:p>
          <a:p>
            <a:pPr marL="0" lvl="1">
              <a:defRPr/>
            </a:pPr>
            <a:endParaRPr lang="en-US" sz="2000" i="1" dirty="0" smtClean="0"/>
          </a:p>
          <a:p>
            <a:pPr marL="0" lvl="1">
              <a:defRPr/>
            </a:pPr>
            <a:endParaRPr lang="en-US" sz="2000" i="1" dirty="0" smtClean="0"/>
          </a:p>
          <a:p>
            <a:pPr marL="0" lvl="1">
              <a:defRPr/>
            </a:pPr>
            <a:endParaRPr lang="en-US" sz="2000" i="1" dirty="0"/>
          </a:p>
          <a:p>
            <a:pPr marL="457200" lvl="2">
              <a:defRPr/>
            </a:pPr>
            <a:endParaRPr lang="en-US" sz="2000" dirty="0"/>
          </a:p>
          <a:p>
            <a:pPr marL="742950" lvl="2" indent="-285750">
              <a:buFont typeface="Arial" panose="020B0604020202020204" pitchFamily="34" charset="0"/>
              <a:buChar char="•"/>
              <a:defRPr/>
            </a:pPr>
            <a:endParaRPr lang="en-US" sz="2000" dirty="0" smtClean="0"/>
          </a:p>
          <a:p>
            <a:pPr marL="742950" lvl="2" indent="-285750">
              <a:buFont typeface="Arial" panose="020B0604020202020204" pitchFamily="34" charset="0"/>
              <a:buChar char="•"/>
              <a:defRPr/>
            </a:pPr>
            <a:endParaRPr lang="en-US" sz="2000" dirty="0"/>
          </a:p>
          <a:p>
            <a:pPr marL="0" lvl="1">
              <a:defRPr/>
            </a:pPr>
            <a:endParaRPr lang="en-US" sz="2000" dirty="0"/>
          </a:p>
          <a:p>
            <a:pPr marL="0" lvl="1">
              <a:defRPr/>
            </a:pPr>
            <a:endParaRPr lang="en-US" sz="2000" dirty="0"/>
          </a:p>
          <a:p>
            <a:pPr marL="285750" lvl="1" indent="-285750">
              <a:buFont typeface="Arial" panose="020B0604020202020204" pitchFamily="34" charset="0"/>
              <a:buChar char="•"/>
              <a:defRPr/>
            </a:pPr>
            <a:endParaRPr lang="en-US" sz="2000" dirty="0"/>
          </a:p>
          <a:p>
            <a:pPr>
              <a:defRPr/>
            </a:pPr>
            <a:endParaRPr lang="en-US" sz="2000" dirty="0"/>
          </a:p>
        </p:txBody>
      </p:sp>
      <p:sp>
        <p:nvSpPr>
          <p:cNvPr id="6" name="Rectangle 5"/>
          <p:cNvSpPr/>
          <p:nvPr/>
        </p:nvSpPr>
        <p:spPr>
          <a:xfrm>
            <a:off x="431800" y="1466850"/>
            <a:ext cx="7924800" cy="3124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endParaRPr lang="en-US" sz="2000" dirty="0"/>
          </a:p>
          <a:p>
            <a:pPr marL="342900" lvl="1" indent="-342900">
              <a:buFont typeface="Arial" panose="020B0604020202020204" pitchFamily="34" charset="0"/>
              <a:buChar char="•"/>
              <a:defRPr/>
            </a:pPr>
            <a:endParaRPr lang="en-US" sz="2000" dirty="0" smtClean="0"/>
          </a:p>
          <a:p>
            <a:pPr marL="0" lvl="1">
              <a:defRPr/>
            </a:pPr>
            <a:endParaRPr lang="en-US" sz="2000" i="1" dirty="0" smtClean="0"/>
          </a:p>
          <a:p>
            <a:pPr marL="0" lvl="1">
              <a:defRPr/>
            </a:pPr>
            <a:endParaRPr lang="en-US" sz="2000" i="1" dirty="0"/>
          </a:p>
          <a:p>
            <a:pPr marL="457200" lvl="2">
              <a:defRPr/>
            </a:pPr>
            <a:endParaRPr lang="en-US" sz="2000" dirty="0"/>
          </a:p>
          <a:p>
            <a:pPr marL="742950" lvl="2" indent="-285750">
              <a:buFont typeface="Arial" panose="020B0604020202020204" pitchFamily="34" charset="0"/>
              <a:buChar char="•"/>
              <a:defRPr/>
            </a:pPr>
            <a:endParaRPr lang="en-US" sz="2000" dirty="0" smtClean="0"/>
          </a:p>
          <a:p>
            <a:pPr marL="742950" lvl="2" indent="-285750">
              <a:buFont typeface="Arial" panose="020B0604020202020204" pitchFamily="34" charset="0"/>
              <a:buChar char="•"/>
              <a:defRPr/>
            </a:pPr>
            <a:endParaRPr lang="en-US" sz="2000" dirty="0"/>
          </a:p>
          <a:p>
            <a:pPr marL="0" lvl="1">
              <a:defRPr/>
            </a:pPr>
            <a:endParaRPr lang="en-US" sz="2000" dirty="0"/>
          </a:p>
          <a:p>
            <a:pPr marL="0" lvl="1">
              <a:defRPr/>
            </a:pPr>
            <a:endParaRPr lang="en-US" sz="2000" dirty="0"/>
          </a:p>
          <a:p>
            <a:pPr marL="285750" lvl="1" indent="-285750">
              <a:buFont typeface="Arial" panose="020B0604020202020204" pitchFamily="34" charset="0"/>
              <a:buChar char="•"/>
              <a:defRPr/>
            </a:pPr>
            <a:endParaRPr lang="en-US" sz="2000" dirty="0"/>
          </a:p>
          <a:p>
            <a:pPr>
              <a:defRPr/>
            </a:pPr>
            <a:endParaRPr lang="en-US" sz="2000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3124200"/>
            <a:ext cx="8229600" cy="457200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Questions ?</a:t>
            </a:r>
            <a:endParaRPr lang="en-US" dirty="0"/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3505200" y="0"/>
            <a:ext cx="53641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US" altLang="en-US" sz="1800" dirty="0" smtClean="0"/>
              <a:t/>
            </a:r>
            <a:br>
              <a:rPr lang="en-US" altLang="en-US" sz="1800" dirty="0" smtClean="0"/>
            </a:br>
            <a:endParaRPr lang="en-US" alt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145425123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D14618D6780774791D017DAC828F598" ma:contentTypeVersion="0" ma:contentTypeDescription="Create a new document." ma:contentTypeScope="" ma:versionID="a47518442d83222d886eb34abc6091ce">
  <xsd:schema xmlns:xsd="http://www.w3.org/2001/XMLSchema" xmlns:xs="http://www.w3.org/2001/XMLSchema" xmlns:p="http://schemas.microsoft.com/office/2006/metadata/properties" xmlns:ns2="db64cb27-6b28-4b9c-8349-fb9d75ca0197" targetNamespace="http://schemas.microsoft.com/office/2006/metadata/properties" ma:root="true" ma:fieldsID="b2f8406de87a5eaf44622ee0612966ff" ns2:_="">
    <xsd:import namespace="db64cb27-6b28-4b9c-8349-fb9d75ca0197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b64cb27-6b28-4b9c-8349-fb9d75ca0197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format="Dropdown" ma:internalName="Information_x0020_Classification" ma:readOnly="false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db64cb27-6b28-4b9c-8349-fb9d75ca0197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BA94D8C4-FE55-4DD2-A3F5-783A0E78D44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192CF9E-C6E2-4B96-BF56-C0456A42870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b64cb27-6b28-4b9c-8349-fb9d75ca019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F64BC21-D92F-4F0F-95EA-0186314ABDA4}">
  <ds:schemaRefs>
    <ds:schemaRef ds:uri="http://schemas.microsoft.com/office/2006/metadata/properties"/>
    <ds:schemaRef ds:uri="http://purl.org/dc/dcmitype/"/>
    <ds:schemaRef ds:uri="http://purl.org/dc/elements/1.1/"/>
    <ds:schemaRef ds:uri="http://purl.org/dc/terms/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db64cb27-6b28-4b9c-8349-fb9d75ca0197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large project update template</Template>
  <TotalTime>3674</TotalTime>
  <Words>240</Words>
  <Application>Microsoft Office PowerPoint</Application>
  <PresentationFormat>On-screen Show (4:3)</PresentationFormat>
  <Paragraphs>92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Custom Design</vt:lpstr>
      <vt:lpstr>1_Custom Design</vt:lpstr>
      <vt:lpstr>Office Theme</vt:lpstr>
      <vt:lpstr>PowerPoint Presentation</vt:lpstr>
      <vt:lpstr>Current Status</vt:lpstr>
      <vt:lpstr>Compatibility Assessment Project</vt:lpstr>
      <vt:lpstr>The Results</vt:lpstr>
      <vt:lpstr>Recommendation and Next Steps</vt:lpstr>
      <vt:lpstr>PowerPoint Presentation</vt:lpstr>
    </vt:vector>
  </TitlesOfParts>
  <Company>ERCOT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Tollgate and SRT slides</dc:title>
  <dc:creator>dmoldenhour</dc:creator>
  <cp:lastModifiedBy>Smallwood, Aaron</cp:lastModifiedBy>
  <cp:revision>263</cp:revision>
  <cp:lastPrinted>2015-05-21T15:59:52Z</cp:lastPrinted>
  <dcterms:created xsi:type="dcterms:W3CDTF">2007-03-26T20:17:36Z</dcterms:created>
  <dcterms:modified xsi:type="dcterms:W3CDTF">2015-05-27T14:12:02Z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GUID">
    <vt:lpwstr>{20070423-2051-04AE-92AF-CDDFA9751F5E}</vt:lpwstr>
  </property>
  <property fmtid="{D5CDD505-2E9C-101B-9397-08002B2CF9AE}" pid="3" name="Owner">
    <vt:lpwstr>1002</vt:lpwstr>
  </property>
  <property fmtid="{D5CDD505-2E9C-101B-9397-08002B2CF9AE}" pid="4" name="Approval Date">
    <vt:lpwstr>2007-10-02T00:00:00Z</vt:lpwstr>
  </property>
  <property fmtid="{D5CDD505-2E9C-101B-9397-08002B2CF9AE}" pid="5" name="Status">
    <vt:lpwstr>Final</vt:lpwstr>
  </property>
  <property fmtid="{D5CDD505-2E9C-101B-9397-08002B2CF9AE}" pid="6" name="ContentType">
    <vt:lpwstr>Document</vt:lpwstr>
  </property>
  <property fmtid="{D5CDD505-2E9C-101B-9397-08002B2CF9AE}" pid="7" name="Year">
    <vt:lpwstr>2009</vt:lpwstr>
  </property>
  <property fmtid="{D5CDD505-2E9C-101B-9397-08002B2CF9AE}" pid="8" name="IconOverlay">
    <vt:lpwstr/>
  </property>
</Properties>
</file>