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4" r:id="rId2"/>
    <p:sldMasterId id="2147483655" r:id="rId3"/>
  </p:sldMasterIdLst>
  <p:notesMasterIdLst>
    <p:notesMasterId r:id="rId15"/>
  </p:notesMasterIdLst>
  <p:sldIdLst>
    <p:sldId id="736" r:id="rId4"/>
    <p:sldId id="737" r:id="rId5"/>
    <p:sldId id="741" r:id="rId6"/>
    <p:sldId id="742" r:id="rId7"/>
    <p:sldId id="743" r:id="rId8"/>
    <p:sldId id="747" r:id="rId9"/>
    <p:sldId id="748" r:id="rId10"/>
    <p:sldId id="756" r:id="rId11"/>
    <p:sldId id="757" r:id="rId12"/>
    <p:sldId id="758" r:id="rId13"/>
    <p:sldId id="759" r:id="rId14"/>
  </p:sldIdLst>
  <p:sldSz cx="11887200" cy="6858000"/>
  <p:notesSz cx="7102475" cy="93884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FFFFCC"/>
    <a:srgbClr val="36B871"/>
    <a:srgbClr val="38B674"/>
    <a:srgbClr val="349E69"/>
    <a:srgbClr val="37A76F"/>
    <a:srgbClr val="333399"/>
    <a:srgbClr val="FF0000"/>
    <a:srgbClr val="E1F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40" autoAdjust="0"/>
    <p:restoredTop sz="94722" autoAdjust="0"/>
  </p:normalViewPr>
  <p:slideViewPr>
    <p:cSldViewPr>
      <p:cViewPr>
        <p:scale>
          <a:sx n="80" d="100"/>
          <a:sy n="80" d="100"/>
        </p:scale>
        <p:origin x="-2346" y="-750"/>
      </p:cViewPr>
      <p:guideLst>
        <p:guide orient="horz" pos="2160"/>
        <p:guide pos="3744"/>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10" Type="http://schemas.openxmlformats.org/officeDocument/2006/relationships/image" Target="../media/image18.wmf"/><Relationship Id="rId4" Type="http://schemas.openxmlformats.org/officeDocument/2006/relationships/image" Target="../media/image12.wmf"/><Relationship Id="rId9"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21.wmf"/><Relationship Id="rId7" Type="http://schemas.openxmlformats.org/officeDocument/2006/relationships/image" Target="../media/image25.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image" Target="../media/image29.wmf"/><Relationship Id="rId7" Type="http://schemas.openxmlformats.org/officeDocument/2006/relationships/image" Target="../media/image33.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11" Type="http://schemas.openxmlformats.org/officeDocument/2006/relationships/image" Target="../media/image37.wmf"/><Relationship Id="rId5" Type="http://schemas.openxmlformats.org/officeDocument/2006/relationships/image" Target="../media/image31.wmf"/><Relationship Id="rId10" Type="http://schemas.openxmlformats.org/officeDocument/2006/relationships/image" Target="../media/image36.wmf"/><Relationship Id="rId4" Type="http://schemas.openxmlformats.org/officeDocument/2006/relationships/image" Target="../media/image30.wmf"/><Relationship Id="rId9" Type="http://schemas.openxmlformats.org/officeDocument/2006/relationships/image" Target="../media/image35.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image" Target="../media/image40.wmf"/><Relationship Id="rId7" Type="http://schemas.openxmlformats.org/officeDocument/2006/relationships/image" Target="../media/image44.wmf"/><Relationship Id="rId2" Type="http://schemas.openxmlformats.org/officeDocument/2006/relationships/image" Target="../media/image39.wmf"/><Relationship Id="rId1" Type="http://schemas.openxmlformats.org/officeDocument/2006/relationships/image" Target="../media/image38.wmf"/><Relationship Id="rId6" Type="http://schemas.openxmlformats.org/officeDocument/2006/relationships/image" Target="../media/image43.wmf"/><Relationship Id="rId5" Type="http://schemas.openxmlformats.org/officeDocument/2006/relationships/image" Target="../media/image42.wmf"/><Relationship Id="rId10" Type="http://schemas.openxmlformats.org/officeDocument/2006/relationships/image" Target="../media/image47.wmf"/><Relationship Id="rId4" Type="http://schemas.openxmlformats.org/officeDocument/2006/relationships/image" Target="../media/image41.wmf"/><Relationship Id="rId9"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7739" cy="469424"/>
          </a:xfrm>
          <a:prstGeom prst="rect">
            <a:avLst/>
          </a:prstGeom>
          <a:noFill/>
          <a:ln>
            <a:noFill/>
          </a:ln>
          <a:effectLst/>
          <a:extLst/>
        </p:spPr>
        <p:txBody>
          <a:bodyPr vert="horz" wrap="square" lIns="94229" tIns="47114" rIns="94229" bIns="47114"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11267" name="Rectangle 3"/>
          <p:cNvSpPr>
            <a:spLocks noGrp="1" noChangeArrowheads="1"/>
          </p:cNvSpPr>
          <p:nvPr>
            <p:ph type="dt" idx="1"/>
          </p:nvPr>
        </p:nvSpPr>
        <p:spPr bwMode="auto">
          <a:xfrm>
            <a:off x="4023092" y="0"/>
            <a:ext cx="3077739" cy="469424"/>
          </a:xfrm>
          <a:prstGeom prst="rect">
            <a:avLst/>
          </a:prstGeom>
          <a:noFill/>
          <a:ln>
            <a:noFill/>
          </a:ln>
          <a:effectLst/>
          <a:extLst/>
        </p:spPr>
        <p:txBody>
          <a:bodyPr vert="horz" wrap="square" lIns="94229" tIns="47114" rIns="94229" bIns="47114"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en-US"/>
          </a:p>
        </p:txBody>
      </p:sp>
      <p:sp>
        <p:nvSpPr>
          <p:cNvPr id="37892" name="Rectangle 4"/>
          <p:cNvSpPr>
            <a:spLocks noGrp="1" noRot="1" noChangeAspect="1" noChangeArrowheads="1" noTextEdit="1"/>
          </p:cNvSpPr>
          <p:nvPr>
            <p:ph type="sldImg" idx="2"/>
          </p:nvPr>
        </p:nvSpPr>
        <p:spPr bwMode="auto">
          <a:xfrm>
            <a:off x="501650" y="704850"/>
            <a:ext cx="6099175" cy="3519488"/>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710248" y="4459526"/>
            <a:ext cx="5681980" cy="4224814"/>
          </a:xfrm>
          <a:prstGeom prst="rect">
            <a:avLst/>
          </a:prstGeom>
          <a:noFill/>
          <a:ln>
            <a:noFill/>
          </a:ln>
          <a:effectLst/>
          <a:extLst/>
        </p:spPr>
        <p:txBody>
          <a:bodyPr vert="horz" wrap="square" lIns="94229" tIns="47114" rIns="94229" bIns="4711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917422"/>
            <a:ext cx="3077739" cy="469424"/>
          </a:xfrm>
          <a:prstGeom prst="rect">
            <a:avLst/>
          </a:prstGeom>
          <a:noFill/>
          <a:ln>
            <a:noFill/>
          </a:ln>
          <a:effectLst/>
          <a:extLst/>
        </p:spPr>
        <p:txBody>
          <a:bodyPr vert="horz" wrap="square" lIns="94229" tIns="47114" rIns="94229" bIns="47114"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11271" name="Rectangle 7"/>
          <p:cNvSpPr>
            <a:spLocks noGrp="1" noChangeArrowheads="1"/>
          </p:cNvSpPr>
          <p:nvPr>
            <p:ph type="sldNum" sz="quarter" idx="5"/>
          </p:nvPr>
        </p:nvSpPr>
        <p:spPr bwMode="auto">
          <a:xfrm>
            <a:off x="4023092" y="8917422"/>
            <a:ext cx="3077739" cy="469424"/>
          </a:xfrm>
          <a:prstGeom prst="rect">
            <a:avLst/>
          </a:prstGeom>
          <a:noFill/>
          <a:ln>
            <a:noFill/>
          </a:ln>
          <a:effectLst/>
          <a:extLst/>
        </p:spPr>
        <p:txBody>
          <a:bodyPr vert="horz" wrap="square" lIns="94229" tIns="47114" rIns="94229" bIns="47114" numCol="1" anchor="b" anchorCtr="0" compatLnSpc="1">
            <a:prstTxWarp prst="textNoShape">
              <a:avLst/>
            </a:prstTxWarp>
          </a:bodyPr>
          <a:lstStyle>
            <a:lvl1pPr algn="r">
              <a:defRPr sz="1200">
                <a:latin typeface="Arial" pitchFamily="34" charset="0"/>
                <a:cs typeface="Arial" pitchFamily="34" charset="0"/>
              </a:defRPr>
            </a:lvl1pPr>
          </a:lstStyle>
          <a:p>
            <a:pPr>
              <a:defRPr/>
            </a:pPr>
            <a:fld id="{9138C63C-3BD2-426F-854A-72649AB77BF2}" type="slidenum">
              <a:rPr lang="en-US"/>
              <a:pPr>
                <a:defRPr/>
              </a:pPr>
              <a:t>‹#›</a:t>
            </a:fld>
            <a:endParaRPr lang="en-US"/>
          </a:p>
        </p:txBody>
      </p:sp>
    </p:spTree>
    <p:extLst>
      <p:ext uri="{BB962C8B-B14F-4D97-AF65-F5344CB8AC3E}">
        <p14:creationId xmlns:p14="http://schemas.microsoft.com/office/powerpoint/2010/main" val="17854193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138C63C-3BD2-426F-854A-72649AB77BF2}" type="slidenum">
              <a:rPr lang="en-US" smtClean="0"/>
              <a:pPr>
                <a:defRPr/>
              </a:pPr>
              <a:t>8</a:t>
            </a:fld>
            <a:endParaRPr lang="en-US"/>
          </a:p>
        </p:txBody>
      </p:sp>
    </p:spTree>
    <p:extLst>
      <p:ext uri="{BB962C8B-B14F-4D97-AF65-F5344CB8AC3E}">
        <p14:creationId xmlns:p14="http://schemas.microsoft.com/office/powerpoint/2010/main" val="1477428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2175" y="2130425"/>
            <a:ext cx="101028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2763" y="3886200"/>
            <a:ext cx="83216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CFFC1EF-BBCE-4823-A225-CE6DBBBE0A17}"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E4424EBD-E13E-478A-8843-EF1F5D4B0F2D}" type="datetime1">
              <a:rPr lang="en-US" altLang="en-US"/>
              <a:pPr>
                <a:defRPr/>
              </a:pPr>
              <a:t>5/27/2015</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71AE529-F1A1-4405-8C24-7FD399AA8057}"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57DD6B13-B539-4084-A2CF-3F6CFDCE4327}" type="datetime1">
              <a:rPr lang="en-US" altLang="en-US"/>
              <a:pPr>
                <a:defRPr/>
              </a:pPr>
              <a:t>5/27/2015</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457200"/>
            <a:ext cx="2822575"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5" y="457200"/>
            <a:ext cx="8316913"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C36885F-5CFA-45A9-950E-F458DAFE87E7}"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25AFE122-51F0-4BFD-946E-8BC56C5C7316}" type="datetime1">
              <a:rPr lang="en-US" altLang="en-US"/>
              <a:pPr>
                <a:defRPr/>
              </a:pPr>
              <a:t>5/27/2015</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2175" y="2130425"/>
            <a:ext cx="101028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2763" y="3886200"/>
            <a:ext cx="8321675"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828800"/>
            <a:ext cx="11291888" cy="44910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0" y="4406900"/>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0" y="2906713"/>
            <a:ext cx="1010285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828800"/>
            <a:ext cx="5568950" cy="44910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9950" y="1828800"/>
            <a:ext cx="5570538" cy="44910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5" y="1535113"/>
            <a:ext cx="52530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5" y="2174875"/>
            <a:ext cx="52530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0" y="1535113"/>
            <a:ext cx="52546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0" y="2174875"/>
            <a:ext cx="52546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0" y="273050"/>
            <a:ext cx="664527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5" y="1435100"/>
            <a:ext cx="3911600"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F163EFC-C947-4978-B298-04A2BF603432}"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F65E4EE1-E75B-4723-96C9-C3C9C18AB6D6}" type="datetime1">
              <a:rPr lang="en-US" altLang="en-US"/>
              <a:pPr>
                <a:defRPr/>
              </a:pPr>
              <a:t>5/27/2015</a:t>
            </a:fld>
            <a:endParaRPr lang="en-US"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0" y="4800600"/>
            <a:ext cx="7132638"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0" y="612775"/>
            <a:ext cx="713263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30450" y="5367338"/>
            <a:ext cx="713263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828800"/>
            <a:ext cx="11291888" cy="4491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5850" y="515938"/>
            <a:ext cx="2824163" cy="5803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515938"/>
            <a:ext cx="8324850" cy="5803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2175" y="2130425"/>
            <a:ext cx="101028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2763" y="3886200"/>
            <a:ext cx="83216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0" y="4406900"/>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0"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51000" y="4038600"/>
            <a:ext cx="4257675" cy="175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61075" y="4038600"/>
            <a:ext cx="4257675" cy="175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5" y="1535113"/>
            <a:ext cx="52530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5" y="2174875"/>
            <a:ext cx="52530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0"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0"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0" y="4406900"/>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0"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7566505-B161-4BDD-A11B-CF12D21FFF88}"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AA04878D-0F9C-41B9-8CCE-A1D64CAEB8F5}" type="datetime1">
              <a:rPr lang="en-US" altLang="en-US"/>
              <a:pPr>
                <a:defRPr/>
              </a:pPr>
              <a:t>5/27/2015</a:t>
            </a:fld>
            <a:endParaRPr lang="en-US"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0" y="273050"/>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5" y="1435100"/>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0" y="4800600"/>
            <a:ext cx="7132638"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0" y="612775"/>
            <a:ext cx="713263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30450" y="5367338"/>
            <a:ext cx="713263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3" y="2133600"/>
            <a:ext cx="2744787" cy="3657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08050" y="2133600"/>
            <a:ext cx="8081963" cy="3657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5"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7BEB011-61E0-45D6-B902-AB7297DD7240}" type="slidenum">
              <a:rPr lang="en-US"/>
              <a:pPr>
                <a:defRPr/>
              </a:pPr>
              <a:t>‹#›</a:t>
            </a:fld>
            <a:endParaRPr lang="en-US"/>
          </a:p>
        </p:txBody>
      </p:sp>
      <p:sp>
        <p:nvSpPr>
          <p:cNvPr id="6" name="Rectangle 8"/>
          <p:cNvSpPr>
            <a:spLocks noGrp="1" noChangeArrowheads="1"/>
          </p:cNvSpPr>
          <p:nvPr>
            <p:ph type="dt" sz="half" idx="11"/>
          </p:nvPr>
        </p:nvSpPr>
        <p:spPr>
          <a:ln/>
        </p:spPr>
        <p:txBody>
          <a:bodyPr/>
          <a:lstStyle>
            <a:lvl1pPr>
              <a:defRPr/>
            </a:lvl1pPr>
          </a:lstStyle>
          <a:p>
            <a:pPr>
              <a:defRPr/>
            </a:pPr>
            <a:fld id="{171AD106-BE79-4239-9970-719F296C3F76}" type="datetime1">
              <a:rPr lang="en-US" altLang="en-US"/>
              <a:pPr>
                <a:defRPr/>
              </a:pPr>
              <a:t>5/27/2015</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5" y="1535113"/>
            <a:ext cx="52530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5" y="2174875"/>
            <a:ext cx="52530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0"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0"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D7279B77-850F-40D9-9DE3-FD907E21EB68}" type="slidenum">
              <a:rPr lang="en-US"/>
              <a:pPr>
                <a:defRPr/>
              </a:pPr>
              <a:t>‹#›</a:t>
            </a:fld>
            <a:endParaRPr lang="en-US"/>
          </a:p>
        </p:txBody>
      </p:sp>
      <p:sp>
        <p:nvSpPr>
          <p:cNvPr id="8" name="Rectangle 8"/>
          <p:cNvSpPr>
            <a:spLocks noGrp="1" noChangeArrowheads="1"/>
          </p:cNvSpPr>
          <p:nvPr>
            <p:ph type="dt" sz="half" idx="11"/>
          </p:nvPr>
        </p:nvSpPr>
        <p:spPr>
          <a:ln/>
        </p:spPr>
        <p:txBody>
          <a:bodyPr/>
          <a:lstStyle>
            <a:lvl1pPr>
              <a:defRPr/>
            </a:lvl1pPr>
          </a:lstStyle>
          <a:p>
            <a:pPr>
              <a:defRPr/>
            </a:pPr>
            <a:fld id="{4AF905DA-59AB-4D47-8680-4736641EAFD2}" type="datetime1">
              <a:rPr lang="en-US" altLang="en-US"/>
              <a:pPr>
                <a:defRPr/>
              </a:pPr>
              <a:t>5/27/2015</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ABCE9D54-7CF0-494C-B0FF-C678D01D5864}" type="slidenum">
              <a:rPr lang="en-US"/>
              <a:pPr>
                <a:defRPr/>
              </a:pPr>
              <a:t>‹#›</a:t>
            </a:fld>
            <a:endParaRPr lang="en-US"/>
          </a:p>
        </p:txBody>
      </p:sp>
      <p:sp>
        <p:nvSpPr>
          <p:cNvPr id="4" name="Rectangle 8"/>
          <p:cNvSpPr>
            <a:spLocks noGrp="1" noChangeArrowheads="1"/>
          </p:cNvSpPr>
          <p:nvPr>
            <p:ph type="dt" sz="half" idx="11"/>
          </p:nvPr>
        </p:nvSpPr>
        <p:spPr>
          <a:ln/>
        </p:spPr>
        <p:txBody>
          <a:bodyPr/>
          <a:lstStyle>
            <a:lvl1pPr>
              <a:defRPr/>
            </a:lvl1pPr>
          </a:lstStyle>
          <a:p>
            <a:pPr>
              <a:defRPr/>
            </a:pPr>
            <a:fld id="{E9D646C2-BAFB-430C-B5F9-D0407ECF0282}" type="datetime1">
              <a:rPr lang="en-US" altLang="en-US"/>
              <a:pPr>
                <a:defRPr/>
              </a:pPr>
              <a:t>5/27/2015</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D0A9D15-6AD5-4E7F-8829-3A2A455B323B}" type="slidenum">
              <a:rPr lang="en-US"/>
              <a:pPr>
                <a:defRPr/>
              </a:pPr>
              <a:t>‹#›</a:t>
            </a:fld>
            <a:endParaRPr lang="en-US"/>
          </a:p>
        </p:txBody>
      </p:sp>
      <p:sp>
        <p:nvSpPr>
          <p:cNvPr id="3" name="Rectangle 8"/>
          <p:cNvSpPr>
            <a:spLocks noGrp="1" noChangeArrowheads="1"/>
          </p:cNvSpPr>
          <p:nvPr>
            <p:ph type="dt" sz="half" idx="11"/>
          </p:nvPr>
        </p:nvSpPr>
        <p:spPr>
          <a:ln/>
        </p:spPr>
        <p:txBody>
          <a:bodyPr/>
          <a:lstStyle>
            <a:lvl1pPr>
              <a:defRPr/>
            </a:lvl1pPr>
          </a:lstStyle>
          <a:p>
            <a:pPr>
              <a:defRPr/>
            </a:pPr>
            <a:fld id="{6E6A3F20-15F6-4A75-AF67-81AA9AAE863D}" type="datetime1">
              <a:rPr lang="en-US" altLang="en-US"/>
              <a:pPr>
                <a:defRPr/>
              </a:pPr>
              <a:t>5/27/2015</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0" y="273050"/>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5" y="1435100"/>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CA80012-20C7-4582-A96F-DB4DF81A3666}" type="slidenum">
              <a:rPr lang="en-US"/>
              <a:pPr>
                <a:defRPr/>
              </a:pPr>
              <a:t>‹#›</a:t>
            </a:fld>
            <a:endParaRPr lang="en-US"/>
          </a:p>
        </p:txBody>
      </p:sp>
      <p:sp>
        <p:nvSpPr>
          <p:cNvPr id="6" name="Rectangle 8"/>
          <p:cNvSpPr>
            <a:spLocks noGrp="1" noChangeArrowheads="1"/>
          </p:cNvSpPr>
          <p:nvPr>
            <p:ph type="dt" sz="half" idx="11"/>
          </p:nvPr>
        </p:nvSpPr>
        <p:spPr>
          <a:ln/>
        </p:spPr>
        <p:txBody>
          <a:bodyPr/>
          <a:lstStyle>
            <a:lvl1pPr>
              <a:defRPr/>
            </a:lvl1pPr>
          </a:lstStyle>
          <a:p>
            <a:pPr>
              <a:defRPr/>
            </a:pPr>
            <a:fld id="{CAA404E5-97E3-4BFE-BD74-DDF460A6C8DC}" type="datetime1">
              <a:rPr lang="en-US" altLang="en-US"/>
              <a:pPr>
                <a:defRPr/>
              </a:pPr>
              <a:t>5/27/2015</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0" y="4800600"/>
            <a:ext cx="7132638"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0" y="612775"/>
            <a:ext cx="713263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30450" y="5367338"/>
            <a:ext cx="713263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E5A842D-0426-4C3D-B27F-577349F27674}" type="slidenum">
              <a:rPr lang="en-US"/>
              <a:pPr>
                <a:defRPr/>
              </a:pPr>
              <a:t>‹#›</a:t>
            </a:fld>
            <a:endParaRPr lang="en-US"/>
          </a:p>
        </p:txBody>
      </p:sp>
      <p:sp>
        <p:nvSpPr>
          <p:cNvPr id="6" name="Rectangle 8"/>
          <p:cNvSpPr>
            <a:spLocks noGrp="1" noChangeArrowheads="1"/>
          </p:cNvSpPr>
          <p:nvPr>
            <p:ph type="dt" sz="half" idx="11"/>
          </p:nvPr>
        </p:nvSpPr>
        <p:spPr>
          <a:ln/>
        </p:spPr>
        <p:txBody>
          <a:bodyPr/>
          <a:lstStyle>
            <a:lvl1pPr>
              <a:defRPr/>
            </a:lvl1pPr>
          </a:lstStyle>
          <a:p>
            <a:pPr>
              <a:defRPr/>
            </a:pPr>
            <a:fld id="{51001BC0-5D60-4571-A477-822E4A9685C6}" type="datetime1">
              <a:rPr lang="en-US" altLang="en-US"/>
              <a:pPr>
                <a:defRPr/>
              </a:pPr>
              <a:t>5/27/2015</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38125" y="457200"/>
            <a:ext cx="11291888" cy="5111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238125" y="1863725"/>
            <a:ext cx="11291888" cy="4491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p:txBody>
      </p:sp>
      <p:sp>
        <p:nvSpPr>
          <p:cNvPr id="1028" name="Line 4"/>
          <p:cNvSpPr>
            <a:spLocks noChangeShapeType="1"/>
          </p:cNvSpPr>
          <p:nvPr/>
        </p:nvSpPr>
        <p:spPr bwMode="auto">
          <a:xfrm flipV="1">
            <a:off x="381000" y="968375"/>
            <a:ext cx="11172825" cy="0"/>
          </a:xfrm>
          <a:prstGeom prst="line">
            <a:avLst/>
          </a:prstGeom>
          <a:noFill/>
          <a:ln w="9525">
            <a:solidFill>
              <a:schemeClr val="tx1"/>
            </a:solidFill>
            <a:round/>
            <a:headEnd/>
            <a:tailEnd/>
          </a:ln>
        </p:spPr>
        <p:txBody>
          <a:bodyPr/>
          <a:lstStyle/>
          <a:p>
            <a:pPr algn="ctr">
              <a:defRPr/>
            </a:pPr>
            <a:endParaRPr lang="en-US"/>
          </a:p>
        </p:txBody>
      </p:sp>
      <p:sp>
        <p:nvSpPr>
          <p:cNvPr id="448518" name="Rectangle 6"/>
          <p:cNvSpPr>
            <a:spLocks noGrp="1" noChangeArrowheads="1"/>
          </p:cNvSpPr>
          <p:nvPr>
            <p:ph type="sldNum" sz="quarter" idx="4"/>
          </p:nvPr>
        </p:nvSpPr>
        <p:spPr bwMode="black">
          <a:xfrm>
            <a:off x="228600" y="6553200"/>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a:latin typeface="+mn-lt"/>
                <a:cs typeface="+mn-cs"/>
              </a:defRPr>
            </a:lvl1pPr>
          </a:lstStyle>
          <a:p>
            <a:pPr>
              <a:defRPr/>
            </a:pPr>
            <a:fld id="{D698C850-EE6C-4C99-BF89-30256EE745F8}" type="slidenum">
              <a:rPr lang="en-US"/>
              <a:pPr>
                <a:defRPr/>
              </a:pPr>
              <a:t>‹#›</a:t>
            </a:fld>
            <a:endParaRPr lang="en-US"/>
          </a:p>
        </p:txBody>
      </p:sp>
      <p:sp>
        <p:nvSpPr>
          <p:cNvPr id="448520" name="Rectangle 8"/>
          <p:cNvSpPr>
            <a:spLocks noGrp="1" noChangeArrowheads="1"/>
          </p:cNvSpPr>
          <p:nvPr>
            <p:ph type="dt" sz="half" idx="2"/>
          </p:nvPr>
        </p:nvSpPr>
        <p:spPr bwMode="auto">
          <a:xfrm>
            <a:off x="685800" y="6553200"/>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defRPr sz="800"/>
            </a:lvl1pPr>
          </a:lstStyle>
          <a:p>
            <a:pPr>
              <a:defRPr/>
            </a:pPr>
            <a:fld id="{3510AAFF-23FC-48F1-BB03-522193471CA7}" type="datetime1">
              <a:rPr lang="en-US" altLang="en-US"/>
              <a:pPr>
                <a:defRPr/>
              </a:pPr>
              <a:t>5/27/2015</a:t>
            </a:fld>
            <a:endParaRPr lang="en-US" altLang="en-US"/>
          </a:p>
        </p:txBody>
      </p:sp>
      <p:sp>
        <p:nvSpPr>
          <p:cNvPr id="98315"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eaLnBrk="0" hangingPunct="0">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sp>
        <p:nvSpPr>
          <p:cNvPr id="98316"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eaLnBrk="0" hangingPunct="0">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pic>
        <p:nvPicPr>
          <p:cNvPr id="1036" name="Picture 8" descr="SMT Logo"/>
          <p:cNvPicPr>
            <a:picLocks noChangeAspect="1" noChangeArrowheads="1"/>
          </p:cNvPicPr>
          <p:nvPr/>
        </p:nvPicPr>
        <p:blipFill>
          <a:blip r:embed="rId13"/>
          <a:srcRect/>
          <a:stretch>
            <a:fillRect/>
          </a:stretch>
        </p:blipFill>
        <p:spPr bwMode="auto">
          <a:xfrm>
            <a:off x="203200" y="152400"/>
            <a:ext cx="1244600" cy="358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 id="2147483665" r:id="rId2"/>
    <p:sldLayoutId id="2147483664" r:id="rId3"/>
    <p:sldLayoutId id="2147483663" r:id="rId4"/>
    <p:sldLayoutId id="2147483662" r:id="rId5"/>
    <p:sldLayoutId id="2147483661" r:id="rId6"/>
    <p:sldLayoutId id="2147483660" r:id="rId7"/>
    <p:sldLayoutId id="2147483659" r:id="rId8"/>
    <p:sldLayoutId id="2147483658" r:id="rId9"/>
    <p:sldLayoutId id="2147483657" r:id="rId10"/>
    <p:sldLayoutId id="2147483656"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2pPr>
      <a:lvl3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3pPr>
      <a:lvl4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4pPr>
      <a:lvl5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4"/>
          <p:cNvSpPr>
            <a:spLocks noChangeShapeType="1"/>
          </p:cNvSpPr>
          <p:nvPr/>
        </p:nvSpPr>
        <p:spPr bwMode="auto">
          <a:xfrm flipV="1">
            <a:off x="357188" y="1323975"/>
            <a:ext cx="11172825" cy="0"/>
          </a:xfrm>
          <a:prstGeom prst="line">
            <a:avLst/>
          </a:prstGeom>
          <a:noFill/>
          <a:ln w="9525">
            <a:solidFill>
              <a:schemeClr val="tx1"/>
            </a:solidFill>
            <a:round/>
            <a:headEnd/>
            <a:tailEnd/>
          </a:ln>
        </p:spPr>
        <p:txBody>
          <a:bodyPr/>
          <a:lstStyle/>
          <a:p>
            <a:pPr algn="ctr">
              <a:defRPr/>
            </a:pPr>
            <a:endParaRPr lang="en-US"/>
          </a:p>
        </p:txBody>
      </p:sp>
      <p:pic>
        <p:nvPicPr>
          <p:cNvPr id="13316"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pic>
        <p:nvPicPr>
          <p:cNvPr id="13317"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sp>
        <p:nvSpPr>
          <p:cNvPr id="19"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eaLnBrk="0" hangingPunct="0">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sp>
        <p:nvSpPr>
          <p:cNvPr id="13321" name="Rectangle 2"/>
          <p:cNvSpPr>
            <a:spLocks noGrp="1" noChangeArrowheads="1"/>
          </p:cNvSpPr>
          <p:nvPr>
            <p:ph type="title"/>
          </p:nvPr>
        </p:nvSpPr>
        <p:spPr bwMode="auto">
          <a:xfrm>
            <a:off x="238125" y="515938"/>
            <a:ext cx="11291888" cy="8159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Line 4"/>
          <p:cNvSpPr>
            <a:spLocks noChangeShapeType="1"/>
          </p:cNvSpPr>
          <p:nvPr/>
        </p:nvSpPr>
        <p:spPr bwMode="auto">
          <a:xfrm flipV="1">
            <a:off x="357188" y="1323975"/>
            <a:ext cx="11172825" cy="0"/>
          </a:xfrm>
          <a:prstGeom prst="line">
            <a:avLst/>
          </a:prstGeom>
          <a:noFill/>
          <a:ln w="9525">
            <a:solidFill>
              <a:schemeClr val="tx1"/>
            </a:solidFill>
            <a:round/>
            <a:headEnd/>
            <a:tailEnd/>
          </a:ln>
        </p:spPr>
        <p:txBody>
          <a:bodyPr/>
          <a:lstStyle/>
          <a:p>
            <a:pPr algn="ctr">
              <a:defRPr/>
            </a:pPr>
            <a:endParaRPr lang="en-US"/>
          </a:p>
        </p:txBody>
      </p:sp>
      <p:sp>
        <p:nvSpPr>
          <p:cNvPr id="275459" name="Rectangle 6"/>
          <p:cNvSpPr>
            <a:spLocks noChangeArrowheads="1"/>
          </p:cNvSpPr>
          <p:nvPr/>
        </p:nvSpPr>
        <p:spPr bwMode="black">
          <a:xfrm>
            <a:off x="9866313" y="6537325"/>
            <a:ext cx="1784350" cy="184150"/>
          </a:xfrm>
          <a:prstGeom prst="rect">
            <a:avLst/>
          </a:prstGeom>
          <a:noFill/>
          <a:ln>
            <a:noFill/>
          </a:ln>
          <a:extLst/>
        </p:spPr>
        <p:txBody>
          <a:bodyPr lIns="92075" tIns="46038" rIns="92075" bIns="46038"/>
          <a:lstStyle>
            <a:lvl1pPr algn="l" eaLnBrk="0" hangingPunct="0">
              <a:defRPr>
                <a:solidFill>
                  <a:schemeClr val="tx1"/>
                </a:solidFill>
                <a:latin typeface="Arial" charset="0"/>
                <a:cs typeface="Arial" charset="0"/>
              </a:defRPr>
            </a:lvl1pPr>
            <a:lvl2pPr marL="742950" indent="-285750" algn="l" eaLnBrk="0" hangingPunct="0">
              <a:defRPr>
                <a:solidFill>
                  <a:schemeClr val="tx1"/>
                </a:solidFill>
                <a:latin typeface="Arial" charset="0"/>
                <a:cs typeface="Arial" charset="0"/>
              </a:defRPr>
            </a:lvl2pPr>
            <a:lvl3pPr marL="1143000" indent="-228600" algn="l" eaLnBrk="0" hangingPunct="0">
              <a:defRPr>
                <a:solidFill>
                  <a:schemeClr val="tx1"/>
                </a:solidFill>
                <a:latin typeface="Arial" charset="0"/>
                <a:cs typeface="Arial" charset="0"/>
              </a:defRPr>
            </a:lvl3pPr>
            <a:lvl4pPr marL="1600200" indent="-228600" algn="l" eaLnBrk="0" hangingPunct="0">
              <a:defRPr>
                <a:solidFill>
                  <a:schemeClr val="tx1"/>
                </a:solidFill>
                <a:latin typeface="Arial" charset="0"/>
                <a:cs typeface="Arial" charset="0"/>
              </a:defRPr>
            </a:lvl4pPr>
            <a:lvl5pPr marL="2057400" indent="-228600" algn="l"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altLang="en-US" sz="800" smtClean="0"/>
              <a:t>© 2013 IBM Corporation</a:t>
            </a:r>
            <a:endParaRPr lang="en-US" altLang="en-US" smtClean="0"/>
          </a:p>
        </p:txBody>
      </p:sp>
      <p:pic>
        <p:nvPicPr>
          <p:cNvPr id="25604"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pic>
        <p:nvPicPr>
          <p:cNvPr id="25605"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sp>
        <p:nvSpPr>
          <p:cNvPr id="10246" name="Text Box 8"/>
          <p:cNvSpPr txBox="1">
            <a:spLocks noChangeArrowheads="1"/>
          </p:cNvSpPr>
          <p:nvPr/>
        </p:nvSpPr>
        <p:spPr bwMode="auto">
          <a:xfrm>
            <a:off x="296863" y="6172200"/>
            <a:ext cx="5111750" cy="458788"/>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US" sz="80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25607" name="Picture 9"/>
          <p:cNvPicPr>
            <a:picLocks noChangeAspect="1" noChangeArrowheads="1"/>
          </p:cNvPicPr>
          <p:nvPr/>
        </p:nvPicPr>
        <p:blipFill>
          <a:blip r:embed="rId14"/>
          <a:srcRect/>
          <a:stretch>
            <a:fillRect/>
          </a:stretch>
        </p:blipFill>
        <p:spPr bwMode="auto">
          <a:xfrm>
            <a:off x="355600" y="3665538"/>
            <a:ext cx="11222038" cy="2420937"/>
          </a:xfrm>
          <a:prstGeom prst="rect">
            <a:avLst/>
          </a:prstGeom>
          <a:noFill/>
          <a:ln w="12700" algn="ctr">
            <a:noFill/>
            <a:miter lim="800000"/>
            <a:headEnd/>
            <a:tailEnd/>
          </a:ln>
        </p:spPr>
      </p:pic>
      <p:sp>
        <p:nvSpPr>
          <p:cNvPr id="10248"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sp>
        <p:nvSpPr>
          <p:cNvPr id="25609" name="Rectangle 2"/>
          <p:cNvSpPr>
            <a:spLocks noGrp="1" noChangeArrowheads="1"/>
          </p:cNvSpPr>
          <p:nvPr>
            <p:ph type="title"/>
          </p:nvPr>
        </p:nvSpPr>
        <p:spPr bwMode="auto">
          <a:xfrm>
            <a:off x="908050" y="2133600"/>
            <a:ext cx="10979150" cy="15017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5610" name="Rectangle 3"/>
          <p:cNvSpPr>
            <a:spLocks noGrp="1" noChangeArrowheads="1"/>
          </p:cNvSpPr>
          <p:nvPr>
            <p:ph type="body" idx="1"/>
          </p:nvPr>
        </p:nvSpPr>
        <p:spPr bwMode="auto">
          <a:xfrm>
            <a:off x="1651000" y="4038600"/>
            <a:ext cx="866775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add subtitle</a:t>
            </a:r>
          </a:p>
        </p:txBody>
      </p:sp>
    </p:spTree>
  </p:cSld>
  <p:clrMap bg1="lt1" tx1="dk1" bg2="lt2" tx2="dk2" accent1="accent1" accent2="accent2" accent3="accent3" accent4="accent4" accent5="accent5" accent6="accent6" hlink="hlink" folHlink="folHlink"/>
  <p:sldLayoutIdLst>
    <p:sldLayoutId id="2147483688" r:id="rId1"/>
    <p:sldLayoutId id="2147483687" r:id="rId2"/>
    <p:sldLayoutId id="2147483686" r:id="rId3"/>
    <p:sldLayoutId id="2147483685" r:id="rId4"/>
    <p:sldLayoutId id="2147483684" r:id="rId5"/>
    <p:sldLayoutId id="2147483683" r:id="rId6"/>
    <p:sldLayoutId id="2147483682" r:id="rId7"/>
    <p:sldLayoutId id="2147483681" r:id="rId8"/>
    <p:sldLayoutId id="2147483680" r:id="rId9"/>
    <p:sldLayoutId id="2147483679" r:id="rId10"/>
    <p:sldLayoutId id="2147483678"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fontAlgn="base">
        <a:lnSpc>
          <a:spcPct val="90000"/>
        </a:lnSpc>
        <a:spcBef>
          <a:spcPct val="0"/>
        </a:spcBef>
        <a:spcAft>
          <a:spcPct val="0"/>
        </a:spcAft>
        <a:defRPr sz="2200">
          <a:solidFill>
            <a:schemeClr val="hlink"/>
          </a:solidFill>
          <a:latin typeface="Arial" charset="0"/>
          <a:cs typeface="Arial" charset="0"/>
        </a:defRPr>
      </a:lvl6pPr>
      <a:lvl7pPr marL="914400" algn="l" rtl="0" fontAlgn="base">
        <a:lnSpc>
          <a:spcPct val="90000"/>
        </a:lnSpc>
        <a:spcBef>
          <a:spcPct val="0"/>
        </a:spcBef>
        <a:spcAft>
          <a:spcPct val="0"/>
        </a:spcAft>
        <a:defRPr sz="2200">
          <a:solidFill>
            <a:schemeClr val="hlink"/>
          </a:solidFill>
          <a:latin typeface="Arial" charset="0"/>
          <a:cs typeface="Arial" charset="0"/>
        </a:defRPr>
      </a:lvl7pPr>
      <a:lvl8pPr marL="1371600" algn="l" rtl="0" fontAlgn="base">
        <a:lnSpc>
          <a:spcPct val="90000"/>
        </a:lnSpc>
        <a:spcBef>
          <a:spcPct val="0"/>
        </a:spcBef>
        <a:spcAft>
          <a:spcPct val="0"/>
        </a:spcAft>
        <a:defRPr sz="2200">
          <a:solidFill>
            <a:schemeClr val="hlink"/>
          </a:solidFill>
          <a:latin typeface="Arial" charset="0"/>
          <a:cs typeface="Arial" charset="0"/>
        </a:defRPr>
      </a:lvl8pPr>
      <a:lvl9pPr marL="1828800" algn="l" rtl="0" fontAlgn="base">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ctr" rtl="0" eaLnBrk="0" fontAlgn="base" hangingPunct="0">
        <a:spcBef>
          <a:spcPct val="20000"/>
        </a:spcBef>
        <a:spcAft>
          <a:spcPct val="0"/>
        </a:spcAft>
        <a:buClr>
          <a:schemeClr val="tx1"/>
        </a:buClr>
        <a:buFont typeface="Wingdings" pitchFamily="2" charset="2"/>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charset="0"/>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fontAlgn="base">
        <a:spcBef>
          <a:spcPct val="20000"/>
        </a:spcBef>
        <a:spcAft>
          <a:spcPct val="0"/>
        </a:spcAft>
        <a:buClr>
          <a:schemeClr val="bg1"/>
        </a:buClr>
        <a:buChar char="»"/>
        <a:defRPr sz="1600">
          <a:solidFill>
            <a:schemeClr val="bg1"/>
          </a:solidFill>
          <a:latin typeface="+mn-lt"/>
          <a:cs typeface="+mn-cs"/>
        </a:defRPr>
      </a:lvl6pPr>
      <a:lvl7pPr marL="2454275" indent="-163513" algn="l" rtl="0" fontAlgn="base">
        <a:spcBef>
          <a:spcPct val="20000"/>
        </a:spcBef>
        <a:spcAft>
          <a:spcPct val="0"/>
        </a:spcAft>
        <a:buClr>
          <a:schemeClr val="bg1"/>
        </a:buClr>
        <a:buChar char="»"/>
        <a:defRPr sz="1600">
          <a:solidFill>
            <a:schemeClr val="bg1"/>
          </a:solidFill>
          <a:latin typeface="+mn-lt"/>
          <a:cs typeface="+mn-cs"/>
        </a:defRPr>
      </a:lvl7pPr>
      <a:lvl8pPr marL="2911475" indent="-163513" algn="l" rtl="0" fontAlgn="base">
        <a:spcBef>
          <a:spcPct val="20000"/>
        </a:spcBef>
        <a:spcAft>
          <a:spcPct val="0"/>
        </a:spcAft>
        <a:buClr>
          <a:schemeClr val="bg1"/>
        </a:buClr>
        <a:buChar char="»"/>
        <a:defRPr sz="1600">
          <a:solidFill>
            <a:schemeClr val="bg1"/>
          </a:solidFill>
          <a:latin typeface="+mn-lt"/>
          <a:cs typeface="+mn-cs"/>
        </a:defRPr>
      </a:lvl8pPr>
      <a:lvl9pPr marL="3368675" indent="-163513" algn="l" rtl="0" fontAlgn="base">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8.wmf"/><Relationship Id="rId13" Type="http://schemas.openxmlformats.org/officeDocument/2006/relationships/oleObject" Target="../embeddings/Microsoft_Word_97_-_2003_Document22.doc"/><Relationship Id="rId18" Type="http://schemas.openxmlformats.org/officeDocument/2006/relationships/oleObject" Target="../embeddings/oleObject23.bin"/><Relationship Id="rId26" Type="http://schemas.openxmlformats.org/officeDocument/2006/relationships/image" Target="../media/image34.wmf"/><Relationship Id="rId3" Type="http://schemas.openxmlformats.org/officeDocument/2006/relationships/oleObject" Target="../embeddings/oleObject18.bin"/><Relationship Id="rId21" Type="http://schemas.openxmlformats.org/officeDocument/2006/relationships/oleObject" Target="../embeddings/oleObject24.bin"/><Relationship Id="rId34" Type="http://schemas.openxmlformats.org/officeDocument/2006/relationships/oleObject" Target="../embeddings/Microsoft_Word_97_-_2003_Document29.doc"/><Relationship Id="rId7" Type="http://schemas.openxmlformats.org/officeDocument/2006/relationships/oleObject" Target="../embeddings/Microsoft_Word_97_-_2003_Document20.doc"/><Relationship Id="rId12" Type="http://schemas.openxmlformats.org/officeDocument/2006/relationships/oleObject" Target="../embeddings/oleObject21.bin"/><Relationship Id="rId17" Type="http://schemas.openxmlformats.org/officeDocument/2006/relationships/image" Target="../media/image31.wmf"/><Relationship Id="rId25" Type="http://schemas.openxmlformats.org/officeDocument/2006/relationships/oleObject" Target="../embeddings/Microsoft_Word_97_-_2003_Document26.doc"/><Relationship Id="rId33" Type="http://schemas.openxmlformats.org/officeDocument/2006/relationships/oleObject" Target="../embeddings/oleObject28.bin"/><Relationship Id="rId2" Type="http://schemas.openxmlformats.org/officeDocument/2006/relationships/slideLayout" Target="../slideLayouts/slideLayout7.xml"/><Relationship Id="rId16" Type="http://schemas.openxmlformats.org/officeDocument/2006/relationships/oleObject" Target="../embeddings/Microsoft_Word_97_-_2003_Document23.doc"/><Relationship Id="rId20" Type="http://schemas.openxmlformats.org/officeDocument/2006/relationships/image" Target="../media/image32.wmf"/><Relationship Id="rId29" Type="http://schemas.openxmlformats.org/officeDocument/2006/relationships/image" Target="../media/image35.wmf"/><Relationship Id="rId1" Type="http://schemas.openxmlformats.org/officeDocument/2006/relationships/vmlDrawing" Target="../drawings/vmlDrawing3.vml"/><Relationship Id="rId6" Type="http://schemas.openxmlformats.org/officeDocument/2006/relationships/oleObject" Target="../embeddings/oleObject19.bin"/><Relationship Id="rId11" Type="http://schemas.openxmlformats.org/officeDocument/2006/relationships/image" Target="../media/image29.wmf"/><Relationship Id="rId24" Type="http://schemas.openxmlformats.org/officeDocument/2006/relationships/oleObject" Target="../embeddings/oleObject25.bin"/><Relationship Id="rId32" Type="http://schemas.openxmlformats.org/officeDocument/2006/relationships/image" Target="../media/image36.wmf"/><Relationship Id="rId5" Type="http://schemas.openxmlformats.org/officeDocument/2006/relationships/image" Target="../media/image27.wmf"/><Relationship Id="rId15" Type="http://schemas.openxmlformats.org/officeDocument/2006/relationships/oleObject" Target="../embeddings/oleObject22.bin"/><Relationship Id="rId23" Type="http://schemas.openxmlformats.org/officeDocument/2006/relationships/image" Target="../media/image33.wmf"/><Relationship Id="rId28" Type="http://schemas.openxmlformats.org/officeDocument/2006/relationships/oleObject" Target="../embeddings/Microsoft_Word_97_-_2003_Document27.doc"/><Relationship Id="rId10" Type="http://schemas.openxmlformats.org/officeDocument/2006/relationships/oleObject" Target="../embeddings/Microsoft_Word_97_-_2003_Document21.doc"/><Relationship Id="rId19" Type="http://schemas.openxmlformats.org/officeDocument/2006/relationships/oleObject" Target="../embeddings/Microsoft_Word_97_-_2003_Document24.doc"/><Relationship Id="rId31" Type="http://schemas.openxmlformats.org/officeDocument/2006/relationships/oleObject" Target="../embeddings/Microsoft_Word_97_-_2003_Document28.doc"/><Relationship Id="rId4" Type="http://schemas.openxmlformats.org/officeDocument/2006/relationships/oleObject" Target="../embeddings/Microsoft_Word_97_-_2003_Document19.doc"/><Relationship Id="rId9" Type="http://schemas.openxmlformats.org/officeDocument/2006/relationships/oleObject" Target="../embeddings/oleObject20.bin"/><Relationship Id="rId14" Type="http://schemas.openxmlformats.org/officeDocument/2006/relationships/image" Target="../media/image30.wmf"/><Relationship Id="rId22" Type="http://schemas.openxmlformats.org/officeDocument/2006/relationships/oleObject" Target="../embeddings/Microsoft_Word_97_-_2003_Document25.doc"/><Relationship Id="rId27" Type="http://schemas.openxmlformats.org/officeDocument/2006/relationships/oleObject" Target="../embeddings/oleObject26.bin"/><Relationship Id="rId30" Type="http://schemas.openxmlformats.org/officeDocument/2006/relationships/oleObject" Target="../embeddings/oleObject27.bin"/><Relationship Id="rId35" Type="http://schemas.openxmlformats.org/officeDocument/2006/relationships/image" Target="../media/image37.wmf"/></Relationships>
</file>

<file path=ppt/slides/_rels/slide11.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Microsoft_Word_97_-_2003_Document33.doc"/><Relationship Id="rId18" Type="http://schemas.openxmlformats.org/officeDocument/2006/relationships/oleObject" Target="../embeddings/oleObject34.bin"/><Relationship Id="rId26" Type="http://schemas.openxmlformats.org/officeDocument/2006/relationships/image" Target="../media/image45.wmf"/><Relationship Id="rId3" Type="http://schemas.openxmlformats.org/officeDocument/2006/relationships/oleObject" Target="../embeddings/oleObject29.bin"/><Relationship Id="rId21" Type="http://schemas.openxmlformats.org/officeDocument/2006/relationships/oleObject" Target="../embeddings/oleObject35.bin"/><Relationship Id="rId7" Type="http://schemas.openxmlformats.org/officeDocument/2006/relationships/oleObject" Target="../embeddings/Microsoft_Word_97_-_2003_Document31.doc"/><Relationship Id="rId12" Type="http://schemas.openxmlformats.org/officeDocument/2006/relationships/oleObject" Target="../embeddings/oleObject32.bin"/><Relationship Id="rId17" Type="http://schemas.openxmlformats.org/officeDocument/2006/relationships/image" Target="../media/image42.wmf"/><Relationship Id="rId25" Type="http://schemas.openxmlformats.org/officeDocument/2006/relationships/oleObject" Target="../embeddings/Microsoft_Word_97_-_2003_Document37.doc"/><Relationship Id="rId2" Type="http://schemas.openxmlformats.org/officeDocument/2006/relationships/slideLayout" Target="../slideLayouts/slideLayout7.xml"/><Relationship Id="rId16" Type="http://schemas.openxmlformats.org/officeDocument/2006/relationships/oleObject" Target="../embeddings/Microsoft_Word_97_-_2003_Document34.doc"/><Relationship Id="rId20" Type="http://schemas.openxmlformats.org/officeDocument/2006/relationships/image" Target="../media/image43.wmf"/><Relationship Id="rId29" Type="http://schemas.openxmlformats.org/officeDocument/2006/relationships/image" Target="../media/image46.wmf"/><Relationship Id="rId1" Type="http://schemas.openxmlformats.org/officeDocument/2006/relationships/vmlDrawing" Target="../drawings/vmlDrawing4.vml"/><Relationship Id="rId6" Type="http://schemas.openxmlformats.org/officeDocument/2006/relationships/oleObject" Target="../embeddings/oleObject30.bin"/><Relationship Id="rId11" Type="http://schemas.openxmlformats.org/officeDocument/2006/relationships/image" Target="../media/image40.wmf"/><Relationship Id="rId24" Type="http://schemas.openxmlformats.org/officeDocument/2006/relationships/oleObject" Target="../embeddings/oleObject36.bin"/><Relationship Id="rId32" Type="http://schemas.openxmlformats.org/officeDocument/2006/relationships/image" Target="../media/image47.wmf"/><Relationship Id="rId5" Type="http://schemas.openxmlformats.org/officeDocument/2006/relationships/image" Target="../media/image38.wmf"/><Relationship Id="rId15" Type="http://schemas.openxmlformats.org/officeDocument/2006/relationships/oleObject" Target="../embeddings/oleObject33.bin"/><Relationship Id="rId23" Type="http://schemas.openxmlformats.org/officeDocument/2006/relationships/image" Target="../media/image44.wmf"/><Relationship Id="rId28" Type="http://schemas.openxmlformats.org/officeDocument/2006/relationships/oleObject" Target="../embeddings/Microsoft_Word_97_-_2003_Document38.doc"/><Relationship Id="rId10" Type="http://schemas.openxmlformats.org/officeDocument/2006/relationships/oleObject" Target="../embeddings/Microsoft_Word_97_-_2003_Document32.doc"/><Relationship Id="rId19" Type="http://schemas.openxmlformats.org/officeDocument/2006/relationships/oleObject" Target="../embeddings/Microsoft_Word_97_-_2003_Document35.doc"/><Relationship Id="rId31" Type="http://schemas.openxmlformats.org/officeDocument/2006/relationships/oleObject" Target="../embeddings/Microsoft_Word_97_-_2003_Document39.doc"/><Relationship Id="rId4" Type="http://schemas.openxmlformats.org/officeDocument/2006/relationships/oleObject" Target="../embeddings/Microsoft_Word_97_-_2003_Document30.doc"/><Relationship Id="rId9" Type="http://schemas.openxmlformats.org/officeDocument/2006/relationships/oleObject" Target="../embeddings/oleObject31.bin"/><Relationship Id="rId14" Type="http://schemas.openxmlformats.org/officeDocument/2006/relationships/image" Target="../media/image41.wmf"/><Relationship Id="rId22" Type="http://schemas.openxmlformats.org/officeDocument/2006/relationships/oleObject" Target="../embeddings/Microsoft_Word_97_-_2003_Document36.doc"/><Relationship Id="rId27" Type="http://schemas.openxmlformats.org/officeDocument/2006/relationships/oleObject" Target="../embeddings/oleObject37.bin"/><Relationship Id="rId30" Type="http://schemas.openxmlformats.org/officeDocument/2006/relationships/oleObject" Target="../embeddings/oleObject38.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Microsoft_Word_97_-_2003_Document2.doc"/><Relationship Id="rId13" Type="http://schemas.openxmlformats.org/officeDocument/2006/relationships/oleObject" Target="../embeddings/oleObject4.bin"/><Relationship Id="rId18" Type="http://schemas.openxmlformats.org/officeDocument/2006/relationships/image" Target="../media/image13.wmf"/><Relationship Id="rId26" Type="http://schemas.openxmlformats.org/officeDocument/2006/relationships/oleObject" Target="../embeddings/Microsoft_Word_97_-_2003_Document8.doc"/><Relationship Id="rId3" Type="http://schemas.openxmlformats.org/officeDocument/2006/relationships/notesSlide" Target="../notesSlides/notesSlide1.xml"/><Relationship Id="rId21" Type="http://schemas.openxmlformats.org/officeDocument/2006/relationships/image" Target="../media/image14.wmf"/><Relationship Id="rId7" Type="http://schemas.openxmlformats.org/officeDocument/2006/relationships/oleObject" Target="../embeddings/oleObject2.bin"/><Relationship Id="rId12" Type="http://schemas.openxmlformats.org/officeDocument/2006/relationships/image" Target="../media/image11.wmf"/><Relationship Id="rId17" Type="http://schemas.openxmlformats.org/officeDocument/2006/relationships/oleObject" Target="../embeddings/Microsoft_Word_97_-_2003_Document5.doc"/><Relationship Id="rId25" Type="http://schemas.openxmlformats.org/officeDocument/2006/relationships/oleObject" Target="../embeddings/oleObject8.bin"/><Relationship Id="rId33" Type="http://schemas.openxmlformats.org/officeDocument/2006/relationships/image" Target="../media/image18.wmf"/><Relationship Id="rId2" Type="http://schemas.openxmlformats.org/officeDocument/2006/relationships/slideLayout" Target="../slideLayouts/slideLayout7.xml"/><Relationship Id="rId16" Type="http://schemas.openxmlformats.org/officeDocument/2006/relationships/oleObject" Target="../embeddings/oleObject5.bin"/><Relationship Id="rId20" Type="http://schemas.openxmlformats.org/officeDocument/2006/relationships/oleObject" Target="../embeddings/Microsoft_Word_97_-_2003_Document6.doc"/><Relationship Id="rId29" Type="http://schemas.openxmlformats.org/officeDocument/2006/relationships/oleObject" Target="../embeddings/Microsoft_Word_97_-_2003_Document9.doc"/><Relationship Id="rId1" Type="http://schemas.openxmlformats.org/officeDocument/2006/relationships/vmlDrawing" Target="../drawings/vmlDrawing1.vml"/><Relationship Id="rId6" Type="http://schemas.openxmlformats.org/officeDocument/2006/relationships/image" Target="../media/image9.wmf"/><Relationship Id="rId11" Type="http://schemas.openxmlformats.org/officeDocument/2006/relationships/oleObject" Target="../embeddings/Microsoft_Word_97_-_2003_Document3.doc"/><Relationship Id="rId24" Type="http://schemas.openxmlformats.org/officeDocument/2006/relationships/image" Target="../media/image15.wmf"/><Relationship Id="rId32" Type="http://schemas.openxmlformats.org/officeDocument/2006/relationships/oleObject" Target="../embeddings/Microsoft_Word_97_-_2003_Document10.doc"/><Relationship Id="rId5" Type="http://schemas.openxmlformats.org/officeDocument/2006/relationships/oleObject" Target="../embeddings/Microsoft_Word_97_-_2003_Document1.doc"/><Relationship Id="rId15" Type="http://schemas.openxmlformats.org/officeDocument/2006/relationships/image" Target="../media/image12.wmf"/><Relationship Id="rId23" Type="http://schemas.openxmlformats.org/officeDocument/2006/relationships/oleObject" Target="../embeddings/Microsoft_Word_97_-_2003_Document7.doc"/><Relationship Id="rId28" Type="http://schemas.openxmlformats.org/officeDocument/2006/relationships/oleObject" Target="../embeddings/oleObject9.bin"/><Relationship Id="rId10" Type="http://schemas.openxmlformats.org/officeDocument/2006/relationships/oleObject" Target="../embeddings/oleObject3.bin"/><Relationship Id="rId19" Type="http://schemas.openxmlformats.org/officeDocument/2006/relationships/oleObject" Target="../embeddings/oleObject6.bin"/><Relationship Id="rId31" Type="http://schemas.openxmlformats.org/officeDocument/2006/relationships/oleObject" Target="../embeddings/oleObject10.bin"/><Relationship Id="rId4" Type="http://schemas.openxmlformats.org/officeDocument/2006/relationships/oleObject" Target="../embeddings/oleObject1.bin"/><Relationship Id="rId9" Type="http://schemas.openxmlformats.org/officeDocument/2006/relationships/image" Target="../media/image10.wmf"/><Relationship Id="rId14" Type="http://schemas.openxmlformats.org/officeDocument/2006/relationships/oleObject" Target="../embeddings/Microsoft_Word_97_-_2003_Document4.doc"/><Relationship Id="rId22" Type="http://schemas.openxmlformats.org/officeDocument/2006/relationships/oleObject" Target="../embeddings/oleObject7.bin"/><Relationship Id="rId27" Type="http://schemas.openxmlformats.org/officeDocument/2006/relationships/image" Target="../media/image16.wmf"/><Relationship Id="rId30" Type="http://schemas.openxmlformats.org/officeDocument/2006/relationships/image" Target="../media/image17.wmf"/></Relationships>
</file>

<file path=ppt/slides/_rels/slide9.xml.rels><?xml version="1.0" encoding="UTF-8" standalone="yes"?>
<Relationships xmlns="http://schemas.openxmlformats.org/package/2006/relationships"><Relationship Id="rId8" Type="http://schemas.openxmlformats.org/officeDocument/2006/relationships/image" Target="../media/image20.wmf"/><Relationship Id="rId13" Type="http://schemas.openxmlformats.org/officeDocument/2006/relationships/oleObject" Target="../embeddings/Microsoft_Word_97_-_2003_Document14.doc"/><Relationship Id="rId18" Type="http://schemas.openxmlformats.org/officeDocument/2006/relationships/oleObject" Target="../embeddings/oleObject16.bin"/><Relationship Id="rId3" Type="http://schemas.openxmlformats.org/officeDocument/2006/relationships/oleObject" Target="../embeddings/oleObject11.bin"/><Relationship Id="rId21" Type="http://schemas.openxmlformats.org/officeDocument/2006/relationships/oleObject" Target="../embeddings/oleObject17.bin"/><Relationship Id="rId7" Type="http://schemas.openxmlformats.org/officeDocument/2006/relationships/oleObject" Target="../embeddings/Microsoft_Word_97_-_2003_Document12.doc"/><Relationship Id="rId12" Type="http://schemas.openxmlformats.org/officeDocument/2006/relationships/oleObject" Target="../embeddings/oleObject14.bin"/><Relationship Id="rId17" Type="http://schemas.openxmlformats.org/officeDocument/2006/relationships/image" Target="../media/image23.wmf"/><Relationship Id="rId25" Type="http://schemas.openxmlformats.org/officeDocument/2006/relationships/image" Target="../media/image26.wmf"/><Relationship Id="rId2" Type="http://schemas.openxmlformats.org/officeDocument/2006/relationships/slideLayout" Target="../slideLayouts/slideLayout7.xml"/><Relationship Id="rId16" Type="http://schemas.openxmlformats.org/officeDocument/2006/relationships/oleObject" Target="../embeddings/Microsoft_Word_97_-_2003_Document15.doc"/><Relationship Id="rId20" Type="http://schemas.openxmlformats.org/officeDocument/2006/relationships/image" Target="../media/image24.wmf"/><Relationship Id="rId1" Type="http://schemas.openxmlformats.org/officeDocument/2006/relationships/vmlDrawing" Target="../drawings/vmlDrawing2.vml"/><Relationship Id="rId6" Type="http://schemas.openxmlformats.org/officeDocument/2006/relationships/oleObject" Target="../embeddings/oleObject12.bin"/><Relationship Id="rId11" Type="http://schemas.openxmlformats.org/officeDocument/2006/relationships/image" Target="../media/image21.wmf"/><Relationship Id="rId24" Type="http://schemas.openxmlformats.org/officeDocument/2006/relationships/oleObject" Target="../embeddings/Microsoft_Word_97_-_2003_Document18.doc"/><Relationship Id="rId5" Type="http://schemas.openxmlformats.org/officeDocument/2006/relationships/image" Target="../media/image19.wmf"/><Relationship Id="rId15" Type="http://schemas.openxmlformats.org/officeDocument/2006/relationships/oleObject" Target="../embeddings/oleObject15.bin"/><Relationship Id="rId23" Type="http://schemas.openxmlformats.org/officeDocument/2006/relationships/image" Target="../media/image25.wmf"/><Relationship Id="rId10" Type="http://schemas.openxmlformats.org/officeDocument/2006/relationships/oleObject" Target="../embeddings/Microsoft_Word_97_-_2003_Document13.doc"/><Relationship Id="rId19" Type="http://schemas.openxmlformats.org/officeDocument/2006/relationships/oleObject" Target="../embeddings/Microsoft_Word_97_-_2003_Document16.doc"/><Relationship Id="rId4" Type="http://schemas.openxmlformats.org/officeDocument/2006/relationships/oleObject" Target="../embeddings/Microsoft_Word_97_-_2003_Document11.doc"/><Relationship Id="rId9" Type="http://schemas.openxmlformats.org/officeDocument/2006/relationships/oleObject" Target="../embeddings/oleObject13.bin"/><Relationship Id="rId14" Type="http://schemas.openxmlformats.org/officeDocument/2006/relationships/image" Target="../media/image22.wmf"/><Relationship Id="rId22" Type="http://schemas.openxmlformats.org/officeDocument/2006/relationships/oleObject" Target="../embeddings/Microsoft_Word_97_-_2003_Document17.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1"/>
          <p:cNvSpPr txBox="1">
            <a:spLocks noGrp="1"/>
          </p:cNvSpPr>
          <p:nvPr/>
        </p:nvSpPr>
        <p:spPr bwMode="black">
          <a:xfrm>
            <a:off x="238125" y="6537325"/>
            <a:ext cx="4762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marL="742950" indent="-285750">
              <a:spcBef>
                <a:spcPct val="20000"/>
              </a:spcBef>
              <a:buClr>
                <a:schemeClr val="tx1"/>
              </a:buClr>
              <a:buFont typeface="Arial" charset="0"/>
              <a:buChar char="–"/>
              <a:defRPr sz="1600">
                <a:solidFill>
                  <a:schemeClr val="tx1"/>
                </a:solidFill>
                <a:latin typeface="Arial" charset="0"/>
                <a:cs typeface="Arial" charset="0"/>
              </a:defRPr>
            </a:lvl2pPr>
            <a:lvl3pPr marL="1143000" indent="-228600">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eaLnBrk="1" hangingPunct="1">
              <a:spcBef>
                <a:spcPct val="0"/>
              </a:spcBef>
              <a:buClrTx/>
              <a:buFontTx/>
              <a:buNone/>
            </a:pPr>
            <a:fld id="{31DE121E-F10F-49E6-BD8B-B1265A09EC71}" type="slidenum">
              <a:rPr lang="en-US" altLang="en-US" sz="800" i="0"/>
              <a:pPr eaLnBrk="1" hangingPunct="1">
                <a:spcBef>
                  <a:spcPct val="0"/>
                </a:spcBef>
                <a:buClrTx/>
                <a:buFontTx/>
                <a:buNone/>
              </a:pPr>
              <a:t>1</a:t>
            </a:fld>
            <a:endParaRPr lang="en-US" altLang="en-US" sz="800" i="0"/>
          </a:p>
        </p:txBody>
      </p:sp>
      <p:sp>
        <p:nvSpPr>
          <p:cNvPr id="24579" name="Slide Number Placeholder 4"/>
          <p:cNvSpPr txBox="1">
            <a:spLocks noGrp="1"/>
          </p:cNvSpPr>
          <p:nvPr/>
        </p:nvSpPr>
        <p:spPr bwMode="auto">
          <a:xfrm>
            <a:off x="396875" y="6534150"/>
            <a:ext cx="15843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000" tIns="68400"/>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marL="742950" indent="-285750">
              <a:spcBef>
                <a:spcPct val="20000"/>
              </a:spcBef>
              <a:buClr>
                <a:schemeClr val="tx1"/>
              </a:buClr>
              <a:buFont typeface="Arial" charset="0"/>
              <a:buChar char="–"/>
              <a:defRPr sz="1600">
                <a:solidFill>
                  <a:schemeClr val="tx1"/>
                </a:solidFill>
                <a:latin typeface="Arial" charset="0"/>
                <a:cs typeface="Arial" charset="0"/>
              </a:defRPr>
            </a:lvl2pPr>
            <a:lvl3pPr marL="1143000" indent="-228600">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eaLnBrk="1" hangingPunct="1">
              <a:spcBef>
                <a:spcPct val="0"/>
              </a:spcBef>
              <a:buClrTx/>
              <a:buFontTx/>
              <a:buNone/>
            </a:pPr>
            <a:fld id="{F74C3E97-6AFF-4F71-928C-2300FF12A808}" type="slidenum">
              <a:rPr lang="en-US" altLang="en-US" sz="1000" i="0">
                <a:solidFill>
                  <a:schemeClr val="bg1"/>
                </a:solidFill>
              </a:rPr>
              <a:pPr eaLnBrk="1" hangingPunct="1">
                <a:spcBef>
                  <a:spcPct val="0"/>
                </a:spcBef>
                <a:buClrTx/>
                <a:buFontTx/>
                <a:buNone/>
              </a:pPr>
              <a:t>1</a:t>
            </a:fld>
            <a:endParaRPr lang="en-US" altLang="en-US" sz="1000" i="0">
              <a:solidFill>
                <a:schemeClr val="bg1"/>
              </a:solidFill>
            </a:endParaRPr>
          </a:p>
        </p:txBody>
      </p:sp>
      <p:sp>
        <p:nvSpPr>
          <p:cNvPr id="24580" name="Rectangle 5"/>
          <p:cNvSpPr>
            <a:spLocks noGrp="1" noChangeArrowheads="1"/>
          </p:cNvSpPr>
          <p:nvPr>
            <p:ph type="ctrTitle" idx="4294967295"/>
          </p:nvPr>
        </p:nvSpPr>
        <p:spPr>
          <a:xfrm>
            <a:off x="1011238" y="2894013"/>
            <a:ext cx="10102850" cy="1470025"/>
          </a:xfrm>
          <a:noFill/>
        </p:spPr>
        <p:txBody>
          <a:bodyPr anchor="t"/>
          <a:lstStyle/>
          <a:p>
            <a:pPr algn="ctr"/>
            <a:r>
              <a:rPr lang="en-US" altLang="en-US" sz="3700" dirty="0" smtClean="0">
                <a:solidFill>
                  <a:schemeClr val="accent1"/>
                </a:solidFill>
              </a:rPr>
              <a:t>AMWG CR 2014-018</a:t>
            </a:r>
            <a:br>
              <a:rPr lang="en-US" altLang="en-US" sz="3700" dirty="0" smtClean="0">
                <a:solidFill>
                  <a:schemeClr val="accent1"/>
                </a:solidFill>
              </a:rPr>
            </a:br>
            <a:r>
              <a:rPr lang="en-US" altLang="en-US" sz="3700" dirty="0" smtClean="0">
                <a:solidFill>
                  <a:schemeClr val="accent1"/>
                </a:solidFill>
              </a:rPr>
              <a:t>Add Generation Data to SMT Portal View</a:t>
            </a:r>
            <a:br>
              <a:rPr lang="en-US" altLang="en-US" sz="3700" dirty="0" smtClean="0">
                <a:solidFill>
                  <a:schemeClr val="accent1"/>
                </a:solidFill>
              </a:rPr>
            </a:br>
            <a:r>
              <a:rPr lang="en-US" altLang="en-US" sz="3700" dirty="0" smtClean="0">
                <a:solidFill>
                  <a:schemeClr val="accent1"/>
                </a:solidFill>
              </a:rPr>
              <a:t>Option 3</a:t>
            </a:r>
            <a:br>
              <a:rPr lang="en-US" altLang="en-US" sz="3700" dirty="0" smtClean="0">
                <a:solidFill>
                  <a:schemeClr val="accent1"/>
                </a:solidFill>
              </a:rPr>
            </a:br>
            <a:r>
              <a:rPr lang="en-US" altLang="en-US" sz="3700" dirty="0" smtClean="0">
                <a:solidFill>
                  <a:schemeClr val="accent1"/>
                </a:solidFill>
              </a:rPr>
              <a:t/>
            </a:r>
            <a:br>
              <a:rPr lang="en-US" altLang="en-US" sz="3700" dirty="0" smtClean="0">
                <a:solidFill>
                  <a:schemeClr val="accent1"/>
                </a:solidFill>
              </a:rPr>
            </a:br>
            <a:r>
              <a:rPr lang="en-US" altLang="en-US" sz="3700" dirty="0" smtClean="0">
                <a:solidFill>
                  <a:schemeClr val="accent1"/>
                </a:solidFill>
              </a:rPr>
              <a:t>Estimate Small</a:t>
            </a:r>
            <a:endParaRPr lang="en-US" altLang="en-US" sz="3700" b="1" dirty="0" smtClean="0">
              <a:solidFill>
                <a:schemeClr val="tx1"/>
              </a:solidFill>
            </a:endParaRPr>
          </a:p>
        </p:txBody>
      </p:sp>
    </p:spTree>
    <p:extLst>
      <p:ext uri="{BB962C8B-B14F-4D97-AF65-F5344CB8AC3E}">
        <p14:creationId xmlns:p14="http://schemas.microsoft.com/office/powerpoint/2010/main" val="1601301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200066240"/>
              </p:ext>
            </p:extLst>
          </p:nvPr>
        </p:nvGraphicFramePr>
        <p:xfrm>
          <a:off x="297180" y="350520"/>
          <a:ext cx="11318266" cy="5638800"/>
        </p:xfrm>
        <a:graphic>
          <a:graphicData uri="http://schemas.openxmlformats.org/drawingml/2006/table">
            <a:tbl>
              <a:tblPr firstRow="1" bandRow="1">
                <a:tableStyleId>{5940675A-B579-460E-94D1-54222C63F5DA}</a:tableStyleId>
              </a:tblPr>
              <a:tblGrid>
                <a:gridCol w="5253856"/>
                <a:gridCol w="1306964"/>
                <a:gridCol w="1752600"/>
                <a:gridCol w="1676400"/>
                <a:gridCol w="1328446"/>
              </a:tblGrid>
              <a:tr h="370840">
                <a:tc>
                  <a:txBody>
                    <a:bodyPr/>
                    <a:lstStyle/>
                    <a:p>
                      <a:pPr algn="ctr"/>
                      <a:r>
                        <a:rPr lang="en-US" sz="1200" b="1" dirty="0" smtClean="0">
                          <a:latin typeface="Arial" pitchFamily="34" charset="0"/>
                          <a:cs typeface="Arial" pitchFamily="34" charset="0"/>
                        </a:rPr>
                        <a:t>AMWG Change Request</a:t>
                      </a:r>
                      <a:endParaRPr lang="en-US" sz="1200" b="1" dirty="0">
                        <a:latin typeface="Arial" pitchFamily="34" charset="0"/>
                        <a:cs typeface="Arial" pitchFamily="34" charset="0"/>
                      </a:endParaRPr>
                    </a:p>
                  </a:txBody>
                  <a:tcPr marL="118872" marR="11887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latin typeface="Arial" pitchFamily="34" charset="0"/>
                          <a:cs typeface="Arial" pitchFamily="34" charset="0"/>
                        </a:rPr>
                        <a:t>AMWG CR Document</a:t>
                      </a:r>
                    </a:p>
                    <a:p>
                      <a:pPr algn="ct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Status</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Delivery Date</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Cost</a:t>
                      </a:r>
                      <a:endParaRPr lang="en-US" sz="1200" b="1"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2015 019 </a:t>
                      </a:r>
                      <a:r>
                        <a:rPr lang="en-US" sz="1200" dirty="0">
                          <a:effectLst/>
                          <a:latin typeface="Arial"/>
                          <a:ea typeface="Arial"/>
                          <a:cs typeface="Arial"/>
                        </a:rPr>
                        <a:t>– </a:t>
                      </a:r>
                      <a:r>
                        <a:rPr lang="en-US" sz="1200" dirty="0" smtClean="0">
                          <a:effectLst/>
                          <a:latin typeface="Arial"/>
                          <a:ea typeface="Arial"/>
                          <a:cs typeface="Arial"/>
                        </a:rPr>
                        <a:t>Relocate</a:t>
                      </a:r>
                      <a:r>
                        <a:rPr lang="en-US" sz="1200" baseline="0" dirty="0" smtClean="0">
                          <a:effectLst/>
                          <a:latin typeface="Arial"/>
                          <a:ea typeface="Arial"/>
                          <a:cs typeface="Arial"/>
                        </a:rPr>
                        <a:t> Various SMT User Guides from the Authenticated Site to the Unauthenticated Site</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Completed</a:t>
                      </a:r>
                    </a:p>
                  </a:txBody>
                  <a:tcPr marL="118872" marR="118872" anchor="ctr"/>
                </a:tc>
                <a:tc>
                  <a:txBody>
                    <a:bodyPr/>
                    <a:lstStyle/>
                    <a:p>
                      <a:r>
                        <a:rPr lang="en-US" sz="1200" dirty="0" smtClean="0"/>
                        <a:t>2 Important Awaiting Packaging </a:t>
                      </a:r>
                      <a:endParaRPr lang="en-US" sz="1200" dirty="0"/>
                    </a:p>
                  </a:txBody>
                  <a:tcPr marL="118872" marR="118872" anchor="ctr"/>
                </a:tc>
                <a:tc>
                  <a:txBody>
                    <a:bodyPr/>
                    <a:lstStyle/>
                    <a:p>
                      <a:r>
                        <a:rPr lang="en-US" sz="1200" dirty="0" smtClean="0">
                          <a:latin typeface="Arial" pitchFamily="34" charset="0"/>
                          <a:cs typeface="Arial" pitchFamily="34" charset="0"/>
                        </a:rPr>
                        <a:t>Small (20-40)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2015 020 </a:t>
                      </a:r>
                      <a:r>
                        <a:rPr lang="en-US" sz="1200" dirty="0">
                          <a:effectLst/>
                          <a:latin typeface="Arial"/>
                          <a:ea typeface="Arial"/>
                          <a:cs typeface="Arial"/>
                        </a:rPr>
                        <a:t>– </a:t>
                      </a:r>
                      <a:r>
                        <a:rPr lang="en-US" sz="1200" kern="1200" dirty="0" smtClean="0">
                          <a:solidFill>
                            <a:schemeClr val="tx1"/>
                          </a:solidFill>
                          <a:effectLst/>
                          <a:latin typeface="+mn-lt"/>
                          <a:ea typeface="+mn-ea"/>
                          <a:cs typeface="+mn-cs"/>
                        </a:rPr>
                        <a:t>Add Customer Type in the Customer Information Section in the View / Edit Agreement Page</a:t>
                      </a:r>
                      <a:endParaRPr lang="en-US" sz="1200" dirty="0">
                        <a:effectLst/>
                        <a:latin typeface="+mn-lt"/>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Completed</a:t>
                      </a:r>
                      <a:endParaRPr lang="en-US" sz="1100" b="0" dirty="0" smtClean="0">
                        <a:solidFill>
                          <a:schemeClr val="accent1"/>
                        </a:solidFill>
                      </a:endParaRPr>
                    </a:p>
                  </a:txBody>
                  <a:tcPr marL="118872" marR="118872" anchor="ctr"/>
                </a:tc>
                <a:tc>
                  <a:txBody>
                    <a:bodyPr/>
                    <a:lstStyle/>
                    <a:p>
                      <a:r>
                        <a:rPr lang="en-US" sz="1200" dirty="0" smtClean="0"/>
                        <a:t>3 Nice to Have Awaiting Packaging</a:t>
                      </a:r>
                      <a:endParaRPr lang="en-US" sz="1200" dirty="0"/>
                    </a:p>
                  </a:txBody>
                  <a:tcPr marL="118872" marR="118872" anchor="ctr"/>
                </a:tc>
                <a:tc>
                  <a:txBody>
                    <a:bodyPr/>
                    <a:lstStyle/>
                    <a:p>
                      <a:r>
                        <a:rPr lang="en-US" sz="1200" dirty="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2015 021 </a:t>
                      </a:r>
                      <a:r>
                        <a:rPr lang="en-US" sz="1200" dirty="0">
                          <a:effectLst/>
                          <a:latin typeface="Arial"/>
                          <a:ea typeface="Arial"/>
                          <a:cs typeface="Arial"/>
                        </a:rPr>
                        <a:t>– </a:t>
                      </a:r>
                      <a:r>
                        <a:rPr lang="en-US" sz="1200" kern="1200" dirty="0" smtClean="0">
                          <a:solidFill>
                            <a:schemeClr val="tx1"/>
                          </a:solidFill>
                          <a:effectLst/>
                          <a:latin typeface="+mn-lt"/>
                          <a:ea typeface="+mn-ea"/>
                          <a:cs typeface="+mn-cs"/>
                        </a:rPr>
                        <a:t>Improve REP of Record</a:t>
                      </a:r>
                      <a:r>
                        <a:rPr lang="en-US" sz="1200" kern="1200" baseline="0" dirty="0" smtClean="0">
                          <a:solidFill>
                            <a:schemeClr val="tx1"/>
                          </a:solidFill>
                          <a:effectLst/>
                          <a:latin typeface="+mn-lt"/>
                          <a:ea typeface="+mn-ea"/>
                          <a:cs typeface="+mn-cs"/>
                        </a:rPr>
                        <a:t> Search Criteria During the Customer Registration Process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Estimate Complete &amp; RMS Approved 5/6/15</a:t>
                      </a:r>
                      <a:endParaRPr lang="en-US" sz="1100" b="0"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Awaiting AMWG Categorization</a:t>
                      </a:r>
                    </a:p>
                  </a:txBody>
                  <a:tcPr marL="118872" marR="118872" anchor="ctr"/>
                </a:tc>
                <a:tc>
                  <a:txBody>
                    <a:bodyPr/>
                    <a:lstStyle/>
                    <a:p>
                      <a:r>
                        <a:rPr lang="en-US" sz="1200" dirty="0" smtClean="0">
                          <a:latin typeface="Arial" pitchFamily="34" charset="0"/>
                          <a:cs typeface="Arial" pitchFamily="34" charset="0"/>
                        </a:rPr>
                        <a:t>Medium,(40-60)</a:t>
                      </a:r>
                      <a:endParaRPr lang="en-US" sz="1200" dirty="0">
                        <a:latin typeface="Arial" pitchFamily="34" charset="0"/>
                        <a:cs typeface="Arial" pitchFamily="34" charset="0"/>
                      </a:endParaRPr>
                    </a:p>
                  </a:txBody>
                  <a:tcPr marL="118872" marR="118872" anchor="ctr"/>
                </a:tc>
              </a:tr>
              <a:tr h="417576">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2015 022 </a:t>
                      </a:r>
                      <a:r>
                        <a:rPr lang="en-US" sz="1200" dirty="0">
                          <a:effectLst/>
                          <a:latin typeface="Arial"/>
                          <a:ea typeface="Arial"/>
                          <a:cs typeface="Arial"/>
                        </a:rPr>
                        <a:t>– </a:t>
                      </a:r>
                      <a:r>
                        <a:rPr lang="en-US" sz="1200" kern="1200" dirty="0" smtClean="0">
                          <a:solidFill>
                            <a:schemeClr val="tx1"/>
                          </a:solidFill>
                          <a:effectLst/>
                          <a:latin typeface="+mn-lt"/>
                          <a:ea typeface="+mn-ea"/>
                          <a:cs typeface="+mn-cs"/>
                        </a:rPr>
                        <a:t>Keep Selected ROR Visible During Customer Registration</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Completed</a:t>
                      </a:r>
                      <a:endParaRPr lang="en-US" sz="1100" b="0"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Push Back as Defect</a:t>
                      </a:r>
                    </a:p>
                  </a:txBody>
                  <a:tcPr marL="118872" marR="118872" anchor="ctr"/>
                </a:tc>
                <a:tc>
                  <a:txBody>
                    <a:bodyPr/>
                    <a:lstStyle/>
                    <a:p>
                      <a:r>
                        <a:rPr lang="en-US" sz="1200" dirty="0" smtClean="0">
                          <a:latin typeface="Arial" pitchFamily="34" charset="0"/>
                          <a:cs typeface="Arial" pitchFamily="34" charset="0"/>
                        </a:rPr>
                        <a:t>Small (20-40)</a:t>
                      </a:r>
                      <a:endParaRPr lang="en-US" sz="1200" dirty="0">
                        <a:latin typeface="Arial" pitchFamily="34" charset="0"/>
                        <a:cs typeface="Arial" pitchFamily="34" charset="0"/>
                      </a:endParaRPr>
                    </a:p>
                  </a:txBody>
                  <a:tcPr marL="118872" marR="118872"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effectLst/>
                          <a:latin typeface="Arial"/>
                          <a:ea typeface="Arial"/>
                          <a:cs typeface="Arial"/>
                        </a:rPr>
                        <a:t>AMWG CR </a:t>
                      </a:r>
                      <a:r>
                        <a:rPr lang="en-US" sz="1200" dirty="0" smtClean="0">
                          <a:effectLst/>
                          <a:latin typeface="Arial"/>
                          <a:ea typeface="Arial"/>
                          <a:cs typeface="Arial"/>
                        </a:rPr>
                        <a:t>2015 023 </a:t>
                      </a:r>
                      <a:r>
                        <a:rPr lang="en-US" sz="1200" dirty="0">
                          <a:effectLst/>
                          <a:latin typeface="Arial"/>
                          <a:ea typeface="Arial"/>
                          <a:cs typeface="Arial"/>
                        </a:rPr>
                        <a:t>– </a:t>
                      </a:r>
                      <a:r>
                        <a:rPr lang="en-US" sz="1200" kern="1200" dirty="0" smtClean="0">
                          <a:solidFill>
                            <a:schemeClr val="tx1"/>
                          </a:solidFill>
                          <a:effectLst/>
                          <a:latin typeface="+mn-lt"/>
                          <a:ea typeface="+mn-ea"/>
                          <a:cs typeface="+mn-cs"/>
                        </a:rPr>
                        <a:t>Allow Entry of Multiple ESIIDs During Customer Registration Process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Completed</a:t>
                      </a:r>
                    </a:p>
                  </a:txBody>
                  <a:tcPr marL="118872" marR="118872" anchor="ctr"/>
                </a:tc>
                <a:tc>
                  <a:txBody>
                    <a:bodyPr/>
                    <a:lstStyle/>
                    <a:p>
                      <a:r>
                        <a:rPr lang="en-US" sz="1200" dirty="0" smtClean="0"/>
                        <a:t>3 Nice to Have Awaiting Packaging</a:t>
                      </a:r>
                      <a:endParaRPr lang="en-US" sz="1200" dirty="0"/>
                    </a:p>
                  </a:txBody>
                  <a:tcPr marL="118872" marR="118872" anchor="ctr"/>
                </a:tc>
                <a:tc>
                  <a:txBody>
                    <a:bodyPr/>
                    <a:lstStyle/>
                    <a:p>
                      <a:r>
                        <a:rPr lang="en-US" sz="1200" dirty="0" smtClean="0">
                          <a:latin typeface="Arial" pitchFamily="34" charset="0"/>
                          <a:cs typeface="Arial" pitchFamily="34" charset="0"/>
                        </a:rPr>
                        <a:t>High (60-120)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2015 024 </a:t>
                      </a:r>
                      <a:r>
                        <a:rPr lang="en-US" sz="1200" dirty="0">
                          <a:effectLst/>
                          <a:latin typeface="Arial"/>
                          <a:ea typeface="Arial"/>
                          <a:cs typeface="Arial"/>
                        </a:rPr>
                        <a:t>– </a:t>
                      </a:r>
                      <a:r>
                        <a:rPr lang="en-US" sz="1200" kern="1200" dirty="0" smtClean="0">
                          <a:solidFill>
                            <a:schemeClr val="tx1"/>
                          </a:solidFill>
                          <a:effectLst/>
                          <a:latin typeface="+mn-lt"/>
                          <a:ea typeface="+mn-ea"/>
                          <a:cs typeface="+mn-cs"/>
                        </a:rPr>
                        <a:t>Third Party Access  Renew Energy Data Agreement After One Year</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Completed</a:t>
                      </a: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1 Critical Awaiting Packaging</a:t>
                      </a:r>
                    </a:p>
                  </a:txBody>
                  <a:tcPr marL="118872" marR="118872" anchor="ctr"/>
                </a:tc>
                <a:tc>
                  <a:txBody>
                    <a:bodyPr/>
                    <a:lstStyle/>
                    <a:p>
                      <a:r>
                        <a:rPr lang="en-US" sz="1200" dirty="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smtClean="0">
                          <a:effectLst/>
                          <a:latin typeface="Arial"/>
                          <a:ea typeface="Arial"/>
                          <a:cs typeface="Times New Roman"/>
                        </a:rPr>
                        <a:t>AMWG</a:t>
                      </a:r>
                      <a:r>
                        <a:rPr lang="en-US" sz="1200" baseline="0" dirty="0" smtClean="0">
                          <a:effectLst/>
                          <a:latin typeface="Arial"/>
                          <a:ea typeface="Arial"/>
                          <a:cs typeface="Times New Roman"/>
                        </a:rPr>
                        <a:t> CR 2015 025 – Third Party User Experience Add Identifying Data Fields in the Report Request Status Page</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Completed</a:t>
                      </a:r>
                      <a:endParaRPr lang="en-US" sz="1100" b="0" dirty="0" smtClean="0">
                        <a:solidFill>
                          <a:schemeClr val="accent1"/>
                        </a:solidFill>
                      </a:endParaRPr>
                    </a:p>
                  </a:txBody>
                  <a:tcPr marL="118872" marR="118872" anchor="ctr"/>
                </a:tc>
                <a:tc>
                  <a:txBody>
                    <a:bodyPr/>
                    <a:lstStyle/>
                    <a:p>
                      <a:r>
                        <a:rPr lang="en-US" sz="1200" dirty="0" smtClean="0"/>
                        <a:t>2 Important Awaiting Packaging </a:t>
                      </a:r>
                      <a:endParaRPr lang="en-US" sz="1200" dirty="0"/>
                    </a:p>
                  </a:txBody>
                  <a:tcPr marL="118872" marR="118872" anchor="ctr"/>
                </a:tc>
                <a:tc>
                  <a:txBody>
                    <a:bodyPr/>
                    <a:lstStyle/>
                    <a:p>
                      <a:r>
                        <a:rPr lang="en-US" sz="1200" dirty="0" smtClean="0">
                          <a:latin typeface="Arial" pitchFamily="34" charset="0"/>
                          <a:cs typeface="Arial" pitchFamily="34" charset="0"/>
                        </a:rPr>
                        <a:t>High (60-120)</a:t>
                      </a:r>
                      <a:endParaRPr lang="en-US" sz="1200" dirty="0">
                        <a:latin typeface="Arial" pitchFamily="34" charset="0"/>
                        <a:cs typeface="Arial" pitchFamily="34" charset="0"/>
                      </a:endParaRPr>
                    </a:p>
                  </a:txBody>
                  <a:tcPr marL="118872" marR="118872"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Arial"/>
                          <a:ea typeface="Arial"/>
                          <a:cs typeface="Times New Roman"/>
                        </a:rPr>
                        <a:t>AMWG</a:t>
                      </a:r>
                      <a:r>
                        <a:rPr lang="en-US" sz="1200" baseline="0" dirty="0" smtClean="0">
                          <a:effectLst/>
                          <a:latin typeface="Arial"/>
                          <a:ea typeface="Arial"/>
                          <a:cs typeface="Times New Roman"/>
                        </a:rPr>
                        <a:t> CR 2015 026 – SMT Functionality Display Portal Message when Report Can Not be Displayed in the SMT Portal Page</a:t>
                      </a:r>
                      <a:endParaRPr lang="en-US" sz="1200" dirty="0" smtClean="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Completed</a:t>
                      </a:r>
                      <a:endParaRPr lang="en-US" sz="1100" b="0" dirty="0" smtClean="0">
                        <a:solidFill>
                          <a:schemeClr val="accent1"/>
                        </a:solidFill>
                      </a:endParaRPr>
                    </a:p>
                  </a:txBody>
                  <a:tcPr marL="118872" marR="118872" anchor="ctr"/>
                </a:tc>
                <a:tc>
                  <a:txBody>
                    <a:bodyPr/>
                    <a:lstStyle/>
                    <a:p>
                      <a:r>
                        <a:rPr lang="en-US" sz="1200" dirty="0" smtClean="0"/>
                        <a:t>2 Important Awaiting Packaging </a:t>
                      </a:r>
                      <a:endParaRPr lang="en-US" sz="1200" dirty="0"/>
                    </a:p>
                  </a:txBody>
                  <a:tcPr marL="118872" marR="118872" anchor="ctr"/>
                </a:tc>
                <a:tc>
                  <a:txBody>
                    <a:bodyPr/>
                    <a:lstStyle/>
                    <a:p>
                      <a:r>
                        <a:rPr lang="en-US" sz="1200" dirty="0" smtClean="0">
                          <a:latin typeface="Arial" pitchFamily="34" charset="0"/>
                          <a:cs typeface="Arial" pitchFamily="34" charset="0"/>
                        </a:rPr>
                        <a:t>Minor (0-20)</a:t>
                      </a:r>
                      <a:endParaRPr lang="en-US" sz="1200" dirty="0">
                        <a:latin typeface="Arial" pitchFamily="34" charset="0"/>
                        <a:cs typeface="Arial" pitchFamily="34" charset="0"/>
                      </a:endParaRPr>
                    </a:p>
                  </a:txBody>
                  <a:tcPr marL="118872" marR="118872" anchor="ctr"/>
                </a:tc>
              </a:tr>
              <a:tr h="45720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a:t>
                      </a:r>
                      <a:r>
                        <a:rPr lang="en-US" sz="1200" baseline="0" dirty="0" smtClean="0">
                          <a:effectLst/>
                          <a:latin typeface="Arial"/>
                          <a:ea typeface="Arial"/>
                          <a:cs typeface="Arial"/>
                        </a:rPr>
                        <a:t> 027</a:t>
                      </a:r>
                      <a:r>
                        <a:rPr lang="en-US" sz="1200" dirty="0" smtClean="0">
                          <a:effectLst/>
                          <a:latin typeface="Arial"/>
                          <a:ea typeface="Arial"/>
                          <a:cs typeface="Arial"/>
                        </a:rPr>
                        <a:t> </a:t>
                      </a:r>
                      <a:r>
                        <a:rPr lang="en-US" sz="1200" dirty="0">
                          <a:effectLst/>
                          <a:latin typeface="Arial"/>
                          <a:ea typeface="Arial"/>
                          <a:cs typeface="Arial"/>
                        </a:rPr>
                        <a:t>– </a:t>
                      </a:r>
                      <a:r>
                        <a:rPr lang="en-US" sz="1200" dirty="0" smtClean="0">
                          <a:effectLst/>
                          <a:latin typeface="Arial"/>
                          <a:ea typeface="Arial"/>
                          <a:cs typeface="Arial"/>
                        </a:rPr>
                        <a:t>SMT</a:t>
                      </a:r>
                      <a:r>
                        <a:rPr lang="en-US" sz="1200" baseline="0" dirty="0" smtClean="0">
                          <a:effectLst/>
                          <a:latin typeface="Arial"/>
                          <a:ea typeface="Arial"/>
                          <a:cs typeface="Arial"/>
                        </a:rPr>
                        <a:t> Functionality Allow Specific Date Entry on the Export Report Screen</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Completed</a:t>
                      </a:r>
                      <a:endParaRPr lang="en-US" sz="1100" b="0" dirty="0" smtClean="0">
                        <a:solidFill>
                          <a:schemeClr val="accent1"/>
                        </a:solidFill>
                      </a:endParaRPr>
                    </a:p>
                  </a:txBody>
                  <a:tcPr marL="118872" marR="118872" anchor="ctr"/>
                </a:tc>
                <a:tc>
                  <a:txBody>
                    <a:bodyPr/>
                    <a:lstStyle/>
                    <a:p>
                      <a:r>
                        <a:rPr lang="en-US" sz="1200" dirty="0" smtClean="0"/>
                        <a:t>3 Nice to Have Awaiting Packaging</a:t>
                      </a:r>
                      <a:endParaRPr lang="en-US" sz="1200" dirty="0"/>
                    </a:p>
                  </a:txBody>
                  <a:tcPr marL="118872" marR="118872" anchor="ctr"/>
                </a:tc>
                <a:tc>
                  <a:txBody>
                    <a:bodyPr/>
                    <a:lstStyle/>
                    <a:p>
                      <a:r>
                        <a:rPr lang="en-US" sz="1200" dirty="0" smtClean="0">
                          <a:latin typeface="Arial" pitchFamily="34" charset="0"/>
                          <a:cs typeface="Arial" pitchFamily="34" charset="0"/>
                        </a:rPr>
                        <a:t>Small (20-40)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smtClean="0">
                          <a:effectLst/>
                          <a:latin typeface="+mn-lt"/>
                          <a:ea typeface="Arial"/>
                          <a:cs typeface="+mn-cs"/>
                        </a:rPr>
                        <a:t>AMWG CR 2015 028 – SMT</a:t>
                      </a:r>
                      <a:r>
                        <a:rPr lang="en-US" sz="1200" baseline="0" dirty="0" smtClean="0">
                          <a:effectLst/>
                          <a:latin typeface="+mn-lt"/>
                          <a:ea typeface="Arial"/>
                          <a:cs typeface="+mn-cs"/>
                        </a:rPr>
                        <a:t> Functionality Allow ESIIDs to be Copied and Pasted into the ESIID Box on the Usage Page</a:t>
                      </a:r>
                      <a:endParaRPr lang="en-US" sz="1200" dirty="0">
                        <a:effectLst/>
                        <a:latin typeface="+mn-lt"/>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Completed</a:t>
                      </a:r>
                      <a:endParaRPr lang="en-US" sz="1100" b="0" dirty="0" smtClean="0">
                        <a:solidFill>
                          <a:schemeClr val="accent1"/>
                        </a:solidFill>
                      </a:endParaRPr>
                    </a:p>
                  </a:txBody>
                  <a:tcPr marL="118872" marR="118872" anchor="ctr"/>
                </a:tc>
                <a:tc>
                  <a:txBody>
                    <a:bodyPr/>
                    <a:lstStyle/>
                    <a:p>
                      <a:r>
                        <a:rPr lang="en-US" sz="1200" dirty="0" smtClean="0"/>
                        <a:t>3 Nice to Have Awaiting Packaging</a:t>
                      </a:r>
                      <a:endParaRPr lang="en-US" sz="1200" dirty="0"/>
                    </a:p>
                  </a:txBody>
                  <a:tcPr marL="118872" marR="118872" anchor="ctr"/>
                </a:tc>
                <a:tc>
                  <a:txBody>
                    <a:bodyPr/>
                    <a:lstStyle/>
                    <a:p>
                      <a:r>
                        <a:rPr lang="en-US" sz="1200" dirty="0" smtClean="0">
                          <a:latin typeface="Arial" pitchFamily="34" charset="0"/>
                          <a:cs typeface="Arial" pitchFamily="34" charset="0"/>
                        </a:rPr>
                        <a:t>Minor (0-20)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smtClean="0">
                          <a:effectLst/>
                          <a:latin typeface="+mn-lt"/>
                          <a:ea typeface="Arial"/>
                          <a:cs typeface="Times New Roman"/>
                        </a:rPr>
                        <a:t>AMWG CR 2015 029 – This Party Allow Third</a:t>
                      </a:r>
                      <a:r>
                        <a:rPr lang="en-US" sz="1200" baseline="0" dirty="0" smtClean="0">
                          <a:effectLst/>
                          <a:latin typeface="+mn-lt"/>
                          <a:ea typeface="Arial"/>
                          <a:cs typeface="Times New Roman"/>
                        </a:rPr>
                        <a:t> Parties to Utilize an API for On Demand Data Requests  </a:t>
                      </a:r>
                      <a:endParaRPr lang="en-US" sz="1200" dirty="0">
                        <a:effectLst/>
                        <a:latin typeface="+mn-lt"/>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Completed</a:t>
                      </a: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Awaiting AMWG Review</a:t>
                      </a:r>
                      <a:r>
                        <a:rPr lang="en-US" sz="1200" baseline="0" dirty="0" smtClean="0"/>
                        <a:t> 5/19/15</a:t>
                      </a:r>
                      <a:endParaRPr lang="en-US" sz="1200" dirty="0" smtClean="0"/>
                    </a:p>
                  </a:txBody>
                  <a:tcPr marL="118872" marR="118872" anchor="ctr"/>
                </a:tc>
                <a:tc>
                  <a:txBody>
                    <a:bodyPr/>
                    <a:lstStyle/>
                    <a:p>
                      <a:r>
                        <a:rPr lang="en-US" sz="1200" dirty="0" smtClean="0">
                          <a:latin typeface="Arial" pitchFamily="34" charset="0"/>
                          <a:cs typeface="Arial" pitchFamily="34" charset="0"/>
                        </a:rPr>
                        <a:t>High (60-120)</a:t>
                      </a:r>
                      <a:endParaRPr lang="en-US" sz="1200" dirty="0">
                        <a:latin typeface="Arial" pitchFamily="34" charset="0"/>
                        <a:cs typeface="Arial" pitchFamily="34" charset="0"/>
                      </a:endParaRPr>
                    </a:p>
                  </a:txBody>
                  <a:tcPr marL="118872" marR="118872" anchor="ctr"/>
                </a:tc>
              </a:tr>
            </a:tbl>
          </a:graphicData>
        </a:graphic>
      </p:graphicFrame>
      <p:sp>
        <p:nvSpPr>
          <p:cNvPr id="6" name="Title 11"/>
          <p:cNvSpPr txBox="1">
            <a:spLocks/>
          </p:cNvSpPr>
          <p:nvPr/>
        </p:nvSpPr>
        <p:spPr>
          <a:xfrm>
            <a:off x="198121" y="-76200"/>
            <a:ext cx="11391899" cy="1143000"/>
          </a:xfrm>
          <a:prstGeom prst="rect">
            <a:avLst/>
          </a:prstGeom>
        </p:spPr>
        <p:txBody>
          <a:bodyPr>
            <a:normAutofit/>
          </a:bodyPr>
          <a:lstStyle>
            <a:lvl1pPr algn="ctr" defTabSz="914400" rtl="0" eaLnBrk="1" latinLnBrk="0" hangingPunct="1">
              <a:spcBef>
                <a:spcPct val="0"/>
              </a:spcBef>
              <a:buNone/>
              <a:defRPr sz="3200" kern="1200">
                <a:solidFill>
                  <a:srgbClr val="C00000"/>
                </a:solidFill>
                <a:latin typeface="Arial Black" panose="020B0A04020102020204" pitchFamily="34" charset="0"/>
                <a:ea typeface="+mj-ea"/>
                <a:cs typeface="+mj-cs"/>
              </a:defRPr>
            </a:lvl1pPr>
          </a:lstStyle>
          <a:p>
            <a:r>
              <a:rPr lang="en-US" sz="2000" dirty="0" smtClean="0">
                <a:latin typeface="+mj-lt"/>
              </a:rPr>
              <a:t>AMWG  Change Requests (Cont.)</a:t>
            </a:r>
            <a:endParaRPr lang="en-US" sz="2000" dirty="0">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438892638"/>
              </p:ext>
            </p:extLst>
          </p:nvPr>
        </p:nvGraphicFramePr>
        <p:xfrm>
          <a:off x="5791200" y="1066800"/>
          <a:ext cx="914400" cy="357188"/>
        </p:xfrm>
        <a:graphic>
          <a:graphicData uri="http://schemas.openxmlformats.org/presentationml/2006/ole">
            <mc:AlternateContent xmlns:mc="http://schemas.openxmlformats.org/markup-compatibility/2006">
              <mc:Choice xmlns:v="urn:schemas-microsoft-com:vml" Requires="v">
                <p:oleObj spid="_x0000_s13369" name="Document" showAsIcon="1" r:id="rId4" imgW="914400" imgH="792360" progId="Word.Document.8">
                  <p:embed/>
                </p:oleObj>
              </mc:Choice>
              <mc:Fallback>
                <p:oleObj name="Document" showAsIcon="1" r:id="rId4" imgW="914400" imgH="792360" progId="Word.Document.8">
                  <p:embed/>
                  <p:pic>
                    <p:nvPicPr>
                      <p:cNvPr id="0" name=""/>
                      <p:cNvPicPr/>
                      <p:nvPr/>
                    </p:nvPicPr>
                    <p:blipFill>
                      <a:blip r:embed="rId5"/>
                      <a:stretch>
                        <a:fillRect/>
                      </a:stretch>
                    </p:blipFill>
                    <p:spPr>
                      <a:xfrm>
                        <a:off x="5791200" y="1066800"/>
                        <a:ext cx="914400" cy="357188"/>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969653734"/>
              </p:ext>
            </p:extLst>
          </p:nvPr>
        </p:nvGraphicFramePr>
        <p:xfrm>
          <a:off x="5791200" y="1493837"/>
          <a:ext cx="914400" cy="334963"/>
        </p:xfrm>
        <a:graphic>
          <a:graphicData uri="http://schemas.openxmlformats.org/presentationml/2006/ole">
            <mc:AlternateContent xmlns:mc="http://schemas.openxmlformats.org/markup-compatibility/2006">
              <mc:Choice xmlns:v="urn:schemas-microsoft-com:vml" Requires="v">
                <p:oleObj spid="_x0000_s13370" name="Document" showAsIcon="1" r:id="rId7" imgW="914400" imgH="792360" progId="Word.Document.8">
                  <p:embed/>
                </p:oleObj>
              </mc:Choice>
              <mc:Fallback>
                <p:oleObj name="Document" showAsIcon="1" r:id="rId7" imgW="914400" imgH="792360" progId="Word.Document.8">
                  <p:embed/>
                  <p:pic>
                    <p:nvPicPr>
                      <p:cNvPr id="0" name=""/>
                      <p:cNvPicPr/>
                      <p:nvPr/>
                    </p:nvPicPr>
                    <p:blipFill>
                      <a:blip r:embed="rId8"/>
                      <a:stretch>
                        <a:fillRect/>
                      </a:stretch>
                    </p:blipFill>
                    <p:spPr>
                      <a:xfrm>
                        <a:off x="5791200" y="1493837"/>
                        <a:ext cx="914400" cy="334963"/>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02300431"/>
              </p:ext>
            </p:extLst>
          </p:nvPr>
        </p:nvGraphicFramePr>
        <p:xfrm>
          <a:off x="5791200" y="1981200"/>
          <a:ext cx="914400" cy="381000"/>
        </p:xfrm>
        <a:graphic>
          <a:graphicData uri="http://schemas.openxmlformats.org/presentationml/2006/ole">
            <mc:AlternateContent xmlns:mc="http://schemas.openxmlformats.org/markup-compatibility/2006">
              <mc:Choice xmlns:v="urn:schemas-microsoft-com:vml" Requires="v">
                <p:oleObj spid="_x0000_s13371" name="Document" showAsIcon="1" r:id="rId10" imgW="914400" imgH="792360" progId="Word.Document.8">
                  <p:embed/>
                </p:oleObj>
              </mc:Choice>
              <mc:Fallback>
                <p:oleObj name="Document" showAsIcon="1" r:id="rId10" imgW="914400" imgH="792360" progId="Word.Document.8">
                  <p:embed/>
                  <p:pic>
                    <p:nvPicPr>
                      <p:cNvPr id="0" name=""/>
                      <p:cNvPicPr/>
                      <p:nvPr/>
                    </p:nvPicPr>
                    <p:blipFill>
                      <a:blip r:embed="rId11"/>
                      <a:stretch>
                        <a:fillRect/>
                      </a:stretch>
                    </p:blipFill>
                    <p:spPr>
                      <a:xfrm>
                        <a:off x="5791200" y="1981200"/>
                        <a:ext cx="914400" cy="3810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514245922"/>
              </p:ext>
            </p:extLst>
          </p:nvPr>
        </p:nvGraphicFramePr>
        <p:xfrm>
          <a:off x="5791200" y="2498725"/>
          <a:ext cx="914400" cy="396875"/>
        </p:xfrm>
        <a:graphic>
          <a:graphicData uri="http://schemas.openxmlformats.org/presentationml/2006/ole">
            <mc:AlternateContent xmlns:mc="http://schemas.openxmlformats.org/markup-compatibility/2006">
              <mc:Choice xmlns:v="urn:schemas-microsoft-com:vml" Requires="v">
                <p:oleObj spid="_x0000_s13372" name="Document" showAsIcon="1" r:id="rId13" imgW="914400" imgH="792360" progId="Word.Document.8">
                  <p:embed/>
                </p:oleObj>
              </mc:Choice>
              <mc:Fallback>
                <p:oleObj name="Document" showAsIcon="1" r:id="rId13" imgW="914400" imgH="792360" progId="Word.Document.8">
                  <p:embed/>
                  <p:pic>
                    <p:nvPicPr>
                      <p:cNvPr id="0" name=""/>
                      <p:cNvPicPr/>
                      <p:nvPr/>
                    </p:nvPicPr>
                    <p:blipFill>
                      <a:blip r:embed="rId14"/>
                      <a:stretch>
                        <a:fillRect/>
                      </a:stretch>
                    </p:blipFill>
                    <p:spPr>
                      <a:xfrm>
                        <a:off x="5791200" y="2498725"/>
                        <a:ext cx="914400" cy="396875"/>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533113220"/>
              </p:ext>
            </p:extLst>
          </p:nvPr>
        </p:nvGraphicFramePr>
        <p:xfrm>
          <a:off x="5791200" y="2971800"/>
          <a:ext cx="914400" cy="381000"/>
        </p:xfrm>
        <a:graphic>
          <a:graphicData uri="http://schemas.openxmlformats.org/presentationml/2006/ole">
            <mc:AlternateContent xmlns:mc="http://schemas.openxmlformats.org/markup-compatibility/2006">
              <mc:Choice xmlns:v="urn:schemas-microsoft-com:vml" Requires="v">
                <p:oleObj spid="_x0000_s13373" name="Document" showAsIcon="1" r:id="rId16" imgW="914400" imgH="792360" progId="Word.Document.8">
                  <p:embed/>
                </p:oleObj>
              </mc:Choice>
              <mc:Fallback>
                <p:oleObj name="Document" showAsIcon="1" r:id="rId16" imgW="914400" imgH="792360" progId="Word.Document.8">
                  <p:embed/>
                  <p:pic>
                    <p:nvPicPr>
                      <p:cNvPr id="0" name=""/>
                      <p:cNvPicPr/>
                      <p:nvPr/>
                    </p:nvPicPr>
                    <p:blipFill>
                      <a:blip r:embed="rId17"/>
                      <a:stretch>
                        <a:fillRect/>
                      </a:stretch>
                    </p:blipFill>
                    <p:spPr>
                      <a:xfrm>
                        <a:off x="5791200" y="2971800"/>
                        <a:ext cx="914400" cy="3810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511570966"/>
              </p:ext>
            </p:extLst>
          </p:nvPr>
        </p:nvGraphicFramePr>
        <p:xfrm>
          <a:off x="5791200" y="3352800"/>
          <a:ext cx="914400" cy="396875"/>
        </p:xfrm>
        <a:graphic>
          <a:graphicData uri="http://schemas.openxmlformats.org/presentationml/2006/ole">
            <mc:AlternateContent xmlns:mc="http://schemas.openxmlformats.org/markup-compatibility/2006">
              <mc:Choice xmlns:v="urn:schemas-microsoft-com:vml" Requires="v">
                <p:oleObj spid="_x0000_s13374" name="Document" showAsIcon="1" r:id="rId19" imgW="914400" imgH="792360" progId="Word.Document.8">
                  <p:embed/>
                </p:oleObj>
              </mc:Choice>
              <mc:Fallback>
                <p:oleObj name="Document" showAsIcon="1" r:id="rId19" imgW="914400" imgH="792360" progId="Word.Document.8">
                  <p:embed/>
                  <p:pic>
                    <p:nvPicPr>
                      <p:cNvPr id="0" name=""/>
                      <p:cNvPicPr/>
                      <p:nvPr/>
                    </p:nvPicPr>
                    <p:blipFill>
                      <a:blip r:embed="rId20"/>
                      <a:stretch>
                        <a:fillRect/>
                      </a:stretch>
                    </p:blipFill>
                    <p:spPr>
                      <a:xfrm>
                        <a:off x="5791200" y="3352800"/>
                        <a:ext cx="914400" cy="396875"/>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931040047"/>
              </p:ext>
            </p:extLst>
          </p:nvPr>
        </p:nvGraphicFramePr>
        <p:xfrm>
          <a:off x="5791200" y="3810000"/>
          <a:ext cx="914400" cy="396875"/>
        </p:xfrm>
        <a:graphic>
          <a:graphicData uri="http://schemas.openxmlformats.org/presentationml/2006/ole">
            <mc:AlternateContent xmlns:mc="http://schemas.openxmlformats.org/markup-compatibility/2006">
              <mc:Choice xmlns:v="urn:schemas-microsoft-com:vml" Requires="v">
                <p:oleObj spid="_x0000_s13375" name="Document" showAsIcon="1" r:id="rId22" imgW="914400" imgH="792360" progId="Word.Document.8">
                  <p:embed/>
                </p:oleObj>
              </mc:Choice>
              <mc:Fallback>
                <p:oleObj name="Document" showAsIcon="1" r:id="rId22" imgW="914400" imgH="792360" progId="Word.Document.8">
                  <p:embed/>
                  <p:pic>
                    <p:nvPicPr>
                      <p:cNvPr id="0" name=""/>
                      <p:cNvPicPr/>
                      <p:nvPr/>
                    </p:nvPicPr>
                    <p:blipFill>
                      <a:blip r:embed="rId23"/>
                      <a:stretch>
                        <a:fillRect/>
                      </a:stretch>
                    </p:blipFill>
                    <p:spPr>
                      <a:xfrm>
                        <a:off x="5791200" y="3810000"/>
                        <a:ext cx="914400" cy="396875"/>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263950454"/>
              </p:ext>
            </p:extLst>
          </p:nvPr>
        </p:nvGraphicFramePr>
        <p:xfrm>
          <a:off x="5791200" y="4267200"/>
          <a:ext cx="914400" cy="320675"/>
        </p:xfrm>
        <a:graphic>
          <a:graphicData uri="http://schemas.openxmlformats.org/presentationml/2006/ole">
            <mc:AlternateContent xmlns:mc="http://schemas.openxmlformats.org/markup-compatibility/2006">
              <mc:Choice xmlns:v="urn:schemas-microsoft-com:vml" Requires="v">
                <p:oleObj spid="_x0000_s13376" name="Document" showAsIcon="1" r:id="rId25" imgW="914400" imgH="792360" progId="Word.Document.8">
                  <p:embed/>
                </p:oleObj>
              </mc:Choice>
              <mc:Fallback>
                <p:oleObj name="Document" showAsIcon="1" r:id="rId25" imgW="914400" imgH="792360" progId="Word.Document.8">
                  <p:embed/>
                  <p:pic>
                    <p:nvPicPr>
                      <p:cNvPr id="0" name=""/>
                      <p:cNvPicPr/>
                      <p:nvPr/>
                    </p:nvPicPr>
                    <p:blipFill>
                      <a:blip r:embed="rId26"/>
                      <a:stretch>
                        <a:fillRect/>
                      </a:stretch>
                    </p:blipFill>
                    <p:spPr>
                      <a:xfrm>
                        <a:off x="5791200" y="4267200"/>
                        <a:ext cx="914400" cy="320675"/>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877599002"/>
              </p:ext>
            </p:extLst>
          </p:nvPr>
        </p:nvGraphicFramePr>
        <p:xfrm>
          <a:off x="5791200" y="4724400"/>
          <a:ext cx="914400" cy="304799"/>
        </p:xfrm>
        <a:graphic>
          <a:graphicData uri="http://schemas.openxmlformats.org/presentationml/2006/ole">
            <mc:AlternateContent xmlns:mc="http://schemas.openxmlformats.org/markup-compatibility/2006">
              <mc:Choice xmlns:v="urn:schemas-microsoft-com:vml" Requires="v">
                <p:oleObj spid="_x0000_s13377" name="Document" showAsIcon="1" r:id="rId28" imgW="914400" imgH="792360" progId="Word.Document.8">
                  <p:embed/>
                </p:oleObj>
              </mc:Choice>
              <mc:Fallback>
                <p:oleObj name="Document" showAsIcon="1" r:id="rId28" imgW="914400" imgH="792360" progId="Word.Document.8">
                  <p:embed/>
                  <p:pic>
                    <p:nvPicPr>
                      <p:cNvPr id="0" name=""/>
                      <p:cNvPicPr/>
                      <p:nvPr/>
                    </p:nvPicPr>
                    <p:blipFill>
                      <a:blip r:embed="rId29"/>
                      <a:stretch>
                        <a:fillRect/>
                      </a:stretch>
                    </p:blipFill>
                    <p:spPr>
                      <a:xfrm>
                        <a:off x="5791200" y="4724400"/>
                        <a:ext cx="914400" cy="304799"/>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799695459"/>
              </p:ext>
            </p:extLst>
          </p:nvPr>
        </p:nvGraphicFramePr>
        <p:xfrm>
          <a:off x="5791200" y="5181600"/>
          <a:ext cx="914400" cy="304800"/>
        </p:xfrm>
        <a:graphic>
          <a:graphicData uri="http://schemas.openxmlformats.org/presentationml/2006/ole">
            <mc:AlternateContent xmlns:mc="http://schemas.openxmlformats.org/markup-compatibility/2006">
              <mc:Choice xmlns:v="urn:schemas-microsoft-com:vml" Requires="v">
                <p:oleObj spid="_x0000_s13378" name="Document" showAsIcon="1" r:id="rId31" imgW="914400" imgH="792360" progId="Word.Document.8">
                  <p:embed/>
                </p:oleObj>
              </mc:Choice>
              <mc:Fallback>
                <p:oleObj name="Document" showAsIcon="1" r:id="rId31" imgW="914400" imgH="792360" progId="Word.Document.8">
                  <p:embed/>
                  <p:pic>
                    <p:nvPicPr>
                      <p:cNvPr id="0" name=""/>
                      <p:cNvPicPr/>
                      <p:nvPr/>
                    </p:nvPicPr>
                    <p:blipFill>
                      <a:blip r:embed="rId32"/>
                      <a:stretch>
                        <a:fillRect/>
                      </a:stretch>
                    </p:blipFill>
                    <p:spPr>
                      <a:xfrm>
                        <a:off x="5791200" y="5181600"/>
                        <a:ext cx="914400" cy="304800"/>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475808099"/>
              </p:ext>
            </p:extLst>
          </p:nvPr>
        </p:nvGraphicFramePr>
        <p:xfrm>
          <a:off x="5791200" y="5638800"/>
          <a:ext cx="914400" cy="320675"/>
        </p:xfrm>
        <a:graphic>
          <a:graphicData uri="http://schemas.openxmlformats.org/presentationml/2006/ole">
            <mc:AlternateContent xmlns:mc="http://schemas.openxmlformats.org/markup-compatibility/2006">
              <mc:Choice xmlns:v="urn:schemas-microsoft-com:vml" Requires="v">
                <p:oleObj spid="_x0000_s13379" name="Document" showAsIcon="1" r:id="rId34" imgW="914400" imgH="792360" progId="Word.Document.8">
                  <p:embed/>
                </p:oleObj>
              </mc:Choice>
              <mc:Fallback>
                <p:oleObj name="Document" showAsIcon="1" r:id="rId34" imgW="914400" imgH="792360" progId="Word.Document.8">
                  <p:embed/>
                  <p:pic>
                    <p:nvPicPr>
                      <p:cNvPr id="0" name=""/>
                      <p:cNvPicPr/>
                      <p:nvPr/>
                    </p:nvPicPr>
                    <p:blipFill>
                      <a:blip r:embed="rId35"/>
                      <a:stretch>
                        <a:fillRect/>
                      </a:stretch>
                    </p:blipFill>
                    <p:spPr>
                      <a:xfrm>
                        <a:off x="5791200" y="5638800"/>
                        <a:ext cx="914400" cy="320675"/>
                      </a:xfrm>
                      <a:prstGeom prst="rect">
                        <a:avLst/>
                      </a:prstGeom>
                    </p:spPr>
                  </p:pic>
                </p:oleObj>
              </mc:Fallback>
            </mc:AlternateContent>
          </a:graphicData>
        </a:graphic>
      </p:graphicFrame>
    </p:spTree>
    <p:extLst>
      <p:ext uri="{BB962C8B-B14F-4D97-AF65-F5344CB8AC3E}">
        <p14:creationId xmlns:p14="http://schemas.microsoft.com/office/powerpoint/2010/main" val="18484137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241463975"/>
              </p:ext>
            </p:extLst>
          </p:nvPr>
        </p:nvGraphicFramePr>
        <p:xfrm>
          <a:off x="297180" y="350520"/>
          <a:ext cx="11318266" cy="5756656"/>
        </p:xfrm>
        <a:graphic>
          <a:graphicData uri="http://schemas.openxmlformats.org/drawingml/2006/table">
            <a:tbl>
              <a:tblPr firstRow="1" bandRow="1">
                <a:tableStyleId>{5940675A-B579-460E-94D1-54222C63F5DA}</a:tableStyleId>
              </a:tblPr>
              <a:tblGrid>
                <a:gridCol w="5253856"/>
                <a:gridCol w="1611764"/>
                <a:gridCol w="1295400"/>
                <a:gridCol w="1821306"/>
                <a:gridCol w="1335940"/>
              </a:tblGrid>
              <a:tr h="370840">
                <a:tc>
                  <a:txBody>
                    <a:bodyPr/>
                    <a:lstStyle/>
                    <a:p>
                      <a:pPr algn="ctr"/>
                      <a:r>
                        <a:rPr lang="en-US" sz="1200" b="1" dirty="0" smtClean="0">
                          <a:latin typeface="Arial" pitchFamily="34" charset="0"/>
                          <a:cs typeface="Arial" pitchFamily="34" charset="0"/>
                        </a:rPr>
                        <a:t>AMWG Change Request</a:t>
                      </a:r>
                      <a:endParaRPr lang="en-US" sz="1200" b="1" dirty="0">
                        <a:latin typeface="Arial" pitchFamily="34" charset="0"/>
                        <a:cs typeface="Arial" pitchFamily="34" charset="0"/>
                      </a:endParaRPr>
                    </a:p>
                  </a:txBody>
                  <a:tcPr marL="118872" marR="11887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latin typeface="Arial" pitchFamily="34" charset="0"/>
                          <a:cs typeface="Arial" pitchFamily="34" charset="0"/>
                        </a:rPr>
                        <a:t>AMWG CR Document</a:t>
                      </a:r>
                    </a:p>
                    <a:p>
                      <a:pPr algn="ct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Status</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Delivery Date</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Cost</a:t>
                      </a:r>
                      <a:endParaRPr lang="en-US" sz="1200" b="1"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030 – Support</a:t>
                      </a:r>
                      <a:r>
                        <a:rPr lang="en-US" sz="1200" baseline="0" dirty="0" smtClean="0">
                          <a:effectLst/>
                          <a:latin typeface="Arial"/>
                          <a:ea typeface="Arial"/>
                          <a:cs typeface="Arial"/>
                        </a:rPr>
                        <a:t> </a:t>
                      </a:r>
                      <a:r>
                        <a:rPr lang="en-US" sz="1200" dirty="0" smtClean="0">
                          <a:effectLst/>
                          <a:latin typeface="Arial"/>
                          <a:ea typeface="Arial"/>
                          <a:cs typeface="Arial"/>
                        </a:rPr>
                        <a:t> multiple RORs during CSV file meter upload</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a:t>
                      </a:r>
                      <a:r>
                        <a:rPr lang="en-US" sz="1100" b="0" baseline="0" dirty="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dirty="0" smtClean="0"/>
                        <a:t>Awaiting AMWG Review</a:t>
                      </a:r>
                      <a:r>
                        <a:rPr lang="en-US" sz="1200" baseline="0" dirty="0" smtClean="0"/>
                        <a:t> 5/19/15</a:t>
                      </a:r>
                      <a:endParaRPr lang="en-US" sz="1200" dirty="0"/>
                    </a:p>
                  </a:txBody>
                  <a:tcPr marL="118872" marR="118872" anchor="ctr"/>
                </a:tc>
                <a:tc>
                  <a:txBody>
                    <a:bodyPr/>
                    <a:lstStyle/>
                    <a:p>
                      <a:r>
                        <a:rPr lang="en-US" sz="1200" smtClean="0">
                          <a:latin typeface="Arial" pitchFamily="34" charset="0"/>
                          <a:cs typeface="Arial" pitchFamily="34" charset="0"/>
                        </a:rPr>
                        <a:t>High (60-120)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031 – Allow only current</a:t>
                      </a:r>
                      <a:r>
                        <a:rPr lang="en-US" sz="1200" baseline="0" dirty="0" smtClean="0">
                          <a:effectLst/>
                          <a:latin typeface="Arial"/>
                          <a:ea typeface="Arial"/>
                          <a:cs typeface="Arial"/>
                        </a:rPr>
                        <a:t> ROR for account registration validation and meter add validation</a:t>
                      </a:r>
                      <a:endParaRPr lang="en-US" sz="1200" dirty="0">
                        <a:effectLst/>
                        <a:latin typeface="+mn-lt"/>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a:t>
                      </a:r>
                      <a:r>
                        <a:rPr lang="en-US" sz="1100" b="0" baseline="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smtClean="0"/>
                        <a:t>Awaiting AMWG Review</a:t>
                      </a:r>
                      <a:r>
                        <a:rPr lang="en-US" sz="1200" baseline="0" smtClean="0"/>
                        <a:t> 5/19/15</a:t>
                      </a:r>
                      <a:endParaRPr lang="en-US" sz="1200" dirty="0"/>
                    </a:p>
                  </a:txBody>
                  <a:tcPr marL="118872" marR="118872" anchor="ctr"/>
                </a:tc>
                <a:tc>
                  <a:txBody>
                    <a:bodyPr/>
                    <a:lstStyle/>
                    <a:p>
                      <a:r>
                        <a:rPr lang="en-US" sz="1200" smtClean="0">
                          <a:latin typeface="Arial" pitchFamily="34" charset="0"/>
                          <a:cs typeface="Arial" pitchFamily="34" charset="0"/>
                        </a:rPr>
                        <a:t>High (60-120)</a:t>
                      </a:r>
                      <a:endParaRPr lang="en-US" sz="1200" dirty="0">
                        <a:latin typeface="Arial" pitchFamily="34" charset="0"/>
                        <a:cs typeface="Arial" pitchFamily="34" charset="0"/>
                      </a:endParaRPr>
                    </a:p>
                  </a:txBody>
                  <a:tcPr marL="118872" marR="118872" anchor="ctr"/>
                </a:tc>
              </a:tr>
              <a:tr h="45720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032 – Support SFTPS protocol for SMT integration</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a:t>
                      </a:r>
                      <a:r>
                        <a:rPr lang="en-US" sz="1100" b="0" baseline="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smtClean="0"/>
                        <a:t>Awaiting AMWG Review</a:t>
                      </a:r>
                      <a:r>
                        <a:rPr lang="en-US" sz="1200" baseline="0" smtClean="0"/>
                        <a:t> 5/19/15</a:t>
                      </a:r>
                      <a:endParaRPr lang="en-US" sz="1200" dirty="0"/>
                    </a:p>
                  </a:txBody>
                  <a:tcPr marL="118872" marR="118872" anchor="ctr"/>
                </a:tc>
                <a:tc>
                  <a:txBody>
                    <a:bodyPr/>
                    <a:lstStyle/>
                    <a:p>
                      <a:r>
                        <a:rPr lang="en-US" sz="1200" dirty="0" smtClean="0">
                          <a:latin typeface="Arial" pitchFamily="34" charset="0"/>
                          <a:cs typeface="Arial" pitchFamily="34" charset="0"/>
                        </a:rPr>
                        <a:t>High (60-120)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 033 – Provide user id and password rules up front on UI registration page</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a:t>
                      </a:r>
                      <a:r>
                        <a:rPr lang="en-US" sz="1100" b="0" baseline="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smtClean="0"/>
                        <a:t>Awaiting AMWG Review</a:t>
                      </a:r>
                      <a:r>
                        <a:rPr lang="en-US" sz="1200" baseline="0" smtClean="0"/>
                        <a:t> 5/19/15</a:t>
                      </a:r>
                      <a:endParaRPr lang="en-US" sz="1200" dirty="0"/>
                    </a:p>
                  </a:txBody>
                  <a:tcPr marL="118872" marR="118872" anchor="ctr"/>
                </a:tc>
                <a:tc>
                  <a:txBody>
                    <a:bodyPr/>
                    <a:lstStyle/>
                    <a:p>
                      <a:r>
                        <a:rPr lang="en-US" sz="120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effectLst/>
                          <a:latin typeface="Arial"/>
                          <a:ea typeface="Arial"/>
                          <a:cs typeface="Arial"/>
                        </a:rPr>
                        <a:t>AMWG CR </a:t>
                      </a:r>
                      <a:r>
                        <a:rPr lang="en-US" sz="1200" dirty="0" smtClean="0">
                          <a:effectLst/>
                          <a:latin typeface="Arial"/>
                          <a:ea typeface="Arial"/>
                          <a:cs typeface="Arial"/>
                        </a:rPr>
                        <a:t>2015 034 – Display the day of the week</a:t>
                      </a:r>
                      <a:r>
                        <a:rPr lang="en-US" sz="1200" baseline="0" dirty="0" smtClean="0">
                          <a:effectLst/>
                          <a:latin typeface="Arial"/>
                          <a:ea typeface="Arial"/>
                          <a:cs typeface="Arial"/>
                        </a:rPr>
                        <a:t> in addition to the date on usage reports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a:t>
                      </a:r>
                      <a:r>
                        <a:rPr lang="en-US" sz="1100" b="0" baseline="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smtClean="0"/>
                        <a:t>Awaiting AMWG Review</a:t>
                      </a:r>
                      <a:r>
                        <a:rPr lang="en-US" sz="1200" baseline="0" smtClean="0"/>
                        <a:t> 5/19/15</a:t>
                      </a:r>
                      <a:endParaRPr lang="en-US" sz="1200" dirty="0"/>
                    </a:p>
                  </a:txBody>
                  <a:tcPr marL="118872" marR="118872" anchor="ctr"/>
                </a:tc>
                <a:tc>
                  <a:txBody>
                    <a:bodyPr/>
                    <a:lstStyle/>
                    <a:p>
                      <a:r>
                        <a:rPr lang="en-US" sz="1200" dirty="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Arial"/>
                          <a:ea typeface="Arial"/>
                          <a:cs typeface="Arial"/>
                        </a:rPr>
                        <a:t>AMWG CR 2015 035 - </a:t>
                      </a:r>
                      <a:r>
                        <a:rPr lang="en-US" sz="1200" kern="1200" dirty="0" smtClean="0">
                          <a:solidFill>
                            <a:schemeClr val="tx1"/>
                          </a:solidFill>
                          <a:effectLst/>
                          <a:latin typeface="+mn-lt"/>
                          <a:ea typeface="+mn-ea"/>
                          <a:cs typeface="+mn-cs"/>
                        </a:rPr>
                        <a:t>Provide a customer-selected option to receive a monthly usage report via email</a:t>
                      </a:r>
                    </a:p>
                    <a:p>
                      <a:pPr marL="0" marR="0">
                        <a:lnSpc>
                          <a:spcPct val="115000"/>
                        </a:lnSpc>
                        <a:spcBef>
                          <a:spcPts val="0"/>
                        </a:spcBef>
                        <a:spcAft>
                          <a:spcPts val="0"/>
                        </a:spcAft>
                      </a:pP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a:t>
                      </a:r>
                      <a:r>
                        <a:rPr lang="en-US" sz="1100" b="0" baseline="0" dirty="0" smtClean="0">
                          <a:solidFill>
                            <a:schemeClr val="accent1"/>
                          </a:solidFill>
                        </a:rPr>
                        <a:t> In Process</a:t>
                      </a:r>
                      <a:endParaRPr lang="en-US" sz="1100" b="0" dirty="0" smtClean="0">
                        <a:solidFill>
                          <a:schemeClr val="accent1"/>
                        </a:solidFill>
                      </a:endParaRPr>
                    </a:p>
                  </a:txBody>
                  <a:tcPr marL="118872" marR="118872" anchor="ctr"/>
                </a:tc>
                <a:tc>
                  <a:txBody>
                    <a:bodyPr/>
                    <a:lstStyle/>
                    <a:p>
                      <a:endParaRPr lang="en-US" sz="1200" dirty="0"/>
                    </a:p>
                  </a:txBody>
                  <a:tcPr marL="118872" marR="118872" anchor="ctr"/>
                </a:tc>
                <a:tc>
                  <a:txBody>
                    <a:bodyPr/>
                    <a:lstStyle/>
                    <a:p>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smtClean="0">
                          <a:effectLst/>
                          <a:latin typeface="Arial"/>
                          <a:ea typeface="Arial"/>
                          <a:cs typeface="Times New Roman"/>
                        </a:rPr>
                        <a:t>AMWG</a:t>
                      </a:r>
                      <a:r>
                        <a:rPr lang="en-US" sz="1200" baseline="0" dirty="0" smtClean="0">
                          <a:effectLst/>
                          <a:latin typeface="Arial"/>
                          <a:ea typeface="Arial"/>
                          <a:cs typeface="Times New Roman"/>
                        </a:rPr>
                        <a:t> CR 2015 036 – Rename Overview tab to Home</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a:t>
                      </a:r>
                      <a:r>
                        <a:rPr lang="en-US" sz="1100" b="0" baseline="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smtClean="0"/>
                        <a:t>Awaiting AMWG Review</a:t>
                      </a:r>
                      <a:r>
                        <a:rPr lang="en-US" sz="1200" baseline="0" smtClean="0"/>
                        <a:t> 5/19/15</a:t>
                      </a:r>
                      <a:endParaRPr lang="en-US" sz="1200" dirty="0"/>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Minor (0-20)</a:t>
                      </a:r>
                    </a:p>
                  </a:txBody>
                  <a:tcPr marL="118872" marR="118872"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Arial"/>
                          <a:ea typeface="Arial"/>
                          <a:cs typeface="Times New Roman"/>
                        </a:rPr>
                        <a:t>AMWG</a:t>
                      </a:r>
                      <a:r>
                        <a:rPr lang="en-US" sz="1200" baseline="0" dirty="0" smtClean="0">
                          <a:effectLst/>
                          <a:latin typeface="Arial"/>
                          <a:ea typeface="Arial"/>
                          <a:cs typeface="Times New Roman"/>
                        </a:rPr>
                        <a:t> CR 2015 037 – Remove SMT Demo from Private Site for REPs, TDSPs, and Third Parties</a:t>
                      </a:r>
                      <a:endParaRPr lang="en-US" sz="1200" dirty="0" smtClean="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a:t>
                      </a:r>
                      <a:r>
                        <a:rPr lang="en-US" sz="1100" b="0" baseline="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smtClean="0"/>
                        <a:t>Awaiting AMWG Review</a:t>
                      </a:r>
                      <a:r>
                        <a:rPr lang="en-US" sz="1200" baseline="0" smtClean="0"/>
                        <a:t> 5/19/15</a:t>
                      </a:r>
                      <a:endParaRPr lang="en-US" sz="1200" dirty="0"/>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Minor (0-20)</a:t>
                      </a: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a:t>
                      </a:r>
                      <a:r>
                        <a:rPr lang="en-US" sz="1200" dirty="0" smtClean="0">
                          <a:effectLst/>
                          <a:latin typeface="Arial"/>
                          <a:ea typeface="Arial"/>
                          <a:cs typeface="Arial"/>
                        </a:rPr>
                        <a:t>2015</a:t>
                      </a:r>
                      <a:r>
                        <a:rPr lang="en-US" sz="1200" baseline="0" dirty="0" smtClean="0">
                          <a:effectLst/>
                          <a:latin typeface="Arial"/>
                          <a:ea typeface="Arial"/>
                          <a:cs typeface="Arial"/>
                        </a:rPr>
                        <a:t> 038 – Provide a “Hold” capability on Third Party accounts to reactivate usage until the Third Party has integrated with FTPS and API</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smtClean="0">
                          <a:solidFill>
                            <a:schemeClr val="accent1"/>
                          </a:solidFill>
                        </a:rPr>
                        <a:t>JDOA Estimate </a:t>
                      </a:r>
                      <a:r>
                        <a:rPr lang="en-US" sz="1100" b="0" baseline="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smtClean="0"/>
                        <a:t>Awaiting AMWG Review</a:t>
                      </a:r>
                      <a:r>
                        <a:rPr lang="en-US" sz="1200" baseline="0" smtClean="0"/>
                        <a:t> 5/19/15</a:t>
                      </a:r>
                      <a:endParaRPr lang="en-US" sz="1200" dirty="0"/>
                    </a:p>
                  </a:txBody>
                  <a:tcPr marL="118872" marR="118872" anchor="ctr"/>
                </a:tc>
                <a:tc>
                  <a:txBody>
                    <a:bodyPr/>
                    <a:lstStyle/>
                    <a:p>
                      <a:r>
                        <a:rPr lang="en-US" sz="1200" dirty="0" smtClean="0">
                          <a:latin typeface="Arial" pitchFamily="34" charset="0"/>
                          <a:cs typeface="Arial" pitchFamily="34" charset="0"/>
                        </a:rPr>
                        <a:t>High (60-120)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smtClean="0">
                          <a:effectLst/>
                          <a:latin typeface="+mn-lt"/>
                          <a:ea typeface="Arial"/>
                          <a:cs typeface="+mn-cs"/>
                        </a:rPr>
                        <a:t>AMWG CR 2015 039 – Provide more detail for Third Party Agreement</a:t>
                      </a:r>
                      <a:r>
                        <a:rPr lang="en-US" sz="1200" baseline="0" dirty="0" smtClean="0">
                          <a:effectLst/>
                          <a:latin typeface="+mn-lt"/>
                          <a:ea typeface="Arial"/>
                          <a:cs typeface="+mn-cs"/>
                        </a:rPr>
                        <a:t> Invitation Error Messages</a:t>
                      </a:r>
                      <a:endParaRPr lang="en-US" sz="1200" dirty="0">
                        <a:effectLst/>
                        <a:latin typeface="+mn-lt"/>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a:t>
                      </a:r>
                      <a:r>
                        <a:rPr lang="en-US" sz="1100" b="0" baseline="0" dirty="0" smtClean="0">
                          <a:solidFill>
                            <a:schemeClr val="accent1"/>
                          </a:solidFill>
                        </a:rPr>
                        <a:t> Completed</a:t>
                      </a:r>
                      <a:endParaRPr lang="en-US" sz="1100" b="0" dirty="0" smtClean="0">
                        <a:solidFill>
                          <a:schemeClr val="accent1"/>
                        </a:solidFill>
                      </a:endParaRPr>
                    </a:p>
                  </a:txBody>
                  <a:tcPr marL="118872" marR="118872" anchor="ctr"/>
                </a:tc>
                <a:tc>
                  <a:txBody>
                    <a:bodyPr/>
                    <a:lstStyle/>
                    <a:p>
                      <a:r>
                        <a:rPr lang="en-US" sz="1200" dirty="0" smtClean="0"/>
                        <a:t>Awaiting AMWG Review</a:t>
                      </a:r>
                      <a:r>
                        <a:rPr lang="en-US" sz="1200" baseline="0" dirty="0" smtClean="0"/>
                        <a:t> 5/19/15</a:t>
                      </a:r>
                      <a:endParaRPr lang="en-US" sz="1200" dirty="0"/>
                    </a:p>
                  </a:txBody>
                  <a:tcPr marL="118872" marR="118872" anchor="ctr"/>
                </a:tc>
                <a:tc>
                  <a:txBody>
                    <a:bodyPr/>
                    <a:lstStyle/>
                    <a:p>
                      <a:r>
                        <a:rPr lang="en-US" sz="1200" dirty="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endParaRPr lang="en-US" sz="1200" dirty="0">
                        <a:effectLst/>
                        <a:latin typeface="+mn-lt"/>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marL="118872" marR="118872" anchor="ctr"/>
                </a:tc>
                <a:tc>
                  <a:txBody>
                    <a:bodyPr/>
                    <a:lstStyle/>
                    <a:p>
                      <a:endParaRPr lang="en-US" dirty="0"/>
                    </a:p>
                  </a:txBody>
                  <a:tcPr marL="118872" marR="118872" anchor="ctr"/>
                </a:tc>
                <a:tc>
                  <a:txBody>
                    <a:bodyPr/>
                    <a:lstStyle/>
                    <a:p>
                      <a:endParaRPr lang="en-US" sz="1200" dirty="0">
                        <a:latin typeface="Arial" pitchFamily="34" charset="0"/>
                        <a:cs typeface="Arial" pitchFamily="34" charset="0"/>
                      </a:endParaRPr>
                    </a:p>
                  </a:txBody>
                  <a:tcPr marL="118872" marR="118872" anchor="ctr"/>
                </a:tc>
              </a:tr>
            </a:tbl>
          </a:graphicData>
        </a:graphic>
      </p:graphicFrame>
      <p:sp>
        <p:nvSpPr>
          <p:cNvPr id="6" name="Title 11"/>
          <p:cNvSpPr txBox="1">
            <a:spLocks/>
          </p:cNvSpPr>
          <p:nvPr/>
        </p:nvSpPr>
        <p:spPr>
          <a:xfrm>
            <a:off x="198121" y="-76200"/>
            <a:ext cx="11391899" cy="1143000"/>
          </a:xfrm>
          <a:prstGeom prst="rect">
            <a:avLst/>
          </a:prstGeom>
        </p:spPr>
        <p:txBody>
          <a:bodyPr>
            <a:normAutofit/>
          </a:bodyPr>
          <a:lstStyle>
            <a:lvl1pPr algn="ctr" defTabSz="914400" rtl="0" eaLnBrk="1" latinLnBrk="0" hangingPunct="1">
              <a:spcBef>
                <a:spcPct val="0"/>
              </a:spcBef>
              <a:buNone/>
              <a:defRPr sz="3200" kern="1200">
                <a:solidFill>
                  <a:srgbClr val="C00000"/>
                </a:solidFill>
                <a:latin typeface="Arial Black" panose="020B0A04020102020204" pitchFamily="34" charset="0"/>
                <a:ea typeface="+mj-ea"/>
                <a:cs typeface="+mj-cs"/>
              </a:defRPr>
            </a:lvl1pPr>
          </a:lstStyle>
          <a:p>
            <a:r>
              <a:rPr lang="en-US" sz="2000" dirty="0" smtClean="0">
                <a:latin typeface="+mj-lt"/>
              </a:rPr>
              <a:t>AMWG  Change Requests (Cont.)</a:t>
            </a:r>
            <a:endParaRPr lang="en-US" sz="2000" dirty="0">
              <a:latin typeface="+mj-lt"/>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074652980"/>
              </p:ext>
            </p:extLst>
          </p:nvPr>
        </p:nvGraphicFramePr>
        <p:xfrm>
          <a:off x="5791200" y="1066800"/>
          <a:ext cx="914400" cy="380999"/>
        </p:xfrm>
        <a:graphic>
          <a:graphicData uri="http://schemas.openxmlformats.org/presentationml/2006/ole">
            <mc:AlternateContent xmlns:mc="http://schemas.openxmlformats.org/markup-compatibility/2006">
              <mc:Choice xmlns:v="urn:schemas-microsoft-com:vml" Requires="v">
                <p:oleObj spid="_x0000_s14388" name="Document" showAsIcon="1" r:id="rId4" imgW="914400" imgH="792360" progId="Word.Document.8">
                  <p:embed/>
                </p:oleObj>
              </mc:Choice>
              <mc:Fallback>
                <p:oleObj name="Document" showAsIcon="1" r:id="rId4" imgW="914400" imgH="792360" progId="Word.Document.8">
                  <p:embed/>
                  <p:pic>
                    <p:nvPicPr>
                      <p:cNvPr id="0" name=""/>
                      <p:cNvPicPr/>
                      <p:nvPr/>
                    </p:nvPicPr>
                    <p:blipFill>
                      <a:blip r:embed="rId5"/>
                      <a:stretch>
                        <a:fillRect/>
                      </a:stretch>
                    </p:blipFill>
                    <p:spPr>
                      <a:xfrm>
                        <a:off x="5791200" y="1066800"/>
                        <a:ext cx="914400" cy="380999"/>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694529226"/>
              </p:ext>
            </p:extLst>
          </p:nvPr>
        </p:nvGraphicFramePr>
        <p:xfrm>
          <a:off x="5791200" y="1508125"/>
          <a:ext cx="914400" cy="396875"/>
        </p:xfrm>
        <a:graphic>
          <a:graphicData uri="http://schemas.openxmlformats.org/presentationml/2006/ole">
            <mc:AlternateContent xmlns:mc="http://schemas.openxmlformats.org/markup-compatibility/2006">
              <mc:Choice xmlns:v="urn:schemas-microsoft-com:vml" Requires="v">
                <p:oleObj spid="_x0000_s14389" name="Document" showAsIcon="1" r:id="rId7" imgW="914400" imgH="792360" progId="Word.Document.8">
                  <p:embed/>
                </p:oleObj>
              </mc:Choice>
              <mc:Fallback>
                <p:oleObj name="Document" showAsIcon="1" r:id="rId7" imgW="914400" imgH="792360" progId="Word.Document.8">
                  <p:embed/>
                  <p:pic>
                    <p:nvPicPr>
                      <p:cNvPr id="0" name=""/>
                      <p:cNvPicPr/>
                      <p:nvPr/>
                    </p:nvPicPr>
                    <p:blipFill>
                      <a:blip r:embed="rId8"/>
                      <a:stretch>
                        <a:fillRect/>
                      </a:stretch>
                    </p:blipFill>
                    <p:spPr>
                      <a:xfrm>
                        <a:off x="5791200" y="1508125"/>
                        <a:ext cx="914400" cy="396875"/>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974733964"/>
              </p:ext>
            </p:extLst>
          </p:nvPr>
        </p:nvGraphicFramePr>
        <p:xfrm>
          <a:off x="5791200" y="1905000"/>
          <a:ext cx="914400" cy="396875"/>
        </p:xfrm>
        <a:graphic>
          <a:graphicData uri="http://schemas.openxmlformats.org/presentationml/2006/ole">
            <mc:AlternateContent xmlns:mc="http://schemas.openxmlformats.org/markup-compatibility/2006">
              <mc:Choice xmlns:v="urn:schemas-microsoft-com:vml" Requires="v">
                <p:oleObj spid="_x0000_s14390" name="Document" showAsIcon="1" r:id="rId10" imgW="914400" imgH="792360" progId="Word.Document.8">
                  <p:embed/>
                </p:oleObj>
              </mc:Choice>
              <mc:Fallback>
                <p:oleObj name="Document" showAsIcon="1" r:id="rId10" imgW="914400" imgH="792360" progId="Word.Document.8">
                  <p:embed/>
                  <p:pic>
                    <p:nvPicPr>
                      <p:cNvPr id="0" name=""/>
                      <p:cNvPicPr/>
                      <p:nvPr/>
                    </p:nvPicPr>
                    <p:blipFill>
                      <a:blip r:embed="rId11"/>
                      <a:stretch>
                        <a:fillRect/>
                      </a:stretch>
                    </p:blipFill>
                    <p:spPr>
                      <a:xfrm>
                        <a:off x="5791200" y="1905000"/>
                        <a:ext cx="914400" cy="39687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871060218"/>
              </p:ext>
            </p:extLst>
          </p:nvPr>
        </p:nvGraphicFramePr>
        <p:xfrm>
          <a:off x="5791200" y="2422525"/>
          <a:ext cx="914400" cy="396875"/>
        </p:xfrm>
        <a:graphic>
          <a:graphicData uri="http://schemas.openxmlformats.org/presentationml/2006/ole">
            <mc:AlternateContent xmlns:mc="http://schemas.openxmlformats.org/markup-compatibility/2006">
              <mc:Choice xmlns:v="urn:schemas-microsoft-com:vml" Requires="v">
                <p:oleObj spid="_x0000_s14391" name="Document" showAsIcon="1" r:id="rId13" imgW="914400" imgH="792360" progId="Word.Document.8">
                  <p:embed/>
                </p:oleObj>
              </mc:Choice>
              <mc:Fallback>
                <p:oleObj name="Document" showAsIcon="1" r:id="rId13" imgW="914400" imgH="792360" progId="Word.Document.8">
                  <p:embed/>
                  <p:pic>
                    <p:nvPicPr>
                      <p:cNvPr id="0" name=""/>
                      <p:cNvPicPr/>
                      <p:nvPr/>
                    </p:nvPicPr>
                    <p:blipFill>
                      <a:blip r:embed="rId14"/>
                      <a:stretch>
                        <a:fillRect/>
                      </a:stretch>
                    </p:blipFill>
                    <p:spPr>
                      <a:xfrm>
                        <a:off x="5791200" y="2422525"/>
                        <a:ext cx="914400" cy="39687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91256865"/>
              </p:ext>
            </p:extLst>
          </p:nvPr>
        </p:nvGraphicFramePr>
        <p:xfrm>
          <a:off x="5715000" y="2971800"/>
          <a:ext cx="963930" cy="380999"/>
        </p:xfrm>
        <a:graphic>
          <a:graphicData uri="http://schemas.openxmlformats.org/presentationml/2006/ole">
            <mc:AlternateContent xmlns:mc="http://schemas.openxmlformats.org/markup-compatibility/2006">
              <mc:Choice xmlns:v="urn:schemas-microsoft-com:vml" Requires="v">
                <p:oleObj spid="_x0000_s14392" name="Document" showAsIcon="1" r:id="rId16" imgW="914400" imgH="792360" progId="Word.Document.8">
                  <p:embed/>
                </p:oleObj>
              </mc:Choice>
              <mc:Fallback>
                <p:oleObj name="Document" showAsIcon="1" r:id="rId16" imgW="914400" imgH="792360" progId="Word.Document.8">
                  <p:embed/>
                  <p:pic>
                    <p:nvPicPr>
                      <p:cNvPr id="0" name=""/>
                      <p:cNvPicPr/>
                      <p:nvPr/>
                    </p:nvPicPr>
                    <p:blipFill>
                      <a:blip r:embed="rId17"/>
                      <a:stretch>
                        <a:fillRect/>
                      </a:stretch>
                    </p:blipFill>
                    <p:spPr>
                      <a:xfrm>
                        <a:off x="5715000" y="2971800"/>
                        <a:ext cx="963930" cy="380999"/>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33847528"/>
              </p:ext>
            </p:extLst>
          </p:nvPr>
        </p:nvGraphicFramePr>
        <p:xfrm>
          <a:off x="5791200" y="3505200"/>
          <a:ext cx="914400" cy="320675"/>
        </p:xfrm>
        <a:graphic>
          <a:graphicData uri="http://schemas.openxmlformats.org/presentationml/2006/ole">
            <mc:AlternateContent xmlns:mc="http://schemas.openxmlformats.org/markup-compatibility/2006">
              <mc:Choice xmlns:v="urn:schemas-microsoft-com:vml" Requires="v">
                <p:oleObj spid="_x0000_s14393" name="Document" showAsIcon="1" r:id="rId19" imgW="914400" imgH="792360" progId="Word.Document.8">
                  <p:embed/>
                </p:oleObj>
              </mc:Choice>
              <mc:Fallback>
                <p:oleObj name="Document" showAsIcon="1" r:id="rId19" imgW="914400" imgH="792360" progId="Word.Document.8">
                  <p:embed/>
                  <p:pic>
                    <p:nvPicPr>
                      <p:cNvPr id="0" name=""/>
                      <p:cNvPicPr/>
                      <p:nvPr/>
                    </p:nvPicPr>
                    <p:blipFill>
                      <a:blip r:embed="rId20"/>
                      <a:stretch>
                        <a:fillRect/>
                      </a:stretch>
                    </p:blipFill>
                    <p:spPr>
                      <a:xfrm>
                        <a:off x="5791200" y="3505200"/>
                        <a:ext cx="914400" cy="32067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345959274"/>
              </p:ext>
            </p:extLst>
          </p:nvPr>
        </p:nvGraphicFramePr>
        <p:xfrm>
          <a:off x="5791200" y="3962400"/>
          <a:ext cx="914400" cy="320675"/>
        </p:xfrm>
        <a:graphic>
          <a:graphicData uri="http://schemas.openxmlformats.org/presentationml/2006/ole">
            <mc:AlternateContent xmlns:mc="http://schemas.openxmlformats.org/markup-compatibility/2006">
              <mc:Choice xmlns:v="urn:schemas-microsoft-com:vml" Requires="v">
                <p:oleObj spid="_x0000_s14394" name="Document" showAsIcon="1" r:id="rId22" imgW="914400" imgH="792360" progId="Word.Document.8">
                  <p:embed/>
                </p:oleObj>
              </mc:Choice>
              <mc:Fallback>
                <p:oleObj name="Document" showAsIcon="1" r:id="rId22" imgW="914400" imgH="792360" progId="Word.Document.8">
                  <p:embed/>
                  <p:pic>
                    <p:nvPicPr>
                      <p:cNvPr id="0" name=""/>
                      <p:cNvPicPr/>
                      <p:nvPr/>
                    </p:nvPicPr>
                    <p:blipFill>
                      <a:blip r:embed="rId23"/>
                      <a:stretch>
                        <a:fillRect/>
                      </a:stretch>
                    </p:blipFill>
                    <p:spPr>
                      <a:xfrm>
                        <a:off x="5791200" y="3962400"/>
                        <a:ext cx="914400" cy="320675"/>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816231624"/>
              </p:ext>
            </p:extLst>
          </p:nvPr>
        </p:nvGraphicFramePr>
        <p:xfrm>
          <a:off x="5791200" y="4495800"/>
          <a:ext cx="914400" cy="244475"/>
        </p:xfrm>
        <a:graphic>
          <a:graphicData uri="http://schemas.openxmlformats.org/presentationml/2006/ole">
            <mc:AlternateContent xmlns:mc="http://schemas.openxmlformats.org/markup-compatibility/2006">
              <mc:Choice xmlns:v="urn:schemas-microsoft-com:vml" Requires="v">
                <p:oleObj spid="_x0000_s14395" name="Document" showAsIcon="1" r:id="rId25" imgW="914400" imgH="792360" progId="Word.Document.8">
                  <p:embed/>
                </p:oleObj>
              </mc:Choice>
              <mc:Fallback>
                <p:oleObj name="Document" showAsIcon="1" r:id="rId25" imgW="914400" imgH="792360" progId="Word.Document.8">
                  <p:embed/>
                  <p:pic>
                    <p:nvPicPr>
                      <p:cNvPr id="0" name=""/>
                      <p:cNvPicPr/>
                      <p:nvPr/>
                    </p:nvPicPr>
                    <p:blipFill>
                      <a:blip r:embed="rId26"/>
                      <a:stretch>
                        <a:fillRect/>
                      </a:stretch>
                    </p:blipFill>
                    <p:spPr>
                      <a:xfrm>
                        <a:off x="5791200" y="4495800"/>
                        <a:ext cx="914400" cy="244475"/>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848518020"/>
              </p:ext>
            </p:extLst>
          </p:nvPr>
        </p:nvGraphicFramePr>
        <p:xfrm>
          <a:off x="5855970" y="4953000"/>
          <a:ext cx="914400" cy="320675"/>
        </p:xfrm>
        <a:graphic>
          <a:graphicData uri="http://schemas.openxmlformats.org/presentationml/2006/ole">
            <mc:AlternateContent xmlns:mc="http://schemas.openxmlformats.org/markup-compatibility/2006">
              <mc:Choice xmlns:v="urn:schemas-microsoft-com:vml" Requires="v">
                <p:oleObj spid="_x0000_s14396" name="Document" showAsIcon="1" r:id="rId28" imgW="914400" imgH="792360" progId="Word.Document.8">
                  <p:embed/>
                </p:oleObj>
              </mc:Choice>
              <mc:Fallback>
                <p:oleObj name="Document" showAsIcon="1" r:id="rId28" imgW="914400" imgH="792360" progId="Word.Document.8">
                  <p:embed/>
                  <p:pic>
                    <p:nvPicPr>
                      <p:cNvPr id="0" name=""/>
                      <p:cNvPicPr/>
                      <p:nvPr/>
                    </p:nvPicPr>
                    <p:blipFill>
                      <a:blip r:embed="rId29"/>
                      <a:stretch>
                        <a:fillRect/>
                      </a:stretch>
                    </p:blipFill>
                    <p:spPr>
                      <a:xfrm>
                        <a:off x="5855970" y="4953000"/>
                        <a:ext cx="914400" cy="32067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841941059"/>
              </p:ext>
            </p:extLst>
          </p:nvPr>
        </p:nvGraphicFramePr>
        <p:xfrm>
          <a:off x="5791200" y="5410200"/>
          <a:ext cx="914400" cy="320675"/>
        </p:xfrm>
        <a:graphic>
          <a:graphicData uri="http://schemas.openxmlformats.org/presentationml/2006/ole">
            <mc:AlternateContent xmlns:mc="http://schemas.openxmlformats.org/markup-compatibility/2006">
              <mc:Choice xmlns:v="urn:schemas-microsoft-com:vml" Requires="v">
                <p:oleObj spid="_x0000_s14397" name="Document" showAsIcon="1" r:id="rId31" imgW="914400" imgH="792360" progId="Word.Document.8">
                  <p:embed/>
                </p:oleObj>
              </mc:Choice>
              <mc:Fallback>
                <p:oleObj name="Document" showAsIcon="1" r:id="rId31" imgW="914400" imgH="792360" progId="Word.Document.8">
                  <p:embed/>
                  <p:pic>
                    <p:nvPicPr>
                      <p:cNvPr id="0" name=""/>
                      <p:cNvPicPr/>
                      <p:nvPr/>
                    </p:nvPicPr>
                    <p:blipFill>
                      <a:blip r:embed="rId32"/>
                      <a:stretch>
                        <a:fillRect/>
                      </a:stretch>
                    </p:blipFill>
                    <p:spPr>
                      <a:xfrm>
                        <a:off x="5791200" y="5410200"/>
                        <a:ext cx="914400" cy="320675"/>
                      </a:xfrm>
                      <a:prstGeom prst="rect">
                        <a:avLst/>
                      </a:prstGeom>
                    </p:spPr>
                  </p:pic>
                </p:oleObj>
              </mc:Fallback>
            </mc:AlternateContent>
          </a:graphicData>
        </a:graphic>
      </p:graphicFrame>
    </p:spTree>
    <p:extLst>
      <p:ext uri="{BB962C8B-B14F-4D97-AF65-F5344CB8AC3E}">
        <p14:creationId xmlns:p14="http://schemas.microsoft.com/office/powerpoint/2010/main" val="567036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marL="742950" indent="-285750">
              <a:spcBef>
                <a:spcPct val="20000"/>
              </a:spcBef>
              <a:buClr>
                <a:schemeClr val="tx1"/>
              </a:buClr>
              <a:buFont typeface="Arial" charset="0"/>
              <a:buChar char="–"/>
              <a:defRPr sz="1600">
                <a:solidFill>
                  <a:schemeClr val="tx1"/>
                </a:solidFill>
                <a:latin typeface="Arial" charset="0"/>
                <a:cs typeface="Arial" charset="0"/>
              </a:defRPr>
            </a:lvl2pPr>
            <a:lvl3pPr marL="1143000" indent="-228600">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a:spcBef>
                <a:spcPct val="0"/>
              </a:spcBef>
              <a:buClrTx/>
              <a:buFontTx/>
              <a:buNone/>
            </a:pPr>
            <a:fld id="{4C9E36C2-8EC9-4361-AD4D-F7F59EBDFF6B}" type="slidenum">
              <a:rPr lang="en-US" altLang="en-US" sz="800" smtClean="0"/>
              <a:pPr>
                <a:spcBef>
                  <a:spcPct val="0"/>
                </a:spcBef>
                <a:buClrTx/>
                <a:buFontTx/>
                <a:buNone/>
              </a:pPr>
              <a:t>2</a:t>
            </a:fld>
            <a:endParaRPr lang="en-US" altLang="en-US" sz="800" smtClean="0"/>
          </a:p>
        </p:txBody>
      </p:sp>
      <p:sp>
        <p:nvSpPr>
          <p:cNvPr id="25603" name="Rectangle 2"/>
          <p:cNvSpPr>
            <a:spLocks noGrp="1" noChangeArrowheads="1"/>
          </p:cNvSpPr>
          <p:nvPr>
            <p:ph type="title"/>
          </p:nvPr>
        </p:nvSpPr>
        <p:spPr>
          <a:xfrm>
            <a:off x="238125" y="684213"/>
            <a:ext cx="11291888" cy="611187"/>
          </a:xfrm>
        </p:spPr>
        <p:txBody>
          <a:bodyPr/>
          <a:lstStyle/>
          <a:p>
            <a:r>
              <a:rPr lang="en-US" altLang="en-US" sz="1800" smtClean="0"/>
              <a:t/>
            </a:r>
            <a:br>
              <a:rPr lang="en-US" altLang="en-US" sz="1800" smtClean="0"/>
            </a:br>
            <a:r>
              <a:rPr lang="en-US" altLang="en-US" sz="2400" b="1" smtClean="0">
                <a:solidFill>
                  <a:srgbClr val="7889FB"/>
                </a:solidFill>
              </a:rPr>
              <a:t>AMWG CR 2014-018 – Add Generation Data to the SMT Portal View</a:t>
            </a:r>
            <a:r>
              <a:rPr lang="en-US" altLang="en-US" sz="1800" b="1" smtClean="0"/>
              <a:t/>
            </a:r>
            <a:br>
              <a:rPr lang="en-US" altLang="en-US" sz="1800" b="1" smtClean="0"/>
            </a:br>
            <a:endParaRPr lang="en-US" altLang="en-US" sz="1800" smtClean="0">
              <a:solidFill>
                <a:schemeClr val="tx1"/>
              </a:solidFill>
            </a:endParaRPr>
          </a:p>
        </p:txBody>
      </p:sp>
      <p:sp>
        <p:nvSpPr>
          <p:cNvPr id="25605" name="Text Box 50"/>
          <p:cNvSpPr txBox="1">
            <a:spLocks noChangeArrowheads="1"/>
          </p:cNvSpPr>
          <p:nvPr/>
        </p:nvSpPr>
        <p:spPr bwMode="auto">
          <a:xfrm>
            <a:off x="201613" y="1524000"/>
            <a:ext cx="11090275" cy="172354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a:spcBef>
                <a:spcPct val="20000"/>
              </a:spcBef>
              <a:buClr>
                <a:schemeClr val="tx1"/>
              </a:buClr>
              <a:buFont typeface="Arial" charset="0"/>
              <a:buChar char="–"/>
              <a:defRPr sz="1600">
                <a:solidFill>
                  <a:schemeClr val="tx1"/>
                </a:solidFill>
                <a:latin typeface="Arial" charset="0"/>
                <a:cs typeface="Arial" charset="0"/>
              </a:defRPr>
            </a:lvl2pPr>
            <a:lvl3pPr marL="855663" indent="-173038">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eaLnBrk="1" hangingPunct="1">
              <a:spcBef>
                <a:spcPct val="0"/>
              </a:spcBef>
              <a:buClrTx/>
              <a:buFontTx/>
              <a:buNone/>
            </a:pPr>
            <a:r>
              <a:rPr lang="en-US" altLang="en-US" sz="1400" b="1" i="0" dirty="0">
                <a:solidFill>
                  <a:srgbClr val="000000"/>
                </a:solidFill>
              </a:rPr>
              <a:t>Option </a:t>
            </a:r>
            <a:r>
              <a:rPr lang="en-US" altLang="en-US" sz="1400" b="1" i="0" dirty="0" smtClean="0">
                <a:solidFill>
                  <a:srgbClr val="000000"/>
                </a:solidFill>
              </a:rPr>
              <a:t>3</a:t>
            </a:r>
            <a:endParaRPr lang="en-US" altLang="en-US" sz="1400" b="1" i="0" dirty="0">
              <a:solidFill>
                <a:srgbClr val="000000"/>
              </a:solidFill>
            </a:endParaRPr>
          </a:p>
          <a:p>
            <a:pPr eaLnBrk="1" hangingPunct="1">
              <a:spcBef>
                <a:spcPct val="0"/>
              </a:spcBef>
              <a:buClrTx/>
              <a:buFontTx/>
              <a:buNone/>
            </a:pPr>
            <a:endParaRPr lang="en-US" altLang="en-US" sz="1400" dirty="0">
              <a:solidFill>
                <a:srgbClr val="000000"/>
              </a:solidFill>
            </a:endParaRPr>
          </a:p>
          <a:p>
            <a:pPr lvl="1" eaLnBrk="1" hangingPunct="1">
              <a:spcBef>
                <a:spcPct val="0"/>
              </a:spcBef>
              <a:buClrTx/>
              <a:buFont typeface="Arial" charset="0"/>
              <a:buChar char="•"/>
            </a:pPr>
            <a:r>
              <a:rPr lang="en-US" altLang="en-US" sz="1300" i="0" dirty="0"/>
              <a:t>Add Generation Data to </a:t>
            </a:r>
            <a:r>
              <a:rPr lang="en-US" altLang="en-US" sz="1300" dirty="0" smtClean="0"/>
              <a:t>the</a:t>
            </a:r>
            <a:r>
              <a:rPr lang="en-US" altLang="en-US" sz="1300" i="0" dirty="0" smtClean="0"/>
              <a:t> </a:t>
            </a:r>
            <a:r>
              <a:rPr lang="en-US" altLang="en-US" sz="1300" i="0" dirty="0"/>
              <a:t>Usage </a:t>
            </a:r>
            <a:r>
              <a:rPr lang="en-US" altLang="en-US" sz="1300" i="0" dirty="0" smtClean="0"/>
              <a:t>Table Only</a:t>
            </a:r>
            <a:endParaRPr lang="en-US" altLang="en-US" sz="1300" i="0" dirty="0"/>
          </a:p>
          <a:p>
            <a:pPr lvl="1" eaLnBrk="1" hangingPunct="1">
              <a:spcBef>
                <a:spcPct val="0"/>
              </a:spcBef>
              <a:buClrTx/>
              <a:buFont typeface="Arial" charset="0"/>
              <a:buChar char="•"/>
            </a:pPr>
            <a:endParaRPr lang="en-US" altLang="en-US" sz="1300" i="0" dirty="0"/>
          </a:p>
          <a:p>
            <a:pPr lvl="2" eaLnBrk="1" hangingPunct="1">
              <a:spcBef>
                <a:spcPct val="0"/>
              </a:spcBef>
              <a:buClrTx/>
            </a:pPr>
            <a:r>
              <a:rPr lang="en-US" altLang="en-US" sz="1300" i="0" dirty="0"/>
              <a:t>Usage Graph will </a:t>
            </a:r>
            <a:r>
              <a:rPr lang="en-US" altLang="en-US" sz="1300" dirty="0" smtClean="0"/>
              <a:t>NOT</a:t>
            </a:r>
            <a:r>
              <a:rPr lang="en-US" altLang="en-US" sz="1300" i="0" dirty="0" smtClean="0"/>
              <a:t> display Generation </a:t>
            </a:r>
            <a:r>
              <a:rPr lang="en-US" altLang="en-US" sz="1300" i="0" dirty="0"/>
              <a:t>usage </a:t>
            </a:r>
            <a:r>
              <a:rPr lang="en-US" altLang="en-US" sz="1300" i="0" dirty="0" smtClean="0"/>
              <a:t>data</a:t>
            </a:r>
          </a:p>
          <a:p>
            <a:pPr lvl="2" eaLnBrk="1" hangingPunct="1">
              <a:spcBef>
                <a:spcPct val="0"/>
              </a:spcBef>
              <a:buClrTx/>
            </a:pPr>
            <a:endParaRPr lang="en-US" altLang="en-US" sz="1300" i="0" dirty="0"/>
          </a:p>
          <a:p>
            <a:pPr lvl="2" eaLnBrk="1" hangingPunct="1">
              <a:spcBef>
                <a:spcPct val="0"/>
              </a:spcBef>
              <a:buClrTx/>
            </a:pPr>
            <a:r>
              <a:rPr lang="en-US" altLang="en-US" sz="1300" i="0" dirty="0"/>
              <a:t>Usage Table will have two additional columns – Usage (kWh) for Generation and Actual / Estimate for Generation</a:t>
            </a:r>
          </a:p>
          <a:p>
            <a:pPr lvl="1" eaLnBrk="1" hangingPunct="1">
              <a:spcBef>
                <a:spcPct val="0"/>
              </a:spcBef>
              <a:buClrTx/>
              <a:buFont typeface="Arial" charset="0"/>
              <a:buChar char="•"/>
            </a:pPr>
            <a:endParaRPr lang="en-US" altLang="en-US" sz="1300" i="0" dirty="0"/>
          </a:p>
        </p:txBody>
      </p:sp>
    </p:spTree>
    <p:extLst>
      <p:ext uri="{BB962C8B-B14F-4D97-AF65-F5344CB8AC3E}">
        <p14:creationId xmlns:p14="http://schemas.microsoft.com/office/powerpoint/2010/main" val="3338323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i="1">
                <a:solidFill>
                  <a:schemeClr val="tx1"/>
                </a:solidFill>
                <a:latin typeface="Arial" charset="0"/>
                <a:cs typeface="Arial" charset="0"/>
              </a:defRPr>
            </a:lvl1pPr>
            <a:lvl2pPr marL="742950" indent="-285750">
              <a:defRPr i="1">
                <a:solidFill>
                  <a:schemeClr val="tx1"/>
                </a:solidFill>
                <a:latin typeface="Arial" charset="0"/>
                <a:cs typeface="Arial" charset="0"/>
              </a:defRPr>
            </a:lvl2pPr>
            <a:lvl3pPr marL="1143000" indent="-228600">
              <a:defRPr i="1">
                <a:solidFill>
                  <a:schemeClr val="tx1"/>
                </a:solidFill>
                <a:latin typeface="Arial" charset="0"/>
                <a:cs typeface="Arial" charset="0"/>
              </a:defRPr>
            </a:lvl3pPr>
            <a:lvl4pPr marL="1600200" indent="-228600">
              <a:defRPr i="1">
                <a:solidFill>
                  <a:schemeClr val="tx1"/>
                </a:solidFill>
                <a:latin typeface="Arial" charset="0"/>
                <a:cs typeface="Arial" charset="0"/>
              </a:defRPr>
            </a:lvl4pPr>
            <a:lvl5pPr marL="2057400" indent="-228600">
              <a:defRPr i="1">
                <a:solidFill>
                  <a:schemeClr val="tx1"/>
                </a:solidFill>
                <a:latin typeface="Arial" charset="0"/>
                <a:cs typeface="Arial" charset="0"/>
              </a:defRPr>
            </a:lvl5pPr>
            <a:lvl6pPr marL="2514600" indent="-228600" eaLnBrk="0" fontAlgn="base" hangingPunct="0">
              <a:spcBef>
                <a:spcPct val="0"/>
              </a:spcBef>
              <a:spcAft>
                <a:spcPct val="0"/>
              </a:spcAft>
              <a:defRPr i="1">
                <a:solidFill>
                  <a:schemeClr val="tx1"/>
                </a:solidFill>
                <a:latin typeface="Arial" charset="0"/>
                <a:cs typeface="Arial" charset="0"/>
              </a:defRPr>
            </a:lvl6pPr>
            <a:lvl7pPr marL="2971800" indent="-228600" eaLnBrk="0" fontAlgn="base" hangingPunct="0">
              <a:spcBef>
                <a:spcPct val="0"/>
              </a:spcBef>
              <a:spcAft>
                <a:spcPct val="0"/>
              </a:spcAft>
              <a:defRPr i="1">
                <a:solidFill>
                  <a:schemeClr val="tx1"/>
                </a:solidFill>
                <a:latin typeface="Arial" charset="0"/>
                <a:cs typeface="Arial" charset="0"/>
              </a:defRPr>
            </a:lvl7pPr>
            <a:lvl8pPr marL="3429000" indent="-228600" eaLnBrk="0" fontAlgn="base" hangingPunct="0">
              <a:spcBef>
                <a:spcPct val="0"/>
              </a:spcBef>
              <a:spcAft>
                <a:spcPct val="0"/>
              </a:spcAft>
              <a:defRPr i="1">
                <a:solidFill>
                  <a:schemeClr val="tx1"/>
                </a:solidFill>
                <a:latin typeface="Arial" charset="0"/>
                <a:cs typeface="Arial" charset="0"/>
              </a:defRPr>
            </a:lvl8pPr>
            <a:lvl9pPr marL="3886200" indent="-228600" eaLnBrk="0" fontAlgn="base" hangingPunct="0">
              <a:spcBef>
                <a:spcPct val="0"/>
              </a:spcBef>
              <a:spcAft>
                <a:spcPct val="0"/>
              </a:spcAft>
              <a:defRPr i="1">
                <a:solidFill>
                  <a:schemeClr val="tx1"/>
                </a:solidFill>
                <a:latin typeface="Arial" charset="0"/>
                <a:cs typeface="Arial" charset="0"/>
              </a:defRPr>
            </a:lvl9pPr>
          </a:lstStyle>
          <a:p>
            <a:fld id="{9F74E08C-D9C4-4D3F-A1A1-8ADDF848BD2D}" type="slidenum">
              <a:rPr lang="en-US" altLang="en-US" i="0" smtClean="0"/>
              <a:pPr/>
              <a:t>3</a:t>
            </a:fld>
            <a:endParaRPr lang="en-US" altLang="en-US" i="0" smtClean="0"/>
          </a:p>
        </p:txBody>
      </p:sp>
      <p:sp>
        <p:nvSpPr>
          <p:cNvPr id="29699" name="Rectangle 2"/>
          <p:cNvSpPr>
            <a:spLocks noGrp="1" noChangeArrowheads="1"/>
          </p:cNvSpPr>
          <p:nvPr>
            <p:ph type="title"/>
          </p:nvPr>
        </p:nvSpPr>
        <p:spPr/>
        <p:txBody>
          <a:bodyPr/>
          <a:lstStyle/>
          <a:p>
            <a:r>
              <a:rPr lang="en-US" altLang="en-US" sz="2400" b="1" smtClean="0"/>
              <a:t>AMWG CR 2014-018 – Add Generation Data to the SMT Portal View</a:t>
            </a:r>
            <a:r>
              <a:rPr lang="en-US" altLang="en-US" smtClean="0"/>
              <a:t/>
            </a:r>
            <a:br>
              <a:rPr lang="en-US" altLang="en-US" smtClean="0"/>
            </a:br>
            <a:endParaRPr lang="en-US" altLang="en-US" smtClean="0"/>
          </a:p>
        </p:txBody>
      </p:sp>
      <p:sp>
        <p:nvSpPr>
          <p:cNvPr id="29700" name="Rectangle 23"/>
          <p:cNvSpPr>
            <a:spLocks noChangeArrowheads="1"/>
          </p:cNvSpPr>
          <p:nvPr/>
        </p:nvSpPr>
        <p:spPr bwMode="auto">
          <a:xfrm>
            <a:off x="2881313" y="1066800"/>
            <a:ext cx="8915400" cy="54864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i="1">
                <a:solidFill>
                  <a:schemeClr val="tx1"/>
                </a:solidFill>
                <a:latin typeface="Arial" charset="0"/>
                <a:cs typeface="Arial" charset="0"/>
              </a:defRPr>
            </a:lvl1pPr>
            <a:lvl2pPr marL="742950" indent="-285750">
              <a:defRPr i="1">
                <a:solidFill>
                  <a:schemeClr val="tx1"/>
                </a:solidFill>
                <a:latin typeface="Arial" charset="0"/>
                <a:cs typeface="Arial" charset="0"/>
              </a:defRPr>
            </a:lvl2pPr>
            <a:lvl3pPr marL="1143000" indent="-228600">
              <a:defRPr i="1">
                <a:solidFill>
                  <a:schemeClr val="tx1"/>
                </a:solidFill>
                <a:latin typeface="Arial" charset="0"/>
                <a:cs typeface="Arial" charset="0"/>
              </a:defRPr>
            </a:lvl3pPr>
            <a:lvl4pPr marL="1600200" indent="-228600">
              <a:defRPr i="1">
                <a:solidFill>
                  <a:schemeClr val="tx1"/>
                </a:solidFill>
                <a:latin typeface="Arial" charset="0"/>
                <a:cs typeface="Arial" charset="0"/>
              </a:defRPr>
            </a:lvl4pPr>
            <a:lvl5pPr marL="2057400" indent="-228600">
              <a:defRPr i="1">
                <a:solidFill>
                  <a:schemeClr val="tx1"/>
                </a:solidFill>
                <a:latin typeface="Arial" charset="0"/>
                <a:cs typeface="Arial" charset="0"/>
              </a:defRPr>
            </a:lvl5pPr>
            <a:lvl6pPr marL="2514600" indent="-228600" eaLnBrk="0" fontAlgn="base" hangingPunct="0">
              <a:spcBef>
                <a:spcPct val="0"/>
              </a:spcBef>
              <a:spcAft>
                <a:spcPct val="0"/>
              </a:spcAft>
              <a:defRPr i="1">
                <a:solidFill>
                  <a:schemeClr val="tx1"/>
                </a:solidFill>
                <a:latin typeface="Arial" charset="0"/>
                <a:cs typeface="Arial" charset="0"/>
              </a:defRPr>
            </a:lvl6pPr>
            <a:lvl7pPr marL="2971800" indent="-228600" eaLnBrk="0" fontAlgn="base" hangingPunct="0">
              <a:spcBef>
                <a:spcPct val="0"/>
              </a:spcBef>
              <a:spcAft>
                <a:spcPct val="0"/>
              </a:spcAft>
              <a:defRPr i="1">
                <a:solidFill>
                  <a:schemeClr val="tx1"/>
                </a:solidFill>
                <a:latin typeface="Arial" charset="0"/>
                <a:cs typeface="Arial" charset="0"/>
              </a:defRPr>
            </a:lvl7pPr>
            <a:lvl8pPr marL="3429000" indent="-228600" eaLnBrk="0" fontAlgn="base" hangingPunct="0">
              <a:spcBef>
                <a:spcPct val="0"/>
              </a:spcBef>
              <a:spcAft>
                <a:spcPct val="0"/>
              </a:spcAft>
              <a:defRPr i="1">
                <a:solidFill>
                  <a:schemeClr val="tx1"/>
                </a:solidFill>
                <a:latin typeface="Arial" charset="0"/>
                <a:cs typeface="Arial" charset="0"/>
              </a:defRPr>
            </a:lvl8pPr>
            <a:lvl9pPr marL="3886200" indent="-228600" eaLnBrk="0" fontAlgn="base" hangingPunct="0">
              <a:spcBef>
                <a:spcPct val="0"/>
              </a:spcBef>
              <a:spcAft>
                <a:spcPct val="0"/>
              </a:spcAft>
              <a:defRPr i="1">
                <a:solidFill>
                  <a:schemeClr val="tx1"/>
                </a:solidFill>
                <a:latin typeface="Arial" charset="0"/>
                <a:cs typeface="Arial" charset="0"/>
              </a:defRPr>
            </a:lvl9pPr>
          </a:lstStyle>
          <a:p>
            <a:endParaRPr lang="en-US" altLang="en-US"/>
          </a:p>
        </p:txBody>
      </p:sp>
      <p:pic>
        <p:nvPicPr>
          <p:cNvPr id="29701" name="Picture 13">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44313" y="1066800"/>
            <a:ext cx="1524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AutoShape 253"/>
          <p:cNvSpPr>
            <a:spLocks noChangeArrowheads="1"/>
          </p:cNvSpPr>
          <p:nvPr/>
        </p:nvSpPr>
        <p:spPr bwMode="auto">
          <a:xfrm>
            <a:off x="5013325" y="5311775"/>
            <a:ext cx="609600" cy="165100"/>
          </a:xfrm>
          <a:prstGeom prst="roundRect">
            <a:avLst>
              <a:gd name="adj" fmla="val 16667"/>
            </a:avLst>
          </a:prstGeom>
          <a:solidFill>
            <a:srgbClr val="C0C0C0"/>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i="1">
                <a:solidFill>
                  <a:schemeClr val="tx1"/>
                </a:solidFill>
                <a:latin typeface="Arial" charset="0"/>
                <a:cs typeface="Arial" charset="0"/>
              </a:defRPr>
            </a:lvl1pPr>
            <a:lvl2pPr marL="742950" indent="-285750">
              <a:defRPr i="1">
                <a:solidFill>
                  <a:schemeClr val="tx1"/>
                </a:solidFill>
                <a:latin typeface="Arial" charset="0"/>
                <a:cs typeface="Arial" charset="0"/>
              </a:defRPr>
            </a:lvl2pPr>
            <a:lvl3pPr marL="1143000" indent="-228600">
              <a:defRPr i="1">
                <a:solidFill>
                  <a:schemeClr val="tx1"/>
                </a:solidFill>
                <a:latin typeface="Arial" charset="0"/>
                <a:cs typeface="Arial" charset="0"/>
              </a:defRPr>
            </a:lvl3pPr>
            <a:lvl4pPr marL="1600200" indent="-228600">
              <a:defRPr i="1">
                <a:solidFill>
                  <a:schemeClr val="tx1"/>
                </a:solidFill>
                <a:latin typeface="Arial" charset="0"/>
                <a:cs typeface="Arial" charset="0"/>
              </a:defRPr>
            </a:lvl4pPr>
            <a:lvl5pPr marL="2057400" indent="-228600">
              <a:defRPr i="1">
                <a:solidFill>
                  <a:schemeClr val="tx1"/>
                </a:solidFill>
                <a:latin typeface="Arial" charset="0"/>
                <a:cs typeface="Arial" charset="0"/>
              </a:defRPr>
            </a:lvl5pPr>
            <a:lvl6pPr marL="2514600" indent="-228600" eaLnBrk="0" fontAlgn="base" hangingPunct="0">
              <a:spcBef>
                <a:spcPct val="0"/>
              </a:spcBef>
              <a:spcAft>
                <a:spcPct val="0"/>
              </a:spcAft>
              <a:defRPr i="1">
                <a:solidFill>
                  <a:schemeClr val="tx1"/>
                </a:solidFill>
                <a:latin typeface="Arial" charset="0"/>
                <a:cs typeface="Arial" charset="0"/>
              </a:defRPr>
            </a:lvl6pPr>
            <a:lvl7pPr marL="2971800" indent="-228600" eaLnBrk="0" fontAlgn="base" hangingPunct="0">
              <a:spcBef>
                <a:spcPct val="0"/>
              </a:spcBef>
              <a:spcAft>
                <a:spcPct val="0"/>
              </a:spcAft>
              <a:defRPr i="1">
                <a:solidFill>
                  <a:schemeClr val="tx1"/>
                </a:solidFill>
                <a:latin typeface="Arial" charset="0"/>
                <a:cs typeface="Arial" charset="0"/>
              </a:defRPr>
            </a:lvl7pPr>
            <a:lvl8pPr marL="3429000" indent="-228600" eaLnBrk="0" fontAlgn="base" hangingPunct="0">
              <a:spcBef>
                <a:spcPct val="0"/>
              </a:spcBef>
              <a:spcAft>
                <a:spcPct val="0"/>
              </a:spcAft>
              <a:defRPr i="1">
                <a:solidFill>
                  <a:schemeClr val="tx1"/>
                </a:solidFill>
                <a:latin typeface="Arial" charset="0"/>
                <a:cs typeface="Arial" charset="0"/>
              </a:defRPr>
            </a:lvl8pPr>
            <a:lvl9pPr marL="3886200" indent="-228600" eaLnBrk="0" fontAlgn="base" hangingPunct="0">
              <a:spcBef>
                <a:spcPct val="0"/>
              </a:spcBef>
              <a:spcAft>
                <a:spcPct val="0"/>
              </a:spcAft>
              <a:defRPr i="1">
                <a:solidFill>
                  <a:schemeClr val="tx1"/>
                </a:solidFill>
                <a:latin typeface="Arial" charset="0"/>
                <a:cs typeface="Arial" charset="0"/>
              </a:defRPr>
            </a:lvl9pPr>
          </a:lstStyle>
          <a:p>
            <a:pPr algn="ctr"/>
            <a:r>
              <a:rPr lang="en-US" altLang="en-US" sz="900" b="1" i="0">
                <a:latin typeface="Segoe UI" pitchFamily="34" charset="0"/>
              </a:rPr>
              <a:t>Print</a:t>
            </a:r>
          </a:p>
        </p:txBody>
      </p:sp>
      <p:sp>
        <p:nvSpPr>
          <p:cNvPr id="29703" name="AutoShape 253"/>
          <p:cNvSpPr>
            <a:spLocks noChangeArrowheads="1"/>
          </p:cNvSpPr>
          <p:nvPr/>
        </p:nvSpPr>
        <p:spPr bwMode="auto">
          <a:xfrm>
            <a:off x="5699125" y="5311775"/>
            <a:ext cx="1352550" cy="165100"/>
          </a:xfrm>
          <a:prstGeom prst="roundRect">
            <a:avLst>
              <a:gd name="adj" fmla="val 16667"/>
            </a:avLst>
          </a:prstGeom>
          <a:solidFill>
            <a:srgbClr val="C0C0C0"/>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i="1">
                <a:solidFill>
                  <a:schemeClr val="tx1"/>
                </a:solidFill>
                <a:latin typeface="Arial" charset="0"/>
                <a:cs typeface="Arial" charset="0"/>
              </a:defRPr>
            </a:lvl1pPr>
            <a:lvl2pPr marL="742950" indent="-285750">
              <a:defRPr i="1">
                <a:solidFill>
                  <a:schemeClr val="tx1"/>
                </a:solidFill>
                <a:latin typeface="Arial" charset="0"/>
                <a:cs typeface="Arial" charset="0"/>
              </a:defRPr>
            </a:lvl2pPr>
            <a:lvl3pPr marL="1143000" indent="-228600">
              <a:defRPr i="1">
                <a:solidFill>
                  <a:schemeClr val="tx1"/>
                </a:solidFill>
                <a:latin typeface="Arial" charset="0"/>
                <a:cs typeface="Arial" charset="0"/>
              </a:defRPr>
            </a:lvl3pPr>
            <a:lvl4pPr marL="1600200" indent="-228600">
              <a:defRPr i="1">
                <a:solidFill>
                  <a:schemeClr val="tx1"/>
                </a:solidFill>
                <a:latin typeface="Arial" charset="0"/>
                <a:cs typeface="Arial" charset="0"/>
              </a:defRPr>
            </a:lvl4pPr>
            <a:lvl5pPr marL="2057400" indent="-228600">
              <a:defRPr i="1">
                <a:solidFill>
                  <a:schemeClr val="tx1"/>
                </a:solidFill>
                <a:latin typeface="Arial" charset="0"/>
                <a:cs typeface="Arial" charset="0"/>
              </a:defRPr>
            </a:lvl5pPr>
            <a:lvl6pPr marL="2514600" indent="-228600" eaLnBrk="0" fontAlgn="base" hangingPunct="0">
              <a:spcBef>
                <a:spcPct val="0"/>
              </a:spcBef>
              <a:spcAft>
                <a:spcPct val="0"/>
              </a:spcAft>
              <a:defRPr i="1">
                <a:solidFill>
                  <a:schemeClr val="tx1"/>
                </a:solidFill>
                <a:latin typeface="Arial" charset="0"/>
                <a:cs typeface="Arial" charset="0"/>
              </a:defRPr>
            </a:lvl6pPr>
            <a:lvl7pPr marL="2971800" indent="-228600" eaLnBrk="0" fontAlgn="base" hangingPunct="0">
              <a:spcBef>
                <a:spcPct val="0"/>
              </a:spcBef>
              <a:spcAft>
                <a:spcPct val="0"/>
              </a:spcAft>
              <a:defRPr i="1">
                <a:solidFill>
                  <a:schemeClr val="tx1"/>
                </a:solidFill>
                <a:latin typeface="Arial" charset="0"/>
                <a:cs typeface="Arial" charset="0"/>
              </a:defRPr>
            </a:lvl7pPr>
            <a:lvl8pPr marL="3429000" indent="-228600" eaLnBrk="0" fontAlgn="base" hangingPunct="0">
              <a:spcBef>
                <a:spcPct val="0"/>
              </a:spcBef>
              <a:spcAft>
                <a:spcPct val="0"/>
              </a:spcAft>
              <a:defRPr i="1">
                <a:solidFill>
                  <a:schemeClr val="tx1"/>
                </a:solidFill>
                <a:latin typeface="Arial" charset="0"/>
                <a:cs typeface="Arial" charset="0"/>
              </a:defRPr>
            </a:lvl8pPr>
            <a:lvl9pPr marL="3886200" indent="-228600" eaLnBrk="0" fontAlgn="base" hangingPunct="0">
              <a:spcBef>
                <a:spcPct val="0"/>
              </a:spcBef>
              <a:spcAft>
                <a:spcPct val="0"/>
              </a:spcAft>
              <a:defRPr i="1">
                <a:solidFill>
                  <a:schemeClr val="tx1"/>
                </a:solidFill>
                <a:latin typeface="Arial" charset="0"/>
                <a:cs typeface="Arial" charset="0"/>
              </a:defRPr>
            </a:lvl9pPr>
          </a:lstStyle>
          <a:p>
            <a:pPr algn="ctr"/>
            <a:r>
              <a:rPr lang="en-US" altLang="en-US" sz="900" b="1" i="0">
                <a:latin typeface="Segoe UI" pitchFamily="34" charset="0"/>
              </a:rPr>
              <a:t>Export Report in CSV</a:t>
            </a:r>
          </a:p>
        </p:txBody>
      </p:sp>
      <p:sp>
        <p:nvSpPr>
          <p:cNvPr id="29704" name="AutoShape 253"/>
          <p:cNvSpPr>
            <a:spLocks noChangeArrowheads="1"/>
          </p:cNvSpPr>
          <p:nvPr/>
        </p:nvSpPr>
        <p:spPr bwMode="auto">
          <a:xfrm>
            <a:off x="7966075" y="5311775"/>
            <a:ext cx="914400" cy="165100"/>
          </a:xfrm>
          <a:prstGeom prst="roundRect">
            <a:avLst>
              <a:gd name="adj" fmla="val 16667"/>
            </a:avLst>
          </a:prstGeom>
          <a:solidFill>
            <a:srgbClr val="C0C0C0"/>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i="1">
                <a:solidFill>
                  <a:schemeClr val="tx1"/>
                </a:solidFill>
                <a:latin typeface="Arial" charset="0"/>
                <a:cs typeface="Arial" charset="0"/>
              </a:defRPr>
            </a:lvl1pPr>
            <a:lvl2pPr marL="742950" indent="-285750">
              <a:defRPr i="1">
                <a:solidFill>
                  <a:schemeClr val="tx1"/>
                </a:solidFill>
                <a:latin typeface="Arial" charset="0"/>
                <a:cs typeface="Arial" charset="0"/>
              </a:defRPr>
            </a:lvl2pPr>
            <a:lvl3pPr marL="1143000" indent="-228600">
              <a:defRPr i="1">
                <a:solidFill>
                  <a:schemeClr val="tx1"/>
                </a:solidFill>
                <a:latin typeface="Arial" charset="0"/>
                <a:cs typeface="Arial" charset="0"/>
              </a:defRPr>
            </a:lvl3pPr>
            <a:lvl4pPr marL="1600200" indent="-228600">
              <a:defRPr i="1">
                <a:solidFill>
                  <a:schemeClr val="tx1"/>
                </a:solidFill>
                <a:latin typeface="Arial" charset="0"/>
                <a:cs typeface="Arial" charset="0"/>
              </a:defRPr>
            </a:lvl4pPr>
            <a:lvl5pPr marL="2057400" indent="-228600">
              <a:defRPr i="1">
                <a:solidFill>
                  <a:schemeClr val="tx1"/>
                </a:solidFill>
                <a:latin typeface="Arial" charset="0"/>
                <a:cs typeface="Arial" charset="0"/>
              </a:defRPr>
            </a:lvl5pPr>
            <a:lvl6pPr marL="2514600" indent="-228600" eaLnBrk="0" fontAlgn="base" hangingPunct="0">
              <a:spcBef>
                <a:spcPct val="0"/>
              </a:spcBef>
              <a:spcAft>
                <a:spcPct val="0"/>
              </a:spcAft>
              <a:defRPr i="1">
                <a:solidFill>
                  <a:schemeClr val="tx1"/>
                </a:solidFill>
                <a:latin typeface="Arial" charset="0"/>
                <a:cs typeface="Arial" charset="0"/>
              </a:defRPr>
            </a:lvl6pPr>
            <a:lvl7pPr marL="2971800" indent="-228600" eaLnBrk="0" fontAlgn="base" hangingPunct="0">
              <a:spcBef>
                <a:spcPct val="0"/>
              </a:spcBef>
              <a:spcAft>
                <a:spcPct val="0"/>
              </a:spcAft>
              <a:defRPr i="1">
                <a:solidFill>
                  <a:schemeClr val="tx1"/>
                </a:solidFill>
                <a:latin typeface="Arial" charset="0"/>
                <a:cs typeface="Arial" charset="0"/>
              </a:defRPr>
            </a:lvl7pPr>
            <a:lvl8pPr marL="3429000" indent="-228600" eaLnBrk="0" fontAlgn="base" hangingPunct="0">
              <a:spcBef>
                <a:spcPct val="0"/>
              </a:spcBef>
              <a:spcAft>
                <a:spcPct val="0"/>
              </a:spcAft>
              <a:defRPr i="1">
                <a:solidFill>
                  <a:schemeClr val="tx1"/>
                </a:solidFill>
                <a:latin typeface="Arial" charset="0"/>
                <a:cs typeface="Arial" charset="0"/>
              </a:defRPr>
            </a:lvl8pPr>
            <a:lvl9pPr marL="3886200" indent="-228600" eaLnBrk="0" fontAlgn="base" hangingPunct="0">
              <a:spcBef>
                <a:spcPct val="0"/>
              </a:spcBef>
              <a:spcAft>
                <a:spcPct val="0"/>
              </a:spcAft>
              <a:defRPr i="1">
                <a:solidFill>
                  <a:schemeClr val="tx1"/>
                </a:solidFill>
                <a:latin typeface="Arial" charset="0"/>
                <a:cs typeface="Arial" charset="0"/>
              </a:defRPr>
            </a:lvl9pPr>
          </a:lstStyle>
          <a:p>
            <a:pPr algn="ctr"/>
            <a:r>
              <a:rPr lang="en-US" altLang="en-US" sz="900" b="1" i="0">
                <a:latin typeface="Segoe UI" pitchFamily="34" charset="0"/>
              </a:rPr>
              <a:t>&lt; Previous Day</a:t>
            </a:r>
          </a:p>
        </p:txBody>
      </p:sp>
      <p:sp>
        <p:nvSpPr>
          <p:cNvPr id="29705" name="AutoShape 253"/>
          <p:cNvSpPr>
            <a:spLocks noChangeArrowheads="1"/>
          </p:cNvSpPr>
          <p:nvPr/>
        </p:nvSpPr>
        <p:spPr bwMode="auto">
          <a:xfrm>
            <a:off x="8956675" y="5311775"/>
            <a:ext cx="762000" cy="165100"/>
          </a:xfrm>
          <a:prstGeom prst="roundRect">
            <a:avLst>
              <a:gd name="adj" fmla="val 16667"/>
            </a:avLst>
          </a:prstGeom>
          <a:solidFill>
            <a:srgbClr val="C0C0C0"/>
          </a:solidFill>
          <a:ln w="12700" algn="ctr">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i="1">
                <a:solidFill>
                  <a:schemeClr val="tx1"/>
                </a:solidFill>
                <a:latin typeface="Arial" charset="0"/>
                <a:cs typeface="Arial" charset="0"/>
              </a:defRPr>
            </a:lvl1pPr>
            <a:lvl2pPr marL="742950" indent="-285750">
              <a:defRPr i="1">
                <a:solidFill>
                  <a:schemeClr val="tx1"/>
                </a:solidFill>
                <a:latin typeface="Arial" charset="0"/>
                <a:cs typeface="Arial" charset="0"/>
              </a:defRPr>
            </a:lvl2pPr>
            <a:lvl3pPr marL="1143000" indent="-228600">
              <a:defRPr i="1">
                <a:solidFill>
                  <a:schemeClr val="tx1"/>
                </a:solidFill>
                <a:latin typeface="Arial" charset="0"/>
                <a:cs typeface="Arial" charset="0"/>
              </a:defRPr>
            </a:lvl3pPr>
            <a:lvl4pPr marL="1600200" indent="-228600">
              <a:defRPr i="1">
                <a:solidFill>
                  <a:schemeClr val="tx1"/>
                </a:solidFill>
                <a:latin typeface="Arial" charset="0"/>
                <a:cs typeface="Arial" charset="0"/>
              </a:defRPr>
            </a:lvl4pPr>
            <a:lvl5pPr marL="2057400" indent="-228600">
              <a:defRPr i="1">
                <a:solidFill>
                  <a:schemeClr val="tx1"/>
                </a:solidFill>
                <a:latin typeface="Arial" charset="0"/>
                <a:cs typeface="Arial" charset="0"/>
              </a:defRPr>
            </a:lvl5pPr>
            <a:lvl6pPr marL="2514600" indent="-228600" eaLnBrk="0" fontAlgn="base" hangingPunct="0">
              <a:spcBef>
                <a:spcPct val="0"/>
              </a:spcBef>
              <a:spcAft>
                <a:spcPct val="0"/>
              </a:spcAft>
              <a:defRPr i="1">
                <a:solidFill>
                  <a:schemeClr val="tx1"/>
                </a:solidFill>
                <a:latin typeface="Arial" charset="0"/>
                <a:cs typeface="Arial" charset="0"/>
              </a:defRPr>
            </a:lvl6pPr>
            <a:lvl7pPr marL="2971800" indent="-228600" eaLnBrk="0" fontAlgn="base" hangingPunct="0">
              <a:spcBef>
                <a:spcPct val="0"/>
              </a:spcBef>
              <a:spcAft>
                <a:spcPct val="0"/>
              </a:spcAft>
              <a:defRPr i="1">
                <a:solidFill>
                  <a:schemeClr val="tx1"/>
                </a:solidFill>
                <a:latin typeface="Arial" charset="0"/>
                <a:cs typeface="Arial" charset="0"/>
              </a:defRPr>
            </a:lvl7pPr>
            <a:lvl8pPr marL="3429000" indent="-228600" eaLnBrk="0" fontAlgn="base" hangingPunct="0">
              <a:spcBef>
                <a:spcPct val="0"/>
              </a:spcBef>
              <a:spcAft>
                <a:spcPct val="0"/>
              </a:spcAft>
              <a:defRPr i="1">
                <a:solidFill>
                  <a:schemeClr val="tx1"/>
                </a:solidFill>
                <a:latin typeface="Arial" charset="0"/>
                <a:cs typeface="Arial" charset="0"/>
              </a:defRPr>
            </a:lvl8pPr>
            <a:lvl9pPr marL="3886200" indent="-228600" eaLnBrk="0" fontAlgn="base" hangingPunct="0">
              <a:spcBef>
                <a:spcPct val="0"/>
              </a:spcBef>
              <a:spcAft>
                <a:spcPct val="0"/>
              </a:spcAft>
              <a:defRPr i="1">
                <a:solidFill>
                  <a:schemeClr val="tx1"/>
                </a:solidFill>
                <a:latin typeface="Arial" charset="0"/>
                <a:cs typeface="Arial" charset="0"/>
              </a:defRPr>
            </a:lvl9pPr>
          </a:lstStyle>
          <a:p>
            <a:pPr algn="ctr"/>
            <a:r>
              <a:rPr lang="en-US" altLang="en-US" sz="900" b="1" i="0">
                <a:latin typeface="Segoe UI" pitchFamily="34" charset="0"/>
              </a:rPr>
              <a:t>Next Day &gt;</a:t>
            </a:r>
          </a:p>
        </p:txBody>
      </p:sp>
      <p:pic>
        <p:nvPicPr>
          <p:cNvPr id="29706" name="Picture 79"/>
          <p:cNvPicPr>
            <a:picLocks noChangeAspect="1" noChangeArrowheads="1"/>
          </p:cNvPicPr>
          <p:nvPr/>
        </p:nvPicPr>
        <p:blipFill>
          <a:blip r:embed="rId3">
            <a:extLst>
              <a:ext uri="{28A0092B-C50C-407E-A947-70E740481C1C}">
                <a14:useLocalDpi xmlns:a14="http://schemas.microsoft.com/office/drawing/2010/main" val="0"/>
              </a:ext>
            </a:extLst>
          </a:blip>
          <a:srcRect t="-5229" r="-7883" b="-23700"/>
          <a:stretch>
            <a:fillRect/>
          </a:stretch>
        </p:blipFill>
        <p:spPr bwMode="auto">
          <a:xfrm>
            <a:off x="7223125" y="5226050"/>
            <a:ext cx="668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07" name="Text Box 14"/>
          <p:cNvSpPr txBox="1">
            <a:spLocks noChangeArrowheads="1"/>
          </p:cNvSpPr>
          <p:nvPr/>
        </p:nvSpPr>
        <p:spPr bwMode="auto">
          <a:xfrm>
            <a:off x="207963" y="2095500"/>
            <a:ext cx="2368550" cy="141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3" tIns="45717" rIns="91433" bIns="45717">
            <a:spAutoFit/>
          </a:bodyP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marL="742950" indent="-285750">
              <a:spcBef>
                <a:spcPct val="20000"/>
              </a:spcBef>
              <a:buClr>
                <a:schemeClr val="tx1"/>
              </a:buClr>
              <a:buFont typeface="Arial" charset="0"/>
              <a:buChar char="–"/>
              <a:defRPr sz="1600">
                <a:solidFill>
                  <a:schemeClr val="tx1"/>
                </a:solidFill>
                <a:latin typeface="Arial" charset="0"/>
                <a:cs typeface="Arial" charset="0"/>
              </a:defRPr>
            </a:lvl2pPr>
            <a:lvl3pPr marL="1143000" indent="-228600">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eaLnBrk="1" hangingPunct="1">
              <a:spcBef>
                <a:spcPct val="0"/>
              </a:spcBef>
              <a:buClrTx/>
              <a:buFontTx/>
              <a:buNone/>
            </a:pPr>
            <a:r>
              <a:rPr lang="en-US" altLang="en-US" sz="1400" b="1" i="0" dirty="0">
                <a:solidFill>
                  <a:srgbClr val="FF0000"/>
                </a:solidFill>
              </a:rPr>
              <a:t>Option </a:t>
            </a:r>
            <a:r>
              <a:rPr lang="en-US" altLang="en-US" sz="1400" b="1" i="0" dirty="0" smtClean="0">
                <a:solidFill>
                  <a:srgbClr val="FF0000"/>
                </a:solidFill>
              </a:rPr>
              <a:t>3</a:t>
            </a:r>
            <a:endParaRPr lang="en-US" altLang="en-US" sz="1400" b="1" i="0" dirty="0">
              <a:solidFill>
                <a:srgbClr val="FF0000"/>
              </a:solidFill>
            </a:endParaRPr>
          </a:p>
          <a:p>
            <a:pPr eaLnBrk="1" hangingPunct="1">
              <a:spcBef>
                <a:spcPct val="0"/>
              </a:spcBef>
              <a:buClrTx/>
              <a:buFontTx/>
              <a:buNone/>
            </a:pPr>
            <a:endParaRPr lang="en-US" altLang="en-US" sz="1200" i="0" dirty="0">
              <a:solidFill>
                <a:srgbClr val="004080"/>
              </a:solidFill>
              <a:ea typeface="MS Mincho" pitchFamily="49" charset="-128"/>
              <a:cs typeface="Calibri" pitchFamily="34" charset="0"/>
            </a:endParaRPr>
          </a:p>
          <a:p>
            <a:pPr eaLnBrk="1" hangingPunct="1">
              <a:spcBef>
                <a:spcPct val="0"/>
              </a:spcBef>
              <a:buClrTx/>
              <a:buFont typeface="Wingdings" pitchFamily="2" charset="2"/>
              <a:buNone/>
            </a:pPr>
            <a:r>
              <a:rPr lang="en-US" altLang="en-US" sz="1200" i="0" dirty="0"/>
              <a:t>Two additional columns – Usage (kWh) for Generation and Act / Est for Generation will be added in the Usage Table</a:t>
            </a:r>
          </a:p>
          <a:p>
            <a:pPr eaLnBrk="1" hangingPunct="1">
              <a:spcBef>
                <a:spcPct val="0"/>
              </a:spcBef>
              <a:buClrTx/>
              <a:buFont typeface="Wingdings" pitchFamily="2" charset="2"/>
              <a:buNone/>
            </a:pPr>
            <a:endParaRPr lang="en-US" altLang="en-US" sz="1200" i="0" dirty="0"/>
          </a:p>
        </p:txBody>
      </p:sp>
      <p:pic>
        <p:nvPicPr>
          <p:cNvPr id="29708"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94063" y="1711325"/>
            <a:ext cx="8335962"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9" name="Rectangle 22"/>
          <p:cNvSpPr>
            <a:spLocks noChangeArrowheads="1"/>
          </p:cNvSpPr>
          <p:nvPr/>
        </p:nvSpPr>
        <p:spPr bwMode="auto">
          <a:xfrm>
            <a:off x="8423275" y="1527175"/>
            <a:ext cx="3106738" cy="3698875"/>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marL="742950" indent="-285750">
              <a:spcBef>
                <a:spcPct val="20000"/>
              </a:spcBef>
              <a:buClr>
                <a:schemeClr val="tx1"/>
              </a:buClr>
              <a:buFont typeface="Arial" charset="0"/>
              <a:buChar char="–"/>
              <a:defRPr sz="1600">
                <a:solidFill>
                  <a:schemeClr val="tx1"/>
                </a:solidFill>
                <a:latin typeface="Arial" charset="0"/>
                <a:cs typeface="Arial" charset="0"/>
              </a:defRPr>
            </a:lvl2pPr>
            <a:lvl3pPr marL="1143000" indent="-228600">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eaLnBrk="1" hangingPunct="1">
              <a:spcBef>
                <a:spcPct val="0"/>
              </a:spcBef>
              <a:buClrTx/>
              <a:buFontTx/>
              <a:buNone/>
            </a:pPr>
            <a:endParaRPr lang="en-US" altLang="en-US" sz="1800" b="1"/>
          </a:p>
        </p:txBody>
      </p:sp>
      <p:sp>
        <p:nvSpPr>
          <p:cNvPr id="15" name="AutoShape 17"/>
          <p:cNvSpPr>
            <a:spLocks noChangeArrowheads="1"/>
          </p:cNvSpPr>
          <p:nvPr/>
        </p:nvSpPr>
        <p:spPr bwMode="auto">
          <a:xfrm>
            <a:off x="8956675" y="5688013"/>
            <a:ext cx="2085975" cy="579437"/>
          </a:xfrm>
          <a:prstGeom prst="wedgeRoundRectCallout">
            <a:avLst>
              <a:gd name="adj1" fmla="val 37267"/>
              <a:gd name="adj2" fmla="val -126431"/>
              <a:gd name="adj3" fmla="val 16667"/>
            </a:avLst>
          </a:prstGeom>
          <a:noFill/>
          <a:ln w="12700">
            <a:solidFill>
              <a:schemeClr val="accent1">
                <a:lumMod val="50000"/>
              </a:schemeClr>
            </a:solidFill>
            <a:miter lim="800000"/>
            <a:headEnd/>
            <a:tailEnd/>
          </a:ln>
          <a:extLst>
            <a:ext uri="{909E8E84-426E-40DD-AFC4-6F175D3DCCD1}">
              <a14:hiddenFill xmlns:a14="http://schemas.microsoft.com/office/drawing/2010/main">
                <a:solidFill>
                  <a:srgbClr val="FFFFFF"/>
                </a:solidFill>
              </a14:hiddenFill>
            </a:ext>
          </a:extLst>
        </p:spPr>
        <p:txBody>
          <a:bodyPr lIns="91421" tIns="45711" rIns="91421" bIns="45711"/>
          <a:lstStyle>
            <a:lvl1pPr eaLnBrk="0" hangingPunct="0">
              <a:defRPr sz="1200">
                <a:solidFill>
                  <a:schemeClr val="tx1"/>
                </a:solidFill>
                <a:latin typeface="Arial" panose="020B0604020202020204" pitchFamily="34" charset="0"/>
                <a:cs typeface="Arial" panose="020B0604020202020204" pitchFamily="34" charset="0"/>
              </a:defRPr>
            </a:lvl1pPr>
            <a:lvl2pPr marL="742950" indent="-285750" eaLnBrk="0" hangingPunct="0">
              <a:defRPr sz="1200">
                <a:solidFill>
                  <a:schemeClr val="tx1"/>
                </a:solidFill>
                <a:latin typeface="Arial" panose="020B0604020202020204" pitchFamily="34" charset="0"/>
                <a:cs typeface="Arial" panose="020B0604020202020204" pitchFamily="34" charset="0"/>
              </a:defRPr>
            </a:lvl2pPr>
            <a:lvl3pPr marL="1143000" indent="-228600" eaLnBrk="0" hangingPunct="0">
              <a:defRPr sz="1200">
                <a:solidFill>
                  <a:schemeClr val="tx1"/>
                </a:solidFill>
                <a:latin typeface="Arial" panose="020B0604020202020204" pitchFamily="34" charset="0"/>
                <a:cs typeface="Arial" panose="020B0604020202020204" pitchFamily="34" charset="0"/>
              </a:defRPr>
            </a:lvl3pPr>
            <a:lvl4pPr marL="1600200" indent="-228600" eaLnBrk="0" hangingPunct="0">
              <a:defRPr sz="1200">
                <a:solidFill>
                  <a:schemeClr val="tx1"/>
                </a:solidFill>
                <a:latin typeface="Arial" panose="020B0604020202020204" pitchFamily="34" charset="0"/>
                <a:cs typeface="Arial" panose="020B0604020202020204" pitchFamily="34" charset="0"/>
              </a:defRPr>
            </a:lvl4pPr>
            <a:lvl5pPr marL="2057400" indent="-228600" eaLnBrk="0" hangingPunct="0">
              <a:defRPr sz="12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sz="12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sz="12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sz="12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sz="1200">
                <a:solidFill>
                  <a:schemeClr val="tx1"/>
                </a:solidFill>
                <a:latin typeface="Arial" panose="020B0604020202020204" pitchFamily="34" charset="0"/>
                <a:cs typeface="Arial" panose="020B0604020202020204" pitchFamily="34" charset="0"/>
              </a:defRPr>
            </a:lvl9pPr>
          </a:lstStyle>
          <a:p>
            <a:pPr eaLnBrk="1" hangingPunct="1">
              <a:defRPr/>
            </a:pPr>
            <a:r>
              <a:rPr lang="en-US" dirty="0" smtClean="0"/>
              <a:t>Two new columns for Generation Usage Data</a:t>
            </a:r>
          </a:p>
        </p:txBody>
      </p:sp>
    </p:spTree>
    <p:extLst>
      <p:ext uri="{BB962C8B-B14F-4D97-AF65-F5344CB8AC3E}">
        <p14:creationId xmlns:p14="http://schemas.microsoft.com/office/powerpoint/2010/main" val="28717588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5"/>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marL="742950" indent="-285750">
              <a:spcBef>
                <a:spcPct val="20000"/>
              </a:spcBef>
              <a:buClr>
                <a:schemeClr val="tx1"/>
              </a:buClr>
              <a:buFont typeface="Arial" charset="0"/>
              <a:buChar char="–"/>
              <a:defRPr sz="1600">
                <a:solidFill>
                  <a:schemeClr val="tx1"/>
                </a:solidFill>
                <a:latin typeface="Arial" charset="0"/>
                <a:cs typeface="Arial" charset="0"/>
              </a:defRPr>
            </a:lvl2pPr>
            <a:lvl3pPr marL="1143000" indent="-228600">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a:spcBef>
                <a:spcPct val="0"/>
              </a:spcBef>
              <a:buClrTx/>
              <a:buFontTx/>
              <a:buNone/>
            </a:pPr>
            <a:fld id="{A59A0606-853F-46A7-918D-6EDA85D09472}" type="slidenum">
              <a:rPr lang="en-US" altLang="en-US" sz="800" smtClean="0"/>
              <a:pPr>
                <a:spcBef>
                  <a:spcPct val="0"/>
                </a:spcBef>
                <a:buClrTx/>
                <a:buFontTx/>
                <a:buNone/>
              </a:pPr>
              <a:t>4</a:t>
            </a:fld>
            <a:endParaRPr lang="en-US" altLang="en-US" sz="800" smtClean="0"/>
          </a:p>
        </p:txBody>
      </p:sp>
      <p:sp>
        <p:nvSpPr>
          <p:cNvPr id="30723" name="Rectangle 2"/>
          <p:cNvSpPr>
            <a:spLocks noGrp="1" noChangeArrowheads="1"/>
          </p:cNvSpPr>
          <p:nvPr>
            <p:ph type="title"/>
          </p:nvPr>
        </p:nvSpPr>
        <p:spPr>
          <a:xfrm>
            <a:off x="238125" y="684213"/>
            <a:ext cx="11291888" cy="611187"/>
          </a:xfrm>
        </p:spPr>
        <p:txBody>
          <a:bodyPr/>
          <a:lstStyle/>
          <a:p>
            <a:r>
              <a:rPr lang="en-US" altLang="en-US" sz="1800" smtClean="0"/>
              <a:t/>
            </a:r>
            <a:br>
              <a:rPr lang="en-US" altLang="en-US" sz="1800" smtClean="0"/>
            </a:br>
            <a:r>
              <a:rPr lang="en-US" altLang="en-US" sz="2400" b="1" smtClean="0">
                <a:solidFill>
                  <a:srgbClr val="7889FB"/>
                </a:solidFill>
              </a:rPr>
              <a:t>AMWG CR 2014-018 – Add Generation Data to the SMT Portal View</a:t>
            </a:r>
            <a:r>
              <a:rPr lang="en-US" altLang="en-US" sz="1800" b="1" smtClean="0"/>
              <a:t/>
            </a:r>
            <a:br>
              <a:rPr lang="en-US" altLang="en-US" sz="1800" b="1" smtClean="0"/>
            </a:br>
            <a:endParaRPr lang="en-US" altLang="en-US" sz="1800" smtClean="0">
              <a:solidFill>
                <a:schemeClr val="tx1"/>
              </a:solidFill>
            </a:endParaRPr>
          </a:p>
        </p:txBody>
      </p:sp>
      <p:sp>
        <p:nvSpPr>
          <p:cNvPr id="30724" name="Text Box 50"/>
          <p:cNvSpPr txBox="1">
            <a:spLocks noChangeArrowheads="1"/>
          </p:cNvSpPr>
          <p:nvPr/>
        </p:nvSpPr>
        <p:spPr bwMode="auto">
          <a:xfrm>
            <a:off x="201613" y="1528763"/>
            <a:ext cx="11090275" cy="233910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a:spcBef>
                <a:spcPct val="20000"/>
              </a:spcBef>
              <a:buClr>
                <a:schemeClr val="tx1"/>
              </a:buClr>
              <a:buFont typeface="Arial" charset="0"/>
              <a:buChar char="–"/>
              <a:defRPr sz="1600">
                <a:solidFill>
                  <a:schemeClr val="tx1"/>
                </a:solidFill>
                <a:latin typeface="Arial" charset="0"/>
                <a:cs typeface="Arial" charset="0"/>
              </a:defRPr>
            </a:lvl2pPr>
            <a:lvl3pPr marL="855663" indent="-173038">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eaLnBrk="1" hangingPunct="1">
              <a:spcBef>
                <a:spcPct val="0"/>
              </a:spcBef>
              <a:buClrTx/>
              <a:buFontTx/>
              <a:buNone/>
            </a:pPr>
            <a:r>
              <a:rPr lang="en-US" altLang="en-US" sz="1400" b="1" i="0" dirty="0">
                <a:solidFill>
                  <a:srgbClr val="000000"/>
                </a:solidFill>
              </a:rPr>
              <a:t>Functional Rules – Ad hoc Usage Report</a:t>
            </a:r>
          </a:p>
          <a:p>
            <a:pPr eaLnBrk="1" hangingPunct="1">
              <a:spcBef>
                <a:spcPct val="0"/>
              </a:spcBef>
              <a:buClrTx/>
              <a:buFontTx/>
              <a:buNone/>
            </a:pPr>
            <a:endParaRPr lang="en-US" altLang="en-US" sz="1400" dirty="0">
              <a:solidFill>
                <a:srgbClr val="000000"/>
              </a:solidFill>
            </a:endParaRPr>
          </a:p>
          <a:p>
            <a:pPr lvl="1" eaLnBrk="1" hangingPunct="1">
              <a:spcBef>
                <a:spcPct val="0"/>
              </a:spcBef>
              <a:buClrTx/>
              <a:buFont typeface="Arial" charset="0"/>
              <a:buChar char="•"/>
            </a:pPr>
            <a:r>
              <a:rPr lang="en-US" altLang="en-US" sz="1300" i="0" dirty="0"/>
              <a:t>The addition of Generation usage data is applicable to ALL entity types – TDSP, REP, Third Party, Business and Residential Customers.</a:t>
            </a:r>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r>
              <a:rPr lang="en-US" altLang="en-US" sz="1300" i="0" dirty="0"/>
              <a:t>The changes impact UI only</a:t>
            </a:r>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endParaRPr lang="en-US" altLang="en-US" sz="1300" i="0" dirty="0"/>
          </a:p>
          <a:p>
            <a:pPr eaLnBrk="1" hangingPunct="1">
              <a:spcBef>
                <a:spcPct val="0"/>
              </a:spcBef>
              <a:buClrTx/>
              <a:buFontTx/>
              <a:buNone/>
            </a:pPr>
            <a:endParaRPr lang="en-US" altLang="en-US" sz="1400" b="1" i="0" dirty="0">
              <a:solidFill>
                <a:srgbClr val="000000"/>
              </a:solidFill>
            </a:endParaRPr>
          </a:p>
          <a:p>
            <a:pPr lvl="1" eaLnBrk="1" hangingPunct="1">
              <a:spcBef>
                <a:spcPct val="0"/>
              </a:spcBef>
              <a:buClrTx/>
              <a:buFont typeface="Arial" charset="0"/>
              <a:buChar char="•"/>
            </a:pPr>
            <a:endParaRPr lang="en-US" altLang="en-US" sz="1300" i="0" dirty="0"/>
          </a:p>
        </p:txBody>
      </p:sp>
    </p:spTree>
    <p:extLst>
      <p:ext uri="{BB962C8B-B14F-4D97-AF65-F5344CB8AC3E}">
        <p14:creationId xmlns:p14="http://schemas.microsoft.com/office/powerpoint/2010/main" val="2615010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marL="742950" indent="-285750">
              <a:spcBef>
                <a:spcPct val="20000"/>
              </a:spcBef>
              <a:buClr>
                <a:schemeClr val="tx1"/>
              </a:buClr>
              <a:buFont typeface="Arial" charset="0"/>
              <a:buChar char="–"/>
              <a:defRPr sz="1600">
                <a:solidFill>
                  <a:schemeClr val="tx1"/>
                </a:solidFill>
                <a:latin typeface="Arial" charset="0"/>
                <a:cs typeface="Arial" charset="0"/>
              </a:defRPr>
            </a:lvl2pPr>
            <a:lvl3pPr marL="1143000" indent="-228600">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a:spcBef>
                <a:spcPct val="0"/>
              </a:spcBef>
              <a:buClrTx/>
              <a:buFontTx/>
              <a:buNone/>
            </a:pPr>
            <a:fld id="{A2CD576E-7B3D-47DA-BDB1-1E59C741160D}" type="slidenum">
              <a:rPr lang="en-US" altLang="en-US" sz="800" smtClean="0"/>
              <a:pPr>
                <a:spcBef>
                  <a:spcPct val="0"/>
                </a:spcBef>
                <a:buClrTx/>
                <a:buFontTx/>
                <a:buNone/>
              </a:pPr>
              <a:t>5</a:t>
            </a:fld>
            <a:endParaRPr lang="en-US" altLang="en-US" sz="800" smtClean="0"/>
          </a:p>
        </p:txBody>
      </p:sp>
      <p:sp>
        <p:nvSpPr>
          <p:cNvPr id="31747" name="Rectangle 2"/>
          <p:cNvSpPr>
            <a:spLocks noGrp="1" noChangeArrowheads="1"/>
          </p:cNvSpPr>
          <p:nvPr>
            <p:ph type="title"/>
          </p:nvPr>
        </p:nvSpPr>
        <p:spPr>
          <a:xfrm>
            <a:off x="238125" y="684213"/>
            <a:ext cx="11291888" cy="611187"/>
          </a:xfrm>
        </p:spPr>
        <p:txBody>
          <a:bodyPr/>
          <a:lstStyle/>
          <a:p>
            <a:r>
              <a:rPr lang="en-US" altLang="en-US" sz="2400" b="1" smtClean="0">
                <a:solidFill>
                  <a:srgbClr val="7889FB"/>
                </a:solidFill>
              </a:rPr>
              <a:t>AMWG CR 2014-018 – Add Generation Data to the SMT Portal View</a:t>
            </a:r>
            <a:r>
              <a:rPr lang="en-US" altLang="en-US" sz="1800" b="1" smtClean="0"/>
              <a:t/>
            </a:r>
            <a:br>
              <a:rPr lang="en-US" altLang="en-US" sz="1800" b="1" smtClean="0"/>
            </a:br>
            <a:endParaRPr lang="en-US" altLang="en-US" sz="1800" smtClean="0">
              <a:solidFill>
                <a:schemeClr val="tx1"/>
              </a:solidFill>
            </a:endParaRPr>
          </a:p>
        </p:txBody>
      </p:sp>
      <p:sp>
        <p:nvSpPr>
          <p:cNvPr id="31748" name="Text Box 50"/>
          <p:cNvSpPr txBox="1">
            <a:spLocks noChangeArrowheads="1"/>
          </p:cNvSpPr>
          <p:nvPr/>
        </p:nvSpPr>
        <p:spPr bwMode="auto">
          <a:xfrm>
            <a:off x="315913" y="2295525"/>
            <a:ext cx="11090275" cy="212365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1"/>
              </a:buClr>
              <a:buFont typeface="Wingdings" pitchFamily="2" charset="2"/>
              <a:buChar char="§"/>
              <a:defRPr sz="1600">
                <a:solidFill>
                  <a:schemeClr val="tx1"/>
                </a:solidFill>
                <a:latin typeface="Arial" charset="0"/>
                <a:cs typeface="Arial" charset="0"/>
              </a:defRPr>
            </a:lvl1pPr>
            <a:lvl2pPr>
              <a:spcBef>
                <a:spcPct val="20000"/>
              </a:spcBef>
              <a:buClr>
                <a:schemeClr val="tx1"/>
              </a:buClr>
              <a:buFont typeface="Arial" charset="0"/>
              <a:buChar char="–"/>
              <a:defRPr sz="1600">
                <a:solidFill>
                  <a:schemeClr val="tx1"/>
                </a:solidFill>
                <a:latin typeface="Arial" charset="0"/>
                <a:cs typeface="Arial" charset="0"/>
              </a:defRPr>
            </a:lvl2pPr>
            <a:lvl3pPr marL="855663" indent="-173038">
              <a:spcBef>
                <a:spcPct val="20000"/>
              </a:spcBef>
              <a:buClr>
                <a:schemeClr val="tx1"/>
              </a:buClr>
              <a:buChar char="•"/>
              <a:defRPr sz="1600">
                <a:solidFill>
                  <a:schemeClr val="tx1"/>
                </a:solidFill>
                <a:latin typeface="Arial" charset="0"/>
                <a:cs typeface="Arial" charset="0"/>
              </a:defRPr>
            </a:lvl3pPr>
            <a:lvl4pPr marL="1600200" indent="-228600">
              <a:spcBef>
                <a:spcPct val="20000"/>
              </a:spcBef>
              <a:buClr>
                <a:schemeClr val="bg1"/>
              </a:buClr>
              <a:buChar char="–"/>
              <a:defRPr sz="1600">
                <a:solidFill>
                  <a:schemeClr val="bg1"/>
                </a:solidFill>
                <a:latin typeface="Arial" charset="0"/>
                <a:cs typeface="Arial" charset="0"/>
              </a:defRPr>
            </a:lvl4pPr>
            <a:lvl5pPr marL="2057400" indent="-228600">
              <a:spcBef>
                <a:spcPct val="20000"/>
              </a:spcBef>
              <a:buClr>
                <a:schemeClr val="bg1"/>
              </a:buClr>
              <a:buChar char="»"/>
              <a:defRPr sz="1600">
                <a:solidFill>
                  <a:schemeClr val="bg1"/>
                </a:solidFill>
                <a:latin typeface="Arial" charset="0"/>
                <a:cs typeface="Arial"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charset="0"/>
                <a:cs typeface="Arial" charset="0"/>
              </a:defRPr>
            </a:lvl9pPr>
          </a:lstStyle>
          <a:p>
            <a:pPr eaLnBrk="1" hangingPunct="1">
              <a:spcBef>
                <a:spcPct val="0"/>
              </a:spcBef>
              <a:buClrTx/>
              <a:buFontTx/>
              <a:buNone/>
            </a:pPr>
            <a:r>
              <a:rPr lang="en-US" altLang="en-US" sz="1400" b="1" i="0" dirty="0">
                <a:solidFill>
                  <a:srgbClr val="000000"/>
                </a:solidFill>
              </a:rPr>
              <a:t>Business Scenarios / Issues</a:t>
            </a:r>
          </a:p>
          <a:p>
            <a:pPr eaLnBrk="1" hangingPunct="1">
              <a:spcBef>
                <a:spcPct val="0"/>
              </a:spcBef>
              <a:buClrTx/>
              <a:buFontTx/>
              <a:buNone/>
            </a:pPr>
            <a:endParaRPr lang="en-US" altLang="en-US" sz="1400" dirty="0">
              <a:solidFill>
                <a:srgbClr val="000000"/>
              </a:solidFill>
            </a:endParaRPr>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r>
              <a:rPr lang="en-US" altLang="en-US" sz="1300" i="0" dirty="0"/>
              <a:t>If ESIID does not have generation data, how should it be displayed in the Usage Table?  </a:t>
            </a:r>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r>
              <a:rPr lang="en-US" altLang="en-US" sz="1300" i="0" dirty="0"/>
              <a:t>Analyze whether Zero or N/A should be used to display no generation data. </a:t>
            </a:r>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Char char="•"/>
            </a:pPr>
            <a:endParaRPr lang="en-US" altLang="en-US" sz="1300" i="0" dirty="0"/>
          </a:p>
          <a:p>
            <a:pPr lvl="1" eaLnBrk="1" hangingPunct="1">
              <a:spcBef>
                <a:spcPct val="0"/>
              </a:spcBef>
              <a:buClrTx/>
              <a:buFont typeface="Arial" charset="0"/>
              <a:buNone/>
            </a:pPr>
            <a:endParaRPr lang="en-US" altLang="en-US" sz="1300" i="0" dirty="0">
              <a:solidFill>
                <a:srgbClr val="FF0000"/>
              </a:solidFill>
            </a:endParaRPr>
          </a:p>
        </p:txBody>
      </p:sp>
    </p:spTree>
    <p:extLst>
      <p:ext uri="{BB962C8B-B14F-4D97-AF65-F5344CB8AC3E}">
        <p14:creationId xmlns:p14="http://schemas.microsoft.com/office/powerpoint/2010/main" val="28468162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1"/>
          <p:cNvSpPr txBox="1">
            <a:spLocks noGrp="1"/>
          </p:cNvSpPr>
          <p:nvPr/>
        </p:nvSpPr>
        <p:spPr bwMode="black">
          <a:xfrm>
            <a:off x="238125" y="6537325"/>
            <a:ext cx="4762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D0B98747-9435-4A8D-8B41-D3C85DCE8192}" type="slidenum">
              <a:rPr lang="en-US" altLang="en-US" sz="800" i="0"/>
              <a:pPr eaLnBrk="1" hangingPunct="1"/>
              <a:t>6</a:t>
            </a:fld>
            <a:endParaRPr lang="en-US" altLang="en-US" sz="800" i="0"/>
          </a:p>
        </p:txBody>
      </p:sp>
      <p:sp>
        <p:nvSpPr>
          <p:cNvPr id="52227" name="Slide Number Placeholder 4"/>
          <p:cNvSpPr txBox="1">
            <a:spLocks noGrp="1"/>
          </p:cNvSpPr>
          <p:nvPr/>
        </p:nvSpPr>
        <p:spPr bwMode="auto">
          <a:xfrm>
            <a:off x="396875" y="6534150"/>
            <a:ext cx="15843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000" tIns="68400"/>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fld id="{66BBCEA0-CE4E-4C74-AD46-23FB5103AC97}" type="slidenum">
              <a:rPr lang="en-US" altLang="en-US" sz="1000" i="0">
                <a:solidFill>
                  <a:schemeClr val="bg1"/>
                </a:solidFill>
              </a:rPr>
              <a:pPr eaLnBrk="1" hangingPunct="1"/>
              <a:t>6</a:t>
            </a:fld>
            <a:endParaRPr lang="en-US" altLang="en-US" sz="1000" i="0">
              <a:solidFill>
                <a:schemeClr val="bg1"/>
              </a:solidFill>
            </a:endParaRPr>
          </a:p>
        </p:txBody>
      </p:sp>
      <p:sp>
        <p:nvSpPr>
          <p:cNvPr id="52228" name="Rectangle 5"/>
          <p:cNvSpPr>
            <a:spLocks noGrp="1" noChangeArrowheads="1"/>
          </p:cNvSpPr>
          <p:nvPr>
            <p:ph type="ctrTitle" idx="4294967295"/>
          </p:nvPr>
        </p:nvSpPr>
        <p:spPr>
          <a:xfrm>
            <a:off x="849313" y="2017713"/>
            <a:ext cx="10102850" cy="1585912"/>
          </a:xfrm>
          <a:noFill/>
        </p:spPr>
        <p:txBody>
          <a:bodyPr anchor="t"/>
          <a:lstStyle/>
          <a:p>
            <a:pPr algn="ctr"/>
            <a:r>
              <a:rPr lang="en-US" altLang="en-US" sz="3700" smtClean="0">
                <a:solidFill>
                  <a:schemeClr val="accent1"/>
                </a:solidFill>
              </a:rPr>
              <a:t>AMWG CR 2015-29</a:t>
            </a:r>
            <a:br>
              <a:rPr lang="en-US" altLang="en-US" sz="3700" smtClean="0">
                <a:solidFill>
                  <a:schemeClr val="accent1"/>
                </a:solidFill>
              </a:rPr>
            </a:br>
            <a:r>
              <a:rPr lang="en-US" altLang="en-US" sz="4000" smtClean="0"/>
              <a:t> </a:t>
            </a:r>
            <a:r>
              <a:rPr lang="en-US" altLang="en-US" sz="3700" smtClean="0">
                <a:solidFill>
                  <a:schemeClr val="accent1"/>
                </a:solidFill>
              </a:rPr>
              <a:t>3rd Party Access functionality. Allow 3rd parties the ability to utilize an API for ODR (On-Demand Read)</a:t>
            </a:r>
            <a:r>
              <a:rPr lang="en-US" altLang="en-US" sz="4000" smtClean="0"/>
              <a:t>	</a:t>
            </a:r>
            <a:br>
              <a:rPr lang="en-US" altLang="en-US" sz="4000" smtClean="0"/>
            </a:br>
            <a:r>
              <a:rPr lang="en-US" altLang="en-US" sz="4000" smtClean="0"/>
              <a:t>	</a:t>
            </a:r>
            <a:br>
              <a:rPr lang="en-US" altLang="en-US" sz="4000" smtClean="0"/>
            </a:br>
            <a:endParaRPr lang="en-US" altLang="en-US" sz="3700" smtClean="0">
              <a:solidFill>
                <a:schemeClr val="accent1"/>
              </a:solidFill>
            </a:endParaRPr>
          </a:p>
        </p:txBody>
      </p:sp>
    </p:spTree>
    <p:extLst>
      <p:ext uri="{BB962C8B-B14F-4D97-AF65-F5344CB8AC3E}">
        <p14:creationId xmlns:p14="http://schemas.microsoft.com/office/powerpoint/2010/main" val="1146738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ctr"/>
            <a:r>
              <a:rPr lang="en-US" altLang="en-US" smtClean="0">
                <a:solidFill>
                  <a:schemeClr val="accent1"/>
                </a:solidFill>
              </a:rPr>
              <a:t>AMWG CR 2015-29</a:t>
            </a:r>
            <a:br>
              <a:rPr lang="en-US" altLang="en-US" smtClean="0">
                <a:solidFill>
                  <a:schemeClr val="accent1"/>
                </a:solidFill>
              </a:rPr>
            </a:br>
            <a:r>
              <a:rPr lang="en-US" altLang="en-US" smtClean="0"/>
              <a:t> </a:t>
            </a:r>
            <a:r>
              <a:rPr lang="en-US" altLang="en-US" smtClean="0">
                <a:solidFill>
                  <a:schemeClr val="accent1"/>
                </a:solidFill>
              </a:rPr>
              <a:t>3rd Party Access functionality. Allow 3rd parties the ability to utilize an API for ODR (On-Demand Read</a:t>
            </a:r>
            <a:r>
              <a:rPr lang="en-US" altLang="en-US" smtClean="0"/>
              <a:t>)</a:t>
            </a:r>
            <a:br>
              <a:rPr lang="en-US" altLang="en-US" smtClean="0"/>
            </a:br>
            <a:endParaRPr lang="en-US" altLang="en-US" smtClean="0"/>
          </a:p>
        </p:txBody>
      </p:sp>
      <p:sp>
        <p:nvSpPr>
          <p:cNvPr id="53251"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fld id="{F66F0C23-02E0-4B9F-98BA-DEFE6A8B7EED}" type="slidenum">
              <a:rPr lang="en-US" altLang="en-US" i="0" smtClean="0"/>
              <a:pPr/>
              <a:t>7</a:t>
            </a:fld>
            <a:endParaRPr lang="en-US" altLang="en-US" i="0" smtClean="0"/>
          </a:p>
        </p:txBody>
      </p:sp>
      <p:sp>
        <p:nvSpPr>
          <p:cNvPr id="53252" name="Text Box 14"/>
          <p:cNvSpPr txBox="1">
            <a:spLocks noChangeArrowheads="1"/>
          </p:cNvSpPr>
          <p:nvPr/>
        </p:nvSpPr>
        <p:spPr bwMode="auto">
          <a:xfrm>
            <a:off x="207963" y="1309688"/>
            <a:ext cx="25273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33" tIns="45717" rIns="91433" bIns="45717">
            <a:spAutoFit/>
          </a:bodyPr>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eaLnBrk="1" hangingPunct="1"/>
            <a:r>
              <a:rPr lang="en-US" altLang="en-US" sz="1400" b="1" i="0">
                <a:solidFill>
                  <a:srgbClr val="000000"/>
                </a:solidFill>
              </a:rPr>
              <a:t>Business Requirement</a:t>
            </a:r>
          </a:p>
          <a:p>
            <a:endParaRPr lang="en-US" altLang="en-US" sz="1200"/>
          </a:p>
          <a:p>
            <a:r>
              <a:rPr lang="en-US" altLang="en-US" sz="1200" i="0"/>
              <a:t> Allow 3rd parties the ability to utilize an API for ODR (On Demand Read). </a:t>
            </a:r>
            <a:r>
              <a:rPr lang="en-US" altLang="en-US" sz="1200"/>
              <a:t>	</a:t>
            </a:r>
          </a:p>
          <a:p>
            <a:pPr eaLnBrk="1" hangingPunct="1"/>
            <a:endParaRPr lang="en-US" altLang="en-US" sz="1200" i="0"/>
          </a:p>
          <a:p>
            <a:pPr eaLnBrk="1" hangingPunct="1"/>
            <a:endParaRPr lang="en-US" altLang="en-US" sz="1200" i="0">
              <a:solidFill>
                <a:srgbClr val="004080"/>
              </a:solidFill>
              <a:ea typeface="MS Mincho" pitchFamily="49" charset="-128"/>
            </a:endParaRPr>
          </a:p>
        </p:txBody>
      </p:sp>
      <p:pic>
        <p:nvPicPr>
          <p:cNvPr id="53253"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6225" y="1069975"/>
            <a:ext cx="8970963"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53254" name="Picture 2" descr="C:\IBM - Work\SametimeTranscripts\eswararao.ch@in.ibm.com\20150306\IMAGE$628081CC5C1AEF3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750" y="1498600"/>
            <a:ext cx="8866188" cy="377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5" name="AutoShape 25"/>
          <p:cNvSpPr>
            <a:spLocks/>
          </p:cNvSpPr>
          <p:nvPr/>
        </p:nvSpPr>
        <p:spPr bwMode="auto">
          <a:xfrm>
            <a:off x="44450" y="4500563"/>
            <a:ext cx="2482850" cy="1304925"/>
          </a:xfrm>
          <a:prstGeom prst="borderCallout2">
            <a:avLst>
              <a:gd name="adj1" fmla="val 46861"/>
              <a:gd name="adj2" fmla="val 101315"/>
              <a:gd name="adj3" fmla="val 47718"/>
              <a:gd name="adj4" fmla="val 110884"/>
              <a:gd name="adj5" fmla="val 42847"/>
              <a:gd name="adj6" fmla="val 133185"/>
            </a:avLst>
          </a:prstGeom>
          <a:solidFill>
            <a:schemeClr val="bg1"/>
          </a:solidFill>
          <a:ln w="12700">
            <a:solidFill>
              <a:srgbClr val="002060"/>
            </a:solidFill>
            <a:miter lim="800000"/>
            <a:headEnd/>
            <a:tailEnd/>
          </a:ln>
        </p:spPr>
        <p:txBody>
          <a:bodyPr lIns="45717" tIns="45717" rIns="45717" bIns="45717"/>
          <a:lstStyle>
            <a:lvl1pPr>
              <a:defRPr i="1">
                <a:solidFill>
                  <a:schemeClr val="tx1"/>
                </a:solidFill>
                <a:latin typeface="Arial" pitchFamily="34" charset="0"/>
                <a:cs typeface="Arial" pitchFamily="34" charset="0"/>
              </a:defRPr>
            </a:lvl1pPr>
            <a:lvl2pPr marL="742950" indent="-285750">
              <a:defRPr i="1">
                <a:solidFill>
                  <a:schemeClr val="tx1"/>
                </a:solidFill>
                <a:latin typeface="Arial" pitchFamily="34" charset="0"/>
                <a:cs typeface="Arial" pitchFamily="34" charset="0"/>
              </a:defRPr>
            </a:lvl2pPr>
            <a:lvl3pPr marL="1143000" indent="-228600">
              <a:defRPr i="1">
                <a:solidFill>
                  <a:schemeClr val="tx1"/>
                </a:solidFill>
                <a:latin typeface="Arial" pitchFamily="34" charset="0"/>
                <a:cs typeface="Arial" pitchFamily="34" charset="0"/>
              </a:defRPr>
            </a:lvl3pPr>
            <a:lvl4pPr marL="1600200" indent="-228600">
              <a:defRPr i="1">
                <a:solidFill>
                  <a:schemeClr val="tx1"/>
                </a:solidFill>
                <a:latin typeface="Arial" pitchFamily="34" charset="0"/>
                <a:cs typeface="Arial" pitchFamily="34" charset="0"/>
              </a:defRPr>
            </a:lvl4pPr>
            <a:lvl5pPr marL="2057400" indent="-228600">
              <a:defRPr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i="1">
                <a:solidFill>
                  <a:schemeClr val="tx1"/>
                </a:solidFill>
                <a:latin typeface="Arial" pitchFamily="34" charset="0"/>
                <a:cs typeface="Arial" pitchFamily="34" charset="0"/>
              </a:defRPr>
            </a:lvl9pPr>
          </a:lstStyle>
          <a:p>
            <a:pPr algn="ctr"/>
            <a:r>
              <a:rPr lang="en-US" altLang="en-US" sz="1200" i="0"/>
              <a:t>3</a:t>
            </a:r>
            <a:r>
              <a:rPr lang="en-US" altLang="en-US" sz="1200" i="0" baseline="30000"/>
              <a:t>rd</a:t>
            </a:r>
            <a:r>
              <a:rPr lang="en-US" altLang="en-US" sz="1200" i="0"/>
              <a:t> Party ODR request will work like HAN provision and de-provision. </a:t>
            </a:r>
          </a:p>
          <a:p>
            <a:pPr algn="ctr"/>
            <a:r>
              <a:rPr lang="en-US" altLang="en-US" sz="1200" i="0"/>
              <a:t>Flow of the Request will be </a:t>
            </a:r>
          </a:p>
          <a:p>
            <a:pPr algn="ctr"/>
            <a:endParaRPr lang="en-US" altLang="en-US" sz="1200" i="0"/>
          </a:p>
          <a:p>
            <a:pPr algn="ctr"/>
            <a:r>
              <a:rPr lang="en-US" altLang="en-US" sz="1200" i="0"/>
              <a:t>3</a:t>
            </a:r>
            <a:r>
              <a:rPr lang="en-US" altLang="en-US" sz="1200" i="0" baseline="30000"/>
              <a:t>rd</a:t>
            </a:r>
            <a:r>
              <a:rPr lang="en-US" altLang="en-US" sz="1200" i="0"/>
              <a:t> Party        SMT        TDSP </a:t>
            </a:r>
          </a:p>
          <a:p>
            <a:pPr algn="ctr"/>
            <a:r>
              <a:rPr lang="en-US" altLang="en-US" sz="1200" i="0"/>
              <a:t>SMT           3</a:t>
            </a:r>
            <a:r>
              <a:rPr lang="en-US" altLang="en-US" sz="1200" i="0" baseline="30000"/>
              <a:t>rd</a:t>
            </a:r>
            <a:r>
              <a:rPr lang="en-US" altLang="en-US" sz="1200" i="0"/>
              <a:t> Party</a:t>
            </a:r>
            <a:br>
              <a:rPr lang="en-US" altLang="en-US" sz="1200" i="0"/>
            </a:br>
            <a:endParaRPr lang="en-US" altLang="en-US" sz="1200" i="0"/>
          </a:p>
        </p:txBody>
      </p:sp>
      <p:cxnSp>
        <p:nvCxnSpPr>
          <p:cNvPr id="53256" name="Straight Arrow Connector 9"/>
          <p:cNvCxnSpPr>
            <a:cxnSpLocks noChangeShapeType="1"/>
          </p:cNvCxnSpPr>
          <p:nvPr/>
        </p:nvCxnSpPr>
        <p:spPr bwMode="auto">
          <a:xfrm>
            <a:off x="996950" y="5373688"/>
            <a:ext cx="174625" cy="0"/>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3257" name="Straight Arrow Connector 10"/>
          <p:cNvCxnSpPr>
            <a:cxnSpLocks noChangeShapeType="1"/>
          </p:cNvCxnSpPr>
          <p:nvPr/>
        </p:nvCxnSpPr>
        <p:spPr bwMode="auto">
          <a:xfrm>
            <a:off x="1601788" y="5360988"/>
            <a:ext cx="174625" cy="0"/>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3258" name="Straight Arrow Connector 11"/>
          <p:cNvCxnSpPr>
            <a:cxnSpLocks noChangeShapeType="1"/>
          </p:cNvCxnSpPr>
          <p:nvPr/>
        </p:nvCxnSpPr>
        <p:spPr bwMode="auto">
          <a:xfrm>
            <a:off x="334963" y="5545138"/>
            <a:ext cx="174625" cy="0"/>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3259" name="Straight Arrow Connector 12"/>
          <p:cNvCxnSpPr>
            <a:cxnSpLocks noChangeShapeType="1"/>
          </p:cNvCxnSpPr>
          <p:nvPr/>
        </p:nvCxnSpPr>
        <p:spPr bwMode="auto">
          <a:xfrm>
            <a:off x="1011238" y="5543550"/>
            <a:ext cx="176212" cy="0"/>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2161323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120165282"/>
              </p:ext>
            </p:extLst>
          </p:nvPr>
        </p:nvGraphicFramePr>
        <p:xfrm>
          <a:off x="297180" y="914400"/>
          <a:ext cx="11318267" cy="5852160"/>
        </p:xfrm>
        <a:graphic>
          <a:graphicData uri="http://schemas.openxmlformats.org/drawingml/2006/table">
            <a:tbl>
              <a:tblPr firstRow="1" bandRow="1">
                <a:tableStyleId>{5940675A-B579-460E-94D1-54222C63F5DA}</a:tableStyleId>
              </a:tblPr>
              <a:tblGrid>
                <a:gridCol w="5516549"/>
                <a:gridCol w="1313464"/>
                <a:gridCol w="1635807"/>
                <a:gridCol w="1516507"/>
                <a:gridCol w="1335940"/>
              </a:tblGrid>
              <a:tr h="370840">
                <a:tc>
                  <a:txBody>
                    <a:bodyPr/>
                    <a:lstStyle/>
                    <a:p>
                      <a:pPr algn="ctr"/>
                      <a:r>
                        <a:rPr lang="en-US" sz="1200" b="1" dirty="0" smtClean="0">
                          <a:latin typeface="Arial" pitchFamily="34" charset="0"/>
                          <a:cs typeface="Arial" pitchFamily="34" charset="0"/>
                        </a:rPr>
                        <a:t>AMWG Change Request</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AMWG CR Document</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Status</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Delivery Date</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Cost</a:t>
                      </a:r>
                      <a:endParaRPr lang="en-US" sz="1200" b="1"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001 – </a:t>
                      </a:r>
                      <a:r>
                        <a:rPr lang="en-US" sz="1200" dirty="0" smtClean="0">
                          <a:effectLst/>
                          <a:latin typeface="Arial"/>
                          <a:ea typeface="Arial"/>
                          <a:cs typeface="Arial"/>
                        </a:rPr>
                        <a:t>Report </a:t>
                      </a:r>
                      <a:r>
                        <a:rPr lang="en-US" sz="1200" dirty="0">
                          <a:effectLst/>
                          <a:latin typeface="Arial"/>
                          <a:ea typeface="Arial"/>
                          <a:cs typeface="Arial"/>
                        </a:rPr>
                        <a:t>for AMWG Data Monitoring </a:t>
                      </a:r>
                      <a:r>
                        <a:rPr lang="en-US" sz="1200" dirty="0" smtClean="0">
                          <a:effectLst/>
                          <a:latin typeface="Arial"/>
                          <a:ea typeface="Arial"/>
                          <a:cs typeface="Arial"/>
                        </a:rPr>
                        <a:t>– Data Completeness Measurements </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Estimate Complete &amp; RMS Approved 3/3/15</a:t>
                      </a:r>
                    </a:p>
                  </a:txBody>
                  <a:tcPr marL="118872" marR="118872" anchor="ctr"/>
                </a:tc>
                <a:tc>
                  <a:txBody>
                    <a:bodyPr/>
                    <a:lstStyle/>
                    <a:p>
                      <a:r>
                        <a:rPr lang="en-US" sz="1100" dirty="0" smtClean="0"/>
                        <a:t>2 Important Awaiting Packaging </a:t>
                      </a:r>
                      <a:endParaRPr lang="en-US" sz="1100" dirty="0"/>
                    </a:p>
                  </a:txBody>
                  <a:tcPr marL="118872" marR="118872" anchor="ctr"/>
                </a:tc>
                <a:tc>
                  <a:txBody>
                    <a:bodyPr/>
                    <a:lstStyle/>
                    <a:p>
                      <a:r>
                        <a:rPr lang="en-US" sz="1200" dirty="0" smtClean="0">
                          <a:latin typeface="Arial" pitchFamily="34" charset="0"/>
                          <a:cs typeface="Arial" pitchFamily="34" charset="0"/>
                        </a:rPr>
                        <a:t>Small (20-40)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002 – Reports for AMWG Data Monitoring </a:t>
                      </a:r>
                      <a:r>
                        <a:rPr lang="en-US" sz="1200" dirty="0" smtClean="0">
                          <a:effectLst/>
                          <a:latin typeface="Arial"/>
                          <a:ea typeface="Arial"/>
                          <a:cs typeface="Arial"/>
                        </a:rPr>
                        <a:t>– Data Timeliness Measurements</a:t>
                      </a:r>
                      <a:endParaRPr lang="en-US" sz="1200" dirty="0">
                        <a:effectLst/>
                        <a:latin typeface="Arial"/>
                        <a:ea typeface="Arial"/>
                        <a:cs typeface="Times New Roman"/>
                      </a:endParaRPr>
                    </a:p>
                  </a:txBody>
                  <a:tcPr marL="89154" marR="89154" marT="0" marB="0"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 </a:t>
                      </a:r>
                    </a:p>
                  </a:txBody>
                  <a:tcPr marL="118872" marR="118872" anchor="ctr">
                    <a:solidFill>
                      <a:srgbClr val="92D050"/>
                    </a:solidFill>
                  </a:tcPr>
                </a:tc>
                <a:tc>
                  <a:txBody>
                    <a:bodyPr/>
                    <a:lstStyle/>
                    <a:p>
                      <a:r>
                        <a:rPr lang="en-US" sz="1200" dirty="0" smtClean="0"/>
                        <a:t>Q2 2014 Delivered</a:t>
                      </a:r>
                      <a:endParaRPr lang="en-US" sz="1200" dirty="0"/>
                    </a:p>
                  </a:txBody>
                  <a:tcPr marL="118872" marR="118872" anchor="ctr">
                    <a:solidFill>
                      <a:srgbClr val="92D050"/>
                    </a:solidFill>
                  </a:tcPr>
                </a:tc>
                <a:tc>
                  <a:txBody>
                    <a:bodyPr/>
                    <a:lstStyle/>
                    <a:p>
                      <a:r>
                        <a:rPr lang="en-US" sz="1200" dirty="0" smtClean="0">
                          <a:latin typeface="Arial" pitchFamily="34" charset="0"/>
                          <a:cs typeface="Arial" pitchFamily="34" charset="0"/>
                        </a:rPr>
                        <a:t>Included in Maintenance Contract</a:t>
                      </a:r>
                      <a:endParaRPr lang="en-US" sz="1200" dirty="0">
                        <a:latin typeface="Arial" pitchFamily="34" charset="0"/>
                        <a:cs typeface="Arial" pitchFamily="34" charset="0"/>
                      </a:endParaRPr>
                    </a:p>
                  </a:txBody>
                  <a:tcPr marL="118872" marR="118872" anchor="ctr">
                    <a:solidFill>
                      <a:srgbClr val="92D050"/>
                    </a:solidFill>
                  </a:tcPr>
                </a:tc>
              </a:tr>
              <a:tr h="457200">
                <a:tc>
                  <a:txBody>
                    <a:bodyPr/>
                    <a:lstStyle/>
                    <a:p>
                      <a:pPr marL="0" marR="0">
                        <a:lnSpc>
                          <a:spcPct val="115000"/>
                        </a:lnSpc>
                        <a:spcBef>
                          <a:spcPts val="0"/>
                        </a:spcBef>
                        <a:spcAft>
                          <a:spcPts val="0"/>
                        </a:spcAft>
                      </a:pPr>
                      <a:r>
                        <a:rPr lang="en-US" sz="1200" dirty="0">
                          <a:effectLst/>
                          <a:latin typeface="Arial"/>
                          <a:ea typeface="Arial"/>
                          <a:cs typeface="Arial"/>
                        </a:rPr>
                        <a:t>AMWG CR 2013 003 – Reports for AMWG Data Monitoring </a:t>
                      </a:r>
                      <a:r>
                        <a:rPr lang="en-US" sz="1200" dirty="0" smtClean="0">
                          <a:effectLst/>
                          <a:latin typeface="Arial"/>
                          <a:ea typeface="Arial"/>
                          <a:cs typeface="Arial"/>
                        </a:rPr>
                        <a:t>– Measurement of Percentage of Actual Meter</a:t>
                      </a:r>
                      <a:r>
                        <a:rPr lang="en-US" sz="1200" baseline="0" dirty="0" smtClean="0">
                          <a:effectLst/>
                          <a:latin typeface="Arial"/>
                          <a:ea typeface="Arial"/>
                          <a:cs typeface="Arial"/>
                        </a:rPr>
                        <a:t> Reads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Estimate Complete &amp; RMS Approved 3/3/15</a:t>
                      </a:r>
                    </a:p>
                  </a:txBody>
                  <a:tcPr marL="118872" marR="118872" anchor="ctr"/>
                </a:tc>
                <a:tc>
                  <a:txBody>
                    <a:bodyPr/>
                    <a:lstStyle/>
                    <a:p>
                      <a:r>
                        <a:rPr lang="en-US" sz="1100" dirty="0" smtClean="0"/>
                        <a:t>2 Important Awaiting Packaging </a:t>
                      </a:r>
                      <a:endParaRPr lang="en-US" sz="1100" dirty="0"/>
                    </a:p>
                  </a:txBody>
                  <a:tcPr marL="118872" marR="118872" anchor="ctr"/>
                </a:tc>
                <a:tc>
                  <a:txBody>
                    <a:bodyPr/>
                    <a:lstStyle/>
                    <a:p>
                      <a:r>
                        <a:rPr lang="en-US" sz="1200" dirty="0" smtClean="0">
                          <a:latin typeface="Arial" pitchFamily="34" charset="0"/>
                          <a:cs typeface="Arial" pitchFamily="34" charset="0"/>
                        </a:rPr>
                        <a:t>Small (20-40)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004 – Reports for AMWG Data Monitoring </a:t>
                      </a:r>
                      <a:r>
                        <a:rPr lang="en-US" sz="1200" dirty="0" smtClean="0">
                          <a:effectLst/>
                          <a:latin typeface="Arial"/>
                          <a:ea typeface="Arial"/>
                          <a:cs typeface="Arial"/>
                        </a:rPr>
                        <a:t>– Measurement of Estimates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Estimate Complete &amp; RMS Approved 3/3/15</a:t>
                      </a:r>
                    </a:p>
                  </a:txBody>
                  <a:tcPr marL="118872" marR="118872" anchor="ctr"/>
                </a:tc>
                <a:tc>
                  <a:txBody>
                    <a:bodyPr/>
                    <a:lstStyle/>
                    <a:p>
                      <a:r>
                        <a:rPr lang="en-US" sz="1100" dirty="0" smtClean="0"/>
                        <a:t>2 Important Awaiting Packaging </a:t>
                      </a:r>
                      <a:endParaRPr lang="en-US" sz="1100" dirty="0"/>
                    </a:p>
                  </a:txBody>
                  <a:tcPr marL="118872" marR="118872" anchor="ctr"/>
                </a:tc>
                <a:tc>
                  <a:txBody>
                    <a:bodyPr/>
                    <a:lstStyle/>
                    <a:p>
                      <a:r>
                        <a:rPr lang="en-US" sz="1200" dirty="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005 – Reports for AMWG Data Monitoring </a:t>
                      </a:r>
                      <a:r>
                        <a:rPr lang="en-US" sz="1200" dirty="0" smtClean="0">
                          <a:effectLst/>
                          <a:latin typeface="Arial"/>
                          <a:ea typeface="Arial"/>
                          <a:cs typeface="Arial"/>
                        </a:rPr>
                        <a:t>– Number of SMT Help Desk Tickets Monthly by Ticket Type</a:t>
                      </a:r>
                      <a:endParaRPr lang="en-US" sz="1200" dirty="0">
                        <a:effectLst/>
                        <a:latin typeface="Arial"/>
                        <a:ea typeface="Arial"/>
                        <a:cs typeface="Times New Roman"/>
                      </a:endParaRPr>
                    </a:p>
                  </a:txBody>
                  <a:tcPr marL="89154" marR="89154" marT="0" marB="0"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 </a:t>
                      </a:r>
                    </a:p>
                  </a:txBody>
                  <a:tcPr marL="118872" marR="118872" anchor="ctr">
                    <a:solidFill>
                      <a:srgbClr val="92D050"/>
                    </a:solidFill>
                  </a:tcPr>
                </a:tc>
                <a:tc>
                  <a:txBody>
                    <a:bodyPr/>
                    <a:lstStyle/>
                    <a:p>
                      <a:r>
                        <a:rPr lang="en-US" sz="1200" dirty="0" smtClean="0"/>
                        <a:t>Q2 2014</a:t>
                      </a:r>
                      <a:r>
                        <a:rPr lang="en-US" sz="1200" baseline="0" dirty="0" smtClean="0"/>
                        <a:t> Delivered</a:t>
                      </a:r>
                      <a:endParaRPr lang="en-US" sz="1200" dirty="0"/>
                    </a:p>
                  </a:txBody>
                  <a:tcPr marL="118872" marR="118872" anchor="ctr">
                    <a:solidFill>
                      <a:srgbClr val="92D050"/>
                    </a:solidFill>
                  </a:tcPr>
                </a:tc>
                <a:tc>
                  <a:txBody>
                    <a:bodyPr/>
                    <a:lstStyle/>
                    <a:p>
                      <a:r>
                        <a:rPr lang="en-US" sz="1200" dirty="0" smtClean="0">
                          <a:latin typeface="Arial" pitchFamily="34" charset="0"/>
                          <a:cs typeface="Arial" pitchFamily="34" charset="0"/>
                        </a:rPr>
                        <a:t>Included in Maintenance Contract</a:t>
                      </a:r>
                      <a:endParaRPr lang="en-US" sz="1200" dirty="0">
                        <a:latin typeface="Arial" pitchFamily="34" charset="0"/>
                        <a:cs typeface="Arial" pitchFamily="34" charset="0"/>
                      </a:endParaRPr>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006 – Reports for AMWG Data Monitoring </a:t>
                      </a:r>
                      <a:r>
                        <a:rPr lang="en-US" sz="1200" dirty="0" smtClean="0">
                          <a:effectLst/>
                          <a:latin typeface="Arial"/>
                          <a:ea typeface="Arial"/>
                          <a:cs typeface="Arial"/>
                        </a:rPr>
                        <a:t>– Availability of SMT API</a:t>
                      </a:r>
                      <a:endParaRPr lang="en-US" sz="1200" dirty="0">
                        <a:effectLst/>
                        <a:latin typeface="Arial"/>
                        <a:ea typeface="Arial"/>
                        <a:cs typeface="Times New Roman"/>
                      </a:endParaRPr>
                    </a:p>
                  </a:txBody>
                  <a:tcPr marL="89154" marR="89154" marT="0" marB="0"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smtClean="0">
                          <a:solidFill>
                            <a:schemeClr val="accent3">
                              <a:lumMod val="50000"/>
                            </a:schemeClr>
                          </a:solidFill>
                        </a:rPr>
                        <a:t>Implemented </a:t>
                      </a:r>
                      <a:endParaRPr lang="en-US" sz="1200" b="1" dirty="0" smtClean="0">
                        <a:solidFill>
                          <a:schemeClr val="accent3">
                            <a:lumMod val="50000"/>
                          </a:schemeClr>
                        </a:solidFill>
                      </a:endParaRPr>
                    </a:p>
                  </a:txBody>
                  <a:tcPr marL="118872" marR="118872" anchor="ctr">
                    <a:solidFill>
                      <a:srgbClr val="92D050"/>
                    </a:solidFill>
                  </a:tcPr>
                </a:tc>
                <a:tc>
                  <a:txBody>
                    <a:bodyPr/>
                    <a:lstStyle/>
                    <a:p>
                      <a:r>
                        <a:rPr lang="en-US" sz="1200" dirty="0" smtClean="0"/>
                        <a:t>Q2 2014 Delivered</a:t>
                      </a:r>
                      <a:endParaRPr lang="en-US" sz="1200" dirty="0"/>
                    </a:p>
                  </a:txBody>
                  <a:tcPr marL="118872" marR="118872" anchor="ctr">
                    <a:solidFill>
                      <a:srgbClr val="92D050"/>
                    </a:solidFill>
                  </a:tcPr>
                </a:tc>
                <a:tc>
                  <a:txBody>
                    <a:bodyPr/>
                    <a:lstStyle/>
                    <a:p>
                      <a:r>
                        <a:rPr lang="en-US" sz="1200" dirty="0" smtClean="0">
                          <a:latin typeface="Arial" pitchFamily="34" charset="0"/>
                          <a:cs typeface="Arial" pitchFamily="34" charset="0"/>
                        </a:rPr>
                        <a:t>Included in Maintenance Contract</a:t>
                      </a:r>
                      <a:endParaRPr lang="en-US" sz="1200" dirty="0">
                        <a:latin typeface="Arial" pitchFamily="34" charset="0"/>
                        <a:cs typeface="Arial" pitchFamily="34" charset="0"/>
                      </a:endParaRPr>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007 – Reports for AMWG Data Monitoring </a:t>
                      </a:r>
                      <a:r>
                        <a:rPr lang="en-US" sz="1200" dirty="0" smtClean="0">
                          <a:effectLst/>
                          <a:latin typeface="Arial"/>
                          <a:ea typeface="Arial"/>
                          <a:cs typeface="Arial"/>
                        </a:rPr>
                        <a:t>– Availability of SMT FTPS</a:t>
                      </a:r>
                      <a:endParaRPr lang="en-US" sz="1200" dirty="0">
                        <a:effectLst/>
                        <a:latin typeface="Arial"/>
                        <a:ea typeface="Arial"/>
                        <a:cs typeface="Times New Roman"/>
                      </a:endParaRPr>
                    </a:p>
                  </a:txBody>
                  <a:tcPr marL="89154" marR="89154" marT="0" marB="0"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 </a:t>
                      </a:r>
                    </a:p>
                  </a:txBody>
                  <a:tcPr marL="118872" marR="118872" anchor="ctr">
                    <a:solidFill>
                      <a:srgbClr val="92D050"/>
                    </a:solidFill>
                  </a:tcPr>
                </a:tc>
                <a:tc>
                  <a:txBody>
                    <a:bodyPr/>
                    <a:lstStyle/>
                    <a:p>
                      <a:r>
                        <a:rPr lang="en-US" sz="1200" dirty="0" smtClean="0"/>
                        <a:t>Q2 2014</a:t>
                      </a:r>
                      <a:r>
                        <a:rPr lang="en-US" sz="1200" baseline="0" dirty="0" smtClean="0"/>
                        <a:t> Delivered</a:t>
                      </a:r>
                      <a:endParaRPr lang="en-US" sz="1200" dirty="0"/>
                    </a:p>
                  </a:txBody>
                  <a:tcPr marL="118872" marR="118872" anchor="ctr">
                    <a:solidFill>
                      <a:srgbClr val="92D050"/>
                    </a:solidFill>
                  </a:tcPr>
                </a:tc>
                <a:tc>
                  <a:txBody>
                    <a:bodyPr/>
                    <a:lstStyle/>
                    <a:p>
                      <a:r>
                        <a:rPr lang="en-US" sz="1200" dirty="0" smtClean="0">
                          <a:latin typeface="Arial" pitchFamily="34" charset="0"/>
                          <a:cs typeface="Arial" pitchFamily="34" charset="0"/>
                        </a:rPr>
                        <a:t>Included in Maintenance Contract</a:t>
                      </a:r>
                      <a:endParaRPr lang="en-US" sz="1200" dirty="0">
                        <a:latin typeface="Arial" pitchFamily="34" charset="0"/>
                        <a:cs typeface="Arial" pitchFamily="34" charset="0"/>
                      </a:endParaRPr>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008 – Reports for AMWG Data Monitoring </a:t>
                      </a:r>
                      <a:r>
                        <a:rPr lang="en-US" sz="1200" dirty="0" smtClean="0">
                          <a:effectLst/>
                          <a:latin typeface="Arial"/>
                          <a:ea typeface="Arial"/>
                          <a:cs typeface="Arial"/>
                        </a:rPr>
                        <a:t>– Average Time to Deliver HAN</a:t>
                      </a:r>
                      <a:r>
                        <a:rPr lang="en-US" sz="1200" baseline="0" dirty="0" smtClean="0">
                          <a:effectLst/>
                          <a:latin typeface="Arial"/>
                          <a:ea typeface="Arial"/>
                          <a:cs typeface="Arial"/>
                        </a:rPr>
                        <a:t> Messages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Estimate Complete &amp; RMS Approved 3/3/15</a:t>
                      </a:r>
                    </a:p>
                  </a:txBody>
                  <a:tcPr marL="118872" marR="118872" anchor="ctr"/>
                </a:tc>
                <a:tc>
                  <a:txBody>
                    <a:bodyPr/>
                    <a:lstStyle/>
                    <a:p>
                      <a:r>
                        <a:rPr lang="en-US" sz="1100" dirty="0" smtClean="0"/>
                        <a:t>3 Nice to Have Awaiting Packaging</a:t>
                      </a:r>
                      <a:endParaRPr lang="en-US" sz="1100" dirty="0"/>
                    </a:p>
                  </a:txBody>
                  <a:tcPr marL="118872" marR="118872" anchor="ctr"/>
                </a:tc>
                <a:tc>
                  <a:txBody>
                    <a:bodyPr/>
                    <a:lstStyle/>
                    <a:p>
                      <a:r>
                        <a:rPr lang="en-US" sz="1200" dirty="0" smtClean="0">
                          <a:latin typeface="Arial" pitchFamily="34" charset="0"/>
                          <a:cs typeface="Arial" pitchFamily="34" charset="0"/>
                        </a:rPr>
                        <a:t>Small (20-40)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009 – Reports for AMWG Data Monitoring </a:t>
                      </a:r>
                      <a:r>
                        <a:rPr lang="en-US" sz="1200" dirty="0" smtClean="0">
                          <a:effectLst/>
                          <a:latin typeface="Arial"/>
                          <a:ea typeface="Arial"/>
                          <a:cs typeface="Arial"/>
                        </a:rPr>
                        <a:t>– Number of Accounts by Type</a:t>
                      </a:r>
                      <a:endParaRPr lang="en-US" sz="1200" dirty="0">
                        <a:effectLst/>
                        <a:latin typeface="Arial"/>
                        <a:ea typeface="Arial"/>
                        <a:cs typeface="Times New Roman"/>
                      </a:endParaRPr>
                    </a:p>
                  </a:txBody>
                  <a:tcPr marL="89154" marR="89154" marT="0" marB="0"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 </a:t>
                      </a:r>
                    </a:p>
                  </a:txBody>
                  <a:tcPr marL="118872" marR="118872" anchor="ctr">
                    <a:solidFill>
                      <a:srgbClr val="92D050"/>
                    </a:solidFill>
                  </a:tcPr>
                </a:tc>
                <a:tc>
                  <a:txBody>
                    <a:bodyPr/>
                    <a:lstStyle/>
                    <a:p>
                      <a:r>
                        <a:rPr lang="en-US" sz="1200" dirty="0" smtClean="0"/>
                        <a:t>Q2 2014</a:t>
                      </a:r>
                      <a:r>
                        <a:rPr lang="en-US" sz="1200" baseline="0" dirty="0" smtClean="0"/>
                        <a:t> Delivered</a:t>
                      </a:r>
                      <a:endParaRPr lang="en-US" sz="1200" dirty="0"/>
                    </a:p>
                  </a:txBody>
                  <a:tcPr marL="118872" marR="118872" anchor="ctr">
                    <a:solidFill>
                      <a:srgbClr val="92D050"/>
                    </a:solidFill>
                  </a:tcPr>
                </a:tc>
                <a:tc>
                  <a:txBody>
                    <a:bodyPr/>
                    <a:lstStyle/>
                    <a:p>
                      <a:r>
                        <a:rPr lang="en-US" sz="1200" dirty="0" smtClean="0">
                          <a:latin typeface="Arial" pitchFamily="34" charset="0"/>
                          <a:cs typeface="Arial" pitchFamily="34" charset="0"/>
                        </a:rPr>
                        <a:t>Included in Maintenance Contract</a:t>
                      </a:r>
                      <a:endParaRPr lang="en-US" sz="1200" dirty="0">
                        <a:latin typeface="Arial" pitchFamily="34" charset="0"/>
                        <a:cs typeface="Arial" pitchFamily="34" charset="0"/>
                      </a:endParaRPr>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010 – Reports for AMWG Data Monitoring </a:t>
                      </a:r>
                      <a:r>
                        <a:rPr lang="en-US" sz="1200" dirty="0" smtClean="0">
                          <a:effectLst/>
                          <a:latin typeface="Arial"/>
                          <a:ea typeface="Arial"/>
                          <a:cs typeface="Arial"/>
                        </a:rPr>
                        <a:t>– Number of Reports Requested by GUI</a:t>
                      </a:r>
                      <a:r>
                        <a:rPr lang="en-US" sz="1200" baseline="0" dirty="0" smtClean="0">
                          <a:effectLst/>
                          <a:latin typeface="Arial"/>
                          <a:ea typeface="Arial"/>
                          <a:cs typeface="Arial"/>
                        </a:rPr>
                        <a:t> (Portal) and Number of FTPS Accesses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Estimate Complete &amp; RMS Approved 5/6/15</a:t>
                      </a:r>
                    </a:p>
                  </a:txBody>
                  <a:tcPr marL="118872" marR="118872" anchor="ctr"/>
                </a:tc>
                <a:tc>
                  <a:txBody>
                    <a:bodyPr/>
                    <a:lstStyle/>
                    <a:p>
                      <a:r>
                        <a:rPr lang="en-US" sz="1200" dirty="0" smtClean="0"/>
                        <a:t>Awaiting Categorization</a:t>
                      </a:r>
                      <a:endParaRPr lang="en-US" sz="1200" dirty="0"/>
                    </a:p>
                  </a:txBody>
                  <a:tcPr marL="118872" marR="118872" anchor="ctr"/>
                </a:tc>
                <a:tc>
                  <a:txBody>
                    <a:bodyPr/>
                    <a:lstStyle/>
                    <a:p>
                      <a:r>
                        <a:rPr lang="en-US" sz="1200" dirty="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bl>
          </a:graphicData>
        </a:graphic>
      </p:graphicFrame>
      <p:sp>
        <p:nvSpPr>
          <p:cNvPr id="6" name="Title 11"/>
          <p:cNvSpPr txBox="1">
            <a:spLocks/>
          </p:cNvSpPr>
          <p:nvPr/>
        </p:nvSpPr>
        <p:spPr>
          <a:xfrm>
            <a:off x="594360" y="152400"/>
            <a:ext cx="10698480" cy="1143000"/>
          </a:xfrm>
          <a:prstGeom prst="rect">
            <a:avLst/>
          </a:prstGeom>
        </p:spPr>
        <p:txBody>
          <a:bodyPr>
            <a:normAutofit/>
          </a:bodyPr>
          <a:lstStyle>
            <a:lvl1pPr algn="ctr" defTabSz="914400" rtl="0" eaLnBrk="1" latinLnBrk="0" hangingPunct="1">
              <a:spcBef>
                <a:spcPct val="0"/>
              </a:spcBef>
              <a:buNone/>
              <a:defRPr sz="3200" kern="1200">
                <a:solidFill>
                  <a:srgbClr val="C00000"/>
                </a:solidFill>
                <a:latin typeface="Arial Black" panose="020B0A04020102020204" pitchFamily="34" charset="0"/>
                <a:ea typeface="+mj-ea"/>
                <a:cs typeface="+mj-cs"/>
              </a:defRPr>
            </a:lvl1pPr>
          </a:lstStyle>
          <a:p>
            <a:r>
              <a:rPr lang="en-US" sz="2600" dirty="0" smtClean="0">
                <a:latin typeface="+mj-lt"/>
              </a:rPr>
              <a:t>AMWG  Change Requests</a:t>
            </a:r>
            <a:endParaRPr lang="en-US" sz="2600" dirty="0">
              <a:latin typeface="+mj-lt"/>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224994248"/>
              </p:ext>
            </p:extLst>
          </p:nvPr>
        </p:nvGraphicFramePr>
        <p:xfrm>
          <a:off x="5943600" y="1447800"/>
          <a:ext cx="914400" cy="304800"/>
        </p:xfrm>
        <a:graphic>
          <a:graphicData uri="http://schemas.openxmlformats.org/presentationml/2006/ole">
            <mc:AlternateContent xmlns:mc="http://schemas.openxmlformats.org/markup-compatibility/2006">
              <mc:Choice xmlns:v="urn:schemas-microsoft-com:vml" Requires="v">
                <p:oleObj spid="_x0000_s11316" name="Document" showAsIcon="1" r:id="rId5" imgW="914400" imgH="792360" progId="Word.Document.8">
                  <p:embed/>
                </p:oleObj>
              </mc:Choice>
              <mc:Fallback>
                <p:oleObj name="Document" showAsIcon="1" r:id="rId5" imgW="914400" imgH="792360" progId="Word.Document.8">
                  <p:embed/>
                  <p:pic>
                    <p:nvPicPr>
                      <p:cNvPr id="0" name=""/>
                      <p:cNvPicPr/>
                      <p:nvPr/>
                    </p:nvPicPr>
                    <p:blipFill>
                      <a:blip r:embed="rId6"/>
                      <a:stretch>
                        <a:fillRect/>
                      </a:stretch>
                    </p:blipFill>
                    <p:spPr>
                      <a:xfrm>
                        <a:off x="5943600" y="1447800"/>
                        <a:ext cx="914400" cy="3048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600977123"/>
              </p:ext>
            </p:extLst>
          </p:nvPr>
        </p:nvGraphicFramePr>
        <p:xfrm>
          <a:off x="5943600" y="2057401"/>
          <a:ext cx="914400" cy="304799"/>
        </p:xfrm>
        <a:graphic>
          <a:graphicData uri="http://schemas.openxmlformats.org/presentationml/2006/ole">
            <mc:AlternateContent xmlns:mc="http://schemas.openxmlformats.org/markup-compatibility/2006">
              <mc:Choice xmlns:v="urn:schemas-microsoft-com:vml" Requires="v">
                <p:oleObj spid="_x0000_s11317" name="Document" showAsIcon="1" r:id="rId8" imgW="914400" imgH="792360" progId="Word.Document.8">
                  <p:embed/>
                </p:oleObj>
              </mc:Choice>
              <mc:Fallback>
                <p:oleObj name="Document" showAsIcon="1" r:id="rId8" imgW="914400" imgH="792360" progId="Word.Document.8">
                  <p:embed/>
                  <p:pic>
                    <p:nvPicPr>
                      <p:cNvPr id="0" name=""/>
                      <p:cNvPicPr/>
                      <p:nvPr/>
                    </p:nvPicPr>
                    <p:blipFill>
                      <a:blip r:embed="rId9"/>
                      <a:stretch>
                        <a:fillRect/>
                      </a:stretch>
                    </p:blipFill>
                    <p:spPr>
                      <a:xfrm>
                        <a:off x="5943600" y="2057401"/>
                        <a:ext cx="914400" cy="304799"/>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252758703"/>
              </p:ext>
            </p:extLst>
          </p:nvPr>
        </p:nvGraphicFramePr>
        <p:xfrm>
          <a:off x="5943600" y="2667000"/>
          <a:ext cx="914400" cy="396875"/>
        </p:xfrm>
        <a:graphic>
          <a:graphicData uri="http://schemas.openxmlformats.org/presentationml/2006/ole">
            <mc:AlternateContent xmlns:mc="http://schemas.openxmlformats.org/markup-compatibility/2006">
              <mc:Choice xmlns:v="urn:schemas-microsoft-com:vml" Requires="v">
                <p:oleObj spid="_x0000_s11318" name="Document" showAsIcon="1" r:id="rId11" imgW="914400" imgH="792360" progId="Word.Document.8">
                  <p:embed/>
                </p:oleObj>
              </mc:Choice>
              <mc:Fallback>
                <p:oleObj name="Document" showAsIcon="1" r:id="rId11" imgW="914400" imgH="792360" progId="Word.Document.8">
                  <p:embed/>
                  <p:pic>
                    <p:nvPicPr>
                      <p:cNvPr id="0" name=""/>
                      <p:cNvPicPr/>
                      <p:nvPr/>
                    </p:nvPicPr>
                    <p:blipFill>
                      <a:blip r:embed="rId12"/>
                      <a:stretch>
                        <a:fillRect/>
                      </a:stretch>
                    </p:blipFill>
                    <p:spPr>
                      <a:xfrm>
                        <a:off x="5943600" y="2667000"/>
                        <a:ext cx="914400" cy="396875"/>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943786683"/>
              </p:ext>
            </p:extLst>
          </p:nvPr>
        </p:nvGraphicFramePr>
        <p:xfrm>
          <a:off x="5943600" y="3124200"/>
          <a:ext cx="914400" cy="381000"/>
        </p:xfrm>
        <a:graphic>
          <a:graphicData uri="http://schemas.openxmlformats.org/presentationml/2006/ole">
            <mc:AlternateContent xmlns:mc="http://schemas.openxmlformats.org/markup-compatibility/2006">
              <mc:Choice xmlns:v="urn:schemas-microsoft-com:vml" Requires="v">
                <p:oleObj spid="_x0000_s11319" name="Document" showAsIcon="1" r:id="rId14" imgW="914400" imgH="792360" progId="Word.Document.8">
                  <p:embed/>
                </p:oleObj>
              </mc:Choice>
              <mc:Fallback>
                <p:oleObj name="Document" showAsIcon="1" r:id="rId14" imgW="914400" imgH="792360" progId="Word.Document.8">
                  <p:embed/>
                  <p:pic>
                    <p:nvPicPr>
                      <p:cNvPr id="0" name=""/>
                      <p:cNvPicPr/>
                      <p:nvPr/>
                    </p:nvPicPr>
                    <p:blipFill>
                      <a:blip r:embed="rId15"/>
                      <a:stretch>
                        <a:fillRect/>
                      </a:stretch>
                    </p:blipFill>
                    <p:spPr>
                      <a:xfrm>
                        <a:off x="5943600" y="3124200"/>
                        <a:ext cx="914400" cy="3810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183719943"/>
              </p:ext>
            </p:extLst>
          </p:nvPr>
        </p:nvGraphicFramePr>
        <p:xfrm>
          <a:off x="5943600" y="3641725"/>
          <a:ext cx="914400" cy="396875"/>
        </p:xfrm>
        <a:graphic>
          <a:graphicData uri="http://schemas.openxmlformats.org/presentationml/2006/ole">
            <mc:AlternateContent xmlns:mc="http://schemas.openxmlformats.org/markup-compatibility/2006">
              <mc:Choice xmlns:v="urn:schemas-microsoft-com:vml" Requires="v">
                <p:oleObj spid="_x0000_s11320" name="Document" showAsIcon="1" r:id="rId17" imgW="914400" imgH="792360" progId="Word.Document.8">
                  <p:embed/>
                </p:oleObj>
              </mc:Choice>
              <mc:Fallback>
                <p:oleObj name="Document" showAsIcon="1" r:id="rId17" imgW="914400" imgH="792360" progId="Word.Document.8">
                  <p:embed/>
                  <p:pic>
                    <p:nvPicPr>
                      <p:cNvPr id="0" name=""/>
                      <p:cNvPicPr/>
                      <p:nvPr/>
                    </p:nvPicPr>
                    <p:blipFill>
                      <a:blip r:embed="rId18"/>
                      <a:stretch>
                        <a:fillRect/>
                      </a:stretch>
                    </p:blipFill>
                    <p:spPr>
                      <a:xfrm>
                        <a:off x="5943600" y="3641725"/>
                        <a:ext cx="914400" cy="396875"/>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4188430910"/>
              </p:ext>
            </p:extLst>
          </p:nvPr>
        </p:nvGraphicFramePr>
        <p:xfrm>
          <a:off x="5943600" y="4267200"/>
          <a:ext cx="914400" cy="304800"/>
        </p:xfrm>
        <a:graphic>
          <a:graphicData uri="http://schemas.openxmlformats.org/presentationml/2006/ole">
            <mc:AlternateContent xmlns:mc="http://schemas.openxmlformats.org/markup-compatibility/2006">
              <mc:Choice xmlns:v="urn:schemas-microsoft-com:vml" Requires="v">
                <p:oleObj spid="_x0000_s11321" name="Document" showAsIcon="1" r:id="rId20" imgW="914400" imgH="792360" progId="Word.Document.8">
                  <p:embed/>
                </p:oleObj>
              </mc:Choice>
              <mc:Fallback>
                <p:oleObj name="Document" showAsIcon="1" r:id="rId20" imgW="914400" imgH="792360" progId="Word.Document.8">
                  <p:embed/>
                  <p:pic>
                    <p:nvPicPr>
                      <p:cNvPr id="0" name=""/>
                      <p:cNvPicPr/>
                      <p:nvPr/>
                    </p:nvPicPr>
                    <p:blipFill>
                      <a:blip r:embed="rId21"/>
                      <a:stretch>
                        <a:fillRect/>
                      </a:stretch>
                    </p:blipFill>
                    <p:spPr>
                      <a:xfrm>
                        <a:off x="5943600" y="4267200"/>
                        <a:ext cx="914400" cy="3048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826557386"/>
              </p:ext>
            </p:extLst>
          </p:nvPr>
        </p:nvGraphicFramePr>
        <p:xfrm>
          <a:off x="5943600" y="4953000"/>
          <a:ext cx="914400" cy="304800"/>
        </p:xfrm>
        <a:graphic>
          <a:graphicData uri="http://schemas.openxmlformats.org/presentationml/2006/ole">
            <mc:AlternateContent xmlns:mc="http://schemas.openxmlformats.org/markup-compatibility/2006">
              <mc:Choice xmlns:v="urn:schemas-microsoft-com:vml" Requires="v">
                <p:oleObj spid="_x0000_s11322" name="Document" showAsIcon="1" r:id="rId23" imgW="914400" imgH="792360" progId="Word.Document.8">
                  <p:embed/>
                </p:oleObj>
              </mc:Choice>
              <mc:Fallback>
                <p:oleObj name="Document" showAsIcon="1" r:id="rId23" imgW="914400" imgH="792360" progId="Word.Document.8">
                  <p:embed/>
                  <p:pic>
                    <p:nvPicPr>
                      <p:cNvPr id="0" name=""/>
                      <p:cNvPicPr/>
                      <p:nvPr/>
                    </p:nvPicPr>
                    <p:blipFill>
                      <a:blip r:embed="rId24"/>
                      <a:stretch>
                        <a:fillRect/>
                      </a:stretch>
                    </p:blipFill>
                    <p:spPr>
                      <a:xfrm>
                        <a:off x="5943600" y="4953000"/>
                        <a:ext cx="914400" cy="3048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601676332"/>
              </p:ext>
            </p:extLst>
          </p:nvPr>
        </p:nvGraphicFramePr>
        <p:xfrm>
          <a:off x="5943600" y="5486400"/>
          <a:ext cx="914400" cy="304800"/>
        </p:xfrm>
        <a:graphic>
          <a:graphicData uri="http://schemas.openxmlformats.org/presentationml/2006/ole">
            <mc:AlternateContent xmlns:mc="http://schemas.openxmlformats.org/markup-compatibility/2006">
              <mc:Choice xmlns:v="urn:schemas-microsoft-com:vml" Requires="v">
                <p:oleObj spid="_x0000_s11323" name="Document" showAsIcon="1" r:id="rId26" imgW="914400" imgH="792360" progId="Word.Document.8">
                  <p:embed/>
                </p:oleObj>
              </mc:Choice>
              <mc:Fallback>
                <p:oleObj name="Document" showAsIcon="1" r:id="rId26" imgW="914400" imgH="792360" progId="Word.Document.8">
                  <p:embed/>
                  <p:pic>
                    <p:nvPicPr>
                      <p:cNvPr id="0" name=""/>
                      <p:cNvPicPr/>
                      <p:nvPr/>
                    </p:nvPicPr>
                    <p:blipFill>
                      <a:blip r:embed="rId27"/>
                      <a:stretch>
                        <a:fillRect/>
                      </a:stretch>
                    </p:blipFill>
                    <p:spPr>
                      <a:xfrm>
                        <a:off x="5943600" y="5486400"/>
                        <a:ext cx="914400" cy="30480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209917623"/>
              </p:ext>
            </p:extLst>
          </p:nvPr>
        </p:nvGraphicFramePr>
        <p:xfrm>
          <a:off x="5943600" y="6019800"/>
          <a:ext cx="914400" cy="381000"/>
        </p:xfrm>
        <a:graphic>
          <a:graphicData uri="http://schemas.openxmlformats.org/presentationml/2006/ole">
            <mc:AlternateContent xmlns:mc="http://schemas.openxmlformats.org/markup-compatibility/2006">
              <mc:Choice xmlns:v="urn:schemas-microsoft-com:vml" Requires="v">
                <p:oleObj spid="_x0000_s11324" name="Document" showAsIcon="1" r:id="rId29" imgW="914400" imgH="792360" progId="Word.Document.8">
                  <p:embed/>
                </p:oleObj>
              </mc:Choice>
              <mc:Fallback>
                <p:oleObj name="Document" showAsIcon="1" r:id="rId29" imgW="914400" imgH="792360" progId="Word.Document.8">
                  <p:embed/>
                  <p:pic>
                    <p:nvPicPr>
                      <p:cNvPr id="0" name=""/>
                      <p:cNvPicPr/>
                      <p:nvPr/>
                    </p:nvPicPr>
                    <p:blipFill>
                      <a:blip r:embed="rId30"/>
                      <a:stretch>
                        <a:fillRect/>
                      </a:stretch>
                    </p:blipFill>
                    <p:spPr>
                      <a:xfrm>
                        <a:off x="5943600" y="6019800"/>
                        <a:ext cx="914400" cy="381000"/>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104240366"/>
              </p:ext>
            </p:extLst>
          </p:nvPr>
        </p:nvGraphicFramePr>
        <p:xfrm>
          <a:off x="5926853" y="6553200"/>
          <a:ext cx="914400" cy="396875"/>
        </p:xfrm>
        <a:graphic>
          <a:graphicData uri="http://schemas.openxmlformats.org/presentationml/2006/ole">
            <mc:AlternateContent xmlns:mc="http://schemas.openxmlformats.org/markup-compatibility/2006">
              <mc:Choice xmlns:v="urn:schemas-microsoft-com:vml" Requires="v">
                <p:oleObj spid="_x0000_s11325" name="Document" showAsIcon="1" r:id="rId32" imgW="914400" imgH="792360" progId="Word.Document.8">
                  <p:embed/>
                </p:oleObj>
              </mc:Choice>
              <mc:Fallback>
                <p:oleObj name="Document" showAsIcon="1" r:id="rId32" imgW="914400" imgH="792360" progId="Word.Document.8">
                  <p:embed/>
                  <p:pic>
                    <p:nvPicPr>
                      <p:cNvPr id="0" name=""/>
                      <p:cNvPicPr/>
                      <p:nvPr/>
                    </p:nvPicPr>
                    <p:blipFill>
                      <a:blip r:embed="rId33"/>
                      <a:stretch>
                        <a:fillRect/>
                      </a:stretch>
                    </p:blipFill>
                    <p:spPr>
                      <a:xfrm>
                        <a:off x="5926853" y="6553200"/>
                        <a:ext cx="914400" cy="396875"/>
                      </a:xfrm>
                      <a:prstGeom prst="rect">
                        <a:avLst/>
                      </a:prstGeom>
                    </p:spPr>
                  </p:pic>
                </p:oleObj>
              </mc:Fallback>
            </mc:AlternateContent>
          </a:graphicData>
        </a:graphic>
      </p:graphicFrame>
    </p:spTree>
    <p:extLst>
      <p:ext uri="{BB962C8B-B14F-4D97-AF65-F5344CB8AC3E}">
        <p14:creationId xmlns:p14="http://schemas.microsoft.com/office/powerpoint/2010/main" val="3849265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107172852"/>
              </p:ext>
            </p:extLst>
          </p:nvPr>
        </p:nvGraphicFramePr>
        <p:xfrm>
          <a:off x="297180" y="472440"/>
          <a:ext cx="11318266" cy="6263640"/>
        </p:xfrm>
        <a:graphic>
          <a:graphicData uri="http://schemas.openxmlformats.org/drawingml/2006/table">
            <a:tbl>
              <a:tblPr firstRow="1" bandRow="1">
                <a:tableStyleId>{5940675A-B579-460E-94D1-54222C63F5DA}</a:tableStyleId>
              </a:tblPr>
              <a:tblGrid>
                <a:gridCol w="5253856"/>
                <a:gridCol w="1154564"/>
                <a:gridCol w="1752600"/>
                <a:gridCol w="1676400"/>
                <a:gridCol w="1480846"/>
              </a:tblGrid>
              <a:tr h="370840">
                <a:tc>
                  <a:txBody>
                    <a:bodyPr/>
                    <a:lstStyle/>
                    <a:p>
                      <a:pPr algn="ctr"/>
                      <a:r>
                        <a:rPr lang="en-US" sz="1200" b="1" dirty="0" smtClean="0">
                          <a:latin typeface="Arial" pitchFamily="34" charset="0"/>
                          <a:cs typeface="Arial" pitchFamily="34" charset="0"/>
                        </a:rPr>
                        <a:t>AMWG Change Request</a:t>
                      </a:r>
                      <a:endParaRPr lang="en-US" sz="1200" b="1" dirty="0">
                        <a:latin typeface="Arial" pitchFamily="34" charset="0"/>
                        <a:cs typeface="Arial" pitchFamily="34" charset="0"/>
                      </a:endParaRPr>
                    </a:p>
                  </a:txBody>
                  <a:tcPr marL="118872" marR="118872"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latin typeface="Arial" pitchFamily="34" charset="0"/>
                          <a:cs typeface="Arial" pitchFamily="34" charset="0"/>
                        </a:rPr>
                        <a:t>AMWG CR Document</a:t>
                      </a:r>
                    </a:p>
                    <a:p>
                      <a:pPr algn="ct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Status</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Delivery Date</a:t>
                      </a:r>
                      <a:endParaRPr lang="en-US" sz="1200" b="1" dirty="0">
                        <a:latin typeface="Arial" pitchFamily="34" charset="0"/>
                        <a:cs typeface="Arial" pitchFamily="34" charset="0"/>
                      </a:endParaRPr>
                    </a:p>
                  </a:txBody>
                  <a:tcPr marL="118872" marR="118872" anchor="ctr"/>
                </a:tc>
                <a:tc>
                  <a:txBody>
                    <a:bodyPr/>
                    <a:lstStyle/>
                    <a:p>
                      <a:pPr algn="ctr"/>
                      <a:r>
                        <a:rPr lang="en-US" sz="1200" b="1" dirty="0" smtClean="0">
                          <a:latin typeface="Arial" pitchFamily="34" charset="0"/>
                          <a:cs typeface="Arial" pitchFamily="34" charset="0"/>
                        </a:rPr>
                        <a:t>Estimated Cost</a:t>
                      </a:r>
                      <a:endParaRPr lang="en-US" sz="1200" b="1"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011 – </a:t>
                      </a:r>
                      <a:r>
                        <a:rPr lang="en-US" sz="1200" dirty="0" smtClean="0">
                          <a:effectLst/>
                          <a:latin typeface="Arial"/>
                          <a:ea typeface="Arial"/>
                          <a:cs typeface="Arial"/>
                        </a:rPr>
                        <a:t>Average Time from</a:t>
                      </a:r>
                      <a:r>
                        <a:rPr lang="en-US" sz="1200" baseline="0" dirty="0" smtClean="0">
                          <a:effectLst/>
                          <a:latin typeface="Arial"/>
                          <a:ea typeface="Arial"/>
                          <a:cs typeface="Arial"/>
                        </a:rPr>
                        <a:t> HAN Provision Request to Meter Ready Status</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Estimate Complete &amp; RMS Approved 3/3/15</a:t>
                      </a:r>
                    </a:p>
                  </a:txBody>
                  <a:tcPr marL="118872" marR="118872" anchor="ctr"/>
                </a:tc>
                <a:tc>
                  <a:txBody>
                    <a:bodyPr/>
                    <a:lstStyle/>
                    <a:p>
                      <a:r>
                        <a:rPr lang="en-US" sz="1200" dirty="0" smtClean="0"/>
                        <a:t>3 Nice to Have Awaiting Packaging</a:t>
                      </a:r>
                      <a:endParaRPr lang="en-US" sz="1200" dirty="0"/>
                    </a:p>
                  </a:txBody>
                  <a:tcPr marL="118872" marR="118872" anchor="ctr"/>
                </a:tc>
                <a:tc>
                  <a:txBody>
                    <a:bodyPr/>
                    <a:lstStyle/>
                    <a:p>
                      <a:r>
                        <a:rPr lang="en-US" sz="1200" dirty="0" smtClean="0">
                          <a:latin typeface="Arial" pitchFamily="34" charset="0"/>
                          <a:cs typeface="Arial" pitchFamily="34" charset="0"/>
                        </a:rPr>
                        <a:t>Small (20-40)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012 – </a:t>
                      </a:r>
                      <a:r>
                        <a:rPr lang="en-US" sz="1200" kern="1200" dirty="0" smtClean="0">
                          <a:solidFill>
                            <a:schemeClr val="tx1"/>
                          </a:solidFill>
                          <a:effectLst/>
                          <a:latin typeface="+mn-lt"/>
                          <a:ea typeface="+mn-ea"/>
                          <a:cs typeface="+mn-cs"/>
                        </a:rPr>
                        <a:t>Bypass redundant screen for Users with only one meter when accessing HAN device information</a:t>
                      </a:r>
                      <a:endParaRPr lang="en-US" sz="1200" dirty="0">
                        <a:effectLst/>
                        <a:latin typeface="+mn-lt"/>
                        <a:ea typeface="Arial"/>
                        <a:cs typeface="Times New Roman"/>
                      </a:endParaRPr>
                    </a:p>
                  </a:txBody>
                  <a:tcPr marL="89154" marR="89154" marT="0" marB="0" anchor="ctr">
                    <a:solidFill>
                      <a:srgbClr val="92D050"/>
                    </a:solidFill>
                  </a:tcPr>
                </a:tc>
                <a:tc>
                  <a:txBody>
                    <a:bodyPr/>
                    <a:lstStyle/>
                    <a:p>
                      <a:endParaRPr lang="en-US" sz="1200" b="1" dirty="0">
                        <a:solidFill>
                          <a:srgbClr val="7030A0"/>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smtClean="0">
                          <a:solidFill>
                            <a:schemeClr val="accent3">
                              <a:lumMod val="50000"/>
                            </a:schemeClr>
                          </a:solidFill>
                        </a:rPr>
                        <a:t>Implemented </a:t>
                      </a:r>
                      <a:endParaRPr lang="en-US" sz="1200" b="1" dirty="0" smtClean="0">
                        <a:solidFill>
                          <a:schemeClr val="accent3">
                            <a:lumMod val="50000"/>
                          </a:schemeClr>
                        </a:solidFill>
                      </a:endParaRPr>
                    </a:p>
                  </a:txBody>
                  <a:tcPr marL="118872" marR="118872" anchor="ctr">
                    <a:solidFill>
                      <a:srgbClr val="92D050"/>
                    </a:solidFill>
                  </a:tcPr>
                </a:tc>
                <a:tc>
                  <a:txBody>
                    <a:bodyPr/>
                    <a:lstStyle/>
                    <a:p>
                      <a:r>
                        <a:rPr lang="en-US" sz="1200" dirty="0" smtClean="0"/>
                        <a:t>Q4 2014 Delivered</a:t>
                      </a:r>
                      <a:endParaRPr lang="en-US" sz="1200" dirty="0"/>
                    </a:p>
                  </a:txBody>
                  <a:tcPr marL="118872" marR="118872" anchor="ctr">
                    <a:solidFill>
                      <a:srgbClr val="92D050"/>
                    </a:solidFill>
                  </a:tcPr>
                </a:tc>
                <a:tc>
                  <a:txBody>
                    <a:bodyPr/>
                    <a:lstStyle/>
                    <a:p>
                      <a:r>
                        <a:rPr lang="en-US" sz="1200" dirty="0" smtClean="0"/>
                        <a:t>Included in Third-Party</a:t>
                      </a:r>
                      <a:endParaRPr lang="en-US" sz="1200" dirty="0"/>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013 – </a:t>
                      </a:r>
                      <a:r>
                        <a:rPr lang="en-US" sz="1200" kern="1200" dirty="0" smtClean="0">
                          <a:solidFill>
                            <a:schemeClr val="tx1"/>
                          </a:solidFill>
                          <a:effectLst/>
                          <a:latin typeface="+mn-lt"/>
                          <a:ea typeface="+mn-ea"/>
                          <a:cs typeface="+mn-cs"/>
                        </a:rPr>
                        <a:t>Timeout on SMT takes user to “incorrect login” screen</a:t>
                      </a:r>
                      <a:endParaRPr lang="en-US" sz="1200" dirty="0">
                        <a:effectLst/>
                        <a:latin typeface="Arial"/>
                        <a:ea typeface="Arial"/>
                        <a:cs typeface="Times New Roman"/>
                      </a:endParaRPr>
                    </a:p>
                  </a:txBody>
                  <a:tcPr marL="89154" marR="89154" marT="0" marB="0" anchor="ctr">
                    <a:solidFill>
                      <a:srgbClr val="92D050"/>
                    </a:solidFill>
                  </a:tcPr>
                </a:tc>
                <a:tc>
                  <a:txBody>
                    <a:bodyPr/>
                    <a:lstStyle/>
                    <a:p>
                      <a:endParaRPr lang="en-US" sz="1200" b="1" dirty="0">
                        <a:solidFill>
                          <a:srgbClr val="7030A0"/>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 </a:t>
                      </a:r>
                    </a:p>
                  </a:txBody>
                  <a:tcPr marL="118872" marR="118872" anchor="ctr">
                    <a:solidFill>
                      <a:srgbClr val="92D050"/>
                    </a:solidFill>
                  </a:tcPr>
                </a:tc>
                <a:tc>
                  <a:txBody>
                    <a:bodyPr/>
                    <a:lstStyle/>
                    <a:p>
                      <a:r>
                        <a:rPr lang="en-US" sz="1200" dirty="0" smtClean="0"/>
                        <a:t>Q4 2014 Delivered</a:t>
                      </a:r>
                      <a:endParaRPr lang="en-US" sz="1200" dirty="0"/>
                    </a:p>
                  </a:txBody>
                  <a:tcPr marL="118872" marR="118872" anchor="ctr">
                    <a:solidFill>
                      <a:srgbClr val="92D050"/>
                    </a:solidFill>
                  </a:tcPr>
                </a:tc>
                <a:tc>
                  <a:txBody>
                    <a:bodyPr/>
                    <a:lstStyle/>
                    <a:p>
                      <a:r>
                        <a:rPr lang="en-US" sz="1200" dirty="0" smtClean="0"/>
                        <a:t>Included in Third-Party</a:t>
                      </a:r>
                      <a:endParaRPr lang="en-US" sz="1200" dirty="0"/>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014 – </a:t>
                      </a:r>
                      <a:r>
                        <a:rPr lang="en-US" sz="1200" kern="1200" dirty="0" smtClean="0">
                          <a:solidFill>
                            <a:schemeClr val="tx1"/>
                          </a:solidFill>
                          <a:effectLst/>
                          <a:latin typeface="+mn-lt"/>
                          <a:ea typeface="+mn-ea"/>
                          <a:cs typeface="+mn-cs"/>
                        </a:rPr>
                        <a:t>Allow SMT user to toggle between 15-Minute Reads and Daily Reads without having to reset the date range</a:t>
                      </a:r>
                      <a:endParaRPr lang="en-US" sz="1200" dirty="0">
                        <a:effectLst/>
                        <a:latin typeface="Arial"/>
                        <a:ea typeface="Arial"/>
                        <a:cs typeface="Times New Roman"/>
                      </a:endParaRPr>
                    </a:p>
                  </a:txBody>
                  <a:tcPr marL="89154" marR="89154" marT="0" marB="0" anchor="ctr"/>
                </a:tc>
                <a:tc>
                  <a:txBody>
                    <a:bodyPr/>
                    <a:lstStyle/>
                    <a:p>
                      <a:endParaRPr lang="en-US" sz="1200" b="1" dirty="0">
                        <a:solidFill>
                          <a:srgbClr val="7030A0"/>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Designed</a:t>
                      </a:r>
                    </a:p>
                  </a:txBody>
                  <a:tcPr marL="118872" marR="118872" anchor="ctr"/>
                </a:tc>
                <a:tc>
                  <a:txBody>
                    <a:bodyPr/>
                    <a:lstStyle/>
                    <a:p>
                      <a:r>
                        <a:rPr lang="en-US" sz="1200" dirty="0" smtClean="0"/>
                        <a:t>2015 Next Release</a:t>
                      </a:r>
                      <a:endParaRPr lang="en-US" sz="1200" dirty="0"/>
                    </a:p>
                  </a:txBody>
                  <a:tcPr marL="118872" marR="118872" anchor="ctr"/>
                </a:tc>
                <a:tc>
                  <a:txBody>
                    <a:bodyPr/>
                    <a:lstStyle/>
                    <a:p>
                      <a:r>
                        <a:rPr lang="en-US" sz="1200" dirty="0" smtClean="0"/>
                        <a:t>Included in Usability</a:t>
                      </a:r>
                      <a:endParaRPr lang="en-US" sz="1200" dirty="0"/>
                    </a:p>
                  </a:txBody>
                  <a:tcPr marL="118872" marR="118872"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effectLst/>
                          <a:latin typeface="Arial"/>
                          <a:ea typeface="Arial"/>
                          <a:cs typeface="Arial"/>
                        </a:rPr>
                        <a:t>AMWG CR 2013 015 – </a:t>
                      </a:r>
                      <a:r>
                        <a:rPr lang="en-US" sz="1200" kern="1200" dirty="0" smtClean="0">
                          <a:solidFill>
                            <a:schemeClr val="tx1"/>
                          </a:solidFill>
                          <a:effectLst/>
                          <a:latin typeface="+mn-lt"/>
                          <a:ea typeface="+mn-ea"/>
                          <a:cs typeface="+mn-cs"/>
                        </a:rPr>
                        <a:t>Expand Daily Usage Graph to show 35 days of daily usage on the SMT GUI</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Estimate Complete &amp; RMS Approved 3/3/15</a:t>
                      </a:r>
                    </a:p>
                  </a:txBody>
                  <a:tcPr marL="118872" marR="118872" anchor="ctr"/>
                </a:tc>
                <a:tc>
                  <a:txBody>
                    <a:bodyPr/>
                    <a:lstStyle/>
                    <a:p>
                      <a:r>
                        <a:rPr lang="en-US" sz="1200" dirty="0" smtClean="0"/>
                        <a:t>2 Important Awaiting Packaging </a:t>
                      </a:r>
                      <a:endParaRPr lang="en-US" sz="1200" dirty="0"/>
                    </a:p>
                  </a:txBody>
                  <a:tcPr marL="118872" marR="118872" anchor="ctr"/>
                </a:tc>
                <a:tc>
                  <a:txBody>
                    <a:bodyPr/>
                    <a:lstStyle/>
                    <a:p>
                      <a:r>
                        <a:rPr lang="en-US" sz="1200" dirty="0" smtClean="0">
                          <a:latin typeface="Arial" pitchFamily="34" charset="0"/>
                          <a:cs typeface="Arial" pitchFamily="34" charset="0"/>
                        </a:rPr>
                        <a:t>Medium (40-60)</a:t>
                      </a:r>
                      <a:endParaRPr lang="en-US" sz="12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016 – </a:t>
                      </a:r>
                      <a:r>
                        <a:rPr lang="en-US" sz="1200" kern="1200" dirty="0" smtClean="0">
                          <a:solidFill>
                            <a:schemeClr val="tx1"/>
                          </a:solidFill>
                          <a:effectLst/>
                          <a:latin typeface="+mn-lt"/>
                          <a:ea typeface="+mn-ea"/>
                          <a:cs typeface="+mn-cs"/>
                        </a:rPr>
                        <a:t>Capability for RORs to grant access to vendors on their behalf to the ROR’s customers via API (energy usage, HAN messaging , and HAN provisioning) and FTPS files</a:t>
                      </a:r>
                      <a:endParaRPr lang="en-US" sz="1200" dirty="0">
                        <a:effectLst/>
                        <a:latin typeface="Arial"/>
                        <a:ea typeface="Arial"/>
                        <a:cs typeface="Times New Roman"/>
                      </a:endParaRPr>
                    </a:p>
                  </a:txBody>
                  <a:tcPr marL="89154" marR="89154" marT="0" marB="0" anchor="ctr">
                    <a:solidFill>
                      <a:srgbClr val="92D050"/>
                    </a:solidFill>
                  </a:tcPr>
                </a:tc>
                <a:tc>
                  <a:txBody>
                    <a:bodyPr/>
                    <a:lstStyle/>
                    <a:p>
                      <a:endParaRPr lang="en-US" sz="1200" b="1" dirty="0">
                        <a:solidFill>
                          <a:srgbClr val="7030A0"/>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a:t>
                      </a:r>
                    </a:p>
                  </a:txBody>
                  <a:tcPr marL="118872" marR="118872" anchor="ctr">
                    <a:solidFill>
                      <a:srgbClr val="92D050"/>
                    </a:solidFill>
                  </a:tcPr>
                </a:tc>
                <a:tc>
                  <a:txBody>
                    <a:bodyPr/>
                    <a:lstStyle/>
                    <a:p>
                      <a:r>
                        <a:rPr lang="en-US" sz="1200" dirty="0" smtClean="0"/>
                        <a:t>Q3 2014 Delivered</a:t>
                      </a:r>
                      <a:endParaRPr lang="en-US" sz="1200" dirty="0"/>
                    </a:p>
                  </a:txBody>
                  <a:tcPr marL="118872" marR="118872" anchor="ctr">
                    <a:solidFill>
                      <a:srgbClr val="92D050"/>
                    </a:solidFill>
                  </a:tcPr>
                </a:tc>
                <a:tc>
                  <a:txBody>
                    <a:bodyPr/>
                    <a:lstStyle/>
                    <a:p>
                      <a:r>
                        <a:rPr lang="en-US" sz="1200" dirty="0" smtClean="0">
                          <a:latin typeface="Arial" pitchFamily="34" charset="0"/>
                          <a:cs typeface="Arial" pitchFamily="34" charset="0"/>
                        </a:rPr>
                        <a:t>Included in Maintenance Contract</a:t>
                      </a:r>
                      <a:endParaRPr lang="en-US" sz="1200" dirty="0">
                        <a:latin typeface="Arial" pitchFamily="34" charset="0"/>
                        <a:cs typeface="Arial" pitchFamily="34" charset="0"/>
                      </a:endParaRPr>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smtClean="0">
                          <a:effectLst/>
                          <a:latin typeface="Arial"/>
                          <a:ea typeface="Arial"/>
                          <a:cs typeface="Times New Roman"/>
                        </a:rPr>
                        <a:t>AMWG</a:t>
                      </a:r>
                      <a:r>
                        <a:rPr lang="en-US" sz="1200" baseline="0" dirty="0" smtClean="0">
                          <a:effectLst/>
                          <a:latin typeface="Arial"/>
                          <a:ea typeface="Arial"/>
                          <a:cs typeface="Times New Roman"/>
                        </a:rPr>
                        <a:t> CR 2013 017 – REP API for Energy Usage on SMT </a:t>
                      </a:r>
                    </a:p>
                    <a:p>
                      <a:pPr marL="0" marR="0">
                        <a:lnSpc>
                          <a:spcPct val="115000"/>
                        </a:lnSpc>
                        <a:spcBef>
                          <a:spcPts val="0"/>
                        </a:spcBef>
                        <a:spcAft>
                          <a:spcPts val="0"/>
                        </a:spcAft>
                      </a:pPr>
                      <a:r>
                        <a:rPr lang="en-US" sz="1200" baseline="0" dirty="0" smtClean="0">
                          <a:effectLst/>
                          <a:latin typeface="Arial"/>
                          <a:ea typeface="Arial"/>
                          <a:cs typeface="Times New Roman"/>
                        </a:rPr>
                        <a:t>(</a:t>
                      </a:r>
                      <a:r>
                        <a:rPr lang="en-US" altLang="en-US" sz="1200" dirty="0" smtClean="0"/>
                        <a:t>Backfill of Historical Usage Data for Existing Customers</a:t>
                      </a:r>
                      <a:r>
                        <a:rPr lang="en-US" sz="1200" baseline="0" dirty="0" smtClean="0">
                          <a:effectLst/>
                          <a:latin typeface="Arial"/>
                          <a:ea typeface="Arial"/>
                          <a:cs typeface="Times New Roman"/>
                        </a:rPr>
                        <a:t>- “Interim”)</a:t>
                      </a:r>
                      <a:endParaRPr lang="en-US" sz="1200" dirty="0">
                        <a:effectLst/>
                        <a:latin typeface="Arial"/>
                        <a:ea typeface="Arial"/>
                        <a:cs typeface="Times New Roman"/>
                      </a:endParaRPr>
                    </a:p>
                  </a:txBody>
                  <a:tcPr marL="89154" marR="89154" marT="0" marB="0"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chemeClr val="accent3">
                              <a:lumMod val="50000"/>
                            </a:schemeClr>
                          </a:solidFill>
                        </a:rPr>
                        <a:t>See Below CR 2013 017 Permanent</a:t>
                      </a: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 Interim</a:t>
                      </a:r>
                    </a:p>
                  </a:txBody>
                  <a:tcPr marL="118872" marR="118872" anchor="ctr">
                    <a:solidFill>
                      <a:srgbClr val="92D050"/>
                    </a:solidFill>
                  </a:tcPr>
                </a:tc>
                <a:tc>
                  <a:txBody>
                    <a:bodyPr/>
                    <a:lstStyle/>
                    <a:p>
                      <a:r>
                        <a:rPr lang="en-US" sz="1200" dirty="0" smtClean="0"/>
                        <a:t>Q4 2013 Delivered</a:t>
                      </a:r>
                      <a:endParaRPr lang="en-US" sz="1200" dirty="0"/>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Included in  SMT Work In</a:t>
                      </a:r>
                      <a:r>
                        <a:rPr lang="en-US" sz="1200" baseline="0" dirty="0" smtClean="0"/>
                        <a:t> Process</a:t>
                      </a:r>
                      <a:endParaRPr lang="en-US" sz="1200" dirty="0" smtClean="0"/>
                    </a:p>
                  </a:txBody>
                  <a:tcPr marL="118872" marR="118872" anchor="ctr">
                    <a:solidFill>
                      <a:srgbClr val="92D050"/>
                    </a:solidFill>
                  </a:tcP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Arial"/>
                          <a:ea typeface="Arial"/>
                          <a:cs typeface="Times New Roman"/>
                        </a:rPr>
                        <a:t>AMWG</a:t>
                      </a:r>
                      <a:r>
                        <a:rPr lang="en-US" sz="1200" baseline="0" dirty="0" smtClean="0">
                          <a:effectLst/>
                          <a:latin typeface="Arial"/>
                          <a:ea typeface="Arial"/>
                          <a:cs typeface="Times New Roman"/>
                        </a:rPr>
                        <a:t> CR 2013 017 – REP API for Energy Usage on SMT </a:t>
                      </a:r>
                    </a:p>
                    <a:p>
                      <a:pPr marL="0" marR="0" indent="0" algn="l" defTabSz="914400" rtl="0" eaLnBrk="1" fontAlgn="auto" latinLnBrk="0" hangingPunct="1">
                        <a:lnSpc>
                          <a:spcPct val="115000"/>
                        </a:lnSpc>
                        <a:spcBef>
                          <a:spcPts val="0"/>
                        </a:spcBef>
                        <a:spcAft>
                          <a:spcPts val="0"/>
                        </a:spcAft>
                        <a:buClrTx/>
                        <a:buSzTx/>
                        <a:buFontTx/>
                        <a:buNone/>
                        <a:tabLst/>
                        <a:defRPr/>
                      </a:pPr>
                      <a:r>
                        <a:rPr lang="en-US" sz="1200" baseline="0" dirty="0" smtClean="0">
                          <a:effectLst/>
                          <a:latin typeface="Arial"/>
                          <a:ea typeface="Arial"/>
                          <a:cs typeface="Times New Roman"/>
                        </a:rPr>
                        <a:t>(</a:t>
                      </a:r>
                      <a:r>
                        <a:rPr lang="en-US" altLang="en-US" sz="1200" dirty="0" smtClean="0"/>
                        <a:t>Subscription for New Customer Historical Usage </a:t>
                      </a:r>
                      <a:r>
                        <a:rPr lang="en-US" sz="1200" baseline="0" dirty="0" smtClean="0">
                          <a:effectLst/>
                          <a:latin typeface="Arial"/>
                          <a:ea typeface="Arial"/>
                          <a:cs typeface="Times New Roman"/>
                        </a:rPr>
                        <a:t>– “Interim”)</a:t>
                      </a:r>
                      <a:endParaRPr lang="en-US" sz="1200" dirty="0" smtClean="0">
                        <a:effectLst/>
                        <a:latin typeface="Arial"/>
                        <a:ea typeface="Arial"/>
                        <a:cs typeface="Times New Roman"/>
                      </a:endParaRPr>
                    </a:p>
                  </a:txBody>
                  <a:tcPr marL="89154" marR="89154" marT="0" marB="0"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chemeClr val="accent3">
                              <a:lumMod val="50000"/>
                            </a:schemeClr>
                          </a:solidFill>
                        </a:rPr>
                        <a:t>See Below CR 2013 017 Permanent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900" b="1" dirty="0" smtClean="0">
                        <a:solidFill>
                          <a:srgbClr val="7030A0"/>
                        </a:solidFill>
                      </a:endParaRPr>
                    </a:p>
                  </a:txBody>
                  <a:tcPr marL="118872" marR="118872" anchor="ctr">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3">
                              <a:lumMod val="50000"/>
                            </a:schemeClr>
                          </a:solidFill>
                        </a:rPr>
                        <a:t>Implemented Interim</a:t>
                      </a:r>
                    </a:p>
                  </a:txBody>
                  <a:tcPr marL="118872" marR="118872" anchor="ctr">
                    <a:solidFill>
                      <a:srgbClr val="92D050"/>
                    </a:solidFill>
                  </a:tcPr>
                </a:tc>
                <a:tc>
                  <a:txBody>
                    <a:bodyPr/>
                    <a:lstStyle/>
                    <a:p>
                      <a:r>
                        <a:rPr lang="en-US" sz="1200" dirty="0" smtClean="0"/>
                        <a:t>Q2 2014 Delivered</a:t>
                      </a:r>
                      <a:endParaRPr lang="en-US" sz="1200" dirty="0"/>
                    </a:p>
                  </a:txBody>
                  <a:tcPr marL="118872" marR="118872" anchor="ctr">
                    <a:solidFill>
                      <a:srgbClr val="92D050"/>
                    </a:solidFill>
                  </a:tcPr>
                </a:tc>
                <a:tc>
                  <a:txBody>
                    <a:bodyPr/>
                    <a:lstStyle/>
                    <a:p>
                      <a:r>
                        <a:rPr lang="en-US" sz="1200" dirty="0" smtClean="0">
                          <a:latin typeface="Arial" pitchFamily="34" charset="0"/>
                          <a:cs typeface="Arial" pitchFamily="34" charset="0"/>
                        </a:rPr>
                        <a:t>Included in Maintenance Contract</a:t>
                      </a:r>
                      <a:endParaRPr lang="en-US" sz="1200" dirty="0">
                        <a:latin typeface="Arial" pitchFamily="34" charset="0"/>
                        <a:cs typeface="Arial" pitchFamily="34" charset="0"/>
                      </a:endParaRPr>
                    </a:p>
                  </a:txBody>
                  <a:tcPr marL="118872" marR="118872" anchor="ctr">
                    <a:solidFill>
                      <a:srgbClr val="92D050"/>
                    </a:solidFill>
                  </a:tcP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017 – REP API for Energy Usage on </a:t>
                      </a:r>
                      <a:r>
                        <a:rPr lang="en-US" sz="1200" dirty="0" smtClean="0">
                          <a:effectLst/>
                          <a:latin typeface="Arial"/>
                          <a:ea typeface="Arial"/>
                          <a:cs typeface="Arial"/>
                        </a:rPr>
                        <a:t>SMT – Permanent Solution to Replace Interim Solution</a:t>
                      </a:r>
                      <a:endParaRPr lang="en-US" sz="1200" dirty="0">
                        <a:effectLst/>
                        <a:latin typeface="Arial"/>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 To</a:t>
                      </a:r>
                      <a:r>
                        <a:rPr lang="en-US" sz="1100" b="0" baseline="0" dirty="0" smtClean="0">
                          <a:solidFill>
                            <a:schemeClr val="accent1"/>
                          </a:solidFill>
                        </a:rPr>
                        <a:t> Begin After New Infrastructure Refresh Complete</a:t>
                      </a:r>
                      <a:endParaRPr lang="en-US" sz="1100" b="0" dirty="0" smtClean="0">
                        <a:solidFill>
                          <a:schemeClr val="accent1"/>
                        </a:solidFill>
                      </a:endParaRPr>
                    </a:p>
                  </a:txBody>
                  <a:tcPr marL="118872" marR="118872" anchor="ctr"/>
                </a:tc>
                <a:tc>
                  <a:txBody>
                    <a:bodyPr/>
                    <a:lstStyle/>
                    <a:p>
                      <a:r>
                        <a:rPr lang="en-US" sz="1200" baseline="0" dirty="0" smtClean="0"/>
                        <a:t>Awaiting Evaluation of New SMT Infrastructure</a:t>
                      </a:r>
                      <a:endParaRPr lang="en-US" sz="1200" dirty="0"/>
                    </a:p>
                  </a:txBody>
                  <a:tcPr marL="118872" marR="118872" anchor="ctr"/>
                </a:tc>
                <a:tc>
                  <a:txBody>
                    <a:bodyPr/>
                    <a:lstStyle/>
                    <a:p>
                      <a:r>
                        <a:rPr lang="en-US" sz="1000" dirty="0" smtClean="0">
                          <a:latin typeface="Arial" pitchFamily="34" charset="0"/>
                          <a:cs typeface="Arial" pitchFamily="34" charset="0"/>
                        </a:rPr>
                        <a:t>Will Be Estimated After New Infrastructure</a:t>
                      </a:r>
                      <a:r>
                        <a:rPr lang="en-US" sz="1000" baseline="0" dirty="0" smtClean="0">
                          <a:latin typeface="Arial" pitchFamily="34" charset="0"/>
                          <a:cs typeface="Arial" pitchFamily="34" charset="0"/>
                        </a:rPr>
                        <a:t> Implemented in Q1 2015</a:t>
                      </a:r>
                      <a:endParaRPr lang="en-US" sz="1000" dirty="0">
                        <a:latin typeface="Arial" pitchFamily="34" charset="0"/>
                        <a:cs typeface="Arial" pitchFamily="34" charset="0"/>
                      </a:endParaRPr>
                    </a:p>
                  </a:txBody>
                  <a:tcPr marL="118872" marR="118872" anchor="ctr"/>
                </a:tc>
              </a:tr>
              <a:tr h="370840">
                <a:tc>
                  <a:txBody>
                    <a:bodyPr/>
                    <a:lstStyle/>
                    <a:p>
                      <a:pPr marL="0" marR="0">
                        <a:lnSpc>
                          <a:spcPct val="115000"/>
                        </a:lnSpc>
                        <a:spcBef>
                          <a:spcPts val="0"/>
                        </a:spcBef>
                        <a:spcAft>
                          <a:spcPts val="0"/>
                        </a:spcAft>
                      </a:pPr>
                      <a:r>
                        <a:rPr lang="en-US" sz="1200" dirty="0" smtClean="0">
                          <a:effectLst/>
                          <a:latin typeface="+mn-lt"/>
                          <a:ea typeface="Arial"/>
                          <a:cs typeface="+mn-cs"/>
                        </a:rPr>
                        <a:t>AMWG CR 2014 018 – Add</a:t>
                      </a:r>
                      <a:r>
                        <a:rPr lang="en-US" sz="1200" baseline="0" dirty="0" smtClean="0">
                          <a:effectLst/>
                          <a:latin typeface="+mn-lt"/>
                          <a:ea typeface="Arial"/>
                          <a:cs typeface="+mn-cs"/>
                        </a:rPr>
                        <a:t> Generation Data to the SMT Portal View</a:t>
                      </a:r>
                      <a:endParaRPr lang="en-US" sz="1200" dirty="0">
                        <a:effectLst/>
                        <a:latin typeface="+mn-lt"/>
                        <a:ea typeface="Arial"/>
                        <a:cs typeface="Times New Roman"/>
                      </a:endParaRPr>
                    </a:p>
                  </a:txBody>
                  <a:tcPr marL="89154" marR="89154"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marL="118872" marR="118872"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solidFill>
                            <a:schemeClr val="accent1"/>
                          </a:solidFill>
                        </a:rPr>
                        <a:t>JDOA Estimate</a:t>
                      </a:r>
                      <a:r>
                        <a:rPr lang="en-US" sz="1100" b="0" baseline="0" dirty="0" smtClean="0">
                          <a:solidFill>
                            <a:schemeClr val="accent1"/>
                          </a:solidFill>
                        </a:rPr>
                        <a:t> Completed </a:t>
                      </a:r>
                      <a:endParaRPr lang="en-US" sz="1100" b="1" dirty="0" smtClean="0">
                        <a:solidFill>
                          <a:schemeClr val="accent1"/>
                        </a:solidFill>
                      </a:endParaRPr>
                    </a:p>
                  </a:txBody>
                  <a:tcPr marL="118872" marR="118872" anchor="ctr"/>
                </a:tc>
                <a:tc>
                  <a:txBody>
                    <a:bodyPr/>
                    <a:lstStyle/>
                    <a:p>
                      <a:r>
                        <a:rPr lang="en-US" sz="1200" dirty="0" smtClean="0"/>
                        <a:t>RMS Tabled and Referred to AMWG</a:t>
                      </a:r>
                      <a:endParaRPr lang="en-US" sz="1200" dirty="0"/>
                    </a:p>
                  </a:txBody>
                  <a:tcPr marL="118872" marR="118872" anchor="ctr"/>
                </a:tc>
                <a:tc>
                  <a:txBody>
                    <a:bodyPr/>
                    <a:lstStyle/>
                    <a:p>
                      <a:r>
                        <a:rPr lang="en-US" sz="1000" dirty="0" smtClean="0">
                          <a:latin typeface="Arial" pitchFamily="34" charset="0"/>
                          <a:cs typeface="Arial" pitchFamily="34" charset="0"/>
                        </a:rPr>
                        <a:t>Medium (40-60) Graph and Table</a:t>
                      </a:r>
                    </a:p>
                    <a:p>
                      <a:r>
                        <a:rPr lang="en-US" sz="1000" smtClean="0">
                          <a:latin typeface="Arial" pitchFamily="34" charset="0"/>
                          <a:cs typeface="Arial" pitchFamily="34" charset="0"/>
                        </a:rPr>
                        <a:t>Small (20-40)</a:t>
                      </a:r>
                      <a:r>
                        <a:rPr lang="en-US" sz="1000" baseline="0" smtClean="0">
                          <a:latin typeface="Arial" pitchFamily="34" charset="0"/>
                          <a:cs typeface="Arial" pitchFamily="34" charset="0"/>
                        </a:rPr>
                        <a:t> Table Only</a:t>
                      </a:r>
                      <a:endParaRPr lang="en-US" sz="1000" dirty="0">
                        <a:latin typeface="Arial" pitchFamily="34" charset="0"/>
                        <a:cs typeface="Arial" pitchFamily="34" charset="0"/>
                      </a:endParaRPr>
                    </a:p>
                  </a:txBody>
                  <a:tcPr marL="118872" marR="118872" anchor="ctr"/>
                </a:tc>
              </a:tr>
            </a:tbl>
          </a:graphicData>
        </a:graphic>
      </p:graphicFrame>
      <p:sp>
        <p:nvSpPr>
          <p:cNvPr id="6" name="Title 11"/>
          <p:cNvSpPr txBox="1">
            <a:spLocks/>
          </p:cNvSpPr>
          <p:nvPr/>
        </p:nvSpPr>
        <p:spPr>
          <a:xfrm>
            <a:off x="198121" y="-76200"/>
            <a:ext cx="11391899" cy="1143000"/>
          </a:xfrm>
          <a:prstGeom prst="rect">
            <a:avLst/>
          </a:prstGeom>
        </p:spPr>
        <p:txBody>
          <a:bodyPr>
            <a:normAutofit/>
          </a:bodyPr>
          <a:lstStyle>
            <a:lvl1pPr algn="ctr" defTabSz="914400" rtl="0" eaLnBrk="1" latinLnBrk="0" hangingPunct="1">
              <a:spcBef>
                <a:spcPct val="0"/>
              </a:spcBef>
              <a:buNone/>
              <a:defRPr sz="3200" kern="1200">
                <a:solidFill>
                  <a:srgbClr val="C00000"/>
                </a:solidFill>
                <a:latin typeface="Arial Black" panose="020B0A04020102020204" pitchFamily="34" charset="0"/>
                <a:ea typeface="+mj-ea"/>
                <a:cs typeface="+mj-cs"/>
              </a:defRPr>
            </a:lvl1pPr>
          </a:lstStyle>
          <a:p>
            <a:r>
              <a:rPr lang="en-US" sz="2000" dirty="0" smtClean="0">
                <a:latin typeface="+mj-lt"/>
              </a:rPr>
              <a:t>AMWG  Change Requests (Cont.)</a:t>
            </a:r>
            <a:endParaRPr lang="en-US" sz="2000" dirty="0">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789567320"/>
              </p:ext>
            </p:extLst>
          </p:nvPr>
        </p:nvGraphicFramePr>
        <p:xfrm>
          <a:off x="5715000" y="1279525"/>
          <a:ext cx="914400" cy="320675"/>
        </p:xfrm>
        <a:graphic>
          <a:graphicData uri="http://schemas.openxmlformats.org/presentationml/2006/ole">
            <mc:AlternateContent xmlns:mc="http://schemas.openxmlformats.org/markup-compatibility/2006">
              <mc:Choice xmlns:v="urn:schemas-microsoft-com:vml" Requires="v">
                <p:oleObj spid="_x0000_s12330" name="Document" showAsIcon="1" r:id="rId4" imgW="914400" imgH="792360" progId="Word.Document.8">
                  <p:embed/>
                </p:oleObj>
              </mc:Choice>
              <mc:Fallback>
                <p:oleObj name="Document" showAsIcon="1" r:id="rId4" imgW="914400" imgH="792360" progId="Word.Document.8">
                  <p:embed/>
                  <p:pic>
                    <p:nvPicPr>
                      <p:cNvPr id="0" name=""/>
                      <p:cNvPicPr/>
                      <p:nvPr/>
                    </p:nvPicPr>
                    <p:blipFill>
                      <a:blip r:embed="rId5"/>
                      <a:stretch>
                        <a:fillRect/>
                      </a:stretch>
                    </p:blipFill>
                    <p:spPr>
                      <a:xfrm>
                        <a:off x="5715000" y="1279525"/>
                        <a:ext cx="914400" cy="320675"/>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891096226"/>
              </p:ext>
            </p:extLst>
          </p:nvPr>
        </p:nvGraphicFramePr>
        <p:xfrm>
          <a:off x="5715000" y="1631061"/>
          <a:ext cx="914400" cy="396875"/>
        </p:xfrm>
        <a:graphic>
          <a:graphicData uri="http://schemas.openxmlformats.org/presentationml/2006/ole">
            <mc:AlternateContent xmlns:mc="http://schemas.openxmlformats.org/markup-compatibility/2006">
              <mc:Choice xmlns:v="urn:schemas-microsoft-com:vml" Requires="v">
                <p:oleObj spid="_x0000_s12331" name="Document" showAsIcon="1" r:id="rId7" imgW="914400" imgH="792360" progId="Word.Document.8">
                  <p:embed/>
                </p:oleObj>
              </mc:Choice>
              <mc:Fallback>
                <p:oleObj name="Document" showAsIcon="1" r:id="rId7" imgW="914400" imgH="792360" progId="Word.Document.8">
                  <p:embed/>
                  <p:pic>
                    <p:nvPicPr>
                      <p:cNvPr id="0" name=""/>
                      <p:cNvPicPr/>
                      <p:nvPr/>
                    </p:nvPicPr>
                    <p:blipFill>
                      <a:blip r:embed="rId8"/>
                      <a:stretch>
                        <a:fillRect/>
                      </a:stretch>
                    </p:blipFill>
                    <p:spPr>
                      <a:xfrm>
                        <a:off x="5715000" y="1631061"/>
                        <a:ext cx="914400" cy="39687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030332592"/>
              </p:ext>
            </p:extLst>
          </p:nvPr>
        </p:nvGraphicFramePr>
        <p:xfrm>
          <a:off x="5715000" y="2088261"/>
          <a:ext cx="914400" cy="396875"/>
        </p:xfrm>
        <a:graphic>
          <a:graphicData uri="http://schemas.openxmlformats.org/presentationml/2006/ole">
            <mc:AlternateContent xmlns:mc="http://schemas.openxmlformats.org/markup-compatibility/2006">
              <mc:Choice xmlns:v="urn:schemas-microsoft-com:vml" Requires="v">
                <p:oleObj spid="_x0000_s12332" name="Document" showAsIcon="1" r:id="rId10" imgW="914400" imgH="792360" progId="Word.Document.8">
                  <p:embed/>
                </p:oleObj>
              </mc:Choice>
              <mc:Fallback>
                <p:oleObj name="Document" showAsIcon="1" r:id="rId10" imgW="914400" imgH="792360" progId="Word.Document.8">
                  <p:embed/>
                  <p:pic>
                    <p:nvPicPr>
                      <p:cNvPr id="0" name=""/>
                      <p:cNvPicPr/>
                      <p:nvPr/>
                    </p:nvPicPr>
                    <p:blipFill>
                      <a:blip r:embed="rId11"/>
                      <a:stretch>
                        <a:fillRect/>
                      </a:stretch>
                    </p:blipFill>
                    <p:spPr>
                      <a:xfrm>
                        <a:off x="5715000" y="2088261"/>
                        <a:ext cx="914400" cy="39687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583625384"/>
              </p:ext>
            </p:extLst>
          </p:nvPr>
        </p:nvGraphicFramePr>
        <p:xfrm>
          <a:off x="5715000" y="2561336"/>
          <a:ext cx="914400" cy="381000"/>
        </p:xfrm>
        <a:graphic>
          <a:graphicData uri="http://schemas.openxmlformats.org/presentationml/2006/ole">
            <mc:AlternateContent xmlns:mc="http://schemas.openxmlformats.org/markup-compatibility/2006">
              <mc:Choice xmlns:v="urn:schemas-microsoft-com:vml" Requires="v">
                <p:oleObj spid="_x0000_s12333" name="Document" showAsIcon="1" r:id="rId13" imgW="914400" imgH="792360" progId="Word.Document.8">
                  <p:embed/>
                </p:oleObj>
              </mc:Choice>
              <mc:Fallback>
                <p:oleObj name="Document" showAsIcon="1" r:id="rId13" imgW="914400" imgH="792360" progId="Word.Document.8">
                  <p:embed/>
                  <p:pic>
                    <p:nvPicPr>
                      <p:cNvPr id="0" name=""/>
                      <p:cNvPicPr/>
                      <p:nvPr/>
                    </p:nvPicPr>
                    <p:blipFill>
                      <a:blip r:embed="rId14"/>
                      <a:stretch>
                        <a:fillRect/>
                      </a:stretch>
                    </p:blipFill>
                    <p:spPr>
                      <a:xfrm>
                        <a:off x="5715000" y="2561336"/>
                        <a:ext cx="914400" cy="3810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983273281"/>
              </p:ext>
            </p:extLst>
          </p:nvPr>
        </p:nvGraphicFramePr>
        <p:xfrm>
          <a:off x="5715000" y="3018536"/>
          <a:ext cx="914400" cy="381000"/>
        </p:xfrm>
        <a:graphic>
          <a:graphicData uri="http://schemas.openxmlformats.org/presentationml/2006/ole">
            <mc:AlternateContent xmlns:mc="http://schemas.openxmlformats.org/markup-compatibility/2006">
              <mc:Choice xmlns:v="urn:schemas-microsoft-com:vml" Requires="v">
                <p:oleObj spid="_x0000_s12334" name="Document" showAsIcon="1" r:id="rId16" imgW="914400" imgH="792360" progId="Word.Document.8">
                  <p:embed/>
                </p:oleObj>
              </mc:Choice>
              <mc:Fallback>
                <p:oleObj name="Document" showAsIcon="1" r:id="rId16" imgW="914400" imgH="792360" progId="Word.Document.8">
                  <p:embed/>
                  <p:pic>
                    <p:nvPicPr>
                      <p:cNvPr id="0" name=""/>
                      <p:cNvPicPr/>
                      <p:nvPr/>
                    </p:nvPicPr>
                    <p:blipFill>
                      <a:blip r:embed="rId17"/>
                      <a:stretch>
                        <a:fillRect/>
                      </a:stretch>
                    </p:blipFill>
                    <p:spPr>
                      <a:xfrm>
                        <a:off x="5715000" y="3018536"/>
                        <a:ext cx="914400" cy="3810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295072035"/>
              </p:ext>
            </p:extLst>
          </p:nvPr>
        </p:nvGraphicFramePr>
        <p:xfrm>
          <a:off x="5715000" y="3551937"/>
          <a:ext cx="914400" cy="457199"/>
        </p:xfrm>
        <a:graphic>
          <a:graphicData uri="http://schemas.openxmlformats.org/presentationml/2006/ole">
            <mc:AlternateContent xmlns:mc="http://schemas.openxmlformats.org/markup-compatibility/2006">
              <mc:Choice xmlns:v="urn:schemas-microsoft-com:vml" Requires="v">
                <p:oleObj spid="_x0000_s12335" name="Document" showAsIcon="1" r:id="rId19" imgW="914400" imgH="792360" progId="Word.Document.8">
                  <p:embed/>
                </p:oleObj>
              </mc:Choice>
              <mc:Fallback>
                <p:oleObj name="Document" showAsIcon="1" r:id="rId19" imgW="914400" imgH="792360" progId="Word.Document.8">
                  <p:embed/>
                  <p:pic>
                    <p:nvPicPr>
                      <p:cNvPr id="0" name=""/>
                      <p:cNvPicPr/>
                      <p:nvPr/>
                    </p:nvPicPr>
                    <p:blipFill>
                      <a:blip r:embed="rId20"/>
                      <a:stretch>
                        <a:fillRect/>
                      </a:stretch>
                    </p:blipFill>
                    <p:spPr>
                      <a:xfrm>
                        <a:off x="5715000" y="3551937"/>
                        <a:ext cx="914400" cy="457199"/>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57800629"/>
              </p:ext>
            </p:extLst>
          </p:nvPr>
        </p:nvGraphicFramePr>
        <p:xfrm>
          <a:off x="5715000" y="5359400"/>
          <a:ext cx="914400" cy="457200"/>
        </p:xfrm>
        <a:graphic>
          <a:graphicData uri="http://schemas.openxmlformats.org/presentationml/2006/ole">
            <mc:AlternateContent xmlns:mc="http://schemas.openxmlformats.org/markup-compatibility/2006">
              <mc:Choice xmlns:v="urn:schemas-microsoft-com:vml" Requires="v">
                <p:oleObj spid="_x0000_s12336" name="Document" showAsIcon="1" r:id="rId22" imgW="914400" imgH="771480" progId="Word.Document.8">
                  <p:embed/>
                </p:oleObj>
              </mc:Choice>
              <mc:Fallback>
                <p:oleObj name="Document" showAsIcon="1" r:id="rId22" imgW="914400" imgH="771480" progId="Word.Document.8">
                  <p:embed/>
                  <p:pic>
                    <p:nvPicPr>
                      <p:cNvPr id="0" name=""/>
                      <p:cNvPicPr/>
                      <p:nvPr/>
                    </p:nvPicPr>
                    <p:blipFill>
                      <a:blip r:embed="rId23"/>
                      <a:stretch>
                        <a:fillRect/>
                      </a:stretch>
                    </p:blipFill>
                    <p:spPr>
                      <a:xfrm>
                        <a:off x="5715000" y="5359400"/>
                        <a:ext cx="914400" cy="4572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106828324"/>
              </p:ext>
            </p:extLst>
          </p:nvPr>
        </p:nvGraphicFramePr>
        <p:xfrm>
          <a:off x="5715000" y="6172200"/>
          <a:ext cx="838200" cy="507736"/>
        </p:xfrm>
        <a:graphic>
          <a:graphicData uri="http://schemas.openxmlformats.org/presentationml/2006/ole">
            <mc:AlternateContent xmlns:mc="http://schemas.openxmlformats.org/markup-compatibility/2006">
              <mc:Choice xmlns:v="urn:schemas-microsoft-com:vml" Requires="v">
                <p:oleObj spid="_x0000_s12337" name="Document" showAsIcon="1" r:id="rId24" imgW="914400" imgH="792360" progId="Word.Document.8">
                  <p:embed/>
                </p:oleObj>
              </mc:Choice>
              <mc:Fallback>
                <p:oleObj name="Document" showAsIcon="1" r:id="rId24" imgW="914400" imgH="792360" progId="Word.Document.8">
                  <p:embed/>
                  <p:pic>
                    <p:nvPicPr>
                      <p:cNvPr id="0" name=""/>
                      <p:cNvPicPr/>
                      <p:nvPr/>
                    </p:nvPicPr>
                    <p:blipFill>
                      <a:blip r:embed="rId25"/>
                      <a:stretch>
                        <a:fillRect/>
                      </a:stretch>
                    </p:blipFill>
                    <p:spPr>
                      <a:xfrm>
                        <a:off x="5715000" y="6172200"/>
                        <a:ext cx="838200" cy="507736"/>
                      </a:xfrm>
                      <a:prstGeom prst="rect">
                        <a:avLst/>
                      </a:prstGeom>
                    </p:spPr>
                  </p:pic>
                </p:oleObj>
              </mc:Fallback>
            </mc:AlternateContent>
          </a:graphicData>
        </a:graphic>
      </p:graphicFrame>
    </p:spTree>
    <p:extLst>
      <p:ext uri="{BB962C8B-B14F-4D97-AF65-F5344CB8AC3E}">
        <p14:creationId xmlns:p14="http://schemas.microsoft.com/office/powerpoint/2010/main" val="3040892822"/>
      </p:ext>
    </p:extLst>
  </p:cSld>
  <p:clrMapOvr>
    <a:masterClrMapping/>
  </p:clrMapOvr>
  <p:timing>
    <p:tnLst>
      <p:par>
        <p:cTn id="1" dur="indefinite" restart="never" nodeType="tmRoot"/>
      </p:par>
    </p:tnLst>
  </p:timing>
</p:sld>
</file>

<file path=ppt/theme/theme1.xml><?xml version="1.0" encoding="utf-8"?>
<a:theme xmlns:a="http://schemas.openxmlformats.org/drawingml/2006/main" name="S&amp;C-2010">
  <a:themeElements>
    <a:clrScheme name="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S&amp;C-2010">
  <a:themeElements>
    <a:clrScheme name="7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7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7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7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7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22713</TotalTime>
  <Words>1527</Words>
  <Application>Microsoft Office PowerPoint</Application>
  <PresentationFormat>Custom</PresentationFormat>
  <Paragraphs>248</Paragraphs>
  <Slides>11</Slides>
  <Notes>1</Notes>
  <HiddenSlides>0</HiddenSlides>
  <MMClips>0</MMClips>
  <ScaleCrop>false</ScaleCrop>
  <HeadingPairs>
    <vt:vector size="6" baseType="variant">
      <vt:variant>
        <vt:lpstr>Theme</vt:lpstr>
      </vt:variant>
      <vt:variant>
        <vt:i4>3</vt:i4>
      </vt:variant>
      <vt:variant>
        <vt:lpstr>Embedded OLE Servers</vt:lpstr>
      </vt:variant>
      <vt:variant>
        <vt:i4>2</vt:i4>
      </vt:variant>
      <vt:variant>
        <vt:lpstr>Slide Titles</vt:lpstr>
      </vt:variant>
      <vt:variant>
        <vt:i4>11</vt:i4>
      </vt:variant>
    </vt:vector>
  </HeadingPairs>
  <TitlesOfParts>
    <vt:vector size="16" baseType="lpstr">
      <vt:lpstr>S&amp;C-2010</vt:lpstr>
      <vt:lpstr>Custom Design</vt:lpstr>
      <vt:lpstr>7_S&amp;C-2010</vt:lpstr>
      <vt:lpstr>Document</vt:lpstr>
      <vt:lpstr>Microsoft Word 97 - 2003 Document</vt:lpstr>
      <vt:lpstr>AMWG CR 2014-018 Add Generation Data to SMT Portal View Option 3  Estimate Small</vt:lpstr>
      <vt:lpstr> AMWG CR 2014-018 – Add Generation Data to the SMT Portal View </vt:lpstr>
      <vt:lpstr>AMWG CR 2014-018 – Add Generation Data to the SMT Portal View </vt:lpstr>
      <vt:lpstr> AMWG CR 2014-018 – Add Generation Data to the SMT Portal View </vt:lpstr>
      <vt:lpstr>AMWG CR 2014-018 – Add Generation Data to the SMT Portal View </vt:lpstr>
      <vt:lpstr>AMWG CR 2015-29  3rd Party Access functionality. Allow 3rd parties the ability to utilize an API for ODR (On-Demand Read)    </vt:lpstr>
      <vt:lpstr>AMWG CR 2015-29  3rd Party Access functionality. Allow 3rd parties the ability to utilize an API for ODR (On-Demand Read)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SMT Usability</dc:title>
  <dc:creator>akhandu</dc:creator>
  <cp:lastModifiedBy>Schatz, John</cp:lastModifiedBy>
  <cp:revision>743</cp:revision>
  <cp:lastPrinted>2015-03-16T17:42:12Z</cp:lastPrinted>
  <dcterms:modified xsi:type="dcterms:W3CDTF">2015-05-27T15:20:25Z</dcterms:modified>
</cp:coreProperties>
</file>