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3.xml" ContentType="application/vnd.openxmlformats-officedocument.theme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4"/>
    <p:sldMasterId id="2147493479" r:id="rId5"/>
    <p:sldMasterId id="2147493491" r:id="rId6"/>
    <p:sldMasterId id="2147493503" r:id="rId7"/>
  </p:sldMasterIdLst>
  <p:notesMasterIdLst>
    <p:notesMasterId r:id="rId12"/>
  </p:notesMasterIdLst>
  <p:handoutMasterIdLst>
    <p:handoutMasterId r:id="rId13"/>
  </p:handoutMasterIdLst>
  <p:sldIdLst>
    <p:sldId id="401" r:id="rId8"/>
    <p:sldId id="406" r:id="rId9"/>
    <p:sldId id="407" r:id="rId10"/>
    <p:sldId id="409" r:id="rId11"/>
  </p:sldIdLst>
  <p:sldSz cx="9144000" cy="6858000" type="screen4x3"/>
  <p:notesSz cx="9236075" cy="7010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785" autoAdjust="0"/>
    <p:restoredTop sz="94595" autoAdjust="0"/>
  </p:normalViewPr>
  <p:slideViewPr>
    <p:cSldViewPr snapToGrid="0" snapToObjects="1">
      <p:cViewPr varScale="1">
        <p:scale>
          <a:sx n="131" d="100"/>
          <a:sy n="131" d="100"/>
        </p:scale>
        <p:origin x="-810" y="-84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 snapToGrid="0" snapToObjects="1" showGuides="1">
      <p:cViewPr varScale="1">
        <p:scale>
          <a:sx n="125" d="100"/>
          <a:sy n="125" d="100"/>
        </p:scale>
        <p:origin x="-1962" y="-102"/>
      </p:cViewPr>
      <p:guideLst>
        <p:guide orient="horz" pos="2208"/>
        <p:guide pos="2909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2.xml"/><Relationship Id="rId15" Type="http://schemas.openxmlformats.org/officeDocument/2006/relationships/viewProps" Target="viewProps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230849" y="0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DE495-51AC-4723-A7B4-B1B58AAC8C5A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6658443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230849" y="6658443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1E90-E9C6-42A2-8EB7-24DAC221AC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787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230849" y="0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DF52B9-7E6C-4146-83FC-76B5AB271E46}" type="datetimeFigureOut">
              <a:rPr lang="en-US" smtClean="0"/>
              <a:t>6/1/2015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865438" y="525463"/>
            <a:ext cx="3505200" cy="2628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24444" y="3330420"/>
            <a:ext cx="7387187" cy="31544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6658443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230849" y="6658443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3D22-F502-4A52-A06E-717BD3D70E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13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921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/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62E46B9-32B7-40E7-9A82-BF397A6673AD}" type="slidenum">
              <a:rPr lang="en-US" smtClean="0">
                <a:solidFill>
                  <a:prstClr val="black"/>
                </a:solidFill>
              </a:rPr>
              <a:pPr eaLnBrk="1" hangingPunct="1"/>
              <a:t>1</a:t>
            </a:fld>
            <a:endParaRPr lang="en-US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71513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84C8E96-8577-4B68-8064-BDBA256C085D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66611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3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4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ERCOT Public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5CBE48-FA63-478E-8B3E-EC00F2B7C09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8094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F2134A-645F-43EE-AFC5-4BFB5FBA1F4A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1319535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3CB5A9-6AED-41D7-9973-C3E52D0DDF91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679489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AEBB23-21DA-48A3-AC94-0BEAC5B162F5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159320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24544E-00D5-47D8-BAE9-43AD6AAC7B9D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437613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6E5927-58FF-4ECE-80AC-7C696E90D670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5150612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7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</p:spTree>
    <p:extLst>
      <p:ext uri="{BB962C8B-B14F-4D97-AF65-F5344CB8AC3E}">
        <p14:creationId xmlns:p14="http://schemas.microsoft.com/office/powerpoint/2010/main" val="75456982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6FCB9-52E2-41AE-801F-E0915C34B91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15350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CFEAE9-A0CB-47FA-A0D5-50D8B972F85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10527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F4E67A-B593-4113-8DC6-EA120DC45A3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xfrm>
            <a:off x="1143000" y="647700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6782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ERCOT Public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33480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B95AC3-10FB-43FB-A2DE-3CEE6D282FCE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543516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5CBE48-FA63-478E-8B3E-EC00F2B7C09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59612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F2134A-645F-43EE-AFC5-4BFB5FBA1F4A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524707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3CB5A9-6AED-41D7-9973-C3E52D0DDF91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3165983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AEBB23-21DA-48A3-AC94-0BEAC5B162F5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5733088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24544E-00D5-47D8-BAE9-43AD6AAC7B9D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0477507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6E5927-58FF-4ECE-80AC-7C696E90D670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4674626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7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</p:spTree>
    <p:extLst>
      <p:ext uri="{BB962C8B-B14F-4D97-AF65-F5344CB8AC3E}">
        <p14:creationId xmlns:p14="http://schemas.microsoft.com/office/powerpoint/2010/main" val="205129829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6FCB9-52E2-41AE-801F-E0915C34B91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2017530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CFEAE9-A0CB-47FA-A0D5-50D8B972F85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466075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ERCOT Public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98252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F4E67A-B593-4113-8DC6-EA120DC45A3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xfrm>
            <a:off x="1143000" y="647700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2333515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B95AC3-10FB-43FB-A2DE-3CEE6D282FCE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0987756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5CBE48-FA63-478E-8B3E-EC00F2B7C09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420299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F2134A-645F-43EE-AFC5-4BFB5FBA1F4A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8324347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3CB5A9-6AED-41D7-9973-C3E52D0DDF91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100307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AEBB23-21DA-48A3-AC94-0BEAC5B162F5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51119816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24544E-00D5-47D8-BAE9-43AD6AAC7B9D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8394000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6E5927-58FF-4ECE-80AC-7C696E90D670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474721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ERCOT Public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57003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7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</p:spTree>
    <p:extLst>
      <p:ext uri="{BB962C8B-B14F-4D97-AF65-F5344CB8AC3E}">
        <p14:creationId xmlns:p14="http://schemas.microsoft.com/office/powerpoint/2010/main" val="40212637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6FCB9-52E2-41AE-801F-E0915C34B91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8870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CFEAE9-A0CB-47FA-A0D5-50D8B972F85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1446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F4E67A-B593-4113-8DC6-EA120DC45A3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xfrm>
            <a:off x="1143000" y="647700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393264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B95AC3-10FB-43FB-A2DE-3CEE6D282FCE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63801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7.xml"/><Relationship Id="rId7" Type="http://schemas.openxmlformats.org/officeDocument/2006/relationships/slideLayout" Target="../slideLayouts/slideLayout11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Relationship Id="rId6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5.xml"/><Relationship Id="rId5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4.xml"/><Relationship Id="rId4" Type="http://schemas.openxmlformats.org/officeDocument/2006/relationships/slideLayout" Target="../slideLayouts/slideLayout8.xml"/><Relationship Id="rId9" Type="http://schemas.openxmlformats.org/officeDocument/2006/relationships/slideLayout" Target="../slideLayouts/slideLayout1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18.xml"/><Relationship Id="rId7" Type="http://schemas.openxmlformats.org/officeDocument/2006/relationships/slideLayout" Target="../slideLayouts/slideLayout22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17.xml"/><Relationship Id="rId1" Type="http://schemas.openxmlformats.org/officeDocument/2006/relationships/slideLayout" Target="../slideLayouts/slideLayout16.xml"/><Relationship Id="rId6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5.xml"/><Relationship Id="rId4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4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4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29.xml"/><Relationship Id="rId7" Type="http://schemas.openxmlformats.org/officeDocument/2006/relationships/slideLayout" Target="../slideLayouts/slideLayout33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28.xml"/><Relationship Id="rId1" Type="http://schemas.openxmlformats.org/officeDocument/2006/relationships/slideLayout" Target="../slideLayouts/slideLayout27.xml"/><Relationship Id="rId6" Type="http://schemas.openxmlformats.org/officeDocument/2006/relationships/slideLayout" Target="../slideLayouts/slideLayout32.xml"/><Relationship Id="rId11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2" name="Picture 11"/>
          <p:cNvPicPr>
            <a:picLocks/>
          </p:cNvPicPr>
          <p:nvPr/>
        </p:nvPicPr>
        <p:blipFill rotWithShape="1"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June 2015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  <p:sldLayoutId id="2147493475" r:id="rId2"/>
    <p:sldLayoutId id="2147493476" r:id="rId3"/>
    <p:sldLayoutId id="2147493477" r:id="rId4"/>
  </p:sldLayoutIdLst>
  <p:timing>
    <p:tnLst>
      <p:par>
        <p:cTn id="1" dur="indefinite" restart="never" nodeType="tmRoot"/>
      </p:par>
    </p:tnLst>
  </p:timing>
  <p:hf sldNum="0" hdr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fld id="{A358B131-1F6E-415A-B53B-329E77A48CAE}" type="slidenum">
              <a:rPr lang="en-US">
                <a:solidFill>
                  <a:srgbClr val="000000"/>
                </a:solidFill>
              </a:rPr>
              <a:pPr defTabSz="914400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1032" name="Line 11"/>
          <p:cNvSpPr>
            <a:spLocks noChangeShapeType="1"/>
          </p:cNvSpPr>
          <p:nvPr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034" name="Line 12"/>
          <p:cNvSpPr>
            <a:spLocks noChangeShapeType="1"/>
          </p:cNvSpPr>
          <p:nvPr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103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ctr" defTabSz="914400" fontAlgn="base">
              <a:spcBef>
                <a:spcPct val="0"/>
              </a:spcBef>
              <a:spcAft>
                <a:spcPct val="0"/>
              </a:spcAft>
            </a:pPr>
            <a:fld id="{A9AB3048-F455-4A6C-AB20-509BC68DBB60}" type="slidenum">
              <a:rPr lang="en-US" sz="1200">
                <a:solidFill>
                  <a:srgbClr val="000000"/>
                </a:solidFill>
                <a:cs typeface="Arial" charset="0"/>
              </a:rPr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en-US" sz="1200">
              <a:solidFill>
                <a:srgbClr val="000000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988160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80" r:id="rId1"/>
    <p:sldLayoutId id="2147493481" r:id="rId2"/>
    <p:sldLayoutId id="2147493482" r:id="rId3"/>
    <p:sldLayoutId id="2147493483" r:id="rId4"/>
    <p:sldLayoutId id="2147493484" r:id="rId5"/>
    <p:sldLayoutId id="2147493485" r:id="rId6"/>
    <p:sldLayoutId id="2147493486" r:id="rId7"/>
    <p:sldLayoutId id="2147493487" r:id="rId8"/>
    <p:sldLayoutId id="2147493488" r:id="rId9"/>
    <p:sldLayoutId id="2147493489" r:id="rId10"/>
    <p:sldLayoutId id="2147493490" r:id="rId11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fld id="{A358B131-1F6E-415A-B53B-329E77A48CAE}" type="slidenum">
              <a:rPr lang="en-US">
                <a:solidFill>
                  <a:srgbClr val="000000"/>
                </a:solidFill>
              </a:rPr>
              <a:pPr defTabSz="914400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1032" name="Line 11"/>
          <p:cNvSpPr>
            <a:spLocks noChangeShapeType="1"/>
          </p:cNvSpPr>
          <p:nvPr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034" name="Line 12"/>
          <p:cNvSpPr>
            <a:spLocks noChangeShapeType="1"/>
          </p:cNvSpPr>
          <p:nvPr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103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ctr" defTabSz="914400" fontAlgn="base">
              <a:spcBef>
                <a:spcPct val="0"/>
              </a:spcBef>
              <a:spcAft>
                <a:spcPct val="0"/>
              </a:spcAft>
            </a:pPr>
            <a:fld id="{A9AB3048-F455-4A6C-AB20-509BC68DBB60}" type="slidenum">
              <a:rPr lang="en-US" sz="1200">
                <a:solidFill>
                  <a:srgbClr val="000000"/>
                </a:solidFill>
                <a:cs typeface="Arial" charset="0"/>
              </a:rPr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en-US" sz="1200">
              <a:solidFill>
                <a:srgbClr val="000000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74150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92" r:id="rId1"/>
    <p:sldLayoutId id="2147493493" r:id="rId2"/>
    <p:sldLayoutId id="2147493494" r:id="rId3"/>
    <p:sldLayoutId id="2147493495" r:id="rId4"/>
    <p:sldLayoutId id="2147493496" r:id="rId5"/>
    <p:sldLayoutId id="2147493497" r:id="rId6"/>
    <p:sldLayoutId id="2147493498" r:id="rId7"/>
    <p:sldLayoutId id="2147493499" r:id="rId8"/>
    <p:sldLayoutId id="2147493500" r:id="rId9"/>
    <p:sldLayoutId id="2147493501" r:id="rId10"/>
    <p:sldLayoutId id="2147493502" r:id="rId11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fld id="{A358B131-1F6E-415A-B53B-329E77A48CAE}" type="slidenum">
              <a:rPr lang="en-US">
                <a:solidFill>
                  <a:srgbClr val="000000"/>
                </a:solidFill>
              </a:rPr>
              <a:pPr defTabSz="914400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1032" name="Line 11"/>
          <p:cNvSpPr>
            <a:spLocks noChangeShapeType="1"/>
          </p:cNvSpPr>
          <p:nvPr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034" name="Line 12"/>
          <p:cNvSpPr>
            <a:spLocks noChangeShapeType="1"/>
          </p:cNvSpPr>
          <p:nvPr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103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ctr" defTabSz="914400" fontAlgn="base">
              <a:spcBef>
                <a:spcPct val="0"/>
              </a:spcBef>
              <a:spcAft>
                <a:spcPct val="0"/>
              </a:spcAft>
            </a:pPr>
            <a:fld id="{A9AB3048-F455-4A6C-AB20-509BC68DBB60}" type="slidenum">
              <a:rPr lang="en-US" sz="1200">
                <a:solidFill>
                  <a:srgbClr val="000000"/>
                </a:solidFill>
                <a:cs typeface="Arial" charset="0"/>
              </a:rPr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en-US" sz="1200">
              <a:solidFill>
                <a:srgbClr val="000000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615739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04" r:id="rId1"/>
    <p:sldLayoutId id="2147493505" r:id="rId2"/>
    <p:sldLayoutId id="2147493506" r:id="rId3"/>
    <p:sldLayoutId id="2147493507" r:id="rId4"/>
    <p:sldLayoutId id="2147493508" r:id="rId5"/>
    <p:sldLayoutId id="2147493509" r:id="rId6"/>
    <p:sldLayoutId id="2147493510" r:id="rId7"/>
    <p:sldLayoutId id="2147493511" r:id="rId8"/>
    <p:sldLayoutId id="2147493512" r:id="rId9"/>
    <p:sldLayoutId id="2147493513" r:id="rId10"/>
    <p:sldLayoutId id="2147493514" r:id="rId11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019800" cy="1238250"/>
          </a:xfrm>
        </p:spPr>
        <p:txBody>
          <a:bodyPr/>
          <a:lstStyle/>
          <a:p>
            <a:pPr eaLnBrk="1" hangingPunct="1"/>
            <a:r>
              <a:rPr lang="en-US" dirty="0" smtClean="0"/>
              <a:t>Information Technology Report</a:t>
            </a:r>
          </a:p>
        </p:txBody>
      </p:sp>
      <p:sp>
        <p:nvSpPr>
          <p:cNvPr id="5123" name="Rectangle 20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Dave Pagliai</a:t>
            </a:r>
          </a:p>
          <a:p>
            <a:pPr eaLnBrk="1" hangingPunct="1"/>
            <a:r>
              <a:rPr lang="en-US" dirty="0" smtClean="0"/>
              <a:t>Manager, IT Support Services</a:t>
            </a:r>
          </a:p>
        </p:txBody>
      </p:sp>
      <p:sp>
        <p:nvSpPr>
          <p:cNvPr id="5124" name="Date Placeholder 5"/>
          <p:cNvSpPr>
            <a:spLocks noGrp="1"/>
          </p:cNvSpPr>
          <p:nvPr>
            <p:ph type="dt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5125" name="Footer Placeholder 6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</p:spTree>
    <p:extLst>
      <p:ext uri="{BB962C8B-B14F-4D97-AF65-F5344CB8AC3E}">
        <p14:creationId xmlns:p14="http://schemas.microsoft.com/office/powerpoint/2010/main" val="229704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/>
              <a:t>ERCOT Public</a:t>
            </a:r>
          </a:p>
        </p:txBody>
      </p:sp>
      <p:sp>
        <p:nvSpPr>
          <p:cNvPr id="6147" name="Date Placeholder 5"/>
          <p:cNvSpPr>
            <a:spLocks noGrp="1"/>
          </p:cNvSpPr>
          <p:nvPr>
            <p:ph type="dt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mtClean="0"/>
              <a:t>June 2015</a:t>
            </a:r>
            <a:endParaRPr lang="en-US" dirty="0"/>
          </a:p>
        </p:txBody>
      </p:sp>
      <p:sp>
        <p:nvSpPr>
          <p:cNvPr id="614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Incident Report Highlights</a:t>
            </a:r>
          </a:p>
        </p:txBody>
      </p:sp>
      <p:sp>
        <p:nvSpPr>
          <p:cNvPr id="410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17714" y="758372"/>
            <a:ext cx="8686800" cy="5410200"/>
          </a:xfrm>
          <a:ln>
            <a:miter lim="800000"/>
            <a:headEnd/>
            <a:tailEnd/>
          </a:ln>
        </p:spPr>
        <p:txBody>
          <a:bodyPr/>
          <a:lstStyle/>
          <a:p>
            <a:pPr marL="0" indent="0">
              <a:spcBef>
                <a:spcPts val="400"/>
              </a:spcBef>
              <a:spcAft>
                <a:spcPts val="0"/>
              </a:spcAft>
              <a:buFontTx/>
              <a:buNone/>
              <a:defRPr/>
            </a:pPr>
            <a:r>
              <a:rPr lang="en-US" sz="1600" dirty="0" smtClean="0"/>
              <a:t>Service Availability – </a:t>
            </a:r>
            <a:r>
              <a:rPr lang="en-US" sz="1600" dirty="0" smtClean="0"/>
              <a:t>May</a:t>
            </a:r>
            <a:endParaRPr lang="en-US" sz="1600" dirty="0" smtClean="0"/>
          </a:p>
          <a:p>
            <a:pPr lvl="1"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dirty="0" smtClean="0"/>
              <a:t>Retail Market </a:t>
            </a:r>
            <a:r>
              <a:rPr lang="en-US" sz="1600" dirty="0"/>
              <a:t>IT </a:t>
            </a:r>
            <a:r>
              <a:rPr lang="en-US" sz="1600" dirty="0" smtClean="0"/>
              <a:t>systems met all SLA targets</a:t>
            </a:r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r>
              <a:rPr lang="en-US" sz="1600" dirty="0" smtClean="0"/>
              <a:t>Incidents </a:t>
            </a:r>
            <a:r>
              <a:rPr lang="en-US" sz="1600" dirty="0" smtClean="0"/>
              <a:t>&amp; </a:t>
            </a:r>
            <a:r>
              <a:rPr lang="en-US" sz="1600" dirty="0"/>
              <a:t>Maintenance – </a:t>
            </a:r>
            <a:r>
              <a:rPr lang="en-US" sz="1600" dirty="0" smtClean="0"/>
              <a:t>May</a:t>
            </a:r>
            <a:endParaRPr lang="en-US" sz="1600" dirty="0" smtClean="0"/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05/15/15 </a:t>
            </a:r>
            <a:r>
              <a:rPr lang="en-US" sz="1600" dirty="0" smtClean="0"/>
              <a:t>– </a:t>
            </a:r>
            <a:r>
              <a:rPr lang="en-US" sz="1600" dirty="0"/>
              <a:t>Find </a:t>
            </a:r>
            <a:r>
              <a:rPr lang="en-US" sz="1600" dirty="0" smtClean="0"/>
              <a:t>ESIID slow response </a:t>
            </a:r>
            <a:r>
              <a:rPr lang="en-US" sz="1600" dirty="0" smtClean="0"/>
              <a:t>(72 </a:t>
            </a:r>
            <a:r>
              <a:rPr lang="en-US" sz="1600" dirty="0" smtClean="0"/>
              <a:t>minutes)</a:t>
            </a:r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r>
              <a:rPr lang="en-US" sz="1600" dirty="0" err="1" smtClean="0"/>
              <a:t>MarkeTrak</a:t>
            </a:r>
            <a:endParaRPr lang="en-US" sz="1600" dirty="0" smtClean="0"/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API </a:t>
            </a:r>
            <a:r>
              <a:rPr lang="en-US" sz="1600" dirty="0" err="1" smtClean="0"/>
              <a:t>QueryList</a:t>
            </a:r>
            <a:r>
              <a:rPr lang="en-US" sz="1600" dirty="0" smtClean="0"/>
              <a:t> response time increased after a database upgrade in March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ERCOT has a support case open with the vendor </a:t>
            </a:r>
            <a:r>
              <a:rPr lang="en-US" sz="1600" dirty="0" smtClean="0"/>
              <a:t>and is currently testing their recommended fix of the issue</a:t>
            </a:r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r>
              <a:rPr lang="en-US" sz="1600" dirty="0" smtClean="0"/>
              <a:t>Supplemental </a:t>
            </a:r>
            <a:r>
              <a:rPr lang="en-US" sz="1600" dirty="0"/>
              <a:t>AMS Interval Data Report Issue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/>
              <a:t>No impacts to report </a:t>
            </a:r>
            <a:r>
              <a:rPr lang="en-US" sz="1600" dirty="0" smtClean="0"/>
              <a:t>posting in </a:t>
            </a:r>
            <a:r>
              <a:rPr lang="en-US" sz="1600" dirty="0" smtClean="0"/>
              <a:t>May</a:t>
            </a:r>
            <a:endParaRPr lang="en-US" sz="1600" dirty="0" smtClean="0"/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A long term solution has been developed and </a:t>
            </a:r>
            <a:r>
              <a:rPr lang="en-US" sz="1600" dirty="0" smtClean="0"/>
              <a:t>released </a:t>
            </a:r>
            <a:r>
              <a:rPr lang="en-US" sz="1600" dirty="0" smtClean="0"/>
              <a:t>to ERCOT’s test environment, and is scheduled for R3 Production release (late June)</a:t>
            </a:r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lvl="2"/>
            <a:endParaRPr lang="en-US" sz="1400" dirty="0" smtClean="0"/>
          </a:p>
          <a:p>
            <a:pPr lvl="2"/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415383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MarkeTrak</a:t>
            </a:r>
            <a:r>
              <a:rPr lang="en-US" dirty="0" smtClean="0"/>
              <a:t> Performance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ERCOT Public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June 2015</a:t>
            </a:r>
            <a:endParaRPr lang="en-US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80006" y="1015576"/>
            <a:ext cx="8135369" cy="4928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674439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147" name="Date Placeholder 5"/>
          <p:cNvSpPr>
            <a:spLocks noGrp="1"/>
          </p:cNvSpPr>
          <p:nvPr>
            <p:ph type="dt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mtClean="0">
                <a:solidFill>
                  <a:srgbClr val="000000"/>
                </a:solidFill>
              </a:rPr>
              <a:t>June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614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Premature Transitioning of </a:t>
            </a:r>
            <a:r>
              <a:rPr lang="en-US" dirty="0" err="1" smtClean="0"/>
              <a:t>MarkeTrak</a:t>
            </a:r>
            <a:r>
              <a:rPr lang="en-US" dirty="0" smtClean="0"/>
              <a:t> Issues</a:t>
            </a:r>
          </a:p>
        </p:txBody>
      </p:sp>
      <p:sp>
        <p:nvSpPr>
          <p:cNvPr id="410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4000" y="772885"/>
            <a:ext cx="8458200" cy="5410200"/>
          </a:xfrm>
          <a:ln>
            <a:miter lim="800000"/>
            <a:headEnd/>
            <a:tailEnd/>
          </a:ln>
        </p:spPr>
        <p:txBody>
          <a:bodyPr/>
          <a:lstStyle/>
          <a:p>
            <a:pPr lvl="0">
              <a:buFont typeface="Wingdings" panose="05000000000000000000" pitchFamily="2" charset="2"/>
              <a:buChar char="§"/>
            </a:pPr>
            <a:endParaRPr lang="en-US" sz="1600" dirty="0" smtClean="0"/>
          </a:p>
          <a:p>
            <a:pPr marL="0" indent="0">
              <a:buNone/>
            </a:pPr>
            <a:r>
              <a:rPr lang="en-US" sz="1600" dirty="0" smtClean="0"/>
              <a:t>ERCOT’s </a:t>
            </a:r>
            <a:r>
              <a:rPr lang="en-US" sz="1600" dirty="0" err="1"/>
              <a:t>MarkeTrak</a:t>
            </a:r>
            <a:r>
              <a:rPr lang="en-US" sz="1600" dirty="0"/>
              <a:t> </a:t>
            </a:r>
            <a:r>
              <a:rPr lang="en-US" sz="1600" dirty="0" smtClean="0"/>
              <a:t>application prematurely transitioned issues </a:t>
            </a:r>
            <a:r>
              <a:rPr lang="en-US" sz="1600" dirty="0"/>
              <a:t>of all </a:t>
            </a:r>
            <a:r>
              <a:rPr lang="en-US" sz="1600" dirty="0" smtClean="0"/>
              <a:t>subtypes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This occurred </a:t>
            </a:r>
            <a:r>
              <a:rPr lang="en-US" sz="1600" dirty="0"/>
              <a:t>on February </a:t>
            </a:r>
            <a:r>
              <a:rPr lang="en-US" sz="1600" dirty="0" smtClean="0"/>
              <a:t>4 , 11, and 24, 2015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Investigation determined that a database parameter was getting changed by the </a:t>
            </a:r>
            <a:r>
              <a:rPr lang="en-US" sz="1600" dirty="0" err="1" smtClean="0"/>
              <a:t>MarkeTrak</a:t>
            </a:r>
            <a:r>
              <a:rPr lang="en-US" sz="1600" dirty="0" smtClean="0"/>
              <a:t> application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On </a:t>
            </a:r>
            <a:r>
              <a:rPr lang="en-US" sz="1600" dirty="0" smtClean="0"/>
              <a:t>February 24, ERCOT implemented </a:t>
            </a:r>
            <a:r>
              <a:rPr lang="en-US" sz="1600" dirty="0"/>
              <a:t>a system change in an attempt to prevent </a:t>
            </a:r>
            <a:r>
              <a:rPr lang="en-US" sz="1600" dirty="0" smtClean="0"/>
              <a:t>the impact of the database parameter change, should it reoccur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No </a:t>
            </a:r>
            <a:r>
              <a:rPr lang="en-US" sz="1600" dirty="0" smtClean="0"/>
              <a:t>re-occurrence of the issue since 02/24/15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Vendor root cause investigation: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1400" dirty="0" smtClean="0"/>
              <a:t>Unable to reproduce the issue under multiple scenarios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1400" dirty="0" smtClean="0"/>
              <a:t>No other customers have reported this </a:t>
            </a:r>
            <a:r>
              <a:rPr lang="en-US" sz="1400" dirty="0" smtClean="0"/>
              <a:t>issue</a:t>
            </a:r>
            <a:endParaRPr lang="en-US" sz="1400" dirty="0"/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b="1" dirty="0" smtClean="0"/>
              <a:t>Vendor suggests considering an upgrade of their product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b="1" dirty="0" smtClean="0"/>
              <a:t>TDTWG has questions regarding the possibility of an upgrade (support roadmap, user base of currently running version, features of new version, etc.)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b="1" dirty="0" smtClean="0"/>
              <a:t>ERCOT has initiated discussions with the vendor to address TDTWG’s questions regarding an upgrade path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b="1" dirty="0" smtClean="0"/>
              <a:t>ERCOT will present details of vendor discussions at TDTWG before bringing to RMS</a:t>
            </a:r>
          </a:p>
          <a:p>
            <a:pPr lvl="2">
              <a:buFont typeface="Wingdings" panose="05000000000000000000" pitchFamily="2" charset="2"/>
              <a:buChar char="§"/>
            </a:pPr>
            <a:endParaRPr lang="en-US" sz="1200" b="1" dirty="0"/>
          </a:p>
          <a:p>
            <a:pPr marL="0" lv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lvl="2"/>
            <a:endParaRPr lang="en-US" sz="1400" dirty="0" smtClean="0"/>
          </a:p>
          <a:p>
            <a:pPr lvl="2"/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830156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1_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3_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Public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766D08B-9BD9-4F52-9876-573EE2900B2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purl.org/dc/dcmitype/"/>
    <ds:schemaRef ds:uri="http://purl.org/dc/terms/"/>
    <ds:schemaRef ds:uri="c34af464-7aa1-4edd-9be4-83dffc1cb926"/>
    <ds:schemaRef ds:uri="http://www.w3.org/XML/1998/namespace"/>
    <ds:schemaRef ds:uri="http://schemas.microsoft.com/office/2006/documentManagement/types"/>
    <ds:schemaRef ds:uri="http://purl.org/dc/elements/1.1/"/>
    <ds:schemaRef ds:uri="http://schemas.microsoft.com/office/infopath/2007/PartnerControls"/>
    <ds:schemaRef ds:uri="http://schemas.openxmlformats.org/package/2006/metadata/core-properties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7553</TotalTime>
  <Words>283</Words>
  <Application>Microsoft Office PowerPoint</Application>
  <PresentationFormat>On-screen Show (4:3)</PresentationFormat>
  <Paragraphs>73</Paragraphs>
  <Slides>4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4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Custom Design</vt:lpstr>
      <vt:lpstr>1_Custom Design</vt:lpstr>
      <vt:lpstr>2_Custom Design</vt:lpstr>
      <vt:lpstr>3_Custom Design</vt:lpstr>
      <vt:lpstr>Information Technology Report</vt:lpstr>
      <vt:lpstr>Incident Report Highlights</vt:lpstr>
      <vt:lpstr>MarkeTrak Performance</vt:lpstr>
      <vt:lpstr>Premature Transitioning of MarkeTrak Issues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Pagliai, Dave</cp:lastModifiedBy>
  <cp:revision>365</cp:revision>
  <cp:lastPrinted>2015-03-02T23:22:39Z</cp:lastPrinted>
  <dcterms:created xsi:type="dcterms:W3CDTF">2010-04-12T23:12:02Z</dcterms:created>
  <dcterms:modified xsi:type="dcterms:W3CDTF">2015-06-01T19:56:55Z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</Properties>
</file>