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8"/>
  </p:notesMasterIdLst>
  <p:handoutMasterIdLst>
    <p:handoutMasterId r:id="rId9"/>
  </p:handoutMasterIdLst>
  <p:sldIdLst>
    <p:sldId id="260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>
        <p:scale>
          <a:sx n="133" d="100"/>
          <a:sy n="133" d="100"/>
        </p:scale>
        <p:origin x="-1032" y="-4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Retail Market IT Update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Aaron Smallwood</a:t>
              </a:r>
            </a:p>
            <a:p>
              <a:r>
                <a:rPr lang="en-US" dirty="0" smtClean="0"/>
                <a:t>Manager, IT Strategic Services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June 2</a:t>
              </a:r>
              <a:r>
                <a:rPr lang="en-US" baseline="30000" dirty="0" smtClean="0"/>
                <a:t>nd</a:t>
              </a:r>
              <a:r>
                <a:rPr lang="en-US" dirty="0" smtClean="0"/>
                <a:t>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400675"/>
          </a:xfrm>
        </p:spPr>
        <p:txBody>
          <a:bodyPr>
            <a:normAutofit/>
          </a:bodyPr>
          <a:lstStyle/>
          <a:p>
            <a:r>
              <a:rPr lang="en-US" sz="1600" b="1" kern="0" dirty="0" smtClean="0"/>
              <a:t>Improvements initiated in response to the February 17</a:t>
            </a:r>
            <a:r>
              <a:rPr lang="en-US" sz="1600" b="1" kern="0" baseline="30000" dirty="0" smtClean="0"/>
              <a:t>th</a:t>
            </a:r>
            <a:r>
              <a:rPr lang="en-US" sz="1600" b="1" kern="0" dirty="0" smtClean="0"/>
              <a:t> duplicate retail transactions incident:</a:t>
            </a:r>
            <a:endParaRPr lang="en-US" sz="1600" kern="0" dirty="0" smtClean="0"/>
          </a:p>
          <a:p>
            <a:pPr lvl="1"/>
            <a:r>
              <a:rPr lang="en-US" sz="1600" b="1" kern="0" dirty="0" smtClean="0"/>
              <a:t>Current Status:</a:t>
            </a:r>
          </a:p>
          <a:p>
            <a:pPr lvl="2"/>
            <a:r>
              <a:rPr lang="en-US" sz="1600" b="1" kern="0" dirty="0" smtClean="0"/>
              <a:t>Complete</a:t>
            </a:r>
            <a:r>
              <a:rPr lang="en-US" sz="1600" i="1" kern="0" dirty="0" smtClean="0"/>
              <a:t> - </a:t>
            </a:r>
            <a:r>
              <a:rPr lang="en-US" sz="1600" kern="0" dirty="0" smtClean="0"/>
              <a:t>New outbound transaction flow monitor designed to alert when a five to ten minute transactional backlog exists</a:t>
            </a:r>
          </a:p>
          <a:p>
            <a:pPr lvl="2"/>
            <a:r>
              <a:rPr lang="en-US" sz="1600" b="1" kern="0" dirty="0"/>
              <a:t>In progress </a:t>
            </a:r>
            <a:r>
              <a:rPr lang="en-US" sz="1600" kern="0" dirty="0"/>
              <a:t>-</a:t>
            </a:r>
            <a:r>
              <a:rPr lang="en-US" sz="1600" kern="0" dirty="0"/>
              <a:t> End-to-end pulse functionality monitoring for retail </a:t>
            </a:r>
            <a:r>
              <a:rPr lang="en-US" sz="1600" kern="0" dirty="0" smtClean="0"/>
              <a:t>transactions – December 2015 </a:t>
            </a:r>
            <a:r>
              <a:rPr lang="en-US" sz="1600" kern="0" dirty="0" smtClean="0"/>
              <a:t>target:</a:t>
            </a:r>
            <a:endParaRPr lang="en-US" sz="1600" kern="0" dirty="0"/>
          </a:p>
          <a:p>
            <a:pPr lvl="3"/>
            <a:r>
              <a:rPr lang="en-US" sz="1600" kern="0" dirty="0"/>
              <a:t>System will sit outside of the ERCOT firewall and mimic a market participant’s experience and alert when </a:t>
            </a:r>
            <a:r>
              <a:rPr lang="en-US" sz="1600" kern="0" dirty="0" smtClean="0"/>
              <a:t>performance </a:t>
            </a:r>
            <a:r>
              <a:rPr lang="en-US" sz="1600" kern="0" dirty="0"/>
              <a:t>criteria are not </a:t>
            </a:r>
            <a:r>
              <a:rPr lang="en-US" sz="1600" kern="0" dirty="0" smtClean="0"/>
              <a:t>met</a:t>
            </a:r>
            <a:endParaRPr lang="en-US" sz="1600" kern="0" dirty="0"/>
          </a:p>
          <a:p>
            <a:pPr lvl="2"/>
            <a:r>
              <a:rPr lang="en-US" sz="1600" b="1" kern="0" dirty="0" smtClean="0"/>
              <a:t>In progress </a:t>
            </a:r>
            <a:r>
              <a:rPr lang="en-US" sz="1600" kern="0" dirty="0"/>
              <a:t>–</a:t>
            </a:r>
            <a:r>
              <a:rPr lang="en-US" sz="1600" b="1" kern="0" dirty="0" smtClean="0"/>
              <a:t> </a:t>
            </a:r>
            <a:r>
              <a:rPr lang="en-US" sz="1600" kern="0" dirty="0" smtClean="0"/>
              <a:t>Migrate monitoring functionality from a legacy system to </a:t>
            </a:r>
            <a:r>
              <a:rPr lang="en-US" sz="1600" kern="0" dirty="0"/>
              <a:t>a supported </a:t>
            </a:r>
            <a:r>
              <a:rPr lang="en-US" sz="1600" kern="0" dirty="0" smtClean="0"/>
              <a:t>toolset – December 2015 target:</a:t>
            </a:r>
            <a:endParaRPr lang="en-US" sz="1600" kern="0" dirty="0"/>
          </a:p>
          <a:p>
            <a:pPr lvl="3"/>
            <a:r>
              <a:rPr lang="en-US" sz="1600" kern="0" dirty="0" smtClean="0"/>
              <a:t>21 </a:t>
            </a:r>
            <a:r>
              <a:rPr lang="en-US" sz="1600" kern="0" dirty="0"/>
              <a:t>of 84 </a:t>
            </a:r>
            <a:r>
              <a:rPr lang="en-US" sz="1600" kern="0" dirty="0" smtClean="0"/>
              <a:t>monitors complete</a:t>
            </a:r>
            <a:endParaRPr lang="en-US" sz="1600" kern="0" dirty="0"/>
          </a:p>
          <a:p>
            <a:pPr lvl="3"/>
            <a:r>
              <a:rPr lang="en-US" sz="1600" kern="0" dirty="0" smtClean="0"/>
              <a:t>17 </a:t>
            </a:r>
            <a:r>
              <a:rPr lang="en-US" sz="1600" kern="0" dirty="0"/>
              <a:t>of 19 directory monitors </a:t>
            </a:r>
            <a:r>
              <a:rPr lang="en-US" sz="1600" kern="0" dirty="0" smtClean="0"/>
              <a:t>complete</a:t>
            </a:r>
            <a:endParaRPr lang="en-US" sz="1600" kern="0" dirty="0"/>
          </a:p>
          <a:p>
            <a:pPr lvl="3"/>
            <a:r>
              <a:rPr lang="en-US" sz="1600" kern="0" dirty="0" smtClean="0"/>
              <a:t>11 </a:t>
            </a:r>
            <a:r>
              <a:rPr lang="en-US" sz="1600" kern="0" dirty="0"/>
              <a:t>of 11 reports </a:t>
            </a:r>
            <a:r>
              <a:rPr lang="en-US" sz="1600" kern="0" dirty="0" smtClean="0"/>
              <a:t>complete</a:t>
            </a:r>
            <a:endParaRPr lang="en-US" sz="1600" kern="0" dirty="0"/>
          </a:p>
          <a:p>
            <a:pPr lvl="3"/>
            <a:r>
              <a:rPr lang="en-US" sz="1600" kern="0" dirty="0" smtClean="0"/>
              <a:t>0 </a:t>
            </a:r>
            <a:r>
              <a:rPr lang="en-US" sz="1600" kern="0" dirty="0"/>
              <a:t>of 112 dashboards </a:t>
            </a:r>
            <a:r>
              <a:rPr lang="en-US" sz="1600" kern="0" dirty="0" smtClean="0"/>
              <a:t>complete</a:t>
            </a:r>
            <a:endParaRPr lang="en-US" sz="1600" kern="0" dirty="0"/>
          </a:p>
          <a:p>
            <a:pPr lvl="3"/>
            <a:r>
              <a:rPr lang="en-US" sz="1600" kern="0" dirty="0" smtClean="0"/>
              <a:t>0 </a:t>
            </a:r>
            <a:r>
              <a:rPr lang="en-US" sz="1600" kern="0" dirty="0"/>
              <a:t>of 3 business functions </a:t>
            </a:r>
            <a:r>
              <a:rPr lang="en-US" sz="1600" kern="0" dirty="0" smtClean="0"/>
              <a:t>complete</a:t>
            </a:r>
            <a:endParaRPr lang="en-US" sz="1600" kern="0" dirty="0"/>
          </a:p>
          <a:p>
            <a:pPr lvl="3"/>
            <a:r>
              <a:rPr lang="en-US" sz="1600" kern="0" dirty="0"/>
              <a:t>On target for completion by the end of 2015</a:t>
            </a:r>
          </a:p>
          <a:p>
            <a:pPr lvl="3"/>
            <a:endParaRPr lang="en-US" sz="1000" b="1" kern="0" dirty="0" smtClean="0"/>
          </a:p>
          <a:p>
            <a:pPr lvl="2"/>
            <a:endParaRPr lang="en-US" sz="1400" b="1" kern="0" dirty="0" smtClean="0"/>
          </a:p>
          <a:p>
            <a:pPr lvl="2"/>
            <a:endParaRPr lang="en-US" sz="1400" kern="0" dirty="0" smtClean="0"/>
          </a:p>
          <a:p>
            <a:pPr lvl="1"/>
            <a:endParaRPr lang="en-US" sz="16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IT Incidents –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0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153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PowerPoint Presentation</vt:lpstr>
      <vt:lpstr>Recent IT Incidents –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Smallwood, Aaron</cp:lastModifiedBy>
  <cp:revision>131</cp:revision>
  <cp:lastPrinted>2015-05-29T21:32:02Z</cp:lastPrinted>
  <dcterms:created xsi:type="dcterms:W3CDTF">2010-04-12T23:12:02Z</dcterms:created>
  <dcterms:modified xsi:type="dcterms:W3CDTF">2015-06-01T17:16:09Z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