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connel\AppData\Local\Temp\IAG_2015-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connel\AppData\Local\Temp\IAG_2015-04-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334852880232072E-2"/>
          <c:y val="3.3303392197621885E-2"/>
          <c:w val="0.91765616797900273"/>
          <c:h val="0.89155104924273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'By Order Date'!$G$2</c:f>
              <c:strCache>
                <c:ptCount val="1"/>
                <c:pt idx="0">
                  <c:v>% of IAG From REP Enrollments</c:v>
                </c:pt>
              </c:strCache>
            </c:strRef>
          </c:tx>
          <c:invertIfNegative val="0"/>
          <c:cat>
            <c:strRef>
              <c:f>'By Order Date'!$A$3:$A$12</c:f>
              <c:strCache>
                <c:ptCount val="10"/>
                <c:pt idx="0">
                  <c:v>REP 10</c:v>
                </c:pt>
                <c:pt idx="1">
                  <c:v>REP 9</c:v>
                </c:pt>
                <c:pt idx="2">
                  <c:v>REP 8</c:v>
                </c:pt>
                <c:pt idx="3">
                  <c:v>REP 7</c:v>
                </c:pt>
                <c:pt idx="4">
                  <c:v>REP 6</c:v>
                </c:pt>
                <c:pt idx="5">
                  <c:v>REP 5</c:v>
                </c:pt>
                <c:pt idx="6">
                  <c:v>REP 4</c:v>
                </c:pt>
                <c:pt idx="7">
                  <c:v>REP 3</c:v>
                </c:pt>
                <c:pt idx="8">
                  <c:v>REP 2</c:v>
                </c:pt>
                <c:pt idx="9">
                  <c:v>REP 1</c:v>
                </c:pt>
              </c:strCache>
            </c:strRef>
          </c:cat>
          <c:val>
            <c:numRef>
              <c:f>'By Order Date'!$G$3:$G$12</c:f>
              <c:numCache>
                <c:formatCode>0.00%</c:formatCode>
                <c:ptCount val="10"/>
                <c:pt idx="0">
                  <c:v>3.1390134529147982E-2</c:v>
                </c:pt>
                <c:pt idx="1">
                  <c:v>1.2238940040422187E-2</c:v>
                </c:pt>
                <c:pt idx="2">
                  <c:v>5.1697290563687326E-2</c:v>
                </c:pt>
                <c:pt idx="3">
                  <c:v>2.8184735593693316E-2</c:v>
                </c:pt>
                <c:pt idx="4">
                  <c:v>9.7108709025397668E-3</c:v>
                </c:pt>
                <c:pt idx="5">
                  <c:v>2.4561173696620382E-2</c:v>
                </c:pt>
                <c:pt idx="6">
                  <c:v>2.6981238627094183E-2</c:v>
                </c:pt>
                <c:pt idx="7">
                  <c:v>9.5822378030966989E-3</c:v>
                </c:pt>
                <c:pt idx="8">
                  <c:v>4.5897079276773299E-2</c:v>
                </c:pt>
                <c:pt idx="9">
                  <c:v>1.3137917771614809E-2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208448"/>
        <c:axId val="105223296"/>
      </c:barChart>
      <c:catAx>
        <c:axId val="105208448"/>
        <c:scaling>
          <c:orientation val="minMax"/>
        </c:scaling>
        <c:delete val="0"/>
        <c:axPos val="b"/>
        <c:majorTickMark val="out"/>
        <c:minorTickMark val="none"/>
        <c:tickLblPos val="nextTo"/>
        <c:crossAx val="105223296"/>
        <c:crosses val="autoZero"/>
        <c:auto val="1"/>
        <c:lblAlgn val="ctr"/>
        <c:lblOffset val="100"/>
        <c:noMultiLvlLbl val="0"/>
      </c:catAx>
      <c:valAx>
        <c:axId val="10522329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05208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583312612239259"/>
          <c:y val="3.7933442815698118E-2"/>
          <c:w val="0.25292996270203072"/>
          <c:h val="5.424195350676203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334852880232072E-2"/>
          <c:y val="3.3303392197621885E-2"/>
          <c:w val="0.91765616797900273"/>
          <c:h val="0.89155104924273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'By Order Date'!$G$2</c:f>
              <c:strCache>
                <c:ptCount val="1"/>
                <c:pt idx="0">
                  <c:v>% of IAG From REP Enrollments</c:v>
                </c:pt>
              </c:strCache>
            </c:strRef>
          </c:tx>
          <c:invertIfNegative val="0"/>
          <c:cat>
            <c:strRef>
              <c:f>'By Order Date'!$A$3:$A$12</c:f>
              <c:strCache>
                <c:ptCount val="10"/>
                <c:pt idx="0">
                  <c:v>REP 9</c:v>
                </c:pt>
                <c:pt idx="1">
                  <c:v>REP 31</c:v>
                </c:pt>
                <c:pt idx="2">
                  <c:v>REP 11</c:v>
                </c:pt>
                <c:pt idx="3">
                  <c:v>REP 6</c:v>
                </c:pt>
                <c:pt idx="4">
                  <c:v>REP 7</c:v>
                </c:pt>
                <c:pt idx="5">
                  <c:v>REP 4</c:v>
                </c:pt>
                <c:pt idx="6">
                  <c:v>REP 5</c:v>
                </c:pt>
                <c:pt idx="7">
                  <c:v>REP 3</c:v>
                </c:pt>
                <c:pt idx="8">
                  <c:v>REP 1</c:v>
                </c:pt>
                <c:pt idx="9">
                  <c:v>REP 2</c:v>
                </c:pt>
              </c:strCache>
            </c:strRef>
          </c:cat>
          <c:val>
            <c:numRef>
              <c:f>'By Order Date'!$G$3:$G$12</c:f>
              <c:numCache>
                <c:formatCode>0.00%</c:formatCode>
                <c:ptCount val="10"/>
                <c:pt idx="0">
                  <c:v>1.0818438381937912E-2</c:v>
                </c:pt>
                <c:pt idx="1">
                  <c:v>9.5925297113752125E-2</c:v>
                </c:pt>
                <c:pt idx="2">
                  <c:v>5.0612244897959187E-2</c:v>
                </c:pt>
                <c:pt idx="3">
                  <c:v>8.7864103519889238E-3</c:v>
                </c:pt>
                <c:pt idx="4">
                  <c:v>4.1751051565664436E-2</c:v>
                </c:pt>
                <c:pt idx="5">
                  <c:v>2.3728813559322035E-2</c:v>
                </c:pt>
                <c:pt idx="6">
                  <c:v>2.3785394932935917E-2</c:v>
                </c:pt>
                <c:pt idx="7">
                  <c:v>8.8199775726731655E-3</c:v>
                </c:pt>
                <c:pt idx="8">
                  <c:v>8.819832258330414E-3</c:v>
                </c:pt>
                <c:pt idx="9">
                  <c:v>4.544586595379034E-2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34144"/>
        <c:axId val="74965376"/>
      </c:barChart>
      <c:catAx>
        <c:axId val="74934144"/>
        <c:scaling>
          <c:orientation val="minMax"/>
        </c:scaling>
        <c:delete val="0"/>
        <c:axPos val="b"/>
        <c:majorTickMark val="out"/>
        <c:minorTickMark val="none"/>
        <c:tickLblPos val="nextTo"/>
        <c:crossAx val="74965376"/>
        <c:crosses val="autoZero"/>
        <c:auto val="1"/>
        <c:lblAlgn val="ctr"/>
        <c:lblOffset val="100"/>
        <c:noMultiLvlLbl val="0"/>
      </c:catAx>
      <c:valAx>
        <c:axId val="7496537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4934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583312612239259"/>
          <c:y val="3.7933442815698118E-2"/>
          <c:w val="0.25292996270203072"/>
          <c:h val="5.424195350676203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1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1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3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1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4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31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46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4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9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59F20-5287-4A51-B272-6D8E5BD1B384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B729F-903C-453C-9586-38261EDD9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3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Top 10 - IAG Impact by REP (March 2015)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2148 IAG / 1412 IAL / 1024 Recession</a:t>
            </a:r>
            <a:endParaRPr lang="en-US" sz="2700" dirty="0"/>
          </a:p>
        </p:txBody>
      </p:sp>
      <p:sp>
        <p:nvSpPr>
          <p:cNvPr id="6" name="Right Arrow 5"/>
          <p:cNvSpPr/>
          <p:nvPr/>
        </p:nvSpPr>
        <p:spPr>
          <a:xfrm>
            <a:off x="1066800" y="6019800"/>
            <a:ext cx="7467600" cy="381000"/>
          </a:xfrm>
          <a:prstGeom prst="rightArrow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Impact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6830828"/>
              </p:ext>
            </p:extLst>
          </p:nvPr>
        </p:nvGraphicFramePr>
        <p:xfrm>
          <a:off x="228600" y="1447800"/>
          <a:ext cx="8686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650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Top 10 - IAG Impact by REP (April 2015)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1786 IAG / 1390 IAL / 1149 Recession</a:t>
            </a:r>
            <a:endParaRPr lang="en-US" sz="2700" dirty="0"/>
          </a:p>
        </p:txBody>
      </p:sp>
      <p:sp>
        <p:nvSpPr>
          <p:cNvPr id="6" name="Right Arrow 5"/>
          <p:cNvSpPr/>
          <p:nvPr/>
        </p:nvSpPr>
        <p:spPr>
          <a:xfrm>
            <a:off x="1066800" y="6019800"/>
            <a:ext cx="7467600" cy="381000"/>
          </a:xfrm>
          <a:prstGeom prst="rightArrow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Impact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50080"/>
              </p:ext>
            </p:extLst>
          </p:nvPr>
        </p:nvGraphicFramePr>
        <p:xfrm>
          <a:off x="228600" y="1447800"/>
          <a:ext cx="8686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721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Top 10 - IAG Impact by REP (March 2015) 2148 IAG / 1412 IAL / 1024 Recession</vt:lpstr>
      <vt:lpstr>Top 10 - IAG Impact by REP (April 2015) 1786 IAG / 1390 IAL / 1149 Recession</vt:lpstr>
    </vt:vector>
  </TitlesOfParts>
  <Company>The Electric Reliability Council of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IAG Impact by REP (March 2015)</dc:title>
  <dc:creator>Connel, Seth</dc:creator>
  <cp:lastModifiedBy>Connel, Seth</cp:lastModifiedBy>
  <cp:revision>4</cp:revision>
  <dcterms:created xsi:type="dcterms:W3CDTF">2015-06-01T17:21:12Z</dcterms:created>
  <dcterms:modified xsi:type="dcterms:W3CDTF">2015-06-01T17:54:44Z</dcterms:modified>
</cp:coreProperties>
</file>