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288" r:id="rId2"/>
    <p:sldId id="363" r:id="rId3"/>
    <p:sldId id="364" r:id="rId4"/>
    <p:sldId id="361" r:id="rId5"/>
    <p:sldId id="343" r:id="rId6"/>
    <p:sldId id="358" r:id="rId7"/>
    <p:sldId id="323" r:id="rId8"/>
  </p:sldIdLst>
  <p:sldSz cx="9144000" cy="6858000" type="screen4x3"/>
  <p:notesSz cx="6858000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EAEAEA"/>
    <a:srgbClr val="008000"/>
    <a:srgbClr val="000099"/>
    <a:srgbClr val="FFFF66"/>
    <a:srgbClr val="006666"/>
    <a:srgbClr val="FF33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0" autoAdjust="0"/>
    <p:restoredTop sz="94605" autoAdjust="0"/>
  </p:normalViewPr>
  <p:slideViewPr>
    <p:cSldViewPr>
      <p:cViewPr>
        <p:scale>
          <a:sx n="70" d="100"/>
          <a:sy n="70" d="100"/>
        </p:scale>
        <p:origin x="-1224" y="-5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720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1" tIns="46239" rIns="92481" bIns="46239" numCol="1" anchor="t" anchorCtr="0" compatLnSpc="1">
            <a:prstTxWarp prst="textNoShape">
              <a:avLst/>
            </a:prstTxWarp>
          </a:bodyPr>
          <a:lstStyle>
            <a:lvl1pPr defTabSz="92551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3387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1" tIns="46239" rIns="92481" bIns="46239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29733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1" tIns="46239" rIns="92481" bIns="46239" numCol="1" anchor="b" anchorCtr="0" compatLnSpc="1">
            <a:prstTxWarp prst="textNoShape">
              <a:avLst/>
            </a:prstTxWarp>
          </a:bodyPr>
          <a:lstStyle>
            <a:lvl1pPr defTabSz="92551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721725"/>
            <a:ext cx="2973387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1" tIns="46239" rIns="92481" bIns="46239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b="0"/>
            </a:lvl1pPr>
          </a:lstStyle>
          <a:p>
            <a:pPr>
              <a:defRPr/>
            </a:pPr>
            <a:fld id="{AC59E325-52FC-4B5A-9149-BF9BB67BD6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4838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1" tIns="46239" rIns="92481" bIns="46239" numCol="1" anchor="t" anchorCtr="0" compatLnSpc="1">
            <a:prstTxWarp prst="textNoShape">
              <a:avLst/>
            </a:prstTxWarp>
          </a:bodyPr>
          <a:lstStyle>
            <a:lvl1pPr defTabSz="92551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3387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1" tIns="46239" rIns="92481" bIns="46239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87388"/>
            <a:ext cx="4592637" cy="3444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60863"/>
            <a:ext cx="5029200" cy="413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1" tIns="46239" rIns="92481" bIns="462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1725"/>
            <a:ext cx="29733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1" tIns="46239" rIns="92481" bIns="46239" numCol="1" anchor="b" anchorCtr="0" compatLnSpc="1">
            <a:prstTxWarp prst="textNoShape">
              <a:avLst/>
            </a:prstTxWarp>
          </a:bodyPr>
          <a:lstStyle>
            <a:lvl1pPr defTabSz="925513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21725"/>
            <a:ext cx="2973387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1" tIns="46239" rIns="92481" bIns="46239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b="0"/>
            </a:lvl1pPr>
          </a:lstStyle>
          <a:p>
            <a:pPr>
              <a:defRPr/>
            </a:pPr>
            <a:fld id="{38245C1E-786B-4B6C-9B8F-AD2DE3CCAC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3205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859F13-02CA-48C9-847E-833B8E79FC8C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721725"/>
            <a:ext cx="2973387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81" tIns="46239" rIns="92481" bIns="46239" anchor="b"/>
          <a:lstStyle>
            <a:lvl1pPr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67B3EDC-DB14-4188-8A6A-A2D6398A4642}" type="slidenum">
              <a:rPr lang="en-US" altLang="en-US" b="0"/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 b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721725"/>
            <a:ext cx="2973387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81" tIns="46239" rIns="92481" bIns="46239" anchor="b"/>
          <a:lstStyle>
            <a:lvl1pPr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67B3EDC-DB14-4188-8A6A-A2D6398A4642}" type="slidenum">
              <a:rPr lang="en-US" altLang="en-US" b="0"/>
              <a:pPr algn="r" eaLnBrk="1" hangingPunct="1">
                <a:spcBef>
                  <a:spcPct val="0"/>
                </a:spcBef>
              </a:pPr>
              <a:t>3</a:t>
            </a:fld>
            <a:endParaRPr lang="en-US" altLang="en-US" b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55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277B6C-9F8B-47FA-9995-1A29E8934C91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6CDBE-B8B6-490F-A5A5-8B3CBF3B3E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874592"/>
      </p:ext>
    </p:extLst>
  </p:cSld>
  <p:clrMapOvr>
    <a:masterClrMapping/>
  </p:clrMapOvr>
  <p:transition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50F3C-01A0-4D9F-924D-BD93A4DB62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458654"/>
      </p:ext>
    </p:extLst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42106-6161-4A75-AFB2-6ACEAE3FE1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792707"/>
      </p:ext>
    </p:extLst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DD851-62C6-4FF1-BB56-7EB595208C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994771"/>
      </p:ext>
    </p:extLst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AA0EF-0C73-43B5-9078-F55A1D4F8D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260854"/>
      </p:ext>
    </p:extLst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A93E0-A738-4513-8709-D0688C4B53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030092"/>
      </p:ext>
    </p:extLst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0ACD3-ABDD-4CBC-BBFA-6F9B73C70E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959299"/>
      </p:ext>
    </p:extLst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E20EA-DF52-406A-8674-67B4BDBC78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86669"/>
      </p:ext>
    </p:extLst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B2733-2904-4451-9A16-670D5F93B0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157466"/>
      </p:ext>
    </p:extLst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76C29-5FB5-46A5-A5A4-DFC7E13482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83454"/>
      </p:ext>
    </p:extLst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025CA-A408-4646-A837-9C8F18050C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893359"/>
      </p:ext>
    </p:extLst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637"/>
          <a:stretch>
            <a:fillRect/>
          </a:stretch>
        </p:blipFill>
        <p:spPr bwMode="auto">
          <a:xfrm>
            <a:off x="6057900" y="0"/>
            <a:ext cx="3086100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9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7DAE339E-26AF-4780-A609-BC007EC854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2" name="Rectangle 10"/>
          <p:cNvSpPr>
            <a:spLocks noChangeArrowheads="1"/>
          </p:cNvSpPr>
          <p:nvPr userDrawn="1"/>
        </p:nvSpPr>
        <p:spPr bwMode="auto">
          <a:xfrm>
            <a:off x="381000" y="1219200"/>
            <a:ext cx="8305800" cy="76200"/>
          </a:xfrm>
          <a:prstGeom prst="rect">
            <a:avLst/>
          </a:prstGeom>
          <a:gradFill rotWithShape="0">
            <a:gsLst>
              <a:gs pos="0">
                <a:srgbClr val="00475E"/>
              </a:gs>
              <a:gs pos="100000">
                <a:srgbClr val="0099C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204" tIns="39889" rIns="81204" bIns="39889" anchor="ctr"/>
          <a:lstStyle>
            <a:lvl1pPr defTabSz="820738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20738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20738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20738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20738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200" b="0" dirty="0" smtClean="0"/>
          </a:p>
        </p:txBody>
      </p:sp>
      <p:sp>
        <p:nvSpPr>
          <p:cNvPr id="1033" name="WordArt 12"/>
          <p:cNvSpPr>
            <a:spLocks noChangeArrowheads="1" noChangeShapeType="1" noTextEdit="1"/>
          </p:cNvSpPr>
          <p:nvPr userDrawn="1"/>
        </p:nvSpPr>
        <p:spPr bwMode="auto">
          <a:xfrm>
            <a:off x="314325" y="228600"/>
            <a:ext cx="12858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33CC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TDTWG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>
    <p:zoom dir="in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mmittees/board/tac/rms/tdtwg/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1B236-E5B8-4200-B951-5EEA4FFB143B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6670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TDTWG </a:t>
            </a:r>
            <a:br>
              <a:rPr lang="en-US" altLang="en-US" b="1" smtClean="0"/>
            </a:br>
            <a:r>
              <a:rPr lang="en-US" altLang="en-US" b="1" smtClean="0"/>
              <a:t>Update to RMS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895600" y="4343400"/>
            <a:ext cx="3505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June 2, 2015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4294967295"/>
          </p:nvPr>
        </p:nvSpPr>
        <p:spPr>
          <a:xfrm>
            <a:off x="381000" y="1570038"/>
            <a:ext cx="8382000" cy="500221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en-US" sz="2400" b="1" dirty="0" err="1" smtClean="0">
                <a:cs typeface="Times New Roman" pitchFamily="18" charset="0"/>
              </a:rPr>
              <a:t>MarkeTrak</a:t>
            </a:r>
            <a:r>
              <a:rPr lang="en-US" altLang="en-US" sz="2400" b="1" dirty="0" smtClean="0">
                <a:cs typeface="Times New Roman" pitchFamily="18" charset="0"/>
              </a:rPr>
              <a:t> API Performance Metrics Review</a:t>
            </a:r>
            <a:r>
              <a:rPr lang="en-US" altLang="en-US" sz="2800" b="1" dirty="0" smtClean="0">
                <a:cs typeface="Times New Roman" pitchFamily="18" charset="0"/>
              </a:rPr>
              <a:t/>
            </a:r>
            <a:br>
              <a:rPr lang="en-US" altLang="en-US" sz="2800" b="1" dirty="0" smtClean="0">
                <a:cs typeface="Times New Roman" pitchFamily="18" charset="0"/>
              </a:rPr>
            </a:br>
            <a:endParaRPr lang="en-US" altLang="en-US" sz="1400" b="1" dirty="0" smtClean="0">
              <a:cs typeface="Times New Roman" pitchFamily="18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>
                <a:cs typeface="Times New Roman" pitchFamily="18" charset="0"/>
              </a:rPr>
              <a:t>ERCOT continues work with </a:t>
            </a:r>
            <a:r>
              <a:rPr lang="en-US" altLang="en-US" sz="2200" dirty="0" err="1" smtClean="0">
                <a:cs typeface="Times New Roman" pitchFamily="18" charset="0"/>
              </a:rPr>
              <a:t>CenterPoint</a:t>
            </a:r>
            <a:r>
              <a:rPr lang="en-US" altLang="en-US" sz="2200" dirty="0" smtClean="0">
                <a:cs typeface="Times New Roman" pitchFamily="18" charset="0"/>
              </a:rPr>
              <a:t> and </a:t>
            </a:r>
            <a:r>
              <a:rPr lang="en-US" altLang="en-US" sz="2200" dirty="0" err="1" smtClean="0">
                <a:cs typeface="Times New Roman" pitchFamily="18" charset="0"/>
              </a:rPr>
              <a:t>Oncor</a:t>
            </a:r>
            <a:r>
              <a:rPr lang="en-US" altLang="en-US" sz="2200" dirty="0" smtClean="0">
                <a:cs typeface="Times New Roman" pitchFamily="18" charset="0"/>
              </a:rPr>
              <a:t> to refine/revise the MT API performance metrics Service Level Objectives (SLOs).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altLang="en-US" sz="2200" dirty="0" smtClean="0">
              <a:cs typeface="Times New Roman" pitchFamily="18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>
                <a:cs typeface="Times New Roman" pitchFamily="18" charset="0"/>
              </a:rPr>
              <a:t>Current efforts are comparing the API capabilities between November 2014 – February 2015 to establish a baseline SLO.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altLang="en-US" sz="2200" dirty="0" smtClean="0">
              <a:cs typeface="Times New Roman" pitchFamily="18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>
                <a:cs typeface="Times New Roman" pitchFamily="18" charset="0"/>
              </a:rPr>
              <a:t>ERCOT’s </a:t>
            </a:r>
            <a:r>
              <a:rPr lang="en-US" altLang="en-US" sz="2200" dirty="0">
                <a:cs typeface="Times New Roman" pitchFamily="18" charset="0"/>
              </a:rPr>
              <a:t>f</a:t>
            </a:r>
            <a:r>
              <a:rPr lang="en-US" altLang="en-US" sz="2200" dirty="0" smtClean="0">
                <a:cs typeface="Times New Roman" pitchFamily="18" charset="0"/>
              </a:rPr>
              <a:t>ocus is on </a:t>
            </a:r>
            <a:r>
              <a:rPr lang="en-US" altLang="en-US" sz="2200" dirty="0" err="1" smtClean="0">
                <a:cs typeface="Times New Roman" pitchFamily="18" charset="0"/>
              </a:rPr>
              <a:t>QueryList</a:t>
            </a:r>
            <a:r>
              <a:rPr lang="en-US" altLang="en-US" sz="2200" dirty="0" smtClean="0">
                <a:cs typeface="Times New Roman" pitchFamily="18" charset="0"/>
              </a:rPr>
              <a:t>, </a:t>
            </a:r>
            <a:r>
              <a:rPr lang="en-US" altLang="en-US" sz="2200" dirty="0" err="1" smtClean="0">
                <a:cs typeface="Times New Roman" pitchFamily="18" charset="0"/>
              </a:rPr>
              <a:t>QueryDetail</a:t>
            </a:r>
            <a:r>
              <a:rPr lang="en-US" altLang="en-US" sz="2200" dirty="0" smtClean="0">
                <a:cs typeface="Times New Roman" pitchFamily="18" charset="0"/>
              </a:rPr>
              <a:t>, and Update since these are the most frequently used API functions.</a:t>
            </a:r>
          </a:p>
          <a:p>
            <a:pPr marL="800100" lvl="2" indent="0">
              <a:buFontTx/>
              <a:buNone/>
              <a:defRPr/>
            </a:pPr>
            <a:r>
              <a:rPr lang="en-US" altLang="en-US" dirty="0" smtClean="0"/>
              <a:t>	</a:t>
            </a:r>
          </a:p>
          <a:p>
            <a:pPr marL="800100" lvl="2" indent="0">
              <a:buFontTx/>
              <a:buNone/>
              <a:defRPr/>
            </a:pPr>
            <a:endParaRPr lang="en-US" altLang="en-US" dirty="0" smtClean="0"/>
          </a:p>
          <a:p>
            <a:pPr marL="800100" lvl="2" indent="0">
              <a:buFontTx/>
              <a:buNone/>
              <a:defRPr/>
            </a:pPr>
            <a:endParaRPr lang="en-US" altLang="en-US" dirty="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 bwMode="auto">
          <a:xfrm>
            <a:off x="5181600" y="6096000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endParaRPr lang="en-US" sz="1400" b="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172200"/>
            <a:ext cx="2133600" cy="476250"/>
          </a:xfrm>
        </p:spPr>
        <p:txBody>
          <a:bodyPr/>
          <a:lstStyle/>
          <a:p>
            <a:pPr>
              <a:defRPr/>
            </a:pPr>
            <a:fld id="{9BD55180-51C8-4AC3-842D-587BB0D0BEC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743200" y="457200"/>
            <a:ext cx="286385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800" kern="0" dirty="0">
                <a:solidFill>
                  <a:srgbClr val="000000"/>
                </a:solidFill>
                <a:latin typeface="Arial"/>
              </a:rPr>
              <a:t>Meeting Update</a:t>
            </a:r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4294967295"/>
          </p:nvPr>
        </p:nvSpPr>
        <p:spPr>
          <a:xfrm>
            <a:off x="381000" y="1570038"/>
            <a:ext cx="8382000" cy="500221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en-US" sz="2400" b="1" dirty="0" err="1" smtClean="0">
                <a:cs typeface="Times New Roman" pitchFamily="18" charset="0"/>
              </a:rPr>
              <a:t>MarkeTrak</a:t>
            </a:r>
            <a:r>
              <a:rPr lang="en-US" altLang="en-US" sz="2400" b="1" dirty="0" smtClean="0">
                <a:cs typeface="Times New Roman" pitchFamily="18" charset="0"/>
              </a:rPr>
              <a:t> API Performance SLO</a:t>
            </a:r>
          </a:p>
          <a:p>
            <a:pPr marL="457200" lvl="1" indent="0">
              <a:buNone/>
              <a:defRPr/>
            </a:pPr>
            <a:r>
              <a:rPr lang="en-US" altLang="en-US" sz="2000" dirty="0" smtClean="0">
                <a:cs typeface="Times New Roman" pitchFamily="18" charset="0"/>
              </a:rPr>
              <a:t>Proposed SLOs (currently in review by ERCOT/CNP/</a:t>
            </a:r>
            <a:r>
              <a:rPr lang="en-US" altLang="en-US" sz="2000" dirty="0" err="1" smtClean="0">
                <a:cs typeface="Times New Roman" pitchFamily="18" charset="0"/>
              </a:rPr>
              <a:t>Oncor</a:t>
            </a:r>
            <a:r>
              <a:rPr lang="en-US" altLang="en-US" sz="2000" dirty="0" smtClean="0">
                <a:cs typeface="Times New Roman" pitchFamily="18" charset="0"/>
              </a:rPr>
              <a:t>):</a:t>
            </a:r>
          </a:p>
          <a:p>
            <a:pPr marL="457200" lvl="1" indent="0">
              <a:buNone/>
              <a:defRPr/>
            </a:pPr>
            <a:endParaRPr lang="en-US" alt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Tx/>
              <a:buAutoNum type="arabicPeriod"/>
              <a:defRPr/>
            </a:pPr>
            <a:endParaRPr lang="en-US" alt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57300" lvl="3" indent="0">
              <a:buFontTx/>
              <a:buNone/>
              <a:defRPr/>
            </a:pP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2" indent="0">
              <a:buFontTx/>
              <a:buNone/>
              <a:defRPr/>
            </a:pPr>
            <a:endParaRPr lang="en-US" altLang="en-US" dirty="0" smtClean="0"/>
          </a:p>
          <a:p>
            <a:pPr marL="800100" lvl="2" indent="0">
              <a:buFontTx/>
              <a:buNone/>
              <a:defRPr/>
            </a:pPr>
            <a:r>
              <a:rPr lang="en-US" altLang="en-US" dirty="0" smtClean="0"/>
              <a:t>	</a:t>
            </a:r>
          </a:p>
          <a:p>
            <a:pPr marL="800100" lvl="2" indent="0">
              <a:buFontTx/>
              <a:buNone/>
              <a:defRPr/>
            </a:pPr>
            <a:endParaRPr lang="en-US" altLang="en-US" dirty="0" smtClean="0"/>
          </a:p>
          <a:p>
            <a:pPr marL="800100" lvl="2" indent="0">
              <a:buFontTx/>
              <a:buNone/>
              <a:defRPr/>
            </a:pPr>
            <a:endParaRPr lang="en-US" altLang="en-US" dirty="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 bwMode="auto">
          <a:xfrm>
            <a:off x="5181600" y="6096000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endParaRPr lang="en-US" sz="1400" b="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172200"/>
            <a:ext cx="2133600" cy="476250"/>
          </a:xfrm>
        </p:spPr>
        <p:txBody>
          <a:bodyPr/>
          <a:lstStyle/>
          <a:p>
            <a:pPr>
              <a:defRPr/>
            </a:pPr>
            <a:fld id="{9BD55180-51C8-4AC3-842D-587BB0D0BEC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743200" y="457200"/>
            <a:ext cx="286385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800" kern="0" dirty="0">
                <a:solidFill>
                  <a:srgbClr val="000000"/>
                </a:solidFill>
                <a:latin typeface="Arial"/>
              </a:rPr>
              <a:t>Meeting Update</a:t>
            </a:r>
            <a:endParaRPr lang="en-US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441633"/>
            <a:ext cx="7315200" cy="3892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9723867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5105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800" b="1" dirty="0" smtClean="0"/>
              <a:t> </a:t>
            </a:r>
            <a:r>
              <a:rPr lang="en-US" sz="2800" b="1" dirty="0" smtClean="0">
                <a:cs typeface="Times New Roman" panose="02020603050405020304" pitchFamily="18" charset="0"/>
              </a:rPr>
              <a:t>ERCOT Retail Test Environment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0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cs typeface="Times New Roman" panose="02020603050405020304" pitchFamily="18" charset="0"/>
              </a:rPr>
              <a:t>TDTWG finalized the Draft System Change Request (SCR) which proposes a new ERCOT Retail Test Environment (RTE) 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cs typeface="Times New Roman" panose="02020603050405020304" pitchFamily="18" charset="0"/>
              </a:rPr>
              <a:t>The new RTE provides a stand-alone testing environment for Retail MPs that will: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cs typeface="Times New Roman" panose="02020603050405020304" pitchFamily="18" charset="0"/>
              </a:rPr>
              <a:t>Mimic the Production (“Prod”) environment functionality in addition to the current Certification (“Cert”) environment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cs typeface="Times New Roman" panose="02020603050405020304" pitchFamily="18" charset="0"/>
              </a:rPr>
              <a:t>Provides flexibility &amp; availability for ad-hoc testing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cs typeface="Times New Roman" panose="02020603050405020304" pitchFamily="18" charset="0"/>
              </a:rPr>
              <a:t>Reduces overall risk to the Retail Market by allowing MPs to fully test internal projects </a:t>
            </a:r>
            <a:r>
              <a:rPr lang="en-US" sz="2000" dirty="0">
                <a:cs typeface="Times New Roman" panose="02020603050405020304" pitchFamily="18" charset="0"/>
              </a:rPr>
              <a:t>(system changes, </a:t>
            </a:r>
            <a:r>
              <a:rPr lang="en-US" sz="2000" dirty="0" smtClean="0">
                <a:cs typeface="Times New Roman" panose="02020603050405020304" pitchFamily="18" charset="0"/>
              </a:rPr>
              <a:t>etc.) before going live in Production.</a:t>
            </a:r>
            <a:endParaRPr lang="en-US" sz="2000" dirty="0"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cs typeface="Times New Roman" panose="02020603050405020304" pitchFamily="18" charset="0"/>
              </a:rPr>
              <a:t>TDTWG is requesting RMS to endorse Draft SCR to move forward in the governance process</a:t>
            </a:r>
            <a:r>
              <a:rPr lang="en-US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  <a:p>
            <a:pPr marL="457200" lvl="1" indent="0">
              <a:buFontTx/>
              <a:buNone/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200" dirty="0"/>
          </a:p>
          <a:p>
            <a:pPr>
              <a:defRPr/>
            </a:pPr>
            <a:endParaRPr lang="en-US" b="1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B4F477-7565-45BC-910E-D5CD8FAA9D5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 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229600" cy="5181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 b="1" dirty="0" smtClean="0">
                <a:cs typeface="Times New Roman" pitchFamily="18" charset="0"/>
              </a:rPr>
              <a:t>NAESB Upgrade Update</a:t>
            </a:r>
          </a:p>
          <a:p>
            <a:r>
              <a:rPr lang="en-US" altLang="en-US" sz="2400" dirty="0" smtClean="0"/>
              <a:t>NAESB accepted ERCOT’s first Minor Correction file (MC15006) to incorporate new transaction codes into NAESB standards.</a:t>
            </a:r>
          </a:p>
          <a:p>
            <a:r>
              <a:rPr lang="en-US" altLang="en-US" sz="2400" dirty="0" smtClean="0"/>
              <a:t>Another MC file (MC15013) was submitted to correct code descriptions altered by MC15006, and will be reviewed by NAESB at the next Executive Committee meeting on June 24.</a:t>
            </a:r>
            <a:endParaRPr lang="en-US" altLang="en-US" sz="2400" dirty="0">
              <a:cs typeface="Times New Roman" pitchFamily="18" charset="0"/>
            </a:endParaRPr>
          </a:p>
          <a:p>
            <a:r>
              <a:rPr lang="en-US" altLang="en-US" sz="2400" dirty="0" smtClean="0">
                <a:cs typeface="Times New Roman" pitchFamily="18" charset="0"/>
              </a:rPr>
              <a:t>At the May TDTWG, the cost benefit of a NAESB upgrade was brought in question. Therefore, ERCOT has committed to review the driving factor behind implementing a new NAESB version and will bring a potentially revised recommendation to TDTWG in June</a:t>
            </a:r>
            <a:r>
              <a:rPr lang="en-US" altLang="en-US" sz="2400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US" alt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6AA3E6-5E04-447B-9230-325F04930F5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endParaRPr lang="en-US" sz="2800" b="1" dirty="0" smtClean="0"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Next TDTWG Meeting:</a:t>
            </a:r>
          </a:p>
          <a:p>
            <a:pPr marL="457200" lvl="1" indent="0" algn="ctr">
              <a:buFontTx/>
              <a:buNone/>
              <a:defRPr/>
            </a:pPr>
            <a:endParaRPr lang="en-US" sz="2000" dirty="0" smtClean="0"/>
          </a:p>
          <a:p>
            <a:pPr marL="457200" lvl="1" indent="0" algn="ctr">
              <a:buFontTx/>
              <a:buNone/>
              <a:defRPr/>
            </a:pPr>
            <a:endParaRPr lang="en-US" sz="2000" dirty="0" smtClean="0"/>
          </a:p>
          <a:p>
            <a:pPr marL="457200" lvl="1" indent="0" algn="ctr">
              <a:buFontTx/>
              <a:buNone/>
              <a:defRPr/>
            </a:pPr>
            <a:r>
              <a:rPr lang="en-US" sz="2400" dirty="0" smtClean="0"/>
              <a:t>WEBEX ONLY</a:t>
            </a:r>
          </a:p>
          <a:p>
            <a:pPr marL="457200" lvl="1" indent="0" algn="ctr">
              <a:buFontTx/>
              <a:buNone/>
              <a:defRPr/>
            </a:pPr>
            <a:r>
              <a:rPr lang="en-US" sz="2400" dirty="0" smtClean="0">
                <a:cs typeface="Times New Roman" pitchFamily="18" charset="0"/>
              </a:rPr>
              <a:t>Wednesday, June 10, 2015 </a:t>
            </a:r>
          </a:p>
          <a:p>
            <a:pPr marL="457200" lvl="1" indent="0" algn="ctr">
              <a:buFontTx/>
              <a:buNone/>
              <a:defRPr/>
            </a:pPr>
            <a:r>
              <a:rPr lang="en-US" sz="2400" dirty="0" smtClean="0">
                <a:cs typeface="Times New Roman" pitchFamily="18" charset="0"/>
              </a:rPr>
              <a:t>2:00pm - 4:00pm</a:t>
            </a:r>
          </a:p>
          <a:p>
            <a:pPr marL="457200" lvl="1" indent="0" algn="ctr">
              <a:buFontTx/>
              <a:buNone/>
              <a:defRPr/>
            </a:pPr>
            <a:endParaRPr lang="en-US" sz="2400" dirty="0">
              <a:cs typeface="Times New Roman" pitchFamily="18" charset="0"/>
            </a:endParaRPr>
          </a:p>
          <a:p>
            <a:pPr marL="457200" lvl="1" indent="0" algn="ctr">
              <a:buFontTx/>
              <a:buNone/>
              <a:defRPr/>
            </a:pPr>
            <a:r>
              <a:rPr lang="en-US" sz="2000" dirty="0">
                <a:solidFill>
                  <a:srgbClr val="0070C0"/>
                </a:solidFill>
                <a:cs typeface="Times New Roman" pitchFamily="18" charset="0"/>
                <a:hlinkClick r:id="rId2"/>
              </a:rPr>
              <a:t>http://</a:t>
            </a:r>
            <a:r>
              <a:rPr lang="en-US" sz="2000" dirty="0" smtClean="0">
                <a:solidFill>
                  <a:srgbClr val="0070C0"/>
                </a:solidFill>
                <a:cs typeface="Times New Roman" pitchFamily="18" charset="0"/>
                <a:hlinkClick r:id="rId2"/>
              </a:rPr>
              <a:t>www.ercot.com/committees/board/tac/rms/tdtwg/index.html</a:t>
            </a:r>
            <a:r>
              <a:rPr lang="en-US" sz="2000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endParaRPr lang="en-US" sz="2000" dirty="0">
              <a:solidFill>
                <a:srgbClr val="0070C0"/>
              </a:solidFill>
              <a:cs typeface="Times New Roman" pitchFamily="18" charset="0"/>
            </a:endParaRPr>
          </a:p>
          <a:p>
            <a:pPr marL="457200" lvl="1" indent="0">
              <a:buFontTx/>
              <a:buNone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sz="2400" dirty="0" smtClean="0"/>
              <a:t>	 </a:t>
            </a:r>
          </a:p>
          <a:p>
            <a:pPr marL="0" indent="0">
              <a:buFontTx/>
              <a:buNone/>
              <a:defRPr/>
            </a:pPr>
            <a:endParaRPr lang="en-US" sz="2400" dirty="0"/>
          </a:p>
          <a:p>
            <a:pPr marL="0" indent="0">
              <a:buFontTx/>
              <a:buNone/>
              <a:defRPr/>
            </a:pPr>
            <a:endParaRPr lang="en-US" sz="2800" b="1" dirty="0" smtClean="0"/>
          </a:p>
          <a:p>
            <a:pPr marL="0" indent="0">
              <a:buFontTx/>
              <a:buNone/>
              <a:defRPr/>
            </a:pPr>
            <a:endParaRPr lang="en-US" sz="2800" b="1" dirty="0" smtClean="0"/>
          </a:p>
          <a:p>
            <a:pPr marL="914400" lvl="2" indent="0">
              <a:buFontTx/>
              <a:buNone/>
              <a:defRPr/>
            </a:pPr>
            <a:r>
              <a:rPr lang="en-US" dirty="0" smtClean="0"/>
              <a:t>.</a:t>
            </a:r>
            <a:endParaRPr lang="en-US" dirty="0"/>
          </a:p>
          <a:p>
            <a:pPr marL="914400" lvl="2" indent="0">
              <a:buFontTx/>
              <a:buNone/>
              <a:defRPr/>
            </a:pPr>
            <a:r>
              <a:rPr lang="en-US" dirty="0"/>
              <a:t>		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95E20B-1868-4671-94AA-DED5C63A222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72CA27-D628-485C-803D-B136ACEEC2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2057400"/>
            <a:ext cx="4000500" cy="360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19154</TotalTime>
  <Words>163</Words>
  <Application>Microsoft Office PowerPoint</Application>
  <PresentationFormat>On-screen Show (4:3)</PresentationFormat>
  <Paragraphs>62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TDTWG  Update to RMS</vt:lpstr>
      <vt:lpstr>PowerPoint Presentation</vt:lpstr>
      <vt:lpstr>PowerPoint Presentation</vt:lpstr>
      <vt:lpstr>PowerPoint Presentation</vt:lpstr>
      <vt:lpstr>  </vt:lpstr>
      <vt:lpstr>PowerPoint Presentation</vt:lpstr>
      <vt:lpstr>PowerPoint Presentation</vt:lpstr>
    </vt:vector>
  </TitlesOfParts>
  <Company>ERCOT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kcotner</dc:creator>
  <cp:lastModifiedBy>Durham, Isabelle L.</cp:lastModifiedBy>
  <cp:revision>913</cp:revision>
  <cp:lastPrinted>2002-09-24T18:27:58Z</cp:lastPrinted>
  <dcterms:created xsi:type="dcterms:W3CDTF">2002-07-29T21:45:07Z</dcterms:created>
  <dcterms:modified xsi:type="dcterms:W3CDTF">2015-05-29T22:00:32Z</dcterms:modified>
</cp:coreProperties>
</file>