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370" r:id="rId2"/>
    <p:sldId id="376" r:id="rId3"/>
    <p:sldId id="379" r:id="rId4"/>
    <p:sldId id="380" r:id="rId5"/>
    <p:sldId id="381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ttlewell, Bill" initials="WJK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40949A"/>
    <a:srgbClr val="0000CC"/>
    <a:srgbClr val="FF3300"/>
    <a:srgbClr val="FF9900"/>
    <a:srgbClr val="5469A2"/>
    <a:srgbClr val="294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68" autoAdjust="0"/>
    <p:restoredTop sz="94660"/>
  </p:normalViewPr>
  <p:slideViewPr>
    <p:cSldViewPr>
      <p:cViewPr>
        <p:scale>
          <a:sx n="60" d="100"/>
          <a:sy n="60" d="100"/>
        </p:scale>
        <p:origin x="-1830" y="-67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76600"/>
            <a:ext cx="5943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 smtClean="0">
                <a:latin typeface="Calibri" panose="020F0502020204030204" pitchFamily="34" charset="0"/>
              </a:rPr>
              <a:t>Update to RMS </a:t>
            </a:r>
            <a:endParaRPr lang="en-US" dirty="0"/>
          </a:p>
          <a:p>
            <a:pPr marL="0" indent="0" algn="ctr">
              <a:buNone/>
            </a:pPr>
            <a:r>
              <a:rPr lang="en-US" sz="2800" b="0" dirty="0" smtClean="0">
                <a:latin typeface="Calibri" panose="020F0502020204030204" pitchFamily="34" charset="0"/>
              </a:rPr>
              <a:t>June 2, 2015</a:t>
            </a: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752600"/>
            <a:ext cx="7543800" cy="123825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latin typeface="Calibri" panose="020F0502020204030204" pitchFamily="34" charset="0"/>
              </a:rPr>
              <a:t>ERCOT</a:t>
            </a:r>
            <a:br>
              <a:rPr lang="en-US" sz="3600" b="1" dirty="0" smtClean="0">
                <a:latin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</a:rPr>
              <a:t> </a:t>
            </a:r>
            <a:r>
              <a:rPr lang="en-US" sz="3600" b="1" dirty="0">
                <a:latin typeface="Calibri" panose="020F0502020204030204" pitchFamily="34" charset="0"/>
              </a:rPr>
              <a:t>Retail Market </a:t>
            </a:r>
            <a:r>
              <a:rPr lang="en-US" sz="3600" b="1" dirty="0" smtClean="0">
                <a:latin typeface="Calibri" panose="020F0502020204030204" pitchFamily="34" charset="0"/>
              </a:rPr>
              <a:t>Training </a:t>
            </a:r>
            <a:r>
              <a:rPr lang="en-US" sz="3600" b="1" dirty="0">
                <a:latin typeface="Calibri" panose="020F0502020204030204" pitchFamily="34" charset="0"/>
              </a:rPr>
              <a:t>Task Force</a:t>
            </a:r>
            <a:endParaRPr lang="en-US" sz="3600" b="1" dirty="0" smtClean="0">
              <a:latin typeface="Calibri" panose="020F050202020403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4610100"/>
            <a:ext cx="9144000" cy="175260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>
                <a:latin typeface="Calibri" panose="020F0502020204030204" pitchFamily="34" charset="0"/>
              </a:rPr>
              <a:t>        Co-Chairs:                                                      </a:t>
            </a:r>
          </a:p>
          <a:p>
            <a:pPr algn="ctr">
              <a:defRPr/>
            </a:pPr>
            <a:endParaRPr lang="en-US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US" sz="1600" dirty="0">
                <a:latin typeface="Calibri" panose="020F0502020204030204" pitchFamily="34" charset="0"/>
              </a:rPr>
              <a:t>Deborah McKeever, Oncor </a:t>
            </a:r>
            <a:r>
              <a:rPr lang="en-US" sz="1600" dirty="0" smtClean="0">
                <a:latin typeface="Calibri" panose="020F0502020204030204" pitchFamily="34" charset="0"/>
              </a:rPr>
              <a:t>        Tomas </a:t>
            </a:r>
            <a:r>
              <a:rPr lang="en-US" sz="1600" dirty="0">
                <a:latin typeface="Calibri" panose="020F0502020204030204" pitchFamily="34" charset="0"/>
              </a:rPr>
              <a:t>Fernandez, NRG </a:t>
            </a:r>
            <a:r>
              <a:rPr lang="en-US" sz="1600" dirty="0" smtClean="0">
                <a:latin typeface="Calibri" panose="020F0502020204030204" pitchFamily="34" charset="0"/>
              </a:rPr>
              <a:t>Energy         Sheri </a:t>
            </a:r>
            <a:r>
              <a:rPr lang="en-US" sz="1600" dirty="0" err="1">
                <a:latin typeface="Calibri" panose="020F0502020204030204" pitchFamily="34" charset="0"/>
              </a:rPr>
              <a:t>Wiegand</a:t>
            </a:r>
            <a:r>
              <a:rPr lang="en-US" sz="1600" dirty="0">
                <a:latin typeface="Calibri" panose="020F0502020204030204" pitchFamily="34" charset="0"/>
              </a:rPr>
              <a:t>, TXU Energy</a:t>
            </a:r>
          </a:p>
          <a:p>
            <a:pPr algn="ctr">
              <a:defRPr/>
            </a:pPr>
            <a:endParaRPr lang="en-US" sz="16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>
                <a:latin typeface="Calibri" panose="020F0502020204030204" pitchFamily="34" charset="0"/>
              </a:rPr>
              <a:t>Training Opportunities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Priority One</a:t>
            </a:r>
            <a:r>
              <a:rPr lang="en-US" sz="2800" b="0" dirty="0" smtClean="0">
                <a:latin typeface="Calibri" panose="020F0502020204030204" pitchFamily="34" charset="0"/>
              </a:rPr>
              <a:t>: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Retail Market 101 Training (New and Improved Edition)</a:t>
            </a:r>
          </a:p>
          <a:p>
            <a:pPr lvl="1"/>
            <a:r>
              <a:rPr lang="en-US" sz="2800" dirty="0" smtClean="0">
                <a:latin typeface="Calibri" panose="020F0502020204030204" pitchFamily="34" charset="0"/>
              </a:rPr>
              <a:t>Utilizing ERCOT’s course planning strategies, RMTTF identified the following for the development of Retail 101:</a:t>
            </a:r>
          </a:p>
          <a:p>
            <a:pPr lvl="2"/>
            <a:r>
              <a:rPr lang="en-US" sz="3200" dirty="0" smtClean="0">
                <a:latin typeface="Calibri" panose="020F0502020204030204" pitchFamily="34" charset="0"/>
              </a:rPr>
              <a:t>Training Need</a:t>
            </a:r>
          </a:p>
          <a:p>
            <a:pPr lvl="2"/>
            <a:r>
              <a:rPr lang="en-US" sz="3200" dirty="0" smtClean="0">
                <a:latin typeface="Calibri" panose="020F0502020204030204" pitchFamily="34" charset="0"/>
              </a:rPr>
              <a:t>Target Audience</a:t>
            </a:r>
          </a:p>
          <a:p>
            <a:pPr lvl="2"/>
            <a:r>
              <a:rPr lang="en-US" sz="3200" dirty="0" smtClean="0">
                <a:latin typeface="Calibri" panose="020F0502020204030204" pitchFamily="34" charset="0"/>
              </a:rPr>
              <a:t>Course Objectives</a:t>
            </a:r>
          </a:p>
          <a:p>
            <a:pPr lvl="1"/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0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 smtClean="0">
                <a:latin typeface="Calibri" panose="020F0502020204030204" pitchFamily="34" charset="0"/>
              </a:rPr>
              <a:t>ERCOT’s Training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alibri" panose="020F0502020204030204" pitchFamily="34" charset="0"/>
              </a:rPr>
              <a:t>Web-based version of Retail 101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</a:rPr>
              <a:t>This will be developed in conjunction with the instructor led training </a:t>
            </a:r>
            <a:endParaRPr lang="en-US" sz="28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err="1" smtClean="0">
                <a:latin typeface="Calibri" panose="020F0502020204030204" pitchFamily="34" charset="0"/>
              </a:rPr>
              <a:t>MarkeTrak</a:t>
            </a:r>
            <a:r>
              <a:rPr lang="en-US" sz="2400" dirty="0" smtClean="0">
                <a:latin typeface="Calibri" panose="020F0502020204030204" pitchFamily="34" charset="0"/>
              </a:rPr>
              <a:t> web-based training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</a:rPr>
              <a:t>Three modules are completed and ready for review: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Overview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Inadvertent Gain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Switch Hold</a:t>
            </a:r>
          </a:p>
          <a:p>
            <a:pPr marL="914400" lvl="2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 smtClean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8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838200" y="4419600"/>
            <a:ext cx="72390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b="1" u="sng" dirty="0" smtClean="0">
                <a:latin typeface="Calibri" panose="020F0502020204030204" pitchFamily="34" charset="0"/>
              </a:rPr>
              <a:t>Agenda</a:t>
            </a:r>
          </a:p>
          <a:p>
            <a:pPr algn="ctr"/>
            <a:r>
              <a:rPr lang="en-US" sz="2400" dirty="0" smtClean="0">
                <a:latin typeface="Calibri" panose="020F0502020204030204" pitchFamily="34" charset="0"/>
              </a:rPr>
              <a:t>Develop standards for Training </a:t>
            </a:r>
          </a:p>
          <a:p>
            <a:pPr algn="ctr"/>
            <a:r>
              <a:rPr lang="en-US" sz="2400" dirty="0" smtClean="0">
                <a:latin typeface="Calibri" panose="020F0502020204030204" pitchFamily="34" charset="0"/>
              </a:rPr>
              <a:t>Review two modules for </a:t>
            </a:r>
            <a:r>
              <a:rPr lang="en-US" sz="2400" dirty="0" err="1" smtClean="0">
                <a:latin typeface="Calibri" panose="020F0502020204030204" pitchFamily="34" charset="0"/>
              </a:rPr>
              <a:t>MarkeTrak</a:t>
            </a:r>
            <a:r>
              <a:rPr lang="en-US" sz="2400" dirty="0" smtClean="0">
                <a:latin typeface="Calibri" panose="020F0502020204030204" pitchFamily="34" charset="0"/>
              </a:rPr>
              <a:t> web-based training </a:t>
            </a:r>
          </a:p>
          <a:p>
            <a:pPr algn="ctr"/>
            <a:r>
              <a:rPr lang="en-US" sz="2400" dirty="0" smtClean="0">
                <a:latin typeface="Calibri" panose="020F0502020204030204" pitchFamily="34" charset="0"/>
              </a:rPr>
              <a:t>Continue discussion on Retail 101 </a:t>
            </a: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2133600"/>
            <a:ext cx="5943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 smtClean="0">
                <a:latin typeface="Calibri" panose="020F0502020204030204" pitchFamily="34" charset="0"/>
              </a:rPr>
              <a:t>Wednesday</a:t>
            </a:r>
            <a:r>
              <a:rPr lang="en-US" sz="2800" b="0" dirty="0">
                <a:latin typeface="Calibri" panose="020F0502020204030204" pitchFamily="34" charset="0"/>
              </a:rPr>
              <a:t>, </a:t>
            </a:r>
            <a:r>
              <a:rPr lang="en-US" sz="2800" b="0" dirty="0" smtClean="0">
                <a:latin typeface="Calibri" panose="020F0502020204030204" pitchFamily="34" charset="0"/>
              </a:rPr>
              <a:t>July 8</a:t>
            </a:r>
            <a:r>
              <a:rPr lang="en-US" sz="2800" b="0" baseline="30000" dirty="0" smtClean="0">
                <a:latin typeface="Calibri" panose="020F0502020204030204" pitchFamily="34" charset="0"/>
              </a:rPr>
              <a:t>th</a:t>
            </a:r>
            <a:r>
              <a:rPr lang="en-US" sz="2800" b="0" dirty="0" smtClean="0">
                <a:latin typeface="Calibri" panose="020F0502020204030204" pitchFamily="34" charset="0"/>
              </a:rPr>
              <a:t> 2015</a:t>
            </a:r>
          </a:p>
          <a:p>
            <a:pPr marL="0" indent="0" algn="ctr"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9:30 am to 4:00 pm</a:t>
            </a:r>
          </a:p>
          <a:p>
            <a:pPr marL="0" indent="0" algn="ctr">
              <a:buNone/>
            </a:pPr>
            <a:r>
              <a:rPr lang="en-US" sz="2800" b="0" dirty="0" smtClean="0">
                <a:latin typeface="Calibri" panose="020F0502020204030204" pitchFamily="34" charset="0"/>
              </a:rPr>
              <a:t>ERCOT Met Center</a:t>
            </a:r>
            <a:endParaRPr lang="en-US" b="0" dirty="0" smtClean="0">
              <a:latin typeface="Arial Black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123825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latin typeface="Calibri" panose="020F0502020204030204" pitchFamily="34" charset="0"/>
              </a:rPr>
              <a:t>Next Meeting Date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447800" y="3962400"/>
            <a:ext cx="6276975" cy="476250"/>
          </a:xfr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Please plan to attend!!</a:t>
            </a:r>
          </a:p>
          <a:p>
            <a:pPr>
              <a:defRPr/>
            </a:pP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7" y="1404937"/>
            <a:ext cx="4048125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93579" y="5562598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libri" panose="020F0502020204030204" pitchFamily="34" charset="0"/>
              </a:rPr>
              <a:t>Questions</a:t>
            </a:r>
            <a:endParaRPr lang="en-US" sz="3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2991</TotalTime>
  <Words>165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Custom Design</vt:lpstr>
      <vt:lpstr>ERCOT  Retail Market Training Task Force</vt:lpstr>
      <vt:lpstr>Training Opportunities</vt:lpstr>
      <vt:lpstr>ERCOT’s Training Plans</vt:lpstr>
      <vt:lpstr>Next Meeting Date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Wiegand, Sheri</cp:lastModifiedBy>
  <cp:revision>144</cp:revision>
  <dcterms:created xsi:type="dcterms:W3CDTF">2005-04-21T14:28:35Z</dcterms:created>
  <dcterms:modified xsi:type="dcterms:W3CDTF">2015-06-01T15:28:57Z</dcterms:modified>
</cp:coreProperties>
</file>