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06/02/15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06/02/15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0615 </a:t>
            </a:r>
            <a:r>
              <a:rPr lang="en-US" kern="0" dirty="0">
                <a:solidFill>
                  <a:prstClr val="black"/>
                </a:solidFill>
              </a:rPr>
              <a:t>Summary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 </a:t>
            </a:r>
            <a:r>
              <a:rPr lang="en-US" sz="1800" b="0" dirty="0">
                <a:solidFill>
                  <a:prstClr val="black"/>
                </a:solidFill>
              </a:rPr>
              <a:t>New CRs </a:t>
            </a:r>
            <a:r>
              <a:rPr lang="en-US" sz="1800" b="0" dirty="0" smtClean="0">
                <a:solidFill>
                  <a:prstClr val="black"/>
                </a:solidFill>
              </a:rPr>
              <a:t>testing </a:t>
            </a:r>
            <a:r>
              <a:rPr lang="en-US" sz="1800" b="0" dirty="0" smtClean="0">
                <a:solidFill>
                  <a:prstClr val="black"/>
                </a:solidFill>
              </a:rPr>
              <a:t>(Including 1 </a:t>
            </a:r>
            <a:r>
              <a:rPr lang="en-US" sz="1800" b="0" dirty="0">
                <a:solidFill>
                  <a:prstClr val="black"/>
                </a:solidFill>
              </a:rPr>
              <a:t>additional DUNS)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1 </a:t>
            </a:r>
            <a:r>
              <a:rPr lang="en-US" sz="1800" b="0" dirty="0" smtClean="0">
                <a:solidFill>
                  <a:prstClr val="black"/>
                </a:solidFill>
              </a:rPr>
              <a:t>CR is testing </a:t>
            </a:r>
            <a:r>
              <a:rPr lang="en-US" sz="1800" b="0" dirty="0">
                <a:solidFill>
                  <a:prstClr val="black"/>
                </a:solidFill>
              </a:rPr>
              <a:t>for </a:t>
            </a:r>
            <a:r>
              <a:rPr lang="en-US" sz="1800" b="0" dirty="0" smtClean="0">
                <a:solidFill>
                  <a:prstClr val="black"/>
                </a:solidFill>
              </a:rPr>
              <a:t>a Change </a:t>
            </a:r>
            <a:r>
              <a:rPr lang="en-US" sz="1800" b="0" dirty="0">
                <a:solidFill>
                  <a:prstClr val="black"/>
                </a:solidFill>
              </a:rPr>
              <a:t>of Service Provider, </a:t>
            </a:r>
            <a:r>
              <a:rPr lang="en-US" sz="1800" b="0" dirty="0" smtClean="0">
                <a:solidFill>
                  <a:prstClr val="black"/>
                </a:solidFill>
              </a:rPr>
              <a:t>1 </a:t>
            </a:r>
            <a:r>
              <a:rPr lang="en-US" sz="1800" b="0" dirty="0">
                <a:solidFill>
                  <a:prstClr val="black"/>
                </a:solidFill>
              </a:rPr>
              <a:t>CR </a:t>
            </a:r>
            <a:r>
              <a:rPr lang="en-US" sz="1800" b="0" dirty="0" smtClean="0">
                <a:solidFill>
                  <a:prstClr val="black"/>
                </a:solidFill>
              </a:rPr>
              <a:t>is adding a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territory, </a:t>
            </a:r>
            <a:r>
              <a:rPr lang="en-US" sz="1800" b="0" dirty="0" smtClean="0">
                <a:solidFill>
                  <a:prstClr val="black"/>
                </a:solidFill>
              </a:rPr>
              <a:t>and 1 CR </a:t>
            </a:r>
            <a:r>
              <a:rPr lang="en-US" sz="1800" b="0" dirty="0" smtClean="0">
                <a:solidFill>
                  <a:prstClr val="black"/>
                </a:solidFill>
              </a:rPr>
              <a:t>is testing for a Change </a:t>
            </a:r>
            <a:r>
              <a:rPr lang="en-US" sz="1800" b="0" dirty="0" smtClean="0">
                <a:solidFill>
                  <a:prstClr val="black"/>
                </a:solidFill>
              </a:rPr>
              <a:t>of Bank</a:t>
            </a:r>
            <a:endParaRPr lang="en-US" sz="1800" b="0" dirty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06/02/15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0615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began 05/13/15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signup </a:t>
            </a:r>
            <a:r>
              <a:rPr lang="en-US" sz="1800" b="0" dirty="0">
                <a:solidFill>
                  <a:prstClr val="black"/>
                </a:solidFill>
              </a:rPr>
              <a:t>deadline </a:t>
            </a:r>
            <a:r>
              <a:rPr lang="en-US" sz="1800" b="0" dirty="0" smtClean="0">
                <a:solidFill>
                  <a:prstClr val="black"/>
                </a:solidFill>
              </a:rPr>
              <a:t>was 05/20/15 (Adhoc,07/02/15 for Current </a:t>
            </a:r>
            <a:r>
              <a:rPr lang="en-US" sz="1800" b="0" dirty="0">
                <a:solidFill>
                  <a:prstClr val="black"/>
                </a:solidFill>
              </a:rPr>
              <a:t>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Connectivity </a:t>
            </a:r>
            <a:r>
              <a:rPr lang="en-US" sz="1800" b="0" dirty="0">
                <a:solidFill>
                  <a:prstClr val="black"/>
                </a:solidFill>
              </a:rPr>
              <a:t>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was 05/26/15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is 06/12/15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begin 06/15/15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concludes on 06/26/15 (</a:t>
            </a:r>
            <a:r>
              <a:rPr lang="en-US" sz="1800" b="0" dirty="0">
                <a:solidFill>
                  <a:prstClr val="black"/>
                </a:solidFill>
              </a:rPr>
              <a:t>C</a:t>
            </a:r>
            <a:r>
              <a:rPr lang="en-US" sz="1800" b="0" dirty="0" smtClean="0">
                <a:solidFill>
                  <a:prstClr val="black"/>
                </a:solidFill>
              </a:rPr>
              <a:t>ontingency/Adhoc </a:t>
            </a:r>
            <a:r>
              <a:rPr lang="en-US" sz="1800" b="0" dirty="0">
                <a:solidFill>
                  <a:prstClr val="black"/>
                </a:solidFill>
              </a:rPr>
              <a:t>P</a:t>
            </a:r>
            <a:r>
              <a:rPr lang="en-US" sz="1800" b="0" dirty="0" smtClean="0">
                <a:solidFill>
                  <a:prstClr val="black"/>
                </a:solidFill>
              </a:rPr>
              <a:t>eriod </a:t>
            </a:r>
            <a:r>
              <a:rPr lang="en-US" sz="1800" b="0" dirty="0">
                <a:solidFill>
                  <a:prstClr val="black"/>
                </a:solidFill>
              </a:rPr>
              <a:t>until </a:t>
            </a:r>
            <a:r>
              <a:rPr lang="en-US" sz="1800" b="0" dirty="0" smtClean="0">
                <a:solidFill>
                  <a:prstClr val="black"/>
                </a:solidFill>
              </a:rPr>
              <a:t>08/07/15)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06/02/15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c34af464-7aa1-4edd-9be4-83dffc1cb926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131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Host, Marianne</cp:lastModifiedBy>
  <cp:revision>173</cp:revision>
  <cp:lastPrinted>2013-01-30T23:16:36Z</cp:lastPrinted>
  <dcterms:created xsi:type="dcterms:W3CDTF">2010-04-12T23:12:02Z</dcterms:created>
  <dcterms:modified xsi:type="dcterms:W3CDTF">2015-05-29T15:28:29Z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