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89" r:id="rId4"/>
    <p:sldMasterId id="2147493467" r:id="rId5"/>
  </p:sldMasterIdLst>
  <p:notesMasterIdLst>
    <p:notesMasterId r:id="rId13"/>
  </p:notesMasterIdLst>
  <p:handoutMasterIdLst>
    <p:handoutMasterId r:id="rId14"/>
  </p:handoutMasterIdLst>
  <p:sldIdLst>
    <p:sldId id="260" r:id="rId6"/>
    <p:sldId id="274" r:id="rId7"/>
    <p:sldId id="275" r:id="rId8"/>
    <p:sldId id="269" r:id="rId9"/>
    <p:sldId id="276" r:id="rId10"/>
    <p:sldId id="278" r:id="rId11"/>
    <p:sldId id="277" r:id="rId12"/>
  </p:sldIdLst>
  <p:sldSz cx="9144000" cy="6858000" type="screen4x3"/>
  <p:notesSz cx="7010400" cy="9296400"/>
  <p:custDataLst>
    <p:tags r:id="rId1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484" autoAdjust="0"/>
    <p:restoredTop sz="99698" autoAdjust="0"/>
  </p:normalViewPr>
  <p:slideViewPr>
    <p:cSldViewPr snapToGrid="0" snapToObjects="1">
      <p:cViewPr varScale="1">
        <p:scale>
          <a:sx n="133" d="100"/>
          <a:sy n="133" d="100"/>
        </p:scale>
        <p:origin x="-984" y="-96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1506"/>
    </p:cViewPr>
  </p:sorterViewPr>
  <p:notesViewPr>
    <p:cSldViewPr snapToGrid="0" snapToObjects="1" showGuide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ags" Target="tags/tag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01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9FF9-C7B1-4EEE-842C-4D5E57DEF007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507F-AB6B-4A1E-8F56-864034B61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8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71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63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24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87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4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844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4E9FA6-2EDB-465A-BFA3-6A8683C95095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2E507F-AB6B-4A1E-8F56-864034B61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02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01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0" r:id="rId1"/>
    <p:sldLayoutId id="2147493491" r:id="rId2"/>
    <p:sldLayoutId id="2147493492" r:id="rId3"/>
    <p:sldLayoutId id="2147493493" r:id="rId4"/>
    <p:sldLayoutId id="2147493494" r:id="rId5"/>
    <p:sldLayoutId id="2147493495" r:id="rId6"/>
    <p:sldLayoutId id="2147493496" r:id="rId7"/>
    <p:sldLayoutId id="2147493498" r:id="rId8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  <p:sldLayoutId id="2147493497" r:id="rId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RetailOperationIssues@lists.ercot.com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5308421"/>
            <a:chOff x="603250" y="546100"/>
            <a:chExt cx="7727950" cy="5308421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37240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latin typeface="Arial Rounded MT Bold" panose="020F0704030504030204" pitchFamily="34" charset="0"/>
                </a:rPr>
                <a:t>Communication of unplanned retail system outages / issues</a:t>
              </a:r>
            </a:p>
            <a:p>
              <a:endParaRPr lang="en-US" sz="3200" b="1" dirty="0" smtClean="0">
                <a:latin typeface="Arial Rounded MT Bold" panose="020F0704030504030204" pitchFamily="34" charset="0"/>
              </a:endParaRPr>
            </a:p>
            <a:p>
              <a:r>
                <a:rPr lang="en-US" sz="3200" b="1" dirty="0" smtClean="0">
                  <a:latin typeface="Arial Rounded MT Bold" panose="020F0704030504030204" pitchFamily="34" charset="0"/>
                </a:rPr>
                <a:t>Red Flag / System Generated Notices</a:t>
              </a:r>
            </a:p>
            <a:p>
              <a:endParaRPr lang="en-US" sz="3200" b="1" i="1" dirty="0">
                <a:latin typeface="Arial Rounded MT Bold" panose="020F0704030504030204" pitchFamily="34" charset="0"/>
              </a:endParaRPr>
            </a:p>
            <a:p>
              <a:r>
                <a:rPr lang="en-US" sz="2000" i="1" dirty="0">
                  <a:latin typeface="Articulate Light" panose="02000503040000020004" pitchFamily="2" charset="0"/>
                </a:rPr>
                <a:t>T</a:t>
              </a:r>
              <a:r>
                <a:rPr lang="en-US" sz="2000" i="1" dirty="0" smtClean="0">
                  <a:latin typeface="Articulate Light" panose="02000503040000020004" pitchFamily="2" charset="0"/>
                </a:rPr>
                <a:t>ed Hailu</a:t>
              </a:r>
            </a:p>
            <a:p>
              <a:r>
                <a:rPr lang="en-US" sz="2000" i="1" dirty="0" smtClean="0">
                  <a:latin typeface="Articulate Light" panose="02000503040000020004" pitchFamily="2" charset="0"/>
                </a:rPr>
                <a:t>ERCOT Client Services</a:t>
              </a:r>
            </a:p>
            <a:p>
              <a:r>
                <a:rPr lang="en-US" dirty="0" smtClean="0">
                  <a:latin typeface="Articulate Light" panose="02000503040000020004" pitchFamily="2" charset="0"/>
                </a:rPr>
                <a:t> </a:t>
              </a:r>
            </a:p>
            <a:p>
              <a:r>
                <a:rPr lang="en-US" dirty="0" smtClean="0">
                  <a:latin typeface="Articulate Light" panose="02000503040000020004" pitchFamily="2" charset="0"/>
                </a:rPr>
                <a:t>RMS Meeting – June 2 - 2015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780673" y="760678"/>
            <a:ext cx="4153175" cy="5066285"/>
            <a:chOff x="4780673" y="760678"/>
            <a:chExt cx="4153175" cy="5066285"/>
          </a:xfrm>
        </p:grpSpPr>
        <p:pic>
          <p:nvPicPr>
            <p:cNvPr id="5" name="Picture 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704" t="21558" r="43574" b="16123"/>
            <a:stretch/>
          </p:blipFill>
          <p:spPr bwMode="auto">
            <a:xfrm>
              <a:off x="4780673" y="760678"/>
              <a:ext cx="4153175" cy="5066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74552" y="5071607"/>
              <a:ext cx="399374" cy="3967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Freeform 8"/>
          <p:cNvSpPr/>
          <p:nvPr/>
        </p:nvSpPr>
        <p:spPr>
          <a:xfrm flipH="1">
            <a:off x="4649971" y="1566574"/>
            <a:ext cx="1724266" cy="3505033"/>
          </a:xfrm>
          <a:custGeom>
            <a:avLst/>
            <a:gdLst>
              <a:gd name="connsiteX0" fmla="*/ 3593206 w 3593206"/>
              <a:gd name="connsiteY0" fmla="*/ 0 h 3296992"/>
              <a:gd name="connsiteX1" fmla="*/ 1030310 w 3593206"/>
              <a:gd name="connsiteY1" fmla="*/ 914400 h 3296992"/>
              <a:gd name="connsiteX2" fmla="*/ 0 w 3593206"/>
              <a:gd name="connsiteY2" fmla="*/ 3296992 h 3296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93206" h="3296992">
                <a:moveTo>
                  <a:pt x="3593206" y="0"/>
                </a:moveTo>
                <a:cubicBezTo>
                  <a:pt x="2611192" y="182450"/>
                  <a:pt x="1629178" y="364901"/>
                  <a:pt x="1030310" y="914400"/>
                </a:cubicBezTo>
                <a:cubicBezTo>
                  <a:pt x="431442" y="1463899"/>
                  <a:pt x="156693" y="2912772"/>
                  <a:pt x="0" y="3296992"/>
                </a:cubicBezTo>
              </a:path>
            </a:pathLst>
          </a:custGeom>
          <a:noFill/>
          <a:ln w="508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m-E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Rounded MT Bold" panose="020F0704030504030204" pitchFamily="34" charset="0"/>
              </a:rPr>
              <a:t>The Red Flag  / System Generated Notice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0647" y="1295400"/>
            <a:ext cx="4436204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dirty="0" smtClean="0">
                <a:cs typeface="Arial" panose="020B0604020202020204" pitchFamily="34" charset="0"/>
              </a:rPr>
              <a:t>What is it?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cs typeface="Arial" panose="020B0604020202020204" pitchFamily="34" charset="0"/>
              </a:rPr>
              <a:t>First alert of unplanned retail system issues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cs typeface="Arial" panose="020B0604020202020204" pitchFamily="34" charset="0"/>
              </a:rPr>
              <a:t>A flag on ERCOT.com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cs typeface="Arial" panose="020B0604020202020204" pitchFamily="34" charset="0"/>
              </a:rPr>
              <a:t>Coupled with a system generated </a:t>
            </a:r>
            <a:r>
              <a:rPr lang="en-US" sz="2400" dirty="0">
                <a:cs typeface="Arial" panose="020B0604020202020204" pitchFamily="34" charset="0"/>
              </a:rPr>
              <a:t>n</a:t>
            </a:r>
            <a:r>
              <a:rPr lang="en-US" sz="2400" dirty="0" smtClean="0">
                <a:cs typeface="Arial" panose="020B0604020202020204" pitchFamily="34" charset="0"/>
              </a:rPr>
              <a:t>otice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u="sng" dirty="0" smtClean="0">
                <a:solidFill>
                  <a:srgbClr val="FF0000"/>
                </a:solidFill>
                <a:cs typeface="Arial" panose="020B0604020202020204" pitchFamily="34" charset="0"/>
              </a:rPr>
              <a:t>During </a:t>
            </a:r>
            <a:r>
              <a:rPr lang="en-US" sz="2400" dirty="0" smtClean="0">
                <a:cs typeface="Arial" panose="020B0604020202020204" pitchFamily="34" charset="0"/>
              </a:rPr>
              <a:t>and after normal business hours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cs typeface="Arial" panose="020B0604020202020204" pitchFamily="34" charset="0"/>
              </a:rPr>
              <a:t>Removed when issue is resolved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cs typeface="Arial" panose="020B0604020202020204" pitchFamily="34" charset="0"/>
            </a:endParaRPr>
          </a:p>
        </p:txBody>
      </p:sp>
      <p:pic>
        <p:nvPicPr>
          <p:cNvPr id="11" name="Picture 7" descr="http://pixabay.com/static/uploads/photo/2013/07/12/19/20/communist-154578__18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438" y="684563"/>
            <a:ext cx="911413" cy="1764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158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Rounded MT Bold" panose="020F0704030504030204" pitchFamily="34" charset="0"/>
              </a:rPr>
              <a:t>The Red Flag  / System Generated Notice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0647" y="1295400"/>
            <a:ext cx="4310026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dirty="0" smtClean="0">
                <a:cs typeface="Arial" panose="020B0604020202020204" pitchFamily="34" charset="0"/>
              </a:rPr>
              <a:t>What type of outages / issues?</a:t>
            </a:r>
            <a:endParaRPr lang="en-US" sz="2800" b="1" dirty="0">
              <a:cs typeface="Arial" panose="020B0604020202020204" pitchFamily="34" charset="0"/>
            </a:endParaRP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cs typeface="Arial" panose="020B0604020202020204" pitchFamily="34" charset="0"/>
              </a:rPr>
              <a:t>Retail transaction processing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cs typeface="Arial" panose="020B0604020202020204" pitchFamily="34" charset="0"/>
              </a:rPr>
              <a:t>MarkeTrak</a:t>
            </a:r>
            <a:endParaRPr lang="en-US" sz="2800" dirty="0" smtClean="0">
              <a:cs typeface="Arial" panose="020B0604020202020204" pitchFamily="34" charset="0"/>
            </a:endParaRP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cs typeface="Arial" panose="020B0604020202020204" pitchFamily="34" charset="0"/>
              </a:rPr>
              <a:t>Retail MIS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dirty="0" smtClean="0"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cs typeface="Arial" panose="020B0604020202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780673" y="760678"/>
            <a:ext cx="4153175" cy="5066285"/>
            <a:chOff x="4780673" y="760678"/>
            <a:chExt cx="4153175" cy="5066285"/>
          </a:xfrm>
        </p:grpSpPr>
        <p:pic>
          <p:nvPicPr>
            <p:cNvPr id="6" name="Picture 5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704" t="21558" r="43574" b="16123"/>
            <a:stretch/>
          </p:blipFill>
          <p:spPr bwMode="auto">
            <a:xfrm>
              <a:off x="4780673" y="760678"/>
              <a:ext cx="4153175" cy="5066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74552" y="5071607"/>
              <a:ext cx="399374" cy="3967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8" name="Picture 7" descr="http://pixabay.com/static/uploads/photo/2013/07/12/19/20/communist-154578__18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3307" y="3704317"/>
            <a:ext cx="911413" cy="1764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390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The Red Flag  / System Generated Notice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0647" y="1295400"/>
            <a:ext cx="8153400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b="1" dirty="0" smtClean="0">
                <a:cs typeface="Arial" panose="020B0604020202020204" pitchFamily="34" charset="0"/>
              </a:rPr>
              <a:t>How will I be notified of unplanned retail system issues?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cs typeface="Arial" panose="020B0604020202020204" pitchFamily="34" charset="0"/>
              </a:rPr>
              <a:t>System generated notice  </a:t>
            </a:r>
            <a:r>
              <a:rPr lang="en-US" sz="2400" dirty="0" smtClean="0">
                <a:cs typeface="Arial" panose="020B0604020202020204" pitchFamily="34" charset="0"/>
                <a:hlinkClick r:id="rId2"/>
              </a:rPr>
              <a:t>RetailOperationIssues@lists.ercot.com</a:t>
            </a:r>
            <a:endParaRPr lang="en-US" sz="2400" dirty="0" smtClean="0"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en-US" sz="2400" b="1" dirty="0" smtClean="0"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400" b="1" dirty="0" smtClean="0">
                <a:cs typeface="Arial" panose="020B0604020202020204" pitchFamily="34" charset="0"/>
              </a:rPr>
              <a:t>What will the system generated notice contain?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cs typeface="Arial" panose="020B0604020202020204" pitchFamily="34" charset="0"/>
              </a:rPr>
              <a:t>A predetermined message that  ERCOT is experiencing issues with:</a:t>
            </a:r>
          </a:p>
          <a:p>
            <a:pPr marL="1828800" lvl="3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cs typeface="Arial" panose="020B0604020202020204" pitchFamily="34" charset="0"/>
              </a:rPr>
              <a:t>Retail Transaction Processing</a:t>
            </a:r>
          </a:p>
          <a:p>
            <a:pPr marL="1828800" lvl="3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 smtClean="0">
                <a:cs typeface="Arial" panose="020B0604020202020204" pitchFamily="34" charset="0"/>
              </a:rPr>
              <a:t>MarkeTrak</a:t>
            </a:r>
            <a:endParaRPr lang="en-US" sz="2400" dirty="0" smtClean="0">
              <a:cs typeface="Arial" panose="020B0604020202020204" pitchFamily="34" charset="0"/>
            </a:endParaRPr>
          </a:p>
          <a:p>
            <a:pPr marL="1828800" lvl="3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cs typeface="Arial" panose="020B0604020202020204" pitchFamily="34" charset="0"/>
              </a:rPr>
              <a:t>Retail MIS</a:t>
            </a:r>
          </a:p>
        </p:txBody>
      </p:sp>
      <p:pic>
        <p:nvPicPr>
          <p:cNvPr id="5" name="Picture 7" descr="http://pixabay.com/static/uploads/photo/2013/07/12/19/20/communist-154578__18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6349" y="4556068"/>
            <a:ext cx="911413" cy="1764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Callout 6"/>
          <p:cNvSpPr/>
          <p:nvPr/>
        </p:nvSpPr>
        <p:spPr>
          <a:xfrm>
            <a:off x="7291703" y="3832554"/>
            <a:ext cx="1617044" cy="900223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rgbClr val="FF0000"/>
                </a:solidFill>
              </a:rPr>
              <a:t>ERCOT is experiencing retail system issues</a:t>
            </a:r>
            <a:endParaRPr lang="am-ET" sz="105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05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The Red Flag  / System Generated Notice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0647" y="1295400"/>
            <a:ext cx="4243021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b="1" dirty="0" smtClean="0">
                <a:cs typeface="Arial" panose="020B0604020202020204" pitchFamily="34" charset="0"/>
              </a:rPr>
              <a:t>Will a follow up market notice be sent?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cs typeface="Arial" panose="020B0604020202020204" pitchFamily="34" charset="0"/>
              </a:rPr>
              <a:t>Yes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cs typeface="Arial" panose="020B0604020202020204" pitchFamily="34" charset="0"/>
              </a:rPr>
              <a:t>During business hours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cs typeface="Arial" panose="020B0604020202020204" pitchFamily="34" charset="0"/>
              </a:rPr>
              <a:t>For issues lasting 30 minutes or longer</a:t>
            </a:r>
          </a:p>
          <a:p>
            <a:pPr marL="1828800" lvl="3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 smtClean="0"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77" t="24252" r="20070" b="18616"/>
          <a:stretch/>
        </p:blipFill>
        <p:spPr bwMode="auto">
          <a:xfrm>
            <a:off x="4564881" y="859630"/>
            <a:ext cx="4172970" cy="4283869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627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Rounded MT Bold" panose="020F0704030504030204" pitchFamily="34" charset="0"/>
              </a:rPr>
              <a:t>The </a:t>
            </a:r>
            <a:r>
              <a:rPr lang="en-US" dirty="0">
                <a:latin typeface="Arial Rounded MT Bold" panose="020F0704030504030204" pitchFamily="34" charset="0"/>
              </a:rPr>
              <a:t>Red Flag  / System Generated Notice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0647" y="1295400"/>
            <a:ext cx="4243021" cy="487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b="1" dirty="0" smtClean="0">
                <a:cs typeface="Arial" panose="020B0604020202020204" pitchFamily="34" charset="0"/>
              </a:rPr>
              <a:t>Next steps?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cs typeface="Arial" panose="020B0604020202020204" pitchFamily="34" charset="0"/>
              </a:rPr>
              <a:t>ERCOT</a:t>
            </a: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cs typeface="Arial" panose="020B0604020202020204" pitchFamily="34" charset="0"/>
              </a:rPr>
              <a:t>Finalize procedures</a:t>
            </a: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cs typeface="Arial" panose="020B0604020202020204" pitchFamily="34" charset="0"/>
              </a:rPr>
              <a:t>Create e-mail distribution list</a:t>
            </a: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cs typeface="Arial" panose="020B0604020202020204" pitchFamily="34" charset="0"/>
              </a:rPr>
              <a:t>Market Notice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cs typeface="Arial" panose="020B0604020202020204" pitchFamily="34" charset="0"/>
              </a:rPr>
              <a:t>RMS/COPS(CSWG)</a:t>
            </a: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cs typeface="Arial" panose="020B0604020202020204" pitchFamily="34" charset="0"/>
              </a:rPr>
              <a:t>COPMG changes</a:t>
            </a:r>
          </a:p>
          <a:p>
            <a:pPr marL="1828800" lvl="3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 smtClean="0">
              <a:cs typeface="Arial" panose="020B0604020202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780673" y="760678"/>
            <a:ext cx="4153175" cy="5066285"/>
            <a:chOff x="4780673" y="760678"/>
            <a:chExt cx="4153175" cy="5066285"/>
          </a:xfrm>
        </p:grpSpPr>
        <p:pic>
          <p:nvPicPr>
            <p:cNvPr id="7" name="Picture 6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704" t="21558" r="43574" b="16123"/>
            <a:stretch/>
          </p:blipFill>
          <p:spPr bwMode="auto">
            <a:xfrm>
              <a:off x="4780673" y="760678"/>
              <a:ext cx="4153175" cy="5066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74552" y="5071607"/>
              <a:ext cx="399374" cy="3967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" name="Picture 7" descr="http://pixabay.com/static/uploads/photo/2013/07/12/19/20/communist-154578__18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438" y="684563"/>
            <a:ext cx="911413" cy="1764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80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Rounded MT Bold" panose="020F0704030504030204" pitchFamily="34" charset="0"/>
              </a:rPr>
              <a:t>Questions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4735034" y="1846521"/>
            <a:ext cx="482010" cy="290624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m-ET"/>
          </a:p>
        </p:txBody>
      </p:sp>
      <p:sp>
        <p:nvSpPr>
          <p:cNvPr id="7" name="Oval Callout 6"/>
          <p:cNvSpPr/>
          <p:nvPr/>
        </p:nvSpPr>
        <p:spPr>
          <a:xfrm>
            <a:off x="5060093" y="2312541"/>
            <a:ext cx="1617044" cy="900223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rgbClr val="FF0000"/>
                </a:solidFill>
              </a:rPr>
              <a:t>ERCOT is experiencing retail system issues</a:t>
            </a:r>
            <a:endParaRPr lang="am-ET" sz="1050" dirty="0">
              <a:solidFill>
                <a:srgbClr val="FF0000"/>
              </a:solidFill>
            </a:endParaRPr>
          </a:p>
        </p:txBody>
      </p:sp>
      <p:pic>
        <p:nvPicPr>
          <p:cNvPr id="1033" name="Picture 9" descr="http://www.acheter-en-chine.com/wp-content/uploads/2011/10/ques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163" y="892632"/>
            <a:ext cx="2896959" cy="3622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://pixabay.com/static/uploads/photo/2013/07/12/19/20/communist-154578__18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2643" y="2845451"/>
            <a:ext cx="924401" cy="1789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88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elements/1.1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3056</TotalTime>
  <Words>196</Words>
  <Application>Microsoft Office PowerPoint</Application>
  <PresentationFormat>On-screen Show (4:3)</PresentationFormat>
  <Paragraphs>47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Custom Design</vt:lpstr>
      <vt:lpstr>PowerPoint Presentation</vt:lpstr>
      <vt:lpstr>The Red Flag  / System Generated Notice</vt:lpstr>
      <vt:lpstr>The Red Flag  / System Generated Notice</vt:lpstr>
      <vt:lpstr>The Red Flag  / System Generated Notice</vt:lpstr>
      <vt:lpstr>The Red Flag  / System Generated Notice</vt:lpstr>
      <vt:lpstr>The Red Flag  / System Generated Notice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Hailu, Ted</cp:lastModifiedBy>
  <cp:revision>175</cp:revision>
  <cp:lastPrinted>2015-05-13T14:08:33Z</cp:lastPrinted>
  <dcterms:created xsi:type="dcterms:W3CDTF">2010-04-12T23:12:02Z</dcterms:created>
  <dcterms:modified xsi:type="dcterms:W3CDTF">2015-05-29T16:50:16Z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