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2" r:id="rId1"/>
    <p:sldMasterId id="2147484574" r:id="rId2"/>
  </p:sldMasterIdLst>
  <p:notesMasterIdLst>
    <p:notesMasterId r:id="rId13"/>
  </p:notesMasterIdLst>
  <p:sldIdLst>
    <p:sldId id="256" r:id="rId3"/>
    <p:sldId id="320" r:id="rId4"/>
    <p:sldId id="321" r:id="rId5"/>
    <p:sldId id="319" r:id="rId6"/>
    <p:sldId id="317" r:id="rId7"/>
    <p:sldId id="323" r:id="rId8"/>
    <p:sldId id="313" r:id="rId9"/>
    <p:sldId id="324" r:id="rId10"/>
    <p:sldId id="260" r:id="rId11"/>
    <p:sldId id="32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3" autoAdjust="0"/>
    <p:restoredTop sz="92110" autoAdjust="0"/>
  </p:normalViewPr>
  <p:slideViewPr>
    <p:cSldViewPr>
      <p:cViewPr>
        <p:scale>
          <a:sx n="80" d="100"/>
          <a:sy n="80" d="100"/>
        </p:scale>
        <p:origin x="-55" y="-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C136CB7-D6D5-40A9-A812-13236F74C5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3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C9C90D-218C-4067-90BC-7D34E23F3821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988C8E-9E75-4B76-95BD-2927A53003B9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BC87C4-8366-45AA-ACFF-60438888A2F6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D776352-C709-4D82-871C-F1406061C371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7717A0-C801-4690-B38B-2C4656A7E681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5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E44BB86-6CE5-4413-AB91-344557177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7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84580-ECC4-44D8-B8E0-24A2C71FD8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4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C97C-DBA4-4FDD-9F2D-D75CC526E9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88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2A376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649A30D-1070-47FB-AE15-B800C37A0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34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1D33-2BD4-469E-9594-773FCF2EB4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80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A911280-8CBD-46B6-B1BB-CC66FB9D08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670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6301163-7BFE-4DCC-9B57-93C42B51B5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F013A9-9236-4A72-821B-D324FC1AC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864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7027A3C7-6D26-4370-AD29-CFE33FB731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952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C0983-E523-4837-B4CD-FF4F80E0EA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793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63056-4D7D-4E71-ABAC-705C6B14D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9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2BE6-F5C0-462B-A22E-5C85686B30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857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A43CAB2-BFE2-451C-911D-3362C78CA2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95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92B80-9C59-4490-A32E-6926240D0C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863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CD6C2-F433-4803-B4C0-2DCFBA84E1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08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4F2585-B08A-433A-861A-3AD63BF0BD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367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D90AD1-0CC0-4CDE-8EC7-661AA4D565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359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788DF7-679C-4217-A049-610150931F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262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026385-B9AC-4664-ADA4-20B40A4EE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91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3EA0E-7124-4D7F-A7D4-935B4EFC93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C3CEC1-6762-4C95-826D-EBD51A608E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6884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37C0D0E-EA18-4B1C-AF4C-028276E359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290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65CE9AF1-CCF0-475C-B507-1F29A49D8E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8" r:id="rId1"/>
    <p:sldLayoutId id="2147484960" r:id="rId2"/>
    <p:sldLayoutId id="2147484969" r:id="rId3"/>
    <p:sldLayoutId id="2147484970" r:id="rId4"/>
    <p:sldLayoutId id="2147484971" r:id="rId5"/>
    <p:sldLayoutId id="2147484972" r:id="rId6"/>
    <p:sldLayoutId id="2147484961" r:id="rId7"/>
    <p:sldLayoutId id="2147484973" r:id="rId8"/>
    <p:sldLayoutId id="2147484974" r:id="rId9"/>
    <p:sldLayoutId id="2147484962" r:id="rId10"/>
    <p:sldLayoutId id="21474849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prstClr val="black"/>
                </a:solidFill>
                <a:cs typeface="Arial" charset="0"/>
              </a:defRPr>
            </a:lvl1pPr>
            <a:extLst/>
          </a:lstStyle>
          <a:p>
            <a:pPr>
              <a:defRPr/>
            </a:pPr>
            <a:fld id="{F9CECB56-3469-492F-A1DA-FF4B2F24D7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75" r:id="rId1"/>
    <p:sldLayoutId id="2147484964" r:id="rId2"/>
    <p:sldLayoutId id="2147484976" r:id="rId3"/>
    <p:sldLayoutId id="2147484977" r:id="rId4"/>
    <p:sldLayoutId id="2147484978" r:id="rId5"/>
    <p:sldLayoutId id="2147484979" r:id="rId6"/>
    <p:sldLayoutId id="2147484965" r:id="rId7"/>
    <p:sldLayoutId id="2147484980" r:id="rId8"/>
    <p:sldLayoutId id="2147484981" r:id="rId9"/>
    <p:sldLayoutId id="2147484966" r:id="rId10"/>
    <p:sldLayoutId id="2147484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client_svcs/mktrk_inf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rcot.com/content/wcm/training_courses/128/MARKET_IAG_Training_Final_20150514.pptx" TargetMode="External"/><Relationship Id="rId4" Type="http://schemas.openxmlformats.org/officeDocument/2006/relationships/hyperlink" Target="http://www.ercot.com/content/wcm/key_documents_lists/27306/MarkeTrak_SubTypes_Quick_Reference_20150510_v2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27306/MarkeTrak_SubTypes_Quick_Reference_20150510_v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429000"/>
            <a:ext cx="7772400" cy="1382713"/>
          </a:xfrm>
        </p:spPr>
        <p:txBody>
          <a:bodyPr/>
          <a:lstStyle/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dirty="0" smtClean="0">
                <a:latin typeface="Californian FB" pitchFamily="18" charset="0"/>
              </a:rPr>
              <a:t>Update to RMS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alifornian FB" pitchFamily="18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dirty="0" smtClean="0">
                <a:latin typeface="Californian FB" pitchFamily="18" charset="0"/>
              </a:rPr>
              <a:t>June 2, 2015</a:t>
            </a: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endParaRPr lang="en-US" altLang="en-US" sz="2400" dirty="0" smtClean="0">
              <a:latin typeface="Comic Sans MS" pitchFamily="66" charset="0"/>
            </a:endParaRPr>
          </a:p>
          <a:p>
            <a:pPr marR="0" eaLnBrk="1" hangingPunct="1">
              <a:lnSpc>
                <a:spcPct val="60000"/>
              </a:lnSpc>
            </a:pPr>
            <a:r>
              <a:rPr lang="en-US" altLang="en-US" sz="24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543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2"/>
              </a:solidFill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616075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Questions </a:t>
            </a:r>
          </a:p>
        </p:txBody>
      </p:sp>
      <p:pic>
        <p:nvPicPr>
          <p:cNvPr id="2662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1066800"/>
            <a:ext cx="3509963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2"/>
          <p:cNvSpPr txBox="1">
            <a:spLocks noChangeArrowheads="1"/>
          </p:cNvSpPr>
          <p:nvPr/>
        </p:nvSpPr>
        <p:spPr bwMode="auto">
          <a:xfrm>
            <a:off x="1906588" y="4343400"/>
            <a:ext cx="5334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mic Sans MS" pitchFamily="66" charset="0"/>
              </a:rPr>
              <a:t>Any future MarkeTrak issues should be referred to TDTWG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u="sng" dirty="0">
                <a:latin typeface="Comic Sans MS" pitchFamily="66" charset="0"/>
              </a:rPr>
              <a:t>TDTWG Next Meeting</a:t>
            </a:r>
            <a:r>
              <a:rPr lang="en-US" altLang="en-US" sz="1800" b="1" dirty="0">
                <a:latin typeface="Comic Sans MS" pitchFamily="66" charset="0"/>
              </a:rPr>
              <a:t>: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mic Sans MS" pitchFamily="66" charset="0"/>
              </a:rPr>
              <a:t>Wednesday, June 10</a:t>
            </a:r>
            <a:r>
              <a:rPr lang="en-US" altLang="en-US" sz="1800" b="1" baseline="30000" dirty="0">
                <a:latin typeface="Comic Sans MS" pitchFamily="66" charset="0"/>
              </a:rPr>
              <a:t>th</a:t>
            </a:r>
            <a:r>
              <a:rPr lang="en-US" altLang="en-US" sz="1800" b="1" dirty="0">
                <a:latin typeface="Comic Sans MS" pitchFamily="66" charset="0"/>
              </a:rPr>
              <a:t> 2:00 – 4:00 pm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Comic Sans MS" pitchFamily="66" charset="0"/>
              </a:rPr>
              <a:t>WebEx only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RMGRR131 – Guidelines for Notification of Invoice Dispute – </a:t>
            </a:r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VOTE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revision will align the Retail Market Guide with current market practices.   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Today, most CRs utilize the MarkeTrak tool to submit an 810 invoice dispute.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Usage &amp; Billing SubType</a:t>
            </a:r>
          </a:p>
          <a:p>
            <a:pPr lvl="1"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Other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The Retail Market Guide currently outlines a formal dispute process by sending an email to a designated TDSP address with a spreadsheet attachment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b="1" dirty="0" smtClean="0">
                <a:latin typeface="Comic Sans MS" panose="030F0702030302020204" pitchFamily="66" charset="0"/>
              </a:rPr>
              <a:t>RMGRR – Guidelines for Notification of Invoice Dispute </a:t>
            </a:r>
            <a:r>
              <a:rPr lang="en-US" dirty="0" smtClean="0">
                <a:latin typeface="Comic Sans MS" panose="030F0702030302020204" pitchFamily="66" charset="0"/>
              </a:rPr>
              <a:t>- continued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Benefits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Allows Market Participants the ability to manage, track, and acknowledge receipt of invoice disputes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More timely resolution of invoice disputes due to reporting and workflow management capabilities within the MarkeTrak tool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Allows Market Participants  to track resolution of invoice disputes to ensure adherence to Service Level Agreements (SLA)</a:t>
            </a:r>
          </a:p>
          <a:p>
            <a:pPr lvl="1">
              <a:defRPr/>
            </a:pPr>
            <a:r>
              <a:rPr lang="en-US" sz="1600" dirty="0">
                <a:latin typeface="Comic Sans MS" panose="030F0702030302020204" pitchFamily="66" charset="0"/>
              </a:rPr>
              <a:t>Provides all Market Participants with full transparency into ‘State’ of invoice dispute (In Progress, Pending Complete, etc)</a:t>
            </a:r>
          </a:p>
          <a:p>
            <a:pPr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Continued discussions on clarifying language for timelines on MarkeTrak dispute process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sz="3600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78835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09675"/>
            <a:ext cx="8686800" cy="4797425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Roadshow –        </a:t>
            </a:r>
            <a:r>
              <a:rPr lang="en-US" sz="24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LAST STOP  ----  REMINDER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 smtClean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Register via ERCOT’s Learning Management System (LMS) if planning to attend in person </a:t>
            </a: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WebEx details are listed at ERCOT&gt; Services&gt; Training&gt;  Course Catalog </a:t>
            </a:r>
          </a:p>
          <a:p>
            <a:pPr>
              <a:defRPr/>
            </a:pPr>
            <a:r>
              <a:rPr lang="en-US" sz="2000" b="1" dirty="0" smtClean="0">
                <a:latin typeface="Comic Sans MS" panose="030F0702030302020204" pitchFamily="66" charset="0"/>
              </a:rPr>
              <a:t>Registration via LMS is still being accepted for the last training class</a:t>
            </a:r>
          </a:p>
          <a:p>
            <a:pPr lvl="1">
              <a:defRPr/>
            </a:pPr>
            <a:r>
              <a:rPr lang="en-US" sz="2000" b="1" u="sng" dirty="0" smtClean="0">
                <a:latin typeface="Comic Sans MS" panose="030F0702030302020204" pitchFamily="66" charset="0"/>
              </a:rPr>
              <a:t>Dallas</a:t>
            </a:r>
            <a:r>
              <a:rPr lang="en-US" sz="2000" b="1" dirty="0" smtClean="0">
                <a:latin typeface="Comic Sans MS" panose="030F0702030302020204" pitchFamily="66" charset="0"/>
              </a:rPr>
              <a:t>, </a:t>
            </a:r>
            <a:r>
              <a:rPr lang="en-US" sz="2000" dirty="0" smtClean="0">
                <a:latin typeface="Comic Sans MS" panose="030F0702030302020204" pitchFamily="66" charset="0"/>
              </a:rPr>
              <a:t>Oncor , </a:t>
            </a:r>
            <a:r>
              <a:rPr lang="en-US" sz="2000" b="1" dirty="0" smtClean="0">
                <a:latin typeface="Comic Sans MS" panose="030F0702030302020204" pitchFamily="66" charset="0"/>
              </a:rPr>
              <a:t>Debbie McKeever – deborah.mckeever@oncor.com</a:t>
            </a:r>
          </a:p>
          <a:p>
            <a:pPr lvl="2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Friday, June 12</a:t>
            </a:r>
            <a:r>
              <a:rPr lang="en-US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2000" dirty="0" smtClean="0">
                <a:latin typeface="Comic Sans MS" panose="030F0702030302020204" pitchFamily="66" charset="0"/>
              </a:rPr>
              <a:t> , 9:30 am – 4 pm</a:t>
            </a:r>
          </a:p>
          <a:p>
            <a:pPr lvl="2">
              <a:defRPr/>
            </a:pPr>
            <a:endParaRPr lang="en-US" sz="1400" dirty="0">
              <a:latin typeface="Comic Sans MS" panose="030F0702030302020204" pitchFamily="66" charset="0"/>
            </a:endParaRPr>
          </a:p>
          <a:p>
            <a:pPr lvl="2">
              <a:defRPr/>
            </a:pP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Thank you for your participation</a:t>
            </a:r>
          </a:p>
          <a:p>
            <a:pPr>
              <a:defRPr/>
            </a:pPr>
            <a:r>
              <a:rPr lang="en-US" sz="2400" dirty="0" smtClean="0">
                <a:latin typeface="Comic Sans MS" panose="030F0702030302020204" pitchFamily="66" charset="0"/>
              </a:rPr>
              <a:t>Austin – May 12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th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25 classroom participants/ 20 WebEx participants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20 REPs (10 different REP companies)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15 TDSPs (all TDSP companies)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11 ERCOT &amp; PUC</a:t>
            </a:r>
          </a:p>
          <a:p>
            <a:pPr>
              <a:defRPr/>
            </a:pPr>
            <a:r>
              <a:rPr lang="en-US" sz="2400" dirty="0" smtClean="0">
                <a:latin typeface="Comic Sans MS" panose="030F0702030302020204" pitchFamily="66" charset="0"/>
              </a:rPr>
              <a:t>Houston – May 15</a:t>
            </a:r>
            <a:r>
              <a:rPr lang="en-US" sz="2400" baseline="30000" dirty="0" smtClean="0">
                <a:latin typeface="Comic Sans MS" panose="030F0702030302020204" pitchFamily="66" charset="0"/>
              </a:rPr>
              <a:t>th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pPr lvl="1"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20 classroom participants/ 27 WebEx participants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33 REPs (20 different REP companies)</a:t>
            </a:r>
          </a:p>
          <a:p>
            <a:pPr lvl="2">
              <a:defRPr/>
            </a:pPr>
            <a:r>
              <a:rPr lang="en-US" sz="1800" dirty="0" smtClean="0">
                <a:latin typeface="Comic Sans MS" panose="030F0702030302020204" pitchFamily="66" charset="0"/>
              </a:rPr>
              <a:t>  8 TDSPs (all TDSP companies)</a:t>
            </a:r>
          </a:p>
          <a:p>
            <a:pPr lvl="2">
              <a:defRPr/>
            </a:pP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dirty="0" smtClean="0">
                <a:latin typeface="Comic Sans MS" panose="030F0702030302020204" pitchFamily="66" charset="0"/>
              </a:rPr>
              <a:t> 6 ERCOT &amp; PUC</a:t>
            </a:r>
            <a:endParaRPr lang="en-US" sz="1800" dirty="0">
              <a:latin typeface="Comic Sans MS" panose="030F0702030302020204" pitchFamily="66" charset="0"/>
            </a:endParaRP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1800" b="1" i="1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4950" y="1447800"/>
            <a:ext cx="8686800" cy="4525963"/>
          </a:xfrm>
        </p:spPr>
        <p:txBody>
          <a:bodyPr/>
          <a:lstStyle/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Post-survey </a:t>
            </a: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Surveys will be sent this week to Austin and Houston participants soliciting feedback on the training.  </a:t>
            </a:r>
          </a:p>
          <a:p>
            <a:pPr marL="109537" indent="0">
              <a:buFont typeface="Wingdings 3" pitchFamily="18" charset="2"/>
              <a:buNone/>
              <a:defRPr/>
            </a:pPr>
            <a:endParaRPr lang="en-US" sz="2400" b="1" u="sng" dirty="0">
              <a:latin typeface="Comic Sans MS" panose="030F0702030302020204" pitchFamily="66" charset="0"/>
            </a:endParaRPr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400" b="1" u="sng" dirty="0" smtClean="0">
                <a:latin typeface="Comic Sans MS" panose="030F0702030302020204" pitchFamily="66" charset="0"/>
              </a:rPr>
              <a:t>Inadvertent Gain (IAG) Training Agenda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Inadvertent Gain/Loss Overview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Causes of IAS &amp; Impacts to customer experience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1600" dirty="0" smtClean="0">
                <a:latin typeface="Comic Sans MS" panose="030F0702030302020204" pitchFamily="66" charset="0"/>
              </a:rPr>
              <a:t>Prevention of IAS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IAS Resolution Process Walkthrough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Reconciliation &amp; Verification Process</a:t>
            </a:r>
            <a:endParaRPr lang="en-US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Customer Rescission Walkthrough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ERCOT Live Demonstration &amp; Customized Reports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latin typeface="Comic Sans MS" panose="030F0702030302020204" pitchFamily="66" charset="0"/>
              </a:rPr>
              <a:t>Market Challenge</a:t>
            </a:r>
          </a:p>
          <a:p>
            <a:pPr marL="109537" indent="0" algn="ctr">
              <a:buFont typeface="Wingdings 3" pitchFamily="18" charset="2"/>
              <a:buNone/>
              <a:defRPr/>
            </a:pPr>
            <a:r>
              <a:rPr lang="en-US" sz="1800" b="1" i="1" dirty="0" smtClean="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3038"/>
            <a:ext cx="7883525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http://www.ercot.com/services/client_svcs/mktrk_info/index.html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http://www.ercot.com/content/meetings/rms/keydocs/2014/0110/08.__RMS_MarkeTrak_Task_Force_20140104.ppt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http://www.ercot.com/content/meetings/rms/keydocs/2014/0603/07.__RMS_MarkeTrak_Task_Force_20140603.ppt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http://www.ercot.com/content/meetings/rms/keydocs/2014/1028/07.__RMS_MarkeTrak_Task_Force_20141028.ppt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http://www.ercot.com/content/meetings/rms/keydocs/2015/0106/09.__RMS_MarkeTrak_Task_Force_20150106.ppt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http://www.ercot.com/committees/board/tac/rms/marketraktf/index.html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http://www.ercot.com/content/committees/board/tac/rms/marketraktf/keydocs/2014/PR010_03_training_FINAL.ppt</a:t>
            </a:r>
          </a:p>
          <a:p>
            <a:pPr eaLnBrk="1" hangingPunct="1">
              <a:defRPr/>
            </a:pPr>
            <a:r>
              <a:rPr lang="en-US" altLang="en-US" sz="1250" dirty="0" smtClean="0">
                <a:solidFill>
                  <a:srgbClr val="0000FF"/>
                </a:solidFill>
                <a:latin typeface="Comic Sans MS" pitchFamily="66" charset="0"/>
                <a:hlinkClick r:id="rId3"/>
              </a:rPr>
              <a:t>http://www.ercot.com/content/wcm/training_courses/97/MarkeTrak_Detailed_Training_102014.ppt</a:t>
            </a:r>
            <a:endParaRPr lang="en-US" altLang="en-US" sz="125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mic Sans MS" panose="030F0702030302020204" pitchFamily="66" charset="0"/>
              </a:rPr>
              <a:t>http://www.ercot.com/committees/board/tac/rms/marketraktf/</a:t>
            </a:r>
            <a:r>
              <a:rPr lang="en-US" sz="1200" u="sng" dirty="0">
                <a:latin typeface="Comic Sans MS" panose="030F0702030302020204" pitchFamily="66" charset="0"/>
                <a:hlinkClick r:id="rId4"/>
              </a:rPr>
              <a:t>MarkeTrak SubTypes Quick Reference 20150510 v2</a:t>
            </a:r>
            <a:endParaRPr lang="en-US" sz="1200" dirty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US" sz="1200" dirty="0">
                <a:latin typeface="Comic Sans MS" panose="030F0702030302020204" pitchFamily="66" charset="0"/>
              </a:rPr>
              <a:t>Link to IAG/Rescission training: http://www.ercot.com/services/training/course/128#materials/</a:t>
            </a:r>
            <a:r>
              <a:rPr lang="en-US" sz="1200" u="sng" dirty="0">
                <a:latin typeface="Comic Sans MS" panose="030F0702030302020204" pitchFamily="66" charset="0"/>
                <a:hlinkClick r:id="rId5"/>
              </a:rPr>
              <a:t>MARKET IAG Training Final 20150511 v2 10 </a:t>
            </a:r>
            <a:r>
              <a:rPr lang="en-US" sz="1200" u="sng" dirty="0" smtClean="0">
                <a:latin typeface="Comic Sans MS" panose="030F0702030302020204" pitchFamily="66" charset="0"/>
                <a:hlinkClick r:id="rId5"/>
              </a:rPr>
              <a:t>15am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User Guide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Bulk Insert Templates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MarkeTrak Workflows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MarkeTrak Tips and Tricks</a:t>
            </a:r>
          </a:p>
          <a:p>
            <a:pPr lvl="2" eaLnBrk="1" hangingPunct="1">
              <a:defRPr/>
            </a:pPr>
            <a:r>
              <a:rPr lang="en-US" altLang="en-US" sz="1200" dirty="0" smtClean="0">
                <a:latin typeface="Comic Sans MS" pitchFamily="66" charset="0"/>
              </a:rPr>
              <a:t>MarkeTrak API WSDL/XSD</a:t>
            </a:r>
          </a:p>
          <a:p>
            <a:pPr lvl="2" eaLnBrk="1" hangingPunct="1">
              <a:buFont typeface="Verdana" pitchFamily="34" charset="0"/>
              <a:buNone/>
              <a:defRPr/>
            </a:pPr>
            <a:r>
              <a:rPr lang="en-US" altLang="en-US" sz="1200" dirty="0" smtClean="0">
                <a:latin typeface="Comic Sans MS" pitchFamily="66" charset="0"/>
              </a:rPr>
              <a:t>Also direct link from MarkeTrak tool</a:t>
            </a:r>
          </a:p>
          <a:p>
            <a:pPr lvl="1" eaLnBrk="1" hangingPunct="1">
              <a:defRPr/>
            </a:pPr>
            <a:endParaRPr lang="en-US" altLang="en-US" dirty="0" smtClean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 marL="107950" indent="0" eaLnBrk="1" hangingPunct="1">
              <a:buFont typeface="Wingdings 3" pitchFamily="18" charset="2"/>
              <a:buNone/>
            </a:pPr>
            <a:r>
              <a:rPr lang="en-US" altLang="en-US" sz="1600" dirty="0" smtClean="0">
                <a:latin typeface="Comic Sans MS" panose="030F0702030302020204" pitchFamily="66" charset="0"/>
              </a:rPr>
              <a:t>http://www.ercot.com/committees/board/tac/rms/marketraktf/</a:t>
            </a:r>
            <a:r>
              <a:rPr lang="en-US" altLang="en-US" sz="1600" u="sng" dirty="0" smtClean="0">
                <a:latin typeface="Comic Sans MS" panose="030F0702030302020204" pitchFamily="66" charset="0"/>
                <a:hlinkClick r:id="rId3"/>
              </a:rPr>
              <a:t>MarkeTrak SubTypes Quick Reference 20150510 v2</a:t>
            </a:r>
            <a:endParaRPr lang="en-US" altLang="en-US" sz="1600" u="sng" dirty="0" smtClean="0">
              <a:latin typeface="Comic Sans MS" panose="030F0702030302020204" pitchFamily="66" charset="0"/>
            </a:endParaRPr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dirty="0" smtClean="0">
              <a:latin typeface="Comic Sans MS" panose="030F0702030302020204" pitchFamily="66" charset="0"/>
            </a:endParaRPr>
          </a:p>
          <a:p>
            <a:pPr marL="107950" indent="0" eaLnBrk="1" hangingPunct="1">
              <a:buFont typeface="Wingdings 3" pitchFamily="18" charset="2"/>
              <a:buNone/>
            </a:pPr>
            <a:endParaRPr lang="en-US" altLang="en-US" sz="1600" u="sng" dirty="0" smtClean="0">
              <a:latin typeface="Comic Sans MS" panose="030F0702030302020204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MarkeTrak  Documentation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038" y="1752600"/>
            <a:ext cx="651033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Comic Sans MS" panose="030F0702030302020204" pitchFamily="66" charset="0"/>
              </a:rPr>
              <a:t>Sunsetting of Task Force -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VOTE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  <p:pic>
        <p:nvPicPr>
          <p:cNvPr id="2560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295400"/>
            <a:ext cx="6372225" cy="4511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5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6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7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8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36898</TotalTime>
  <Words>502</Words>
  <Application>Microsoft Office PowerPoint</Application>
  <PresentationFormat>On-screen Show (4:3)</PresentationFormat>
  <Paragraphs>88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Concourse</vt:lpstr>
      <vt:lpstr>1_Concourse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MarkeTrak  Documentation</vt:lpstr>
      <vt:lpstr>MarkeTrak  Documentation</vt:lpstr>
      <vt:lpstr>Sunsetting of Task Force - VOTE</vt:lpstr>
      <vt:lpstr>Questions 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MarkeTrak Task Force</dc:title>
  <dc:creator>00015621</dc:creator>
  <cp:lastModifiedBy>Reed, Carolyn E.</cp:lastModifiedBy>
  <cp:revision>637</cp:revision>
  <cp:lastPrinted>2015-02-24T17:09:08Z</cp:lastPrinted>
  <dcterms:created xsi:type="dcterms:W3CDTF">2007-08-07T19:55:41Z</dcterms:created>
  <dcterms:modified xsi:type="dcterms:W3CDTF">2015-05-29T15:41:52Z</dcterms:modified>
</cp:coreProperties>
</file>