
<file path=[Content_Types].xml><?xml version="1.0" encoding="utf-8"?>
<Types xmlns="http://schemas.openxmlformats.org/package/2006/content-types">
  <Default Extension="png" ContentType="image/png"/>
  <Default Extension="bin" ContentType="application/vnd.ms-office.activeX"/>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activeX/activeX1.xml" ContentType="application/vnd.ms-office.activeX+xml"/>
  <Override PartName="/ppt/activeX/activeX2.xml" ContentType="application/vnd.ms-office.activeX+xml"/>
  <Override PartName="/ppt/activeX/activeX3.xml" ContentType="application/vnd.ms-office.activeX+xml"/>
  <Override PartName="/ppt/activeX/activeX4.xml" ContentType="application/vnd.ms-office.activeX+xml"/>
  <Override PartName="/ppt/activeX/activeX5.xml" ContentType="application/vnd.ms-office.activeX+xml"/>
  <Override PartName="/ppt/activeX/activeX6.xml" ContentType="application/vnd.ms-office.activeX+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4"/>
    <p:sldMasterId id="2147493467" r:id="rId5"/>
  </p:sldMasterIdLst>
  <p:notesMasterIdLst>
    <p:notesMasterId r:id="rId9"/>
  </p:notesMasterIdLst>
  <p:handoutMasterIdLst>
    <p:handoutMasterId r:id="rId10"/>
  </p:handoutMasterIdLst>
  <p:sldIdLst>
    <p:sldId id="271" r:id="rId6"/>
    <p:sldId id="307" r:id="rId7"/>
    <p:sldId id="306" r:id="rId8"/>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uane, Mark" initials="MR"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D1E2"/>
    <a:srgbClr val="EE7B72"/>
    <a:srgbClr val="C4E3E1"/>
    <a:srgbClr val="005386"/>
    <a:srgbClr val="55BAB7"/>
    <a:srgbClr val="00385E"/>
    <a:srgbClr val="008373"/>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1" autoAdjust="0"/>
    <p:restoredTop sz="94595" autoAdjust="0"/>
  </p:normalViewPr>
  <p:slideViewPr>
    <p:cSldViewPr snapToGrid="0" snapToObjects="1">
      <p:cViewPr>
        <p:scale>
          <a:sx n="80" d="100"/>
          <a:sy n="80" d="100"/>
        </p:scale>
        <p:origin x="-1908" y="-660"/>
      </p:cViewPr>
      <p:guideLst>
        <p:guide orient="horz" pos="4032"/>
        <p:guide orient="horz" pos="840"/>
        <p:guide pos="2272"/>
        <p:guide pos="360"/>
        <p:guide pos="2875"/>
        <p:guide pos="537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4" d="100"/>
        <a:sy n="104" d="100"/>
      </p:scale>
      <p:origin x="0" y="1578"/>
    </p:cViewPr>
  </p:sorterViewPr>
  <p:notesViewPr>
    <p:cSldViewPr snapToGrid="0" snapToObjects="1" showGuides="1">
      <p:cViewPr varScale="1">
        <p:scale>
          <a:sx n="78" d="100"/>
          <a:sy n="78" d="100"/>
        </p:scale>
        <p:origin x="-2034"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_rels/activeX5.xml.rels><?xml version="1.0" encoding="UTF-8" standalone="yes"?>
<Relationships xmlns="http://schemas.openxmlformats.org/package/2006/relationships"><Relationship Id="rId1" Type="http://schemas.microsoft.com/office/2006/relationships/activeXControlBinary" Target="activeX5.bin"/></Relationships>
</file>

<file path=ppt/activeX/_rels/activeX6.xml.rels><?xml version="1.0" encoding="UTF-8" standalone="yes"?>
<Relationships xmlns="http://schemas.openxmlformats.org/package/2006/relationships"><Relationship Id="rId1" Type="http://schemas.microsoft.com/office/2006/relationships/activeXControlBinary" Target="activeX6.bin"/></Relationships>
</file>

<file path=ppt/activeX/activeX1.xml><?xml version="1.0" encoding="utf-8"?>
<ax:ocx xmlns:ax="http://schemas.microsoft.com/office/2006/activeX" xmlns:r="http://schemas.openxmlformats.org/officeDocument/2006/relationships" ax:classid="{8BD21D10-EC42-11CE-9E0D-00AA006002F3}" ax:persistence="persistStorage" r:id="rId1"/>
</file>

<file path=ppt/activeX/activeX2.xml><?xml version="1.0" encoding="utf-8"?>
<ax:ocx xmlns:ax="http://schemas.microsoft.com/office/2006/activeX" xmlns:r="http://schemas.openxmlformats.org/officeDocument/2006/relationships" ax:classid="{8BD21D10-EC42-11CE-9E0D-00AA006002F3}" ax:persistence="persistStorage" r:id="rId1"/>
</file>

<file path=ppt/activeX/activeX3.xml><?xml version="1.0" encoding="utf-8"?>
<ax:ocx xmlns:ax="http://schemas.microsoft.com/office/2006/activeX" xmlns:r="http://schemas.openxmlformats.org/officeDocument/2006/relationships" ax:classid="{8BD21D10-EC42-11CE-9E0D-00AA006002F3}" ax:persistence="persistStorage" r:id="rId1"/>
</file>

<file path=ppt/activeX/activeX4.xml><?xml version="1.0" encoding="utf-8"?>
<ax:ocx xmlns:ax="http://schemas.microsoft.com/office/2006/activeX" xmlns:r="http://schemas.openxmlformats.org/officeDocument/2006/relationships" ax:classid="{8BD21D10-EC42-11CE-9E0D-00AA006002F3}" ax:persistence="persistStorage" r:id="rId1"/>
</file>

<file path=ppt/activeX/activeX5.xml><?xml version="1.0" encoding="utf-8"?>
<ax:ocx xmlns:ax="http://schemas.microsoft.com/office/2006/activeX" xmlns:r="http://schemas.openxmlformats.org/officeDocument/2006/relationships" ax:classid="{8BD21D10-EC42-11CE-9E0D-00AA006002F3}" ax:persistence="persistStorage" r:id="rId1"/>
</file>

<file path=ppt/activeX/activeX6.xml><?xml version="1.0" encoding="utf-8"?>
<ax:ocx xmlns:ax="http://schemas.microsoft.com/office/2006/activeX" xmlns:r="http://schemas.openxmlformats.org/officeDocument/2006/relationships" ax:classid="{8BD21D10-EC42-11CE-9E0D-00AA006002F3}" ax:persistence="persistStorage" r:id="rId1"/>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F69DE495-51AC-4723-A7B4-B1B58AAC8C5A}" type="datetimeFigureOut">
              <a:rPr lang="en-US" smtClean="0"/>
              <a:t>5/18/2015</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F80D1E90-E9C6-42A2-8EB7-24DAC221AC2D}" type="slidenum">
              <a:rPr lang="en-US" smtClean="0"/>
              <a:t>‹#›</a:t>
            </a:fld>
            <a:endParaRPr lang="en-US" dirty="0"/>
          </a:p>
        </p:txBody>
      </p:sp>
    </p:spTree>
    <p:extLst>
      <p:ext uri="{BB962C8B-B14F-4D97-AF65-F5344CB8AC3E}">
        <p14:creationId xmlns:p14="http://schemas.microsoft.com/office/powerpoint/2010/main" val="708787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D1DF52B9-7E6C-4146-83FC-76B5AB271E46}" type="datetimeFigureOut">
              <a:rPr lang="en-US" smtClean="0"/>
              <a:t>5/18/2015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E41B3D22-F502-4A52-A06E-717BD3D70E2C}" type="slidenum">
              <a:rPr lang="en-US" smtClean="0"/>
              <a:t>‹#›</a:t>
            </a:fld>
            <a:endParaRPr lang="en-US" dirty="0"/>
          </a:p>
        </p:txBody>
      </p:sp>
    </p:spTree>
    <p:extLst>
      <p:ext uri="{BB962C8B-B14F-4D97-AF65-F5344CB8AC3E}">
        <p14:creationId xmlns:p14="http://schemas.microsoft.com/office/powerpoint/2010/main" val="92213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1B3D22-F502-4A52-A06E-717BD3D70E2C}" type="slidenum">
              <a:rPr lang="en-US" smtClean="0"/>
              <a:t>1</a:t>
            </a:fld>
            <a:endParaRPr lang="en-US" dirty="0"/>
          </a:p>
        </p:txBody>
      </p:sp>
    </p:spTree>
    <p:extLst>
      <p:ext uri="{BB962C8B-B14F-4D97-AF65-F5344CB8AC3E}">
        <p14:creationId xmlns:p14="http://schemas.microsoft.com/office/powerpoint/2010/main" val="87065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664" y="828675"/>
            <a:ext cx="8229600" cy="51165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8"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322038221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12239484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71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62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9" name="Straight Connector 8"/>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3" name="Title Placeholder 1"/>
          <p:cNvSpPr>
            <a:spLocks noGrp="1"/>
          </p:cNvSpPr>
          <p:nvPr>
            <p:ph type="title"/>
          </p:nvPr>
        </p:nvSpPr>
        <p:spPr>
          <a:xfrm>
            <a:off x="371475"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6"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2605946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9664" y="9255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379664" y="1565275"/>
            <a:ext cx="4040188"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9255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565275"/>
            <a:ext cx="4041775"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1" name="Straight Connector 10"/>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5"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8" name="Footer Placeholder 4"/>
          <p:cNvSpPr>
            <a:spLocks noGrp="1"/>
          </p:cNvSpPr>
          <p:nvPr>
            <p:ph type="ftr" sz="quarter" idx="10"/>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248682443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cxnSp>
        <p:nvCxnSpPr>
          <p:cNvPr id="7" name="Straight Connector 6"/>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userDrawn="1"/>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3"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08471299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24922467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71474"/>
            <a:ext cx="3008313" cy="8921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371474"/>
            <a:ext cx="5111750" cy="558323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26365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4"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21822031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Cover Page">
    <p:spTree>
      <p:nvGrpSpPr>
        <p:cNvPr id="1" name=""/>
        <p:cNvGrpSpPr/>
        <p:nvPr/>
      </p:nvGrpSpPr>
      <p:grpSpPr>
        <a:xfrm>
          <a:off x="0" y="0"/>
          <a:ext cx="0" cy="0"/>
          <a:chOff x="0" y="0"/>
          <a:chExt cx="0" cy="0"/>
        </a:xfrm>
      </p:grpSpPr>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12663116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Cover Page">
    <p:spTree>
      <p:nvGrpSpPr>
        <p:cNvPr id="1" name=""/>
        <p:cNvGrpSpPr/>
        <p:nvPr/>
      </p:nvGrpSpPr>
      <p:grpSpPr>
        <a:xfrm>
          <a:off x="0" y="0"/>
          <a:ext cx="0" cy="0"/>
          <a:chOff x="0" y="0"/>
          <a:chExt cx="0" cy="0"/>
        </a:xfrm>
      </p:grpSpPr>
      <p:sp>
        <p:nvSpPr>
          <p:cNvPr id="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5"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47334803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7625" y="0"/>
            <a:ext cx="923925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3" name="Picture 12"/>
          <p:cNvPicPr>
            <a:picLocks/>
          </p:cNvPicPr>
          <p:nvPr userDrawn="1"/>
        </p:nvPicPr>
        <p:blipFill rotWithShape="1">
          <a:blip r:embed="rId9">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pic>
        <p:nvPicPr>
          <p:cNvPr id="9" name="Picture 8" descr="ERCOT cmyk-01.png"/>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247650" y="6024691"/>
            <a:ext cx="817615" cy="346452"/>
          </a:xfrm>
          <a:prstGeom prst="rect">
            <a:avLst/>
          </a:prstGeom>
        </p:spPr>
      </p:pic>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57" r:id="rId1"/>
    <p:sldLayoutId id="2147493458" r:id="rId2"/>
    <p:sldLayoutId id="2147493459" r:id="rId3"/>
    <p:sldLayoutId id="2147493460" r:id="rId4"/>
    <p:sldLayoutId id="2147493461" r:id="rId5"/>
    <p:sldLayoutId id="2147493462" r:id="rId6"/>
    <p:sldLayoutId id="2147493463" r:id="rId7"/>
  </p:sldLayoutIdLst>
  <p:timing>
    <p:tnLst>
      <p:par>
        <p:cTn id="1" dur="indefinite" restart="never" nodeType="tmRoot"/>
      </p:par>
    </p:tnLst>
  </p:timing>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168453"/>
            <a:ext cx="9144000" cy="721695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2" name="Picture 11"/>
          <p:cNvPicPr>
            <a:picLocks/>
          </p:cNvPicPr>
          <p:nvPr userDrawn="1"/>
        </p:nvPicPr>
        <p:blipFill rotWithShape="1">
          <a:blip r:embed="rId4">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sp>
        <p:nvSpPr>
          <p:cNvPr id="4" name="Date Placeholder 3"/>
          <p:cNvSpPr>
            <a:spLocks noGrp="1"/>
          </p:cNvSpPr>
          <p:nvPr>
            <p:ph type="dt" sz="half" idx="2"/>
          </p:nvPr>
        </p:nvSpPr>
        <p:spPr>
          <a:xfrm>
            <a:off x="457200" y="5975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5975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
        <p:nvSpPr>
          <p:cNvPr id="6" name="Slide Number Placeholder 5"/>
          <p:cNvSpPr>
            <a:spLocks noGrp="1"/>
          </p:cNvSpPr>
          <p:nvPr>
            <p:ph type="sldNum" sz="quarter" idx="4"/>
          </p:nvPr>
        </p:nvSpPr>
        <p:spPr>
          <a:xfrm>
            <a:off x="6553200" y="5975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E1B48D-6708-5141-8A45-C2E8F9E83312}" type="slidenum">
              <a:rPr lang="en-US" smtClean="0"/>
              <a:t>‹#›</a:t>
            </a:fld>
            <a:endParaRPr lang="en-US" dirty="0"/>
          </a:p>
        </p:txBody>
      </p:sp>
    </p:spTree>
    <p:extLst>
      <p:ext uri="{BB962C8B-B14F-4D97-AF65-F5344CB8AC3E}">
        <p14:creationId xmlns:p14="http://schemas.microsoft.com/office/powerpoint/2010/main" val="3663339703"/>
      </p:ext>
    </p:extLst>
  </p:cSld>
  <p:clrMap bg1="lt1" tx1="dk1" bg2="lt2" tx2="dk2" accent1="accent1" accent2="accent2" accent3="accent3" accent4="accent4" accent5="accent5" accent6="accent6" hlink="hlink" folHlink="folHlink"/>
  <p:sldLayoutIdLst>
    <p:sldLayoutId id="2147493474" r:id="rId1"/>
    <p:sldLayoutId id="2147493475" r:id="rId2"/>
  </p:sldLayoutIdLst>
  <p:timing>
    <p:tnLst>
      <p:par>
        <p:cTn id="1" dur="indefinite" restart="never" nodeType="tmRoot"/>
      </p:par>
    </p:tnLst>
  </p:timing>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8" Type="http://schemas.openxmlformats.org/officeDocument/2006/relationships/slideLayout" Target="../slideLayouts/slideLayout5.xml"/><Relationship Id="rId3" Type="http://schemas.openxmlformats.org/officeDocument/2006/relationships/control" Target="../activeX/activeX2.xml"/><Relationship Id="rId7" Type="http://schemas.openxmlformats.org/officeDocument/2006/relationships/control" Target="../activeX/activeX6.xml"/><Relationship Id="rId2" Type="http://schemas.openxmlformats.org/officeDocument/2006/relationships/control" Target="../activeX/activeX1.xml"/><Relationship Id="rId1" Type="http://schemas.openxmlformats.org/officeDocument/2006/relationships/vmlDrawing" Target="../drawings/vmlDrawing1.vml"/><Relationship Id="rId6" Type="http://schemas.openxmlformats.org/officeDocument/2006/relationships/control" Target="../activeX/activeX5.xml"/><Relationship Id="rId11" Type="http://schemas.openxmlformats.org/officeDocument/2006/relationships/image" Target="../media/image6.wmf"/><Relationship Id="rId5" Type="http://schemas.openxmlformats.org/officeDocument/2006/relationships/control" Target="../activeX/activeX4.xml"/><Relationship Id="rId10" Type="http://schemas.openxmlformats.org/officeDocument/2006/relationships/image" Target="../media/image5.wmf"/><Relationship Id="rId4" Type="http://schemas.openxmlformats.org/officeDocument/2006/relationships/control" Target="../activeX/activeX3.xml"/><Relationship Id="rId9" Type="http://schemas.openxmlformats.org/officeDocument/2006/relationships/hyperlink" Target="http://www.ercot.com/content/news/presentations/2013/ERCOT%20Strat%20Plan%20FINAL%20112213.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603250" y="1498064"/>
            <a:ext cx="7727950" cy="3277096"/>
            <a:chOff x="603250" y="546100"/>
            <a:chExt cx="7727950" cy="3277096"/>
          </a:xfrm>
        </p:grpSpPr>
        <p:pic>
          <p:nvPicPr>
            <p:cNvPr id="9" name="Picture 8" descr="ERCOT cmyk-0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3250" y="546100"/>
              <a:ext cx="2457704" cy="1041400"/>
            </a:xfrm>
            <a:prstGeom prst="rect">
              <a:avLst/>
            </a:prstGeom>
          </p:spPr>
        </p:pic>
        <p:sp>
          <p:nvSpPr>
            <p:cNvPr id="10" name="TextBox 9"/>
            <p:cNvSpPr txBox="1"/>
            <p:nvPr/>
          </p:nvSpPr>
          <p:spPr>
            <a:xfrm>
              <a:off x="787400" y="2130425"/>
              <a:ext cx="7543800" cy="1692771"/>
            </a:xfrm>
            <a:prstGeom prst="rect">
              <a:avLst/>
            </a:prstGeom>
            <a:noFill/>
          </p:spPr>
          <p:txBody>
            <a:bodyPr wrap="square" rtlCol="0">
              <a:spAutoFit/>
            </a:bodyPr>
            <a:lstStyle/>
            <a:p>
              <a:r>
                <a:rPr lang="en-US" sz="2800" b="1" dirty="0" smtClean="0"/>
                <a:t>NPRR638 Discussion on Objectives</a:t>
              </a:r>
              <a:endParaRPr lang="en-US" sz="2800" dirty="0" smtClean="0"/>
            </a:p>
            <a:p>
              <a:r>
                <a:rPr lang="en-US" sz="2000" dirty="0" smtClean="0"/>
                <a:t>CWG/MCWG</a:t>
              </a:r>
            </a:p>
            <a:p>
              <a:r>
                <a:rPr lang="en-US" sz="2000" dirty="0" smtClean="0"/>
                <a:t>Donald Meek, CFA, FRM, ERP</a:t>
              </a:r>
              <a:endParaRPr lang="en-US" dirty="0" smtClean="0"/>
            </a:p>
            <a:p>
              <a:r>
                <a:rPr lang="en-US" dirty="0" smtClean="0"/>
                <a:t>ERCOT Public</a:t>
              </a:r>
              <a:endParaRPr lang="en-US" dirty="0"/>
            </a:p>
            <a:p>
              <a:r>
                <a:rPr lang="en-US" dirty="0" smtClean="0"/>
                <a:t>May 20, 2015</a:t>
              </a:r>
              <a:endParaRPr lang="en-US" dirty="0"/>
            </a:p>
          </p:txBody>
        </p:sp>
        <p:cxnSp>
          <p:nvCxnSpPr>
            <p:cNvPr id="13" name="Straight Connector 12"/>
            <p:cNvCxnSpPr/>
            <p:nvPr/>
          </p:nvCxnSpPr>
          <p:spPr>
            <a:xfrm flipV="1">
              <a:off x="787400" y="1852613"/>
              <a:ext cx="6286500" cy="12700"/>
            </a:xfrm>
            <a:prstGeom prst="line">
              <a:avLst/>
            </a:prstGeom>
            <a:ln>
              <a:solidFill>
                <a:srgbClr val="00385E"/>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4697979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NPRR 638 – </a:t>
            </a:r>
            <a:r>
              <a:rPr lang="en-US" dirty="0" smtClean="0"/>
              <a:t>Review of Business </a:t>
            </a:r>
            <a:r>
              <a:rPr lang="en-US" dirty="0" smtClean="0"/>
              <a:t>Case</a:t>
            </a:r>
            <a:endParaRPr lang="en-US" dirty="0"/>
          </a:p>
        </p:txBody>
      </p:sp>
      <p:sp>
        <p:nvSpPr>
          <p:cNvPr id="3" name="TextBox 2"/>
          <p:cNvSpPr txBox="1"/>
          <p:nvPr/>
        </p:nvSpPr>
        <p:spPr>
          <a:xfrm>
            <a:off x="698500" y="960741"/>
            <a:ext cx="7416800" cy="338554"/>
          </a:xfrm>
          <a:prstGeom prst="rect">
            <a:avLst/>
          </a:prstGeom>
          <a:noFill/>
        </p:spPr>
        <p:txBody>
          <a:bodyPr wrap="square" rtlCol="0">
            <a:spAutoFit/>
          </a:bodyPr>
          <a:lstStyle/>
          <a:p>
            <a:pPr marL="285750" indent="-285750">
              <a:spcAft>
                <a:spcPts val="600"/>
              </a:spcAft>
              <a:buFont typeface="Arial" panose="020B0604020202020204" pitchFamily="34" charset="0"/>
              <a:buChar char="•"/>
            </a:pPr>
            <a:endParaRPr lang="en-US" sz="1600" dirty="0"/>
          </a:p>
        </p:txBody>
      </p:sp>
      <p:sp>
        <p:nvSpPr>
          <p:cNvPr id="4" name="TextBox 3"/>
          <p:cNvSpPr txBox="1"/>
          <p:nvPr/>
        </p:nvSpPr>
        <p:spPr>
          <a:xfrm>
            <a:off x="1065265" y="6024691"/>
            <a:ext cx="6867526" cy="415498"/>
          </a:xfrm>
          <a:prstGeom prst="rect">
            <a:avLst/>
          </a:prstGeom>
          <a:noFill/>
        </p:spPr>
        <p:txBody>
          <a:bodyPr wrap="square" rtlCol="0">
            <a:spAutoFit/>
          </a:bodyPr>
          <a:lstStyle/>
          <a:p>
            <a:pPr algn="l"/>
            <a:endParaRPr lang="en-US" sz="1050" b="1" dirty="0"/>
          </a:p>
          <a:p>
            <a:pPr algn="l"/>
            <a:r>
              <a:rPr lang="en-US" sz="1050" dirty="0" smtClean="0"/>
              <a:t>ERCOT</a:t>
            </a:r>
            <a:r>
              <a:rPr lang="en-US" sz="1050" baseline="0" dirty="0" smtClean="0"/>
              <a:t> Public</a:t>
            </a:r>
            <a:endParaRPr lang="en-US" sz="1050" dirty="0"/>
          </a:p>
        </p:txBody>
      </p:sp>
      <p:graphicFrame>
        <p:nvGraphicFramePr>
          <p:cNvPr id="9" name="Table 8"/>
          <p:cNvGraphicFramePr>
            <a:graphicFrameLocks noGrp="1"/>
          </p:cNvGraphicFramePr>
          <p:nvPr>
            <p:extLst>
              <p:ext uri="{D42A27DB-BD31-4B8C-83A1-F6EECF244321}">
                <p14:modId xmlns:p14="http://schemas.microsoft.com/office/powerpoint/2010/main" val="1973366657"/>
              </p:ext>
            </p:extLst>
          </p:nvPr>
        </p:nvGraphicFramePr>
        <p:xfrm>
          <a:off x="1303391" y="992250"/>
          <a:ext cx="6629400" cy="3459480"/>
        </p:xfrm>
        <a:graphic>
          <a:graphicData uri="http://schemas.openxmlformats.org/drawingml/2006/table">
            <a:tbl>
              <a:tblPr>
                <a:tableStyleId>{5C22544A-7EE6-4342-B048-85BDC9FD1C3A}</a:tableStyleId>
              </a:tblPr>
              <a:tblGrid>
                <a:gridCol w="1828800"/>
                <a:gridCol w="4800600"/>
              </a:tblGrid>
              <a:tr h="328930">
                <a:tc>
                  <a:txBody>
                    <a:bodyPr/>
                    <a:lstStyle/>
                    <a:p>
                      <a:pPr marL="0" marR="0">
                        <a:spcBef>
                          <a:spcPts val="0"/>
                        </a:spcBef>
                        <a:spcAft>
                          <a:spcPts val="0"/>
                        </a:spcAft>
                        <a:tabLst>
                          <a:tab pos="2743200" algn="ctr"/>
                          <a:tab pos="5486400" algn="r"/>
                        </a:tabLst>
                      </a:pPr>
                      <a:r>
                        <a:rPr lang="en-US" sz="1200" dirty="0">
                          <a:effectLst/>
                        </a:rPr>
                        <a:t>Revision Description</a:t>
                      </a:r>
                      <a:endParaRPr lang="en-US" sz="1200" b="1" dirty="0">
                        <a:effectLst/>
                        <a:latin typeface="Arial"/>
                        <a:ea typeface="Times New Roman"/>
                        <a:cs typeface="Times New Roman"/>
                      </a:endParaRPr>
                    </a:p>
                  </a:txBody>
                  <a:tcPr marL="68580" marR="68580" marT="0" marB="0" anchor="ctr"/>
                </a:tc>
                <a:tc>
                  <a:txBody>
                    <a:bodyPr/>
                    <a:lstStyle/>
                    <a:p>
                      <a:pPr marL="0" marR="0">
                        <a:spcBef>
                          <a:spcPts val="0"/>
                        </a:spcBef>
                        <a:spcAft>
                          <a:spcPts val="0"/>
                        </a:spcAft>
                      </a:pPr>
                      <a:r>
                        <a:rPr lang="en-US" sz="1200" dirty="0">
                          <a:effectLst/>
                        </a:rPr>
                        <a:t>This Nodal Protocol Revision Request (NPRR) revises the Real-Time Liability Extrapolated (RTLE) and Day-Ahead Liability Extrapolated (DALE) factors used in the Counter-Party Estimated Aggregate Liability (EAL) calculations to use Settlement Point specific prices surveyed over historic calendar days both ahead and lagging the current Operating Day.  It is requested that TAC provide recommendations for the values for parameters </a:t>
                      </a:r>
                      <a:r>
                        <a:rPr lang="en-US" sz="1200" dirty="0" err="1">
                          <a:effectLst/>
                        </a:rPr>
                        <a:t>lr</a:t>
                      </a:r>
                      <a:r>
                        <a:rPr lang="en-US" sz="1200" baseline="-25000" dirty="0" err="1">
                          <a:effectLst/>
                        </a:rPr>
                        <a:t>q</a:t>
                      </a:r>
                      <a:r>
                        <a:rPr lang="en-US" sz="1200" dirty="0">
                          <a:effectLst/>
                        </a:rPr>
                        <a:t> and </a:t>
                      </a:r>
                      <a:r>
                        <a:rPr lang="en-US" sz="1200" dirty="0" err="1">
                          <a:effectLst/>
                        </a:rPr>
                        <a:t>lr</a:t>
                      </a:r>
                      <a:r>
                        <a:rPr lang="en-US" sz="1200" baseline="-25000" dirty="0" err="1">
                          <a:effectLst/>
                        </a:rPr>
                        <a:t>t</a:t>
                      </a:r>
                      <a:r>
                        <a:rPr lang="en-US" sz="1200" dirty="0">
                          <a:effectLst/>
                        </a:rPr>
                        <a:t> in Section 16.11.4.3.1, represented by variable X, and parameters </a:t>
                      </a:r>
                      <a:r>
                        <a:rPr lang="en-US" sz="1200" dirty="0" err="1">
                          <a:effectLst/>
                        </a:rPr>
                        <a:t>ld</a:t>
                      </a:r>
                      <a:r>
                        <a:rPr lang="en-US" sz="1200" baseline="-25000" dirty="0" err="1">
                          <a:effectLst/>
                        </a:rPr>
                        <a:t>q</a:t>
                      </a:r>
                      <a:r>
                        <a:rPr lang="en-US" sz="1200" dirty="0">
                          <a:effectLst/>
                        </a:rPr>
                        <a:t> and </a:t>
                      </a:r>
                      <a:r>
                        <a:rPr lang="en-US" sz="1200" dirty="0" err="1">
                          <a:effectLst/>
                        </a:rPr>
                        <a:t>ld</a:t>
                      </a:r>
                      <a:r>
                        <a:rPr lang="en-US" sz="1200" baseline="-25000" dirty="0" err="1">
                          <a:effectLst/>
                        </a:rPr>
                        <a:t>t</a:t>
                      </a:r>
                      <a:r>
                        <a:rPr lang="en-US" sz="1200" dirty="0">
                          <a:effectLst/>
                        </a:rPr>
                        <a:t> in Section 16.11.4.3.2, represented by variable Y.</a:t>
                      </a:r>
                      <a:endParaRPr lang="en-US" sz="1200" dirty="0">
                        <a:effectLst/>
                        <a:latin typeface="Arial"/>
                        <a:ea typeface="Times New Roman"/>
                        <a:cs typeface="Times New Roman"/>
                      </a:endParaRPr>
                    </a:p>
                  </a:txBody>
                  <a:tcPr marL="68580" marR="68580" marT="0" marB="0" anchor="ctr"/>
                </a:tc>
              </a:tr>
              <a:tr h="328930">
                <a:tc>
                  <a:txBody>
                    <a:bodyPr/>
                    <a:lstStyle/>
                    <a:p>
                      <a:pPr marL="0" marR="0">
                        <a:spcBef>
                          <a:spcPts val="0"/>
                        </a:spcBef>
                        <a:spcAft>
                          <a:spcPts val="0"/>
                        </a:spcAft>
                        <a:tabLst>
                          <a:tab pos="2743200" algn="ctr"/>
                          <a:tab pos="5486400" algn="r"/>
                        </a:tabLst>
                      </a:pPr>
                      <a:r>
                        <a:rPr lang="en-US" sz="1200">
                          <a:effectLst/>
                        </a:rPr>
                        <a:t>Reason for Revision</a:t>
                      </a:r>
                      <a:endParaRPr lang="en-US" sz="1200" b="1">
                        <a:effectLst/>
                        <a:latin typeface="Arial"/>
                        <a:ea typeface="Times New Roman"/>
                        <a:cs typeface="Times New Roman"/>
                      </a:endParaRPr>
                    </a:p>
                  </a:txBody>
                  <a:tcPr marL="68580" marR="68580" marT="0" marB="0" anchor="ctr"/>
                </a:tc>
                <a:tc>
                  <a:txBody>
                    <a:bodyPr/>
                    <a:lstStyle/>
                    <a:p>
                      <a:pPr marL="0" marR="0">
                        <a:spcBef>
                          <a:spcPts val="600"/>
                        </a:spcBef>
                        <a:spcAft>
                          <a:spcPts val="0"/>
                        </a:spcAft>
                      </a:pPr>
                      <a:r>
                        <a:rPr lang="en-US" sz="1200" dirty="0">
                          <a:effectLst/>
                        </a:rPr>
                        <a:t>  </a:t>
                      </a:r>
                      <a:r>
                        <a:rPr lang="en-US" sz="1200" dirty="0" smtClean="0">
                          <a:effectLst/>
                        </a:rPr>
                        <a:t>     Addresses </a:t>
                      </a:r>
                      <a:r>
                        <a:rPr lang="en-US" sz="1200" dirty="0">
                          <a:effectLst/>
                        </a:rPr>
                        <a:t>current operational issues.</a:t>
                      </a:r>
                    </a:p>
                    <a:p>
                      <a:pPr marL="274320" marR="0" indent="-274320">
                        <a:spcBef>
                          <a:spcPts val="600"/>
                        </a:spcBef>
                        <a:spcAft>
                          <a:spcPts val="0"/>
                        </a:spcAft>
                        <a:tabLst>
                          <a:tab pos="274320" algn="l"/>
                        </a:tabLst>
                      </a:pPr>
                      <a:r>
                        <a:rPr lang="en-US" sz="1200" dirty="0">
                          <a:effectLst/>
                        </a:rPr>
                        <a:t>  </a:t>
                      </a:r>
                      <a:r>
                        <a:rPr lang="en-US" sz="1200" dirty="0" smtClean="0">
                          <a:effectLst/>
                        </a:rPr>
                        <a:t>    Meets </a:t>
                      </a:r>
                      <a:r>
                        <a:rPr lang="en-US" sz="1200" dirty="0">
                          <a:effectLst/>
                        </a:rPr>
                        <a:t>Strategic goals (</a:t>
                      </a:r>
                      <a:r>
                        <a:rPr lang="en-US" sz="1200" kern="1200" dirty="0">
                          <a:effectLst/>
                        </a:rPr>
                        <a:t>tied to the </a:t>
                      </a:r>
                      <a:r>
                        <a:rPr lang="en-US" sz="1200" u="sng" kern="1200" dirty="0">
                          <a:effectLst/>
                          <a:hlinkClick r:id="rId9"/>
                        </a:rPr>
                        <a:t>ERCOT Strategic Plan</a:t>
                      </a:r>
                      <a:r>
                        <a:rPr lang="en-US" sz="1200" kern="1200" dirty="0">
                          <a:effectLst/>
                        </a:rPr>
                        <a:t> or directed by the ERCOT Board).</a:t>
                      </a:r>
                      <a:endParaRPr lang="en-US" sz="1200" dirty="0">
                        <a:effectLst/>
                      </a:endParaRPr>
                    </a:p>
                    <a:p>
                      <a:pPr marL="0" marR="0">
                        <a:spcBef>
                          <a:spcPts val="600"/>
                        </a:spcBef>
                        <a:spcAft>
                          <a:spcPts val="0"/>
                        </a:spcAft>
                      </a:pPr>
                      <a:r>
                        <a:rPr lang="en-US" sz="1200" dirty="0" smtClean="0">
                          <a:effectLst/>
                        </a:rPr>
                        <a:t> </a:t>
                      </a:r>
                      <a:r>
                        <a:rPr lang="en-US" sz="1200" b="1" dirty="0" smtClean="0">
                          <a:effectLst/>
                        </a:rPr>
                        <a:t>X</a:t>
                      </a:r>
                      <a:r>
                        <a:rPr lang="en-US" sz="1200" dirty="0" smtClean="0">
                          <a:effectLst/>
                        </a:rPr>
                        <a:t>   </a:t>
                      </a:r>
                      <a:r>
                        <a:rPr lang="en-US" sz="1200" kern="1200" dirty="0" smtClean="0">
                          <a:effectLst/>
                        </a:rPr>
                        <a:t>Market efficiencies or enhancements</a:t>
                      </a:r>
                      <a:endParaRPr lang="en-US" sz="1200" dirty="0" smtClean="0">
                        <a:effectLst/>
                      </a:endParaRPr>
                    </a:p>
                    <a:p>
                      <a:pPr marL="0" marR="0">
                        <a:spcBef>
                          <a:spcPts val="600"/>
                        </a:spcBef>
                        <a:spcAft>
                          <a:spcPts val="0"/>
                        </a:spcAft>
                      </a:pPr>
                      <a:r>
                        <a:rPr lang="en-US" sz="1200" dirty="0" smtClean="0">
                          <a:effectLst/>
                        </a:rPr>
                        <a:t>       </a:t>
                      </a:r>
                      <a:r>
                        <a:rPr lang="en-US" sz="1200" kern="1200" dirty="0" smtClean="0">
                          <a:effectLst/>
                        </a:rPr>
                        <a:t>Administrative</a:t>
                      </a:r>
                      <a:endParaRPr lang="en-US" sz="1200" dirty="0">
                        <a:effectLst/>
                      </a:endParaRPr>
                    </a:p>
                    <a:p>
                      <a:pPr marL="0" marR="0">
                        <a:spcBef>
                          <a:spcPts val="600"/>
                        </a:spcBef>
                        <a:spcAft>
                          <a:spcPts val="0"/>
                        </a:spcAft>
                      </a:pPr>
                      <a:r>
                        <a:rPr lang="en-US" sz="1200" dirty="0">
                          <a:effectLst/>
                        </a:rPr>
                        <a:t>  </a:t>
                      </a:r>
                      <a:r>
                        <a:rPr lang="en-US" sz="1200" dirty="0" smtClean="0">
                          <a:effectLst/>
                        </a:rPr>
                        <a:t>     </a:t>
                      </a:r>
                      <a:r>
                        <a:rPr lang="en-US" sz="1200" kern="1200" dirty="0" smtClean="0">
                          <a:effectLst/>
                        </a:rPr>
                        <a:t>Regulatory </a:t>
                      </a:r>
                      <a:r>
                        <a:rPr lang="en-US" sz="1200" kern="1200" dirty="0">
                          <a:effectLst/>
                        </a:rPr>
                        <a:t>requirements</a:t>
                      </a:r>
                      <a:endParaRPr lang="en-US" sz="1200" dirty="0">
                        <a:effectLst/>
                      </a:endParaRPr>
                    </a:p>
                    <a:p>
                      <a:pPr marL="0" marR="0">
                        <a:spcBef>
                          <a:spcPts val="600"/>
                        </a:spcBef>
                        <a:spcAft>
                          <a:spcPts val="0"/>
                        </a:spcAft>
                      </a:pPr>
                      <a:r>
                        <a:rPr lang="en-US" sz="1200" dirty="0">
                          <a:effectLst/>
                        </a:rPr>
                        <a:t>  </a:t>
                      </a:r>
                      <a:r>
                        <a:rPr lang="en-US" sz="1200" dirty="0" smtClean="0">
                          <a:effectLst/>
                        </a:rPr>
                        <a:t>     Other</a:t>
                      </a:r>
                      <a:r>
                        <a:rPr lang="en-US" sz="1200" dirty="0">
                          <a:effectLst/>
                        </a:rPr>
                        <a:t>:  (explain)</a:t>
                      </a:r>
                    </a:p>
                    <a:p>
                      <a:pPr marL="0" marR="0">
                        <a:spcBef>
                          <a:spcPts val="0"/>
                        </a:spcBef>
                        <a:spcAft>
                          <a:spcPts val="0"/>
                        </a:spcAft>
                      </a:pPr>
                      <a:r>
                        <a:rPr lang="en-US" sz="1000" dirty="0" smtClean="0">
                          <a:effectLst/>
                        </a:rPr>
                        <a:t>       (</a:t>
                      </a:r>
                      <a:r>
                        <a:rPr lang="en-US" sz="1000" dirty="0">
                          <a:effectLst/>
                        </a:rPr>
                        <a:t>please select all that apply)</a:t>
                      </a:r>
                      <a:endParaRPr lang="en-US" sz="1200" dirty="0">
                        <a:effectLst/>
                        <a:latin typeface="Arial"/>
                        <a:ea typeface="Times New Roman"/>
                        <a:cs typeface="Times New Roman"/>
                      </a:endParaRPr>
                    </a:p>
                  </a:txBody>
                  <a:tcPr marL="68580" marR="68580" marT="0" marB="0" anchor="ct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826355547"/>
              </p:ext>
            </p:extLst>
          </p:nvPr>
        </p:nvGraphicFramePr>
        <p:xfrm>
          <a:off x="1257300" y="4761153"/>
          <a:ext cx="6629400" cy="1039869"/>
        </p:xfrm>
        <a:graphic>
          <a:graphicData uri="http://schemas.openxmlformats.org/drawingml/2006/table">
            <a:tbl>
              <a:tblPr firstRow="1" firstCol="1" bandRow="1">
                <a:tableStyleId>{5C22544A-7EE6-4342-B048-85BDC9FD1C3A}</a:tableStyleId>
              </a:tblPr>
              <a:tblGrid>
                <a:gridCol w="1095425"/>
                <a:gridCol w="5533975"/>
              </a:tblGrid>
              <a:tr h="399789">
                <a:tc gridSpan="2">
                  <a:txBody>
                    <a:bodyPr/>
                    <a:lstStyle/>
                    <a:p>
                      <a:pPr marL="0" marR="0" algn="ctr">
                        <a:spcBef>
                          <a:spcPts val="0"/>
                        </a:spcBef>
                        <a:spcAft>
                          <a:spcPts val="0"/>
                        </a:spcAft>
                        <a:tabLst>
                          <a:tab pos="2743200" algn="ctr"/>
                          <a:tab pos="5486400" algn="r"/>
                        </a:tabLst>
                      </a:pPr>
                      <a:r>
                        <a:rPr lang="en-US" sz="1100" dirty="0">
                          <a:effectLst/>
                        </a:rPr>
                        <a:t>Business Case</a:t>
                      </a:r>
                      <a:endParaRPr lang="en-US" sz="1100" dirty="0">
                        <a:effectLst/>
                        <a:latin typeface="Times New Roman"/>
                        <a:ea typeface="Times New Roman"/>
                      </a:endParaRPr>
                    </a:p>
                  </a:txBody>
                  <a:tcPr marL="68580" marR="68580" marT="0" marB="0" anchor="ctr"/>
                </a:tc>
                <a:tc hMerge="1">
                  <a:txBody>
                    <a:bodyPr/>
                    <a:lstStyle/>
                    <a:p>
                      <a:endParaRPr lang="en-US"/>
                    </a:p>
                  </a:txBody>
                  <a:tcPr/>
                </a:tc>
              </a:tr>
              <a:tr h="444210">
                <a:tc>
                  <a:txBody>
                    <a:bodyPr/>
                    <a:lstStyle/>
                    <a:p>
                      <a:pPr marL="0" marR="0" algn="ctr">
                        <a:spcBef>
                          <a:spcPts val="0"/>
                        </a:spcBef>
                        <a:spcAft>
                          <a:spcPts val="0"/>
                        </a:spcAft>
                      </a:pPr>
                      <a:r>
                        <a:rPr lang="en-US" sz="1400">
                          <a:effectLst/>
                        </a:rPr>
                        <a:t>Qualitative Benefits</a:t>
                      </a:r>
                      <a:endParaRPr lang="en-US" sz="2000">
                        <a:effectLst/>
                        <a:latin typeface="Arial"/>
                        <a:ea typeface="Times New Roman"/>
                        <a:cs typeface="Times New Roman"/>
                      </a:endParaRPr>
                    </a:p>
                  </a:txBody>
                  <a:tcPr marL="68580" marR="68580" marT="0" marB="0"/>
                </a:tc>
                <a:tc>
                  <a:txBody>
                    <a:bodyPr/>
                    <a:lstStyle/>
                    <a:p>
                      <a:pPr marL="342900" marR="0" lvl="0" indent="-342900">
                        <a:spcBef>
                          <a:spcPts val="0"/>
                        </a:spcBef>
                        <a:spcAft>
                          <a:spcPts val="0"/>
                        </a:spcAft>
                        <a:buFont typeface="Symbol"/>
                        <a:buChar char=""/>
                      </a:pPr>
                      <a:r>
                        <a:rPr lang="en-US" sz="1400" dirty="0">
                          <a:effectLst/>
                        </a:rPr>
                        <a:t>This NPRR is proposed so that calculated credit exposures will reflect some degree of seasonality with a forward bias, thereby beginning to increase prior to summer months. </a:t>
                      </a:r>
                      <a:endParaRPr lang="en-US" sz="2000" dirty="0">
                        <a:effectLst/>
                        <a:latin typeface="Arial"/>
                        <a:ea typeface="Times New Roman"/>
                        <a:cs typeface="Times New Roman"/>
                      </a:endParaRPr>
                    </a:p>
                  </a:txBody>
                  <a:tcPr marL="68580" marR="68580" marT="0" marB="0" anchor="ctr"/>
                </a:tc>
              </a:tr>
            </a:tbl>
          </a:graphicData>
        </a:graphic>
      </p:graphicFrame>
      <p:sp>
        <p:nvSpPr>
          <p:cNvPr id="11" name="Rectangle 15"/>
          <p:cNvSpPr>
            <a:spLocks noChangeArrowheads="1"/>
          </p:cNvSpPr>
          <p:nvPr/>
        </p:nvSpPr>
        <p:spPr bwMode="auto">
          <a:xfrm>
            <a:off x="1257300" y="35734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2743200" algn="ctr"/>
                <a:tab pos="5486400" algn="r"/>
              </a:tabLst>
              <a:defRPr>
                <a:solidFill>
                  <a:schemeClr val="tx1"/>
                </a:solidFill>
                <a:latin typeface="Arial" pitchFamily="34" charset="0"/>
                <a:cs typeface="Arial" pitchFamily="34" charset="0"/>
              </a:defRPr>
            </a:lvl1pPr>
            <a:lvl2pPr fontAlgn="base">
              <a:spcBef>
                <a:spcPct val="0"/>
              </a:spcBef>
              <a:spcAft>
                <a:spcPct val="0"/>
              </a:spcAft>
              <a:tabLst>
                <a:tab pos="2743200" algn="ctr"/>
                <a:tab pos="5486400" algn="r"/>
              </a:tabLst>
              <a:defRPr>
                <a:solidFill>
                  <a:schemeClr val="tx1"/>
                </a:solidFill>
                <a:latin typeface="Arial" pitchFamily="34" charset="0"/>
                <a:cs typeface="Arial" pitchFamily="34" charset="0"/>
              </a:defRPr>
            </a:lvl2pPr>
            <a:lvl3pPr fontAlgn="base">
              <a:spcBef>
                <a:spcPct val="0"/>
              </a:spcBef>
              <a:spcAft>
                <a:spcPct val="0"/>
              </a:spcAft>
              <a:tabLst>
                <a:tab pos="2743200" algn="ctr"/>
                <a:tab pos="5486400" algn="r"/>
              </a:tabLst>
              <a:defRPr>
                <a:solidFill>
                  <a:schemeClr val="tx1"/>
                </a:solidFill>
                <a:latin typeface="Arial" pitchFamily="34" charset="0"/>
                <a:cs typeface="Arial" pitchFamily="34" charset="0"/>
              </a:defRPr>
            </a:lvl3pPr>
            <a:lvl4pPr fontAlgn="base">
              <a:spcBef>
                <a:spcPct val="0"/>
              </a:spcBef>
              <a:spcAft>
                <a:spcPct val="0"/>
              </a:spcAft>
              <a:tabLst>
                <a:tab pos="2743200" algn="ctr"/>
                <a:tab pos="5486400" algn="r"/>
              </a:tabLst>
              <a:defRPr>
                <a:solidFill>
                  <a:schemeClr val="tx1"/>
                </a:solidFill>
                <a:latin typeface="Arial" pitchFamily="34" charset="0"/>
                <a:cs typeface="Arial" pitchFamily="34" charset="0"/>
              </a:defRPr>
            </a:lvl4pPr>
            <a:lvl5pPr fontAlgn="base">
              <a:spcBef>
                <a:spcPct val="0"/>
              </a:spcBef>
              <a:spcAft>
                <a:spcPct val="0"/>
              </a:spcAft>
              <a:tabLst>
                <a:tab pos="2743200" algn="ctr"/>
                <a:tab pos="5486400" algn="r"/>
              </a:tabLst>
              <a:defRPr>
                <a:solidFill>
                  <a:schemeClr val="tx1"/>
                </a:solidFill>
                <a:latin typeface="Arial" pitchFamily="34" charset="0"/>
                <a:cs typeface="Arial" pitchFamily="34" charset="0"/>
              </a:defRPr>
            </a:lvl5pPr>
            <a:lvl6pPr fontAlgn="base">
              <a:spcBef>
                <a:spcPct val="0"/>
              </a:spcBef>
              <a:spcAft>
                <a:spcPct val="0"/>
              </a:spcAft>
              <a:tabLst>
                <a:tab pos="2743200" algn="ctr"/>
                <a:tab pos="5486400" algn="r"/>
              </a:tabLst>
              <a:defRPr>
                <a:solidFill>
                  <a:schemeClr val="tx1"/>
                </a:solidFill>
                <a:latin typeface="Arial" pitchFamily="34" charset="0"/>
                <a:cs typeface="Arial" pitchFamily="34" charset="0"/>
              </a:defRPr>
            </a:lvl6pPr>
            <a:lvl7pPr fontAlgn="base">
              <a:spcBef>
                <a:spcPct val="0"/>
              </a:spcBef>
              <a:spcAft>
                <a:spcPct val="0"/>
              </a:spcAft>
              <a:tabLst>
                <a:tab pos="2743200" algn="ctr"/>
                <a:tab pos="5486400" algn="r"/>
              </a:tabLst>
              <a:defRPr>
                <a:solidFill>
                  <a:schemeClr val="tx1"/>
                </a:solidFill>
                <a:latin typeface="Arial" pitchFamily="34" charset="0"/>
                <a:cs typeface="Arial" pitchFamily="34" charset="0"/>
              </a:defRPr>
            </a:lvl7pPr>
            <a:lvl8pPr fontAlgn="base">
              <a:spcBef>
                <a:spcPct val="0"/>
              </a:spcBef>
              <a:spcAft>
                <a:spcPct val="0"/>
              </a:spcAft>
              <a:tabLst>
                <a:tab pos="2743200" algn="ctr"/>
                <a:tab pos="5486400" algn="r"/>
              </a:tabLst>
              <a:defRPr>
                <a:solidFill>
                  <a:schemeClr val="tx1"/>
                </a:solidFill>
                <a:latin typeface="Arial" pitchFamily="34" charset="0"/>
                <a:cs typeface="Arial" pitchFamily="34" charset="0"/>
              </a:defRPr>
            </a:lvl8pPr>
            <a:lvl9pPr fontAlgn="base">
              <a:spcBef>
                <a:spcPct val="0"/>
              </a:spcBef>
              <a:spcAft>
                <a:spcPct val="0"/>
              </a:spcAft>
              <a:tabLst>
                <a:tab pos="2743200" algn="ctr"/>
                <a:tab pos="5486400"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5486400" algn="r"/>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Tree>
    <p:controls>
      <mc:AlternateContent xmlns:mc="http://schemas.openxmlformats.org/markup-compatibility/2006">
        <mc:Choice xmlns:v="urn:schemas-microsoft-com:vml" Requires="v">
          <p:control spid="1039" name="TextBox11" r:id="rId2" imgW="237960" imgH="228600"/>
        </mc:Choice>
        <mc:Fallback>
          <p:control name="TextBox11" r:id="rId2" imgW="237960" imgH="228600">
            <p:pic>
              <p:nvPicPr>
                <p:cNvPr id="0" name="TextBox11"/>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239713"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0" name="TextBox1" r:id="rId3" imgW="237960" imgH="228600"/>
        </mc:Choice>
        <mc:Fallback>
          <p:control name="TextBox1" r:id="rId3" imgW="237960" imgH="228600">
            <p:pic>
              <p:nvPicPr>
                <p:cNvPr id="0" name="TextBox1"/>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239713"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1" name="TextBox12" r:id="rId4" imgW="237960" imgH="228600"/>
        </mc:Choice>
        <mc:Fallback>
          <p:control name="TextBox12" r:id="rId4" imgW="237960" imgH="228600">
            <p:pic>
              <p:nvPicPr>
                <p:cNvPr id="0" name="TextBox12"/>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239713"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2" name="TextBox13" r:id="rId5" imgW="237960" imgH="228600"/>
        </mc:Choice>
        <mc:Fallback>
          <p:control name="TextBox13" r:id="rId5" imgW="237960" imgH="228600">
            <p:pic>
              <p:nvPicPr>
                <p:cNvPr id="0" name="TextBox13"/>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239713"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3" name="TextBox14" r:id="rId6" imgW="237960" imgH="228600"/>
        </mc:Choice>
        <mc:Fallback>
          <p:control name="TextBox14" r:id="rId6" imgW="237960" imgH="228600">
            <p:pic>
              <p:nvPicPr>
                <p:cNvPr id="0" name="TextBox14"/>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239713"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4" name="TextBox15" r:id="rId7" imgW="237960" imgH="228600"/>
        </mc:Choice>
        <mc:Fallback>
          <p:control name="TextBox15" r:id="rId7" imgW="237960" imgH="228600">
            <p:pic>
              <p:nvPicPr>
                <p:cNvPr id="0" name="TextBox15"/>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239713"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extLst>
      <p:ext uri="{BB962C8B-B14F-4D97-AF65-F5344CB8AC3E}">
        <p14:creationId xmlns:p14="http://schemas.microsoft.com/office/powerpoint/2010/main" val="32063250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NPRR 638 – Proposed Objectives</a:t>
            </a:r>
            <a:endParaRPr lang="en-US" dirty="0"/>
          </a:p>
        </p:txBody>
      </p:sp>
      <p:sp>
        <p:nvSpPr>
          <p:cNvPr id="3" name="TextBox 2"/>
          <p:cNvSpPr txBox="1"/>
          <p:nvPr/>
        </p:nvSpPr>
        <p:spPr>
          <a:xfrm>
            <a:off x="698500" y="960741"/>
            <a:ext cx="7416800" cy="5293757"/>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en-US" sz="2400" b="1" dirty="0" smtClean="0"/>
              <a:t>NPRR 638 should provide an </a:t>
            </a:r>
            <a:r>
              <a:rPr lang="en-US" sz="2400" b="1" u="sng" dirty="0" smtClean="0"/>
              <a:t>overall better</a:t>
            </a:r>
            <a:r>
              <a:rPr lang="en-US" sz="2400" b="1" dirty="0" smtClean="0"/>
              <a:t> approach to addressing market participant credit and collateral posting requirements than exists today while </a:t>
            </a:r>
            <a:r>
              <a:rPr lang="en-US" sz="2400" b="1" u="sng" dirty="0" smtClean="0"/>
              <a:t>adequately</a:t>
            </a:r>
            <a:r>
              <a:rPr lang="en-US" sz="2400" b="1" dirty="0" smtClean="0"/>
              <a:t> protecting the ERCOT marketplace from adverse credit and default events.</a:t>
            </a:r>
          </a:p>
          <a:p>
            <a:pPr marL="285750" indent="-285750">
              <a:spcAft>
                <a:spcPts val="600"/>
              </a:spcAft>
              <a:buFont typeface="Arial" panose="020B0604020202020204" pitchFamily="34" charset="0"/>
              <a:buChar char="•"/>
            </a:pPr>
            <a:endParaRPr lang="en-US" sz="1050" dirty="0"/>
          </a:p>
          <a:p>
            <a:pPr marL="285750" indent="-285750">
              <a:spcAft>
                <a:spcPts val="600"/>
              </a:spcAft>
              <a:buFont typeface="Arial" panose="020B0604020202020204" pitchFamily="34" charset="0"/>
              <a:buChar char="•"/>
            </a:pPr>
            <a:r>
              <a:rPr lang="en-US" sz="2400" dirty="0" smtClean="0"/>
              <a:t>“Overall better” does not necessarily mean better in all respects and may include factors such as incorporating known seasonality, decreased volatility/frequency of collateral calls, more targeted credit requirements to individual counterparties, a more proactive approach to anticipating additional collateral needs, etc.</a:t>
            </a:r>
            <a:endParaRPr lang="en-US" sz="1600" dirty="0"/>
          </a:p>
        </p:txBody>
      </p:sp>
      <p:sp>
        <p:nvSpPr>
          <p:cNvPr id="4" name="TextBox 3"/>
          <p:cNvSpPr txBox="1"/>
          <p:nvPr/>
        </p:nvSpPr>
        <p:spPr>
          <a:xfrm>
            <a:off x="1065265" y="6024691"/>
            <a:ext cx="6867526" cy="415498"/>
          </a:xfrm>
          <a:prstGeom prst="rect">
            <a:avLst/>
          </a:prstGeom>
          <a:noFill/>
        </p:spPr>
        <p:txBody>
          <a:bodyPr wrap="square" rtlCol="0">
            <a:spAutoFit/>
          </a:bodyPr>
          <a:lstStyle/>
          <a:p>
            <a:pPr algn="l"/>
            <a:endParaRPr lang="en-US" sz="1050" b="1" dirty="0"/>
          </a:p>
          <a:p>
            <a:pPr algn="l"/>
            <a:r>
              <a:rPr lang="en-US" sz="1050" dirty="0" smtClean="0"/>
              <a:t>ERCOT</a:t>
            </a:r>
            <a:r>
              <a:rPr lang="en-US" sz="1050" baseline="0" dirty="0" smtClean="0"/>
              <a:t> Public</a:t>
            </a:r>
            <a:endParaRPr lang="en-US" sz="1050" dirty="0"/>
          </a:p>
        </p:txBody>
      </p:sp>
    </p:spTree>
    <p:extLst>
      <p:ext uri="{BB962C8B-B14F-4D97-AF65-F5344CB8AC3E}">
        <p14:creationId xmlns:p14="http://schemas.microsoft.com/office/powerpoint/2010/main" val="42555328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ERCOT">
      <a:dk1>
        <a:sysClr val="windowText" lastClr="000000"/>
      </a:dk1>
      <a:lt1>
        <a:sysClr val="window" lastClr="FFFFFF"/>
      </a:lt1>
      <a:dk2>
        <a:srgbClr val="00385E"/>
      </a:dk2>
      <a:lt2>
        <a:srgbClr val="EEECE1"/>
      </a:lt2>
      <a:accent1>
        <a:srgbClr val="008373"/>
      </a:accent1>
      <a:accent2>
        <a:srgbClr val="1B5026"/>
      </a:accent2>
      <a:accent3>
        <a:srgbClr val="0F1423"/>
      </a:accent3>
      <a:accent4>
        <a:srgbClr val="400E22"/>
      </a:accent4>
      <a:accent5>
        <a:srgbClr val="E5E5E2"/>
      </a:accent5>
      <a:accent6>
        <a:srgbClr val="86878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EB6C32BA7893B4D8D08DA703C6B8599" ma:contentTypeVersion="0" ma:contentTypeDescription="Create a new document." ma:contentTypeScope="" ma:versionID="438847a72b75665982a8a359f97ca60b">
  <xsd:schema xmlns:xsd="http://www.w3.org/2001/XMLSchema" xmlns:xs="http://www.w3.org/2001/XMLSchema" xmlns:p="http://schemas.microsoft.com/office/2006/metadata/properties" xmlns:ns2="c34af464-7aa1-4edd-9be4-83dffc1cb926" targetNamespace="http://schemas.microsoft.com/office/2006/metadata/properties" ma:root="true" ma:fieldsID="429eac13a7923d6b47fc28e8f4096b10"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415F47F-7D5D-471B-8776-0C8510553D2F}">
  <ds:schemaRefs>
    <ds:schemaRef ds:uri="http://purl.org/dc/elements/1.1/"/>
    <ds:schemaRef ds:uri="http://schemas.microsoft.com/office/2006/documentManagement/types"/>
    <ds:schemaRef ds:uri="http://purl.org/dc/dcmitype/"/>
    <ds:schemaRef ds:uri="http://schemas.openxmlformats.org/package/2006/metadata/core-properties"/>
    <ds:schemaRef ds:uri="c34af464-7aa1-4edd-9be4-83dffc1cb926"/>
    <ds:schemaRef ds:uri="http://schemas.microsoft.com/office/2006/metadata/properties"/>
    <ds:schemaRef ds:uri="http://purl.org/dc/terms/"/>
    <ds:schemaRef ds:uri="http://www.w3.org/XML/1998/namespace"/>
    <ds:schemaRef ds:uri="http://schemas.microsoft.com/office/infopath/2007/PartnerControls"/>
  </ds:schemaRefs>
</ds:datastoreItem>
</file>

<file path=customXml/itemProps2.xml><?xml version="1.0" encoding="utf-8"?>
<ds:datastoreItem xmlns:ds="http://schemas.openxmlformats.org/officeDocument/2006/customXml" ds:itemID="{6C9659B9-8752-4DC3-8CFE-950F74D5E7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7D2A1B0-FF3E-4009-940D-AED0EB70AA2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12982</TotalTime>
  <Words>297</Words>
  <Application>Microsoft Office PowerPoint</Application>
  <PresentationFormat>On-screen Show (4:3)</PresentationFormat>
  <Paragraphs>28</Paragraphs>
  <Slides>3</Slides>
  <Notes>1</Notes>
  <HiddenSlides>0</HiddenSlides>
  <MMClips>0</MMClips>
  <ScaleCrop>false</ScaleCrop>
  <HeadingPairs>
    <vt:vector size="4" baseType="variant">
      <vt:variant>
        <vt:lpstr>Theme</vt:lpstr>
      </vt:variant>
      <vt:variant>
        <vt:i4>2</vt:i4>
      </vt:variant>
      <vt:variant>
        <vt:lpstr>Slide Titles</vt:lpstr>
      </vt:variant>
      <vt:variant>
        <vt:i4>3</vt:i4>
      </vt:variant>
    </vt:vector>
  </HeadingPairs>
  <TitlesOfParts>
    <vt:vector size="5" baseType="lpstr">
      <vt:lpstr>Office Theme</vt:lpstr>
      <vt:lpstr>Custom Design</vt:lpstr>
      <vt:lpstr>PowerPoint Presentation</vt:lpstr>
      <vt:lpstr>NPRR 638 – Review of Business Case</vt:lpstr>
      <vt:lpstr>NPRR 638 – Proposed Objectives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donaldmeek</cp:lastModifiedBy>
  <cp:revision>362</cp:revision>
  <cp:lastPrinted>2015-02-13T20:57:01Z</cp:lastPrinted>
  <dcterms:created xsi:type="dcterms:W3CDTF">2010-04-12T23:12:02Z</dcterms:created>
  <dcterms:modified xsi:type="dcterms:W3CDTF">2015-05-18T16:37:56Z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0x0101000EB6C32BA7893B4D8D08DA703C6B8599</vt:lpwstr>
  </property>
</Properties>
</file>