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7"/>
  </p:notesMasterIdLst>
  <p:sldIdLst>
    <p:sldId id="256" r:id="rId2"/>
    <p:sldId id="257" r:id="rId3"/>
    <p:sldId id="267" r:id="rId4"/>
    <p:sldId id="268"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20"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B1B1BC-7AAD-46F0-BF03-34FFD6E59EC0}" type="datetimeFigureOut">
              <a:rPr lang="en-US" smtClean="0"/>
              <a:t>5/27/2015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F2BE5C-3B84-4C03-B445-5764A8E29013}" type="slidenum">
              <a:rPr lang="en-US" smtClean="0"/>
              <a:t>‹#›</a:t>
            </a:fld>
            <a:endParaRPr lang="en-US" dirty="0"/>
          </a:p>
        </p:txBody>
      </p:sp>
    </p:spTree>
    <p:extLst>
      <p:ext uri="{BB962C8B-B14F-4D97-AF65-F5344CB8AC3E}">
        <p14:creationId xmlns:p14="http://schemas.microsoft.com/office/powerpoint/2010/main" val="123389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2BE5C-3B84-4C03-B445-5764A8E29013}" type="slidenum">
              <a:rPr lang="en-US" smtClean="0"/>
              <a:t>2</a:t>
            </a:fld>
            <a:endParaRPr lang="en-US" dirty="0"/>
          </a:p>
        </p:txBody>
      </p:sp>
    </p:spTree>
    <p:extLst>
      <p:ext uri="{BB962C8B-B14F-4D97-AF65-F5344CB8AC3E}">
        <p14:creationId xmlns:p14="http://schemas.microsoft.com/office/powerpoint/2010/main" val="3480020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2BE5C-3B84-4C03-B445-5764A8E29013}" type="slidenum">
              <a:rPr lang="en-US" smtClean="0"/>
              <a:t>3</a:t>
            </a:fld>
            <a:endParaRPr lang="en-US" dirty="0"/>
          </a:p>
        </p:txBody>
      </p:sp>
    </p:spTree>
    <p:extLst>
      <p:ext uri="{BB962C8B-B14F-4D97-AF65-F5344CB8AC3E}">
        <p14:creationId xmlns:p14="http://schemas.microsoft.com/office/powerpoint/2010/main" val="4078489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1EB58A-DD29-44DB-A90C-C792FB93A6C9}" type="datetime1">
              <a:rPr lang="en-US" smtClean="0"/>
              <a:t>5/27/2015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2F6434-6A72-4567-BAE4-E453F14B1404}" type="datetime1">
              <a:rPr lang="en-US" smtClean="0"/>
              <a:t>5/27/2015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3E646D-71F2-4559-B8E7-F107066E9449}" type="datetime1">
              <a:rPr lang="en-US" smtClean="0"/>
              <a:t>5/27/2015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090553-303B-48BD-8A49-07B6361911FD}" type="datetime1">
              <a:rPr lang="en-US" smtClean="0"/>
              <a:t>5/27/2015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F123B4-4CE5-4768-968C-91B956B110D5}" type="datetime1">
              <a:rPr lang="en-US" smtClean="0"/>
              <a:t>5/27/2015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03B20C-673B-49C7-8370-DBA260778F34}" type="datetime1">
              <a:rPr lang="en-US" smtClean="0"/>
              <a:t>5/27/2015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9B5F8-15F9-4B42-A359-1054D2752527}"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530009-72A6-4BFE-8867-4DF98E7EFB04}" type="datetime1">
              <a:rPr lang="en-US" smtClean="0"/>
              <a:t>5/27/2015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F9B5F8-15F9-4B42-A359-1054D2752527}"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28368B-CD98-4CBE-89D3-21BF3AEEF76C}" type="datetime1">
              <a:rPr lang="en-US" smtClean="0"/>
              <a:t>5/27/2015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70285-799D-4AEF-A65C-495F2C2A6CBF}" type="datetime1">
              <a:rPr lang="en-US" smtClean="0"/>
              <a:t>5/27/2015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D5FF3-3976-4195-9B89-23929A30C35B}" type="datetime1">
              <a:rPr lang="en-US" smtClean="0"/>
              <a:t>5/27/2015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219C9-D995-47C2-85C5-406111958B0C}" type="datetime1">
              <a:rPr lang="en-US" smtClean="0"/>
              <a:t>5/27/2015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9B5F8-15F9-4B42-A359-1054D2752527}"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AE92DEC-9BE4-4717-8914-A7110CA04E86}" type="datetime1">
              <a:rPr lang="en-US" smtClean="0"/>
              <a:t>5/27/2015</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DF9B5F8-15F9-4B42-A359-1054D275252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package" Target="../embeddings/Microsoft_Excel_Worksheet1.xls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ctr"/>
            <a:r>
              <a:rPr lang="en-US" dirty="0" smtClean="0"/>
              <a:t>June 2, </a:t>
            </a:r>
            <a:r>
              <a:rPr lang="en-US" dirty="0" smtClean="0"/>
              <a:t>2015</a:t>
            </a:r>
          </a:p>
          <a:p>
            <a:pPr algn="ctr"/>
            <a:r>
              <a:rPr lang="en-US" dirty="0" smtClean="0"/>
              <a:t>Update to </a:t>
            </a:r>
            <a:r>
              <a:rPr lang="en-US" dirty="0" smtClean="0"/>
              <a:t>RMS</a:t>
            </a:r>
            <a:endParaRPr lang="en-US" dirty="0"/>
          </a:p>
        </p:txBody>
      </p:sp>
      <p:sp>
        <p:nvSpPr>
          <p:cNvPr id="2" name="Title 1"/>
          <p:cNvSpPr>
            <a:spLocks noGrp="1"/>
          </p:cNvSpPr>
          <p:nvPr>
            <p:ph type="ctrTitle"/>
          </p:nvPr>
        </p:nvSpPr>
        <p:spPr>
          <a:xfrm>
            <a:off x="457200" y="1295400"/>
            <a:ext cx="8382000" cy="3630057"/>
          </a:xfrm>
        </p:spPr>
        <p:txBody>
          <a:bodyPr/>
          <a:lstStyle/>
          <a:p>
            <a:r>
              <a:rPr lang="en-US" sz="4000" dirty="0" smtClean="0"/>
              <a:t>RMS/COPS Workshop V Update: </a:t>
            </a:r>
            <a:r>
              <a:rPr lang="en-US" dirty="0" smtClean="0"/>
              <a:t/>
            </a:r>
            <a:br>
              <a:rPr lang="en-US" dirty="0" smtClean="0"/>
            </a:br>
            <a:r>
              <a:rPr lang="en-US" dirty="0" smtClean="0"/>
              <a:t/>
            </a:r>
            <a:br>
              <a:rPr lang="en-US" dirty="0" smtClean="0"/>
            </a:br>
            <a:r>
              <a:rPr lang="en-US" sz="4400" dirty="0" smtClean="0"/>
              <a:t>IDR </a:t>
            </a:r>
            <a:r>
              <a:rPr lang="en-US" sz="4400" dirty="0"/>
              <a:t>Meter Protocol Requirement Threshold</a:t>
            </a:r>
          </a:p>
        </p:txBody>
      </p:sp>
      <p:sp>
        <p:nvSpPr>
          <p:cNvPr id="4" name="Slide Number Placeholder 3"/>
          <p:cNvSpPr>
            <a:spLocks noGrp="1"/>
          </p:cNvSpPr>
          <p:nvPr>
            <p:ph type="sldNum" sz="quarter" idx="12"/>
          </p:nvPr>
        </p:nvSpPr>
        <p:spPr/>
        <p:txBody>
          <a:bodyPr/>
          <a:lstStyle/>
          <a:p>
            <a:fld id="{0DF9B5F8-15F9-4B42-A359-1054D2752527}" type="slidenum">
              <a:rPr lang="en-US" smtClean="0"/>
              <a:t>1</a:t>
            </a:fld>
            <a:endParaRPr lang="en-US" dirty="0"/>
          </a:p>
        </p:txBody>
      </p:sp>
    </p:spTree>
    <p:extLst>
      <p:ext uri="{BB962C8B-B14F-4D97-AF65-F5344CB8AC3E}">
        <p14:creationId xmlns:p14="http://schemas.microsoft.com/office/powerpoint/2010/main" val="447244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689" y="5638800"/>
            <a:ext cx="6512511" cy="838200"/>
          </a:xfrm>
        </p:spPr>
        <p:txBody>
          <a:bodyPr/>
          <a:lstStyle/>
          <a:p>
            <a:r>
              <a:rPr lang="en-US" sz="2800" dirty="0" smtClean="0"/>
              <a:t>05.05.15 </a:t>
            </a:r>
            <a:br>
              <a:rPr lang="en-US" sz="2800" dirty="0" smtClean="0"/>
            </a:br>
            <a:r>
              <a:rPr lang="en-US" sz="2800" dirty="0" smtClean="0"/>
              <a:t>Workshop V</a:t>
            </a:r>
            <a:endParaRPr lang="en-US" sz="2800" dirty="0"/>
          </a:p>
        </p:txBody>
      </p:sp>
      <p:sp>
        <p:nvSpPr>
          <p:cNvPr id="3" name="Content Placeholder 2"/>
          <p:cNvSpPr>
            <a:spLocks noGrp="1"/>
          </p:cNvSpPr>
          <p:nvPr>
            <p:ph sz="quarter" idx="13"/>
          </p:nvPr>
        </p:nvSpPr>
        <p:spPr>
          <a:xfrm>
            <a:off x="228600" y="457200"/>
            <a:ext cx="8686800" cy="5867400"/>
          </a:xfrm>
        </p:spPr>
        <p:txBody>
          <a:bodyPr>
            <a:normAutofit fontScale="77500" lnSpcReduction="20000"/>
          </a:bodyPr>
          <a:lstStyle/>
          <a:p>
            <a:r>
              <a:rPr lang="en-US" sz="3200" b="1" dirty="0" smtClean="0"/>
              <a:t>IDR Meter Required Threshold Workshop V was held on Tuesday 05/05/15 following RMS</a:t>
            </a:r>
            <a:r>
              <a:rPr lang="en-US" sz="3200" dirty="0" smtClean="0"/>
              <a:t>: </a:t>
            </a:r>
          </a:p>
          <a:p>
            <a:pPr lvl="1"/>
            <a:r>
              <a:rPr lang="en-US" sz="2900" b="1" dirty="0" smtClean="0"/>
              <a:t>36 MPs </a:t>
            </a:r>
            <a:r>
              <a:rPr lang="en-US" sz="2900" dirty="0" smtClean="0"/>
              <a:t>were in attendance included CRs, TDSPs, PUCT and ERCOT Staff members  </a:t>
            </a:r>
          </a:p>
          <a:p>
            <a:endParaRPr lang="en-US" sz="3100" dirty="0" smtClean="0"/>
          </a:p>
          <a:p>
            <a:r>
              <a:rPr lang="en-US" sz="3200" b="1" dirty="0" smtClean="0"/>
              <a:t>Workshop V Reviewed and Discussed</a:t>
            </a:r>
            <a:r>
              <a:rPr lang="en-US" sz="3200" dirty="0" smtClean="0"/>
              <a:t>:</a:t>
            </a:r>
          </a:p>
          <a:p>
            <a:pPr lvl="1"/>
            <a:r>
              <a:rPr lang="en-US" sz="2900" dirty="0" smtClean="0"/>
              <a:t>TDSP’s </a:t>
            </a:r>
            <a:r>
              <a:rPr lang="en-US" sz="2900" dirty="0"/>
              <a:t>responses </a:t>
            </a:r>
            <a:r>
              <a:rPr lang="en-US" sz="2900" dirty="0" smtClean="0"/>
              <a:t>included </a:t>
            </a:r>
            <a:r>
              <a:rPr lang="en-US" sz="2900" dirty="0" smtClean="0"/>
              <a:t>in the attached TDSP’s IDR Meter Required Threshold Matrix to the </a:t>
            </a:r>
            <a:r>
              <a:rPr lang="en-US" sz="2900" dirty="0" smtClean="0"/>
              <a:t>following questions: </a:t>
            </a:r>
            <a:endParaRPr lang="en-US" sz="2900" dirty="0" smtClean="0"/>
          </a:p>
          <a:p>
            <a:pPr lvl="2"/>
            <a:r>
              <a:rPr lang="en-US" sz="2700" dirty="0" smtClean="0"/>
              <a:t>What </a:t>
            </a:r>
            <a:r>
              <a:rPr lang="en-US" sz="2700" dirty="0"/>
              <a:t>is company position on increasing IDR Required Threshold to 1.0 MW or 1.5 MW?</a:t>
            </a:r>
          </a:p>
          <a:p>
            <a:pPr lvl="2"/>
            <a:r>
              <a:rPr lang="en-US" sz="2700" dirty="0" smtClean="0"/>
              <a:t>How </a:t>
            </a:r>
            <a:r>
              <a:rPr lang="en-US" sz="2700" dirty="0"/>
              <a:t>new threshold would be applied to qualifying ESI IDs?</a:t>
            </a:r>
          </a:p>
          <a:p>
            <a:pPr lvl="2"/>
            <a:r>
              <a:rPr lang="en-US" sz="2700" dirty="0" smtClean="0"/>
              <a:t>Will </a:t>
            </a:r>
            <a:r>
              <a:rPr lang="en-US" sz="2700" dirty="0"/>
              <a:t>ESI IDs currently BUSIDRRQ profiles be grandfathered in?</a:t>
            </a:r>
          </a:p>
          <a:p>
            <a:pPr lvl="2"/>
            <a:r>
              <a:rPr lang="en-US" sz="2700" dirty="0" smtClean="0"/>
              <a:t>How </a:t>
            </a:r>
            <a:r>
              <a:rPr lang="en-US" sz="2700" dirty="0"/>
              <a:t>would Customer(s) requesting IDR removal that no longer qualify under new threshold limits </a:t>
            </a:r>
            <a:r>
              <a:rPr lang="en-US" sz="2700" dirty="0" smtClean="0"/>
              <a:t>be processed </a:t>
            </a:r>
            <a:r>
              <a:rPr lang="en-US" sz="2700" dirty="0"/>
              <a:t>by each TDSP?</a:t>
            </a:r>
          </a:p>
          <a:p>
            <a:pPr lvl="2"/>
            <a:r>
              <a:rPr lang="en-US" sz="2700" dirty="0" smtClean="0"/>
              <a:t>At </a:t>
            </a:r>
            <a:r>
              <a:rPr lang="en-US" sz="2700" dirty="0"/>
              <a:t>what point would or does 4CP apply</a:t>
            </a:r>
            <a:r>
              <a:rPr lang="en-US" sz="2700" dirty="0" smtClean="0"/>
              <a:t>?</a:t>
            </a:r>
          </a:p>
          <a:p>
            <a:pPr lvl="5"/>
            <a:endParaRPr lang="en-US" sz="2300" dirty="0" smtClean="0"/>
          </a:p>
          <a:p>
            <a:pPr lvl="2"/>
            <a:endParaRPr lang="en-US" sz="2700" b="1" dirty="0"/>
          </a:p>
          <a:p>
            <a:pPr lvl="2"/>
            <a:endParaRPr lang="en-US" sz="2700" dirty="0" smtClean="0"/>
          </a:p>
        </p:txBody>
      </p:sp>
      <p:sp>
        <p:nvSpPr>
          <p:cNvPr id="4" name="Slide Number Placeholder 3"/>
          <p:cNvSpPr>
            <a:spLocks noGrp="1"/>
          </p:cNvSpPr>
          <p:nvPr>
            <p:ph type="sldNum" sz="quarter" idx="12"/>
          </p:nvPr>
        </p:nvSpPr>
        <p:spPr/>
        <p:txBody>
          <a:bodyPr/>
          <a:lstStyle/>
          <a:p>
            <a:fld id="{0DF9B5F8-15F9-4B42-A359-1054D2752527}" type="slidenum">
              <a:rPr lang="en-US" smtClean="0"/>
              <a:t>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79755325"/>
              </p:ext>
            </p:extLst>
          </p:nvPr>
        </p:nvGraphicFramePr>
        <p:xfrm>
          <a:off x="6248400" y="2057400"/>
          <a:ext cx="762000" cy="642938"/>
        </p:xfrm>
        <a:graphic>
          <a:graphicData uri="http://schemas.openxmlformats.org/presentationml/2006/ole">
            <mc:AlternateContent xmlns:mc="http://schemas.openxmlformats.org/markup-compatibility/2006">
              <mc:Choice xmlns:v="urn:schemas-microsoft-com:vml" Requires="v">
                <p:oleObj spid="_x0000_s1049"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6248400" y="2057400"/>
                        <a:ext cx="762000" cy="642938"/>
                      </a:xfrm>
                      <a:prstGeom prst="rect">
                        <a:avLst/>
                      </a:prstGeom>
                    </p:spPr>
                  </p:pic>
                </p:oleObj>
              </mc:Fallback>
            </mc:AlternateContent>
          </a:graphicData>
        </a:graphic>
      </p:graphicFrame>
    </p:spTree>
    <p:extLst>
      <p:ext uri="{BB962C8B-B14F-4D97-AF65-F5344CB8AC3E}">
        <p14:creationId xmlns:p14="http://schemas.microsoft.com/office/powerpoint/2010/main" val="3553933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689" y="5791200"/>
            <a:ext cx="6893511" cy="685800"/>
          </a:xfrm>
        </p:spPr>
        <p:txBody>
          <a:bodyPr/>
          <a:lstStyle/>
          <a:p>
            <a:r>
              <a:rPr lang="en-US" sz="2800" dirty="0" smtClean="0"/>
              <a:t>05.05.15</a:t>
            </a:r>
            <a:br>
              <a:rPr lang="en-US" sz="2800" dirty="0" smtClean="0"/>
            </a:br>
            <a:r>
              <a:rPr lang="en-US" sz="2800" dirty="0" smtClean="0"/>
              <a:t>Workshop V</a:t>
            </a:r>
            <a:endParaRPr lang="en-US" sz="2800" dirty="0"/>
          </a:p>
        </p:txBody>
      </p:sp>
      <p:sp>
        <p:nvSpPr>
          <p:cNvPr id="3" name="Content Placeholder 2"/>
          <p:cNvSpPr>
            <a:spLocks noGrp="1"/>
          </p:cNvSpPr>
          <p:nvPr>
            <p:ph sz="quarter" idx="13"/>
          </p:nvPr>
        </p:nvSpPr>
        <p:spPr>
          <a:xfrm>
            <a:off x="228600" y="304800"/>
            <a:ext cx="8763000" cy="5943600"/>
          </a:xfrm>
        </p:spPr>
        <p:txBody>
          <a:bodyPr>
            <a:normAutofit fontScale="92500" lnSpcReduction="20000"/>
          </a:bodyPr>
          <a:lstStyle/>
          <a:p>
            <a:r>
              <a:rPr lang="en-US" sz="2600" b="1" dirty="0">
                <a:solidFill>
                  <a:schemeClr val="tx1"/>
                </a:solidFill>
              </a:rPr>
              <a:t>Summary of </a:t>
            </a:r>
            <a:r>
              <a:rPr lang="en-US" sz="2600" b="1" dirty="0" smtClean="0">
                <a:solidFill>
                  <a:schemeClr val="tx1"/>
                </a:solidFill>
              </a:rPr>
              <a:t>significant discussion </a:t>
            </a:r>
            <a:r>
              <a:rPr lang="en-US" sz="2600" b="1" dirty="0">
                <a:solidFill>
                  <a:schemeClr val="tx1"/>
                </a:solidFill>
              </a:rPr>
              <a:t>points</a:t>
            </a:r>
            <a:r>
              <a:rPr lang="en-US" sz="2600" dirty="0">
                <a:solidFill>
                  <a:schemeClr val="tx1"/>
                </a:solidFill>
              </a:rPr>
              <a:t>:</a:t>
            </a:r>
          </a:p>
          <a:p>
            <a:pPr lvl="1"/>
            <a:r>
              <a:rPr lang="en-US" sz="2200" b="1" dirty="0" smtClean="0"/>
              <a:t>Concerns </a:t>
            </a:r>
            <a:r>
              <a:rPr lang="en-US" sz="2200" b="1" dirty="0"/>
              <a:t>expressed on the elimination of the mandatory IDR Meter threshold</a:t>
            </a:r>
            <a:r>
              <a:rPr lang="en-US" sz="2200" dirty="0"/>
              <a:t>:</a:t>
            </a:r>
          </a:p>
          <a:p>
            <a:pPr lvl="2"/>
            <a:r>
              <a:rPr lang="en-US" sz="2000" dirty="0" smtClean="0"/>
              <a:t>Unknown </a:t>
            </a:r>
            <a:r>
              <a:rPr lang="en-US" sz="2000" dirty="0"/>
              <a:t>and known impacts to </a:t>
            </a:r>
            <a:r>
              <a:rPr lang="en-US" sz="2000" dirty="0" smtClean="0"/>
              <a:t>TSDPs current </a:t>
            </a:r>
            <a:r>
              <a:rPr lang="en-US" sz="2000" dirty="0"/>
              <a:t>Tariff concerning the application and invoicing of  4CP, </a:t>
            </a:r>
            <a:endParaRPr lang="en-US" sz="2000" dirty="0" smtClean="0"/>
          </a:p>
          <a:p>
            <a:pPr lvl="2"/>
            <a:r>
              <a:rPr lang="en-US" sz="2000" dirty="0" smtClean="0"/>
              <a:t>Unknown </a:t>
            </a:r>
            <a:r>
              <a:rPr lang="en-US" sz="2000" dirty="0"/>
              <a:t>impacts to current 4CP Demand response volumes; </a:t>
            </a:r>
            <a:r>
              <a:rPr lang="en-US" sz="2000" dirty="0" smtClean="0"/>
              <a:t>and</a:t>
            </a:r>
          </a:p>
          <a:p>
            <a:pPr lvl="2"/>
            <a:r>
              <a:rPr lang="en-US" sz="2000" dirty="0" smtClean="0"/>
              <a:t>Impacts </a:t>
            </a:r>
            <a:r>
              <a:rPr lang="en-US" sz="2000" dirty="0"/>
              <a:t>to ERCOT’s Load forecasting processes unless these Loads were identified by a new profile </a:t>
            </a:r>
            <a:r>
              <a:rPr lang="en-US" sz="2000" dirty="0" smtClean="0"/>
              <a:t>assignment</a:t>
            </a:r>
          </a:p>
          <a:p>
            <a:pPr lvl="3"/>
            <a:r>
              <a:rPr lang="en-US" dirty="0" smtClean="0"/>
              <a:t>Note </a:t>
            </a:r>
            <a:r>
              <a:rPr lang="en-US" dirty="0" smtClean="0"/>
              <a:t>that the </a:t>
            </a:r>
            <a:r>
              <a:rPr lang="en-US" dirty="0"/>
              <a:t>Task Force participants indicated a desire that new profile codes not be introduced due to the cost impacts to their organizations resulting from IT development, testing and implementation of multiple new Load Profiles when that may not be the best use of budget dollars.  </a:t>
            </a:r>
            <a:endParaRPr lang="en-US" dirty="0" smtClean="0"/>
          </a:p>
          <a:p>
            <a:pPr lvl="1"/>
            <a:r>
              <a:rPr lang="en-US" sz="2200" b="1" dirty="0" smtClean="0"/>
              <a:t>Establishing </a:t>
            </a:r>
            <a:r>
              <a:rPr lang="en-US" sz="2200" b="1" dirty="0"/>
              <a:t>a separate threshold for the evaluation of </a:t>
            </a:r>
            <a:r>
              <a:rPr lang="en-US" sz="2200" b="1" dirty="0" smtClean="0"/>
              <a:t>NON-IDR </a:t>
            </a:r>
            <a:r>
              <a:rPr lang="en-US" sz="2200" b="1" dirty="0"/>
              <a:t>metered premise and AMS metered premise</a:t>
            </a:r>
            <a:r>
              <a:rPr lang="en-US" sz="2200" dirty="0"/>
              <a:t>. </a:t>
            </a:r>
          </a:p>
          <a:p>
            <a:pPr lvl="2"/>
            <a:r>
              <a:rPr lang="en-US" sz="1900" dirty="0" smtClean="0"/>
              <a:t>Concerns voiced </a:t>
            </a:r>
            <a:r>
              <a:rPr lang="en-US" sz="1900" dirty="0"/>
              <a:t>that language would be confusing to manage.</a:t>
            </a:r>
          </a:p>
          <a:p>
            <a:pPr lvl="2"/>
            <a:r>
              <a:rPr lang="en-US" sz="1900" dirty="0"/>
              <a:t>Recognition that the majority of premises have AMS meters and the subset of non-IDR metered premises are very limited</a:t>
            </a:r>
          </a:p>
          <a:p>
            <a:pPr lvl="2"/>
            <a:r>
              <a:rPr lang="en-US" sz="1900" dirty="0" smtClean="0"/>
              <a:t>During </a:t>
            </a:r>
            <a:r>
              <a:rPr lang="en-US" sz="1900" dirty="0" smtClean="0"/>
              <a:t>IDR </a:t>
            </a:r>
            <a:r>
              <a:rPr lang="en-US" sz="1900" dirty="0"/>
              <a:t>Required Threshold Workshop </a:t>
            </a:r>
            <a:r>
              <a:rPr lang="en-US" sz="1900" dirty="0" smtClean="0"/>
              <a:t>V </a:t>
            </a:r>
            <a:r>
              <a:rPr lang="en-US" sz="1900" dirty="0" smtClean="0"/>
              <a:t>there </a:t>
            </a:r>
            <a:r>
              <a:rPr lang="en-US" sz="1900" dirty="0"/>
              <a:t>was a </a:t>
            </a:r>
            <a:r>
              <a:rPr lang="en-US" sz="1900" dirty="0" smtClean="0"/>
              <a:t>understanding </a:t>
            </a:r>
            <a:r>
              <a:rPr lang="en-US" sz="1900" dirty="0"/>
              <a:t>and willingness to </a:t>
            </a:r>
            <a:r>
              <a:rPr lang="en-US" sz="1900" dirty="0"/>
              <a:t>have any non-IDR with a demand up to 1.5 MW/MVA settled on a load </a:t>
            </a:r>
            <a:r>
              <a:rPr lang="en-US" sz="1900" dirty="0" smtClean="0"/>
              <a:t>profile</a:t>
            </a:r>
          </a:p>
          <a:p>
            <a:pPr lvl="1"/>
            <a:r>
              <a:rPr lang="en-US" dirty="0" smtClean="0"/>
              <a:t> </a:t>
            </a:r>
            <a:endParaRPr lang="en-US" dirty="0"/>
          </a:p>
          <a:p>
            <a:endParaRPr lang="en-US" sz="2400" dirty="0"/>
          </a:p>
        </p:txBody>
      </p:sp>
      <p:sp>
        <p:nvSpPr>
          <p:cNvPr id="4" name="Slide Number Placeholder 3"/>
          <p:cNvSpPr>
            <a:spLocks noGrp="1"/>
          </p:cNvSpPr>
          <p:nvPr>
            <p:ph type="sldNum" sz="quarter" idx="12"/>
          </p:nvPr>
        </p:nvSpPr>
        <p:spPr/>
        <p:txBody>
          <a:bodyPr/>
          <a:lstStyle/>
          <a:p>
            <a:fld id="{0DF9B5F8-15F9-4B42-A359-1054D2752527}" type="slidenum">
              <a:rPr lang="en-US" smtClean="0"/>
              <a:t>3</a:t>
            </a:fld>
            <a:endParaRPr lang="en-US" dirty="0"/>
          </a:p>
        </p:txBody>
      </p:sp>
    </p:spTree>
    <p:extLst>
      <p:ext uri="{BB962C8B-B14F-4D97-AF65-F5344CB8AC3E}">
        <p14:creationId xmlns:p14="http://schemas.microsoft.com/office/powerpoint/2010/main" val="2569744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689" y="5791200"/>
            <a:ext cx="6512511" cy="685800"/>
          </a:xfrm>
        </p:spPr>
        <p:txBody>
          <a:bodyPr/>
          <a:lstStyle/>
          <a:p>
            <a:r>
              <a:rPr lang="en-US" sz="2800" dirty="0" smtClean="0"/>
              <a:t>05.05.15 </a:t>
            </a:r>
            <a:br>
              <a:rPr lang="en-US" sz="2800" dirty="0" smtClean="0"/>
            </a:br>
            <a:r>
              <a:rPr lang="en-US" sz="2800" dirty="0" smtClean="0"/>
              <a:t>Workshop V</a:t>
            </a:r>
            <a:endParaRPr lang="en-US" sz="2800" dirty="0"/>
          </a:p>
        </p:txBody>
      </p:sp>
      <p:sp>
        <p:nvSpPr>
          <p:cNvPr id="3" name="Content Placeholder 2"/>
          <p:cNvSpPr>
            <a:spLocks noGrp="1"/>
          </p:cNvSpPr>
          <p:nvPr>
            <p:ph sz="quarter" idx="13"/>
          </p:nvPr>
        </p:nvSpPr>
        <p:spPr>
          <a:xfrm>
            <a:off x="228600" y="381000"/>
            <a:ext cx="8763000" cy="5867400"/>
          </a:xfrm>
        </p:spPr>
        <p:txBody>
          <a:bodyPr>
            <a:normAutofit fontScale="92500" lnSpcReduction="20000"/>
          </a:bodyPr>
          <a:lstStyle/>
          <a:p>
            <a:r>
              <a:rPr lang="en-US" sz="3100" dirty="0" smtClean="0">
                <a:solidFill>
                  <a:srgbClr val="C00000"/>
                </a:solidFill>
              </a:rPr>
              <a:t>Outcome of RMS-COPS IDR Required Workshop V</a:t>
            </a:r>
            <a:r>
              <a:rPr lang="en-US" sz="3100" dirty="0" smtClean="0"/>
              <a:t>:   </a:t>
            </a:r>
            <a:endParaRPr lang="en-US" sz="3100" dirty="0" smtClean="0"/>
          </a:p>
          <a:p>
            <a:pPr lvl="1"/>
            <a:r>
              <a:rPr lang="en-US" sz="3000" b="1" dirty="0" smtClean="0">
                <a:solidFill>
                  <a:schemeClr val="tx1"/>
                </a:solidFill>
              </a:rPr>
              <a:t>Recommends RMS’ Approval to </a:t>
            </a:r>
            <a:r>
              <a:rPr lang="en-US" sz="3000" b="1" u="sng" dirty="0" smtClean="0">
                <a:solidFill>
                  <a:schemeClr val="tx1"/>
                </a:solidFill>
              </a:rPr>
              <a:t>submit</a:t>
            </a:r>
            <a:r>
              <a:rPr lang="en-US" sz="3000" b="1" dirty="0" smtClean="0">
                <a:solidFill>
                  <a:schemeClr val="tx1"/>
                </a:solidFill>
              </a:rPr>
              <a:t> </a:t>
            </a:r>
            <a:r>
              <a:rPr lang="en-US" sz="3200" b="1" dirty="0">
                <a:solidFill>
                  <a:srgbClr val="C00000"/>
                </a:solidFill>
              </a:rPr>
              <a:t>“Draft NPRR Increase the Interval Data Recorder Meter Mandatory Install Requirement from 700 kW/kVA to 1.5 MW/MVA</a:t>
            </a:r>
            <a:r>
              <a:rPr lang="en-US" sz="3200" b="1" dirty="0" smtClean="0">
                <a:solidFill>
                  <a:srgbClr val="C00000"/>
                </a:solidFill>
              </a:rPr>
              <a:t>” </a:t>
            </a:r>
            <a:r>
              <a:rPr lang="en-US" sz="3000" b="1" dirty="0" smtClean="0">
                <a:solidFill>
                  <a:schemeClr val="tx1"/>
                </a:solidFill>
              </a:rPr>
              <a:t>to PRS’ </a:t>
            </a:r>
            <a:r>
              <a:rPr lang="en-US" sz="3000" b="1" dirty="0">
                <a:solidFill>
                  <a:schemeClr val="tx1"/>
                </a:solidFill>
              </a:rPr>
              <a:t>Revision Request Listserv for </a:t>
            </a:r>
            <a:r>
              <a:rPr lang="en-US" sz="3000" b="1" dirty="0" smtClean="0">
                <a:solidFill>
                  <a:schemeClr val="tx1"/>
                </a:solidFill>
              </a:rPr>
              <a:t>NPRR </a:t>
            </a:r>
            <a:r>
              <a:rPr lang="en-US" sz="3000" b="1" smtClean="0">
                <a:solidFill>
                  <a:schemeClr val="tx1"/>
                </a:solidFill>
              </a:rPr>
              <a:t>number assignment.</a:t>
            </a:r>
            <a:r>
              <a:rPr lang="en-US" sz="3000" b="1" smtClean="0"/>
              <a:t>  </a:t>
            </a:r>
            <a:endParaRPr lang="en-US" sz="3000" b="1" dirty="0" smtClean="0"/>
          </a:p>
          <a:p>
            <a:pPr marL="365760" lvl="1" indent="0">
              <a:buNone/>
            </a:pPr>
            <a:endParaRPr lang="en-US" sz="3000" b="1" dirty="0" smtClean="0"/>
          </a:p>
          <a:p>
            <a:endParaRPr lang="en-US" sz="3200" dirty="0" smtClean="0">
              <a:solidFill>
                <a:srgbClr val="C00000"/>
              </a:solidFill>
            </a:endParaRPr>
          </a:p>
          <a:p>
            <a:r>
              <a:rPr lang="en-US" sz="3100" dirty="0" smtClean="0">
                <a:solidFill>
                  <a:srgbClr val="C00000"/>
                </a:solidFill>
              </a:rPr>
              <a:t>Workshop V Open Action Item</a:t>
            </a:r>
            <a:r>
              <a:rPr lang="en-US" sz="3100" dirty="0" smtClean="0"/>
              <a:t>:  </a:t>
            </a:r>
          </a:p>
          <a:p>
            <a:pPr lvl="1"/>
            <a:r>
              <a:rPr lang="en-US" sz="3000" b="1" dirty="0" smtClean="0">
                <a:solidFill>
                  <a:srgbClr val="C00000"/>
                </a:solidFill>
              </a:rPr>
              <a:t>K. Scott</a:t>
            </a:r>
            <a:r>
              <a:rPr lang="en-US" sz="3000" dirty="0" smtClean="0"/>
              <a:t>: Work with ERCOT to identify location on ERCOT.com in which IDR Meter Required Threshold Workshops I-V final documents can be posted for market participant’s future reference. </a:t>
            </a:r>
          </a:p>
          <a:p>
            <a:pPr lvl="1"/>
            <a:endParaRPr lang="en-US" sz="3000" dirty="0" smtClean="0"/>
          </a:p>
          <a:p>
            <a:pPr lvl="1"/>
            <a:endParaRPr lang="en-US" sz="3000" dirty="0" smtClean="0"/>
          </a:p>
          <a:p>
            <a:pPr lvl="1"/>
            <a:endParaRPr lang="en-US" sz="2300" dirty="0"/>
          </a:p>
        </p:txBody>
      </p:sp>
      <p:sp>
        <p:nvSpPr>
          <p:cNvPr id="4" name="Slide Number Placeholder 3"/>
          <p:cNvSpPr>
            <a:spLocks noGrp="1"/>
          </p:cNvSpPr>
          <p:nvPr>
            <p:ph type="sldNum" sz="quarter" idx="12"/>
          </p:nvPr>
        </p:nvSpPr>
        <p:spPr/>
        <p:txBody>
          <a:bodyPr/>
          <a:lstStyle/>
          <a:p>
            <a:fld id="{0DF9B5F8-15F9-4B42-A359-1054D2752527}" type="slidenum">
              <a:rPr lang="en-US" smtClean="0"/>
              <a:t>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000088933"/>
              </p:ext>
            </p:extLst>
          </p:nvPr>
        </p:nvGraphicFramePr>
        <p:xfrm>
          <a:off x="3962400" y="2743200"/>
          <a:ext cx="914400" cy="771525"/>
        </p:xfrm>
        <a:graphic>
          <a:graphicData uri="http://schemas.openxmlformats.org/presentationml/2006/ole">
            <mc:AlternateContent xmlns:mc="http://schemas.openxmlformats.org/markup-compatibility/2006">
              <mc:Choice xmlns:v="urn:schemas-microsoft-com:vml" Requires="v">
                <p:oleObj spid="_x0000_s4102" name="Document" showAsIcon="1" r:id="rId3" imgW="914400" imgH="771480" progId="Word.Document.8">
                  <p:embed/>
                </p:oleObj>
              </mc:Choice>
              <mc:Fallback>
                <p:oleObj name="Document" showAsIcon="1" r:id="rId3" imgW="914400" imgH="771480" progId="Word.Documen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2743200"/>
                        <a:ext cx="9144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2164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648200"/>
            <a:ext cx="6512511" cy="1143000"/>
          </a:xfrm>
        </p:spPr>
        <p:txBody>
          <a:bodyPr/>
          <a:lstStyle/>
          <a:p>
            <a:r>
              <a:rPr lang="en-US" dirty="0" smtClean="0"/>
              <a:t>Questions?</a:t>
            </a:r>
            <a:endParaRPr lang="en-US" dirty="0"/>
          </a:p>
        </p:txBody>
      </p:sp>
      <p:pic>
        <p:nvPicPr>
          <p:cNvPr id="4"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605881" y="731838"/>
            <a:ext cx="3475037"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a:xfrm>
            <a:off x="3810000" y="6492875"/>
            <a:ext cx="1828800" cy="365125"/>
          </a:xfrm>
        </p:spPr>
        <p:txBody>
          <a:bodyPr/>
          <a:lstStyle/>
          <a:p>
            <a:fld id="{0DF9B5F8-15F9-4B42-A359-1054D2752527}" type="slidenum">
              <a:rPr lang="en-US" smtClean="0"/>
              <a:t>5</a:t>
            </a:fld>
            <a:endParaRPr lang="en-US" dirty="0"/>
          </a:p>
        </p:txBody>
      </p:sp>
    </p:spTree>
    <p:extLst>
      <p:ext uri="{BB962C8B-B14F-4D97-AF65-F5344CB8AC3E}">
        <p14:creationId xmlns:p14="http://schemas.microsoft.com/office/powerpoint/2010/main" val="2908299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1241</TotalTime>
  <Words>333</Words>
  <Application>Microsoft Office PowerPoint</Application>
  <PresentationFormat>On-screen Show (4:3)</PresentationFormat>
  <Paragraphs>43</Paragraphs>
  <Slides>5</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vt:i4>
      </vt:variant>
    </vt:vector>
  </HeadingPairs>
  <TitlesOfParts>
    <vt:vector size="8" baseType="lpstr">
      <vt:lpstr>Slipstream</vt:lpstr>
      <vt:lpstr>Worksheet</vt:lpstr>
      <vt:lpstr>Microsoft Word 97 - 2003 Document</vt:lpstr>
      <vt:lpstr>RMS/COPS Workshop V Update:   IDR Meter Protocol Requirement Threshold</vt:lpstr>
      <vt:lpstr>05.05.15  Workshop V</vt:lpstr>
      <vt:lpstr>05.05.15 Workshop V</vt:lpstr>
      <vt:lpstr>05.05.15  Workshop V</vt:lpstr>
      <vt:lpstr>Questions?</vt:lpstr>
    </vt:vector>
  </TitlesOfParts>
  <Company>CenterPoint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RMS/COPS Workshop I IDR Meter Protocol Requirement Threshold</dc:title>
  <dc:creator>Scott, Kathy D.</dc:creator>
  <cp:lastModifiedBy>Kathy Scott </cp:lastModifiedBy>
  <cp:revision>84</cp:revision>
  <dcterms:created xsi:type="dcterms:W3CDTF">2014-10-24T21:12:16Z</dcterms:created>
  <dcterms:modified xsi:type="dcterms:W3CDTF">2015-05-28T04:52:15Z</dcterms:modified>
</cp:coreProperties>
</file>