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5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06/03/2015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meeting of MCWG and CWG on Wednesday, May 20</a:t>
            </a:r>
          </a:p>
          <a:p>
            <a:r>
              <a:rPr lang="en-US" dirty="0"/>
              <a:t>9</a:t>
            </a:r>
            <a:r>
              <a:rPr lang="en-US" dirty="0" smtClean="0"/>
              <a:t> NPRRs reviewed for credit impacts</a:t>
            </a:r>
          </a:p>
          <a:p>
            <a:pPr lvl="1"/>
            <a:r>
              <a:rPr lang="en-US" dirty="0" smtClean="0"/>
              <a:t>All NPRRs had no credit impact</a:t>
            </a:r>
          </a:p>
          <a:p>
            <a:pPr lvl="1"/>
            <a:r>
              <a:rPr lang="en-US" dirty="0" smtClean="0"/>
              <a:t>NPRR680 improves physical AS hedging flexibility</a:t>
            </a:r>
          </a:p>
          <a:p>
            <a:pPr lvl="1"/>
            <a:r>
              <a:rPr lang="en-US" dirty="0" smtClean="0"/>
              <a:t>NPRR692 cleans up DAM parameter posting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NPRR702 Flexible Accounts, Payment of Invoices,  and Disposition of Interest on Cash </a:t>
            </a:r>
            <a:r>
              <a:rPr lang="en-US" dirty="0" smtClean="0"/>
              <a:t>Collateral</a:t>
            </a:r>
          </a:p>
          <a:p>
            <a:r>
              <a:rPr lang="en-US" sz="2400" dirty="0" smtClean="0"/>
              <a:t>Used </a:t>
            </a:r>
            <a:r>
              <a:rPr lang="en-US" sz="2400" dirty="0"/>
              <a:t>to pay or receive ERCOT invoices in a timely manner and reduce wire </a:t>
            </a:r>
            <a:r>
              <a:rPr lang="en-US" sz="2400" dirty="0" smtClean="0"/>
              <a:t>fees</a:t>
            </a:r>
          </a:p>
          <a:p>
            <a:r>
              <a:rPr lang="en-US" sz="2400" dirty="0" smtClean="0"/>
              <a:t>Separate </a:t>
            </a:r>
            <a:r>
              <a:rPr lang="en-US" sz="2400" dirty="0"/>
              <a:t>from a cash collateral </a:t>
            </a:r>
            <a:r>
              <a:rPr lang="en-US" sz="2400" dirty="0" smtClean="0"/>
              <a:t>account; Does </a:t>
            </a:r>
            <a:r>
              <a:rPr lang="en-US" sz="2400" dirty="0"/>
              <a:t>not accrue </a:t>
            </a:r>
            <a:r>
              <a:rPr lang="en-US" sz="2400" dirty="0" smtClean="0"/>
              <a:t>interest</a:t>
            </a:r>
          </a:p>
          <a:p>
            <a:r>
              <a:rPr lang="en-US" sz="2400" dirty="0" smtClean="0"/>
              <a:t>Invoices </a:t>
            </a:r>
            <a:r>
              <a:rPr lang="en-US" sz="2400" dirty="0"/>
              <a:t>will be paid on the </a:t>
            </a:r>
            <a:r>
              <a:rPr lang="en-US" sz="2400" u="sng" dirty="0"/>
              <a:t>Invoice due </a:t>
            </a:r>
            <a:r>
              <a:rPr lang="en-US" sz="2400" u="sng" dirty="0" smtClean="0"/>
              <a:t>date</a:t>
            </a:r>
          </a:p>
          <a:p>
            <a:r>
              <a:rPr lang="en-US" sz="2400" dirty="0" smtClean="0"/>
              <a:t>Flexible </a:t>
            </a:r>
            <a:r>
              <a:rPr lang="en-US" sz="2400" dirty="0"/>
              <a:t>Accounts must be funded by noon on the invoice due date for invoices to be paid by flexible </a:t>
            </a:r>
            <a:r>
              <a:rPr lang="en-US" sz="2400" dirty="0" smtClean="0"/>
              <a:t>account</a:t>
            </a:r>
          </a:p>
          <a:p>
            <a:r>
              <a:rPr lang="en-US" sz="2400" dirty="0" smtClean="0"/>
              <a:t>Any </a:t>
            </a:r>
            <a:r>
              <a:rPr lang="en-US" sz="2400" dirty="0"/>
              <a:t>over payments will be returned after communication with the Market Participant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ERCOT </a:t>
            </a:r>
            <a:r>
              <a:rPr lang="en-US" sz="2400" dirty="0"/>
              <a:t>has identified some issues </a:t>
            </a:r>
            <a:r>
              <a:rPr lang="en-US" sz="2400" dirty="0" smtClean="0"/>
              <a:t>with </a:t>
            </a:r>
            <a:r>
              <a:rPr lang="en-US" sz="2400" dirty="0"/>
              <a:t>NPRR 484/554</a:t>
            </a:r>
            <a:r>
              <a:rPr lang="en-US" sz="2400" dirty="0" smtClean="0"/>
              <a:t> </a:t>
            </a:r>
            <a:r>
              <a:rPr lang="en-US" sz="2400" dirty="0"/>
              <a:t>Phase 1b and Phase 2 </a:t>
            </a:r>
            <a:r>
              <a:rPr lang="en-US" sz="2400" dirty="0" smtClean="0"/>
              <a:t>that </a:t>
            </a:r>
            <a:r>
              <a:rPr lang="en-US" sz="2400" dirty="0"/>
              <a:t>may need further clarifications.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Methodology to account for deferred payment of CRR Awards for future period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Mechanism for prepayment of deferred auction invoices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Accounting and payment of unpaid CRRs when a Counter-Party leaves the market voluntarily or by default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Pre/post implementation transition issues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ERCOT has </a:t>
            </a:r>
            <a:r>
              <a:rPr lang="en-US" sz="2200" dirty="0" smtClean="0"/>
              <a:t>identified potential solutions:</a:t>
            </a:r>
            <a:endParaRPr lang="en-US" sz="22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For </a:t>
            </a:r>
            <a:r>
              <a:rPr lang="en-US" sz="1800" dirty="0"/>
              <a:t>each Long Term Auction Sequence (LTAS), split Auction results transactions by operating </a:t>
            </a:r>
            <a:r>
              <a:rPr lang="en-US" sz="1800" dirty="0" smtClean="0"/>
              <a:t>month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Create </a:t>
            </a:r>
            <a:r>
              <a:rPr lang="en-US" sz="1800" dirty="0"/>
              <a:t>separate </a:t>
            </a:r>
            <a:r>
              <a:rPr lang="en-US" sz="1800" dirty="0" smtClean="0"/>
              <a:t>invoices </a:t>
            </a:r>
            <a:r>
              <a:rPr lang="en-US" sz="1800" dirty="0"/>
              <a:t>for each month of each Long Term Auction </a:t>
            </a:r>
            <a:r>
              <a:rPr lang="en-US" sz="1800" dirty="0" smtClean="0"/>
              <a:t>Sequence</a:t>
            </a:r>
            <a:endParaRPr lang="en-US" sz="1800" dirty="0"/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Credit Protocols Clarifications and Corrections</a:t>
            </a:r>
          </a:p>
          <a:p>
            <a:r>
              <a:rPr lang="en-US" sz="2400" dirty="0" smtClean="0"/>
              <a:t>ERCOT working on a draft NPRR to correct discrepancies in credit related Protocol language</a:t>
            </a:r>
          </a:p>
          <a:p>
            <a:r>
              <a:rPr lang="en-US" sz="2400" dirty="0" smtClean="0"/>
              <a:t>20 clean up items identified</a:t>
            </a:r>
          </a:p>
          <a:p>
            <a:r>
              <a:rPr lang="en-US" sz="2400" dirty="0" smtClean="0"/>
              <a:t>Example: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29827"/>
              </p:ext>
            </p:extLst>
          </p:nvPr>
        </p:nvGraphicFramePr>
        <p:xfrm>
          <a:off x="571500" y="3771798"/>
          <a:ext cx="7717476" cy="301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55"/>
                <a:gridCol w="3930732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 flag for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CRR activity other than FCE deleted.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flag was temporary pending finalization of CFTC rules.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Apply SAF to DARTNET in MCE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DARTNET is defined as the absolute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value of net DAM clearings.  The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function is applied to DARTNET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“Calendar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days” changed to “Operating Days” and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subscript changed to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Move Potential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Uplift (PUL) from EAL to TPE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PUL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is only computed at the Counter-Party level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8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ignificant concerns have been identified in the NPRR638 methodology by reviewing detailed modeling results</a:t>
            </a:r>
          </a:p>
          <a:p>
            <a:pPr lvl="1"/>
            <a:r>
              <a:rPr lang="en-US" dirty="0" smtClean="0"/>
              <a:t>MCWG met 3 times in May to analyze results and attempt triage</a:t>
            </a:r>
          </a:p>
          <a:p>
            <a:pPr lvl="1"/>
            <a:r>
              <a:rPr lang="en-US" dirty="0" smtClean="0"/>
              <a:t>April 22 MCWG/CWG:  Concerning behavior identified</a:t>
            </a:r>
          </a:p>
          <a:p>
            <a:pPr lvl="1"/>
            <a:r>
              <a:rPr lang="en-US" dirty="0" smtClean="0"/>
              <a:t>May 1 CRIM: ‘Peeled the onion’ on volatility &amp; </a:t>
            </a:r>
            <a:r>
              <a:rPr lang="en-US" dirty="0" err="1" smtClean="0"/>
              <a:t>Lookback</a:t>
            </a:r>
            <a:r>
              <a:rPr lang="en-US" dirty="0" smtClean="0"/>
              <a:t> (MAX </a:t>
            </a:r>
            <a:r>
              <a:rPr lang="en-US" dirty="0" err="1" smtClean="0"/>
              <a:t>func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May 13 CRIM:  Volume and pricing data analyzed separately</a:t>
            </a:r>
          </a:p>
          <a:p>
            <a:pPr lvl="1"/>
            <a:r>
              <a:rPr lang="en-US" dirty="0" smtClean="0"/>
              <a:t>May 20 MCWG/CWG: White flag</a:t>
            </a:r>
          </a:p>
          <a:p>
            <a:r>
              <a:rPr lang="en-US" dirty="0" smtClean="0"/>
              <a:t>Summary of issues:</a:t>
            </a:r>
          </a:p>
          <a:p>
            <a:pPr lvl="1"/>
            <a:r>
              <a:rPr lang="en-US" dirty="0" smtClean="0"/>
              <a:t>Seasonality not observed</a:t>
            </a:r>
          </a:p>
          <a:p>
            <a:pPr lvl="1"/>
            <a:r>
              <a:rPr lang="en-US" dirty="0" smtClean="0"/>
              <a:t>Using historical prices to predict future prices will introduce some degree of anomaly; </a:t>
            </a:r>
            <a:r>
              <a:rPr lang="en-US" dirty="0"/>
              <a:t>h</a:t>
            </a:r>
            <a:r>
              <a:rPr lang="en-US" dirty="0" smtClean="0"/>
              <a:t>ighly sensitive to Resource Node prices</a:t>
            </a:r>
          </a:p>
          <a:p>
            <a:pPr lvl="1"/>
            <a:r>
              <a:rPr lang="en-US" dirty="0" smtClean="0"/>
              <a:t>Separating MW positions from pricing outcomes produces nonsensical results that are not representative of actual Market Participant behavior or credit risk</a:t>
            </a:r>
          </a:p>
          <a:p>
            <a:pPr lvl="2"/>
            <a:r>
              <a:rPr lang="en-US" dirty="0" smtClean="0"/>
              <a:t>Not limited to </a:t>
            </a:r>
            <a:r>
              <a:rPr lang="en-US" dirty="0" err="1" smtClean="0"/>
              <a:t>lookback</a:t>
            </a:r>
            <a:r>
              <a:rPr lang="en-US" dirty="0" smtClean="0"/>
              <a:t> (MAX function)</a:t>
            </a:r>
          </a:p>
          <a:p>
            <a:pPr lvl="1"/>
            <a:r>
              <a:rPr lang="en-US" dirty="0" smtClean="0"/>
              <a:t>Excessive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 descr="C:\Users\spabbisetty\Desktop\RTSPP_Y1_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64" y="1336738"/>
            <a:ext cx="7563736" cy="491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3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38" y="1372121"/>
            <a:ext cx="7390062" cy="4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3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NPRR638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As a result, MCWG/CWG </a:t>
            </a:r>
            <a:r>
              <a:rPr lang="en-US" dirty="0" smtClean="0"/>
              <a:t>hit the pause button on NPRR638</a:t>
            </a:r>
          </a:p>
          <a:p>
            <a:pPr lvl="1"/>
            <a:r>
              <a:rPr lang="en-US" dirty="0" smtClean="0"/>
              <a:t>What are we trying to accomplish?</a:t>
            </a:r>
          </a:p>
          <a:p>
            <a:pPr lvl="1"/>
            <a:r>
              <a:rPr lang="en-US" dirty="0" smtClean="0"/>
              <a:t>What are the objectives?</a:t>
            </a:r>
          </a:p>
          <a:p>
            <a:pPr lvl="1"/>
            <a:r>
              <a:rPr lang="en-US" dirty="0" smtClean="0"/>
              <a:t>What concerns are we trying to address?</a:t>
            </a:r>
          </a:p>
          <a:p>
            <a:r>
              <a:rPr lang="en-US" dirty="0" smtClean="0"/>
              <a:t>MCWG/CWG will investigate the objectives and explore other ideas</a:t>
            </a:r>
          </a:p>
          <a:p>
            <a:pPr lvl="1"/>
            <a:r>
              <a:rPr lang="en-US" dirty="0" smtClean="0"/>
              <a:t>Utilize forward curves?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479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Update on NPRR638</vt:lpstr>
      <vt:lpstr>Update on NPRR638</vt:lpstr>
      <vt:lpstr>Update on NPRR638</vt:lpstr>
      <vt:lpstr>Update on NPRR638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51</cp:revision>
  <dcterms:created xsi:type="dcterms:W3CDTF">2006-08-16T00:00:00Z</dcterms:created>
  <dcterms:modified xsi:type="dcterms:W3CDTF">2015-05-27T21:39:23Z</dcterms:modified>
</cp:coreProperties>
</file>