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2" r:id="rId5"/>
    <p:sldId id="263" r:id="rId6"/>
    <p:sldId id="258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BBC0-9245-474C-B37D-064721DFFE13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120-489E-4659-879D-7F899ECB4BCF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3BA4-BFD7-4896-8907-F90EDAF1F1D0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3BEA7-7FEC-40F8-A83F-E1CC10056BDD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27AD-E39A-4C04-864E-CA5AAD7E6430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33BC-8F8D-4C99-97CC-7CCACE533E64}" type="datetime1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D107-C076-4E4D-A13C-29C352C06EB2}" type="datetime1">
              <a:rPr lang="en-US" smtClean="0"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72B-799F-40F5-8AB8-4C69E818E6C1}" type="datetime1">
              <a:rPr lang="en-US" smtClean="0"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3D18-79A2-4B56-B053-9EF7A43B2429}" type="datetime1">
              <a:rPr lang="en-US" smtClean="0"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6322-14EF-4692-9406-8FA4AD7F423B}" type="datetime1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2609-0BA2-4465-A012-A2BAB09C9B8F}" type="datetime1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8270-03B1-4AF4-AEE3-D2A05B5322B3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06/03/2015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Joint meeting of MCWG and CWG on Wednesday, May 20</a:t>
            </a:r>
          </a:p>
          <a:p>
            <a:r>
              <a:rPr lang="en-US" dirty="0"/>
              <a:t>9</a:t>
            </a:r>
            <a:r>
              <a:rPr lang="en-US" dirty="0" smtClean="0"/>
              <a:t> NPRRs reviewed for credit impacts</a:t>
            </a:r>
          </a:p>
          <a:p>
            <a:pPr lvl="1"/>
            <a:r>
              <a:rPr lang="en-US" dirty="0" smtClean="0"/>
              <a:t>All NPRRs had no credit impact</a:t>
            </a:r>
          </a:p>
          <a:p>
            <a:pPr lvl="1"/>
            <a:r>
              <a:rPr lang="en-US" dirty="0" smtClean="0"/>
              <a:t>NPRR680 improves physical AS hedging flexibility</a:t>
            </a:r>
          </a:p>
          <a:p>
            <a:pPr lvl="1"/>
            <a:r>
              <a:rPr lang="en-US" dirty="0" smtClean="0"/>
              <a:t>NPRR692 cleans up DAM parameter posting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NPRR702 Flexible Accounts, Payment of Invoices,  and Disposition of Interest on Cash </a:t>
            </a:r>
            <a:r>
              <a:rPr lang="en-US" dirty="0" smtClean="0"/>
              <a:t>Collateral</a:t>
            </a:r>
          </a:p>
          <a:p>
            <a:r>
              <a:rPr lang="en-US" sz="2400" dirty="0" smtClean="0"/>
              <a:t>Used </a:t>
            </a:r>
            <a:r>
              <a:rPr lang="en-US" sz="2400" dirty="0"/>
              <a:t>to pay or receive ERCOT invoices in a timely manner and reduce wire </a:t>
            </a:r>
            <a:r>
              <a:rPr lang="en-US" sz="2400" dirty="0" smtClean="0"/>
              <a:t>fees</a:t>
            </a:r>
          </a:p>
          <a:p>
            <a:r>
              <a:rPr lang="en-US" sz="2400" dirty="0" smtClean="0"/>
              <a:t>Separate </a:t>
            </a:r>
            <a:r>
              <a:rPr lang="en-US" sz="2400" dirty="0"/>
              <a:t>from a cash collateral </a:t>
            </a:r>
            <a:r>
              <a:rPr lang="en-US" sz="2400" dirty="0" smtClean="0"/>
              <a:t>account; Does </a:t>
            </a:r>
            <a:r>
              <a:rPr lang="en-US" sz="2400" dirty="0"/>
              <a:t>not accrue </a:t>
            </a:r>
            <a:r>
              <a:rPr lang="en-US" sz="2400" dirty="0" smtClean="0"/>
              <a:t>interest</a:t>
            </a:r>
          </a:p>
          <a:p>
            <a:r>
              <a:rPr lang="en-US" sz="2400" dirty="0" smtClean="0"/>
              <a:t>Invoices </a:t>
            </a:r>
            <a:r>
              <a:rPr lang="en-US" sz="2400" dirty="0"/>
              <a:t>will be paid on the </a:t>
            </a:r>
            <a:r>
              <a:rPr lang="en-US" sz="2400" u="sng" dirty="0"/>
              <a:t>Invoice due </a:t>
            </a:r>
            <a:r>
              <a:rPr lang="en-US" sz="2400" u="sng" dirty="0" smtClean="0"/>
              <a:t>date</a:t>
            </a:r>
          </a:p>
          <a:p>
            <a:r>
              <a:rPr lang="en-US" sz="2400" dirty="0" smtClean="0"/>
              <a:t>Flexible </a:t>
            </a:r>
            <a:r>
              <a:rPr lang="en-US" sz="2400" dirty="0"/>
              <a:t>Accounts must be funded by noon on the invoice due date for invoices to be paid by flexible </a:t>
            </a:r>
            <a:r>
              <a:rPr lang="en-US" sz="2400" dirty="0" smtClean="0"/>
              <a:t>account</a:t>
            </a:r>
          </a:p>
          <a:p>
            <a:r>
              <a:rPr lang="en-US" sz="2400" dirty="0" smtClean="0"/>
              <a:t>Any </a:t>
            </a:r>
            <a:r>
              <a:rPr lang="en-US" sz="2400" dirty="0"/>
              <a:t>over payments will be returned after communication with the Market Participant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ERCOT </a:t>
            </a:r>
            <a:r>
              <a:rPr lang="en-US" sz="2400" dirty="0"/>
              <a:t>has identified some issues </a:t>
            </a:r>
            <a:r>
              <a:rPr lang="en-US" sz="2400" dirty="0" smtClean="0"/>
              <a:t>with </a:t>
            </a:r>
            <a:r>
              <a:rPr lang="en-US" sz="2400" dirty="0"/>
              <a:t>NPRR 484/554</a:t>
            </a:r>
            <a:r>
              <a:rPr lang="en-US" sz="2400" dirty="0" smtClean="0"/>
              <a:t> </a:t>
            </a:r>
            <a:r>
              <a:rPr lang="en-US" sz="2400" dirty="0"/>
              <a:t>Phase 1b and Phase 2 </a:t>
            </a:r>
            <a:r>
              <a:rPr lang="en-US" sz="2400" dirty="0" smtClean="0"/>
              <a:t>that </a:t>
            </a:r>
            <a:r>
              <a:rPr lang="en-US" sz="2400" dirty="0"/>
              <a:t>may need further clarifications.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Methodology to account for deferred payment of CRR Awards for future period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Mechanism for prepayment of deferred auction invoices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Accounting and payment of unpaid CRRs when a Counter-Party leaves the market voluntarily or by default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Pre/post implementation transition issues</a:t>
            </a:r>
          </a:p>
          <a:p>
            <a:pPr>
              <a:spcBef>
                <a:spcPts val="600"/>
              </a:spcBef>
            </a:pPr>
            <a:r>
              <a:rPr lang="en-US" sz="2200" dirty="0"/>
              <a:t>ERCOT has </a:t>
            </a:r>
            <a:r>
              <a:rPr lang="en-US" sz="2200" dirty="0" smtClean="0"/>
              <a:t>identified potential solutions:</a:t>
            </a:r>
            <a:endParaRPr lang="en-US" sz="2200" dirty="0"/>
          </a:p>
          <a:p>
            <a:pPr lvl="1">
              <a:spcBef>
                <a:spcPts val="600"/>
              </a:spcBef>
            </a:pPr>
            <a:r>
              <a:rPr lang="en-US" sz="1800" dirty="0" smtClean="0"/>
              <a:t>For </a:t>
            </a:r>
            <a:r>
              <a:rPr lang="en-US" sz="1800" dirty="0"/>
              <a:t>each Long Term Auction Sequence (LTAS), split Auction results transactions by operating </a:t>
            </a:r>
            <a:r>
              <a:rPr lang="en-US" sz="1800" dirty="0" smtClean="0"/>
              <a:t>month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Create </a:t>
            </a:r>
            <a:r>
              <a:rPr lang="en-US" sz="1800" dirty="0"/>
              <a:t>separate </a:t>
            </a:r>
            <a:r>
              <a:rPr lang="en-US" sz="1800" dirty="0" smtClean="0"/>
              <a:t>invoices </a:t>
            </a:r>
            <a:r>
              <a:rPr lang="en-US" sz="1800" dirty="0"/>
              <a:t>for each month of each Long Term Auction </a:t>
            </a:r>
            <a:r>
              <a:rPr lang="en-US" sz="1800" dirty="0" smtClean="0"/>
              <a:t>Sequence</a:t>
            </a:r>
            <a:endParaRPr lang="en-US" sz="1800" dirty="0"/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6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Credit Protocols Clarifications and Corrections</a:t>
            </a:r>
          </a:p>
          <a:p>
            <a:r>
              <a:rPr lang="en-US" sz="2400" dirty="0" smtClean="0"/>
              <a:t>ERCOT working on a draft NPRR to correct discrepancies in credit related Protocol language</a:t>
            </a:r>
          </a:p>
          <a:p>
            <a:r>
              <a:rPr lang="en-US" sz="2400" dirty="0" smtClean="0"/>
              <a:t>20 clean up items identified</a:t>
            </a:r>
          </a:p>
          <a:p>
            <a:r>
              <a:rPr lang="en-US" sz="2400" dirty="0" smtClean="0"/>
              <a:t>Example: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829827"/>
              </p:ext>
            </p:extLst>
          </p:nvPr>
        </p:nvGraphicFramePr>
        <p:xfrm>
          <a:off x="571500" y="3771798"/>
          <a:ext cx="7717476" cy="3010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555"/>
                <a:gridCol w="3930732"/>
                <a:gridCol w="2363189"/>
              </a:tblGrid>
              <a:tr h="5016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Ref.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Rationale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CRRA flag for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CRR activity other than FCE deleted.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CRRA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flag was temporary pending finalization of CFTC rules.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Apply SAF to DARTNET in MCE calculation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As-built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alignment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DARTNET is defined as the absolute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value of net DAM clearings.  The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lang="en-US" sz="1200" i="0" baseline="0" dirty="0" smtClean="0">
                          <a:solidFill>
                            <a:schemeClr val="tx1"/>
                          </a:solidFill>
                        </a:rPr>
                        <a:t> function is applied to DARTNET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As-built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alignment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“Calendar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days” changed to “Operating Days” and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sz="1200" i="0" baseline="0" dirty="0" smtClean="0">
                          <a:solidFill>
                            <a:schemeClr val="tx1"/>
                          </a:solidFill>
                        </a:rPr>
                        <a:t> subscript changed to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od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 consistency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Move Potential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Uplift (PUL) from EAL to TPE calculation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PUL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is only computed at the Counter-Party level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85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NPRR638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ignificant concerns have been identified in the NPRR638 methodology by reviewing detailed modeling results</a:t>
            </a:r>
          </a:p>
          <a:p>
            <a:pPr lvl="1"/>
            <a:r>
              <a:rPr lang="en-US" dirty="0" smtClean="0"/>
              <a:t>MCWG met 3 times in May to analyze results and attempt triage</a:t>
            </a:r>
          </a:p>
          <a:p>
            <a:pPr lvl="1"/>
            <a:r>
              <a:rPr lang="en-US" dirty="0" smtClean="0"/>
              <a:t>April 22 MCWG/CWG:  Concerning behavior identified</a:t>
            </a:r>
          </a:p>
          <a:p>
            <a:pPr lvl="1"/>
            <a:r>
              <a:rPr lang="en-US" dirty="0" smtClean="0"/>
              <a:t>May 1 CRIM: ‘Peeled the onion’ on volatility &amp; </a:t>
            </a:r>
            <a:r>
              <a:rPr lang="en-US" dirty="0" err="1" smtClean="0"/>
              <a:t>Lookback</a:t>
            </a:r>
            <a:r>
              <a:rPr lang="en-US" dirty="0" smtClean="0"/>
              <a:t> (MAX </a:t>
            </a:r>
            <a:r>
              <a:rPr lang="en-US" dirty="0" err="1" smtClean="0"/>
              <a:t>func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May 13 CRIM:  Volume and pricing data analyzed separately</a:t>
            </a:r>
          </a:p>
          <a:p>
            <a:pPr lvl="1"/>
            <a:r>
              <a:rPr lang="en-US" dirty="0" smtClean="0"/>
              <a:t>May 20 MCWG/CWG: White flag</a:t>
            </a:r>
          </a:p>
          <a:p>
            <a:r>
              <a:rPr lang="en-US" dirty="0" smtClean="0"/>
              <a:t>Summary of issues:</a:t>
            </a:r>
          </a:p>
          <a:p>
            <a:pPr lvl="1"/>
            <a:r>
              <a:rPr lang="en-US" dirty="0" smtClean="0"/>
              <a:t>Seasonality not observed</a:t>
            </a:r>
          </a:p>
          <a:p>
            <a:pPr lvl="1"/>
            <a:r>
              <a:rPr lang="en-US" dirty="0" smtClean="0"/>
              <a:t>Using historical prices to predict future prices will introduce some degree of anomaly; </a:t>
            </a:r>
            <a:r>
              <a:rPr lang="en-US" dirty="0"/>
              <a:t>h</a:t>
            </a:r>
            <a:r>
              <a:rPr lang="en-US" dirty="0" smtClean="0"/>
              <a:t>ighly sensitive to Resource Node prices</a:t>
            </a:r>
          </a:p>
          <a:p>
            <a:pPr lvl="1"/>
            <a:r>
              <a:rPr lang="en-US" dirty="0" smtClean="0"/>
              <a:t>Separating MW positions from pricing outcomes produces nonsensical results that are not representative of actual Market Participant behavior or credit risk</a:t>
            </a:r>
          </a:p>
          <a:p>
            <a:pPr lvl="2"/>
            <a:r>
              <a:rPr lang="en-US" dirty="0" smtClean="0"/>
              <a:t>Not limited to </a:t>
            </a:r>
            <a:r>
              <a:rPr lang="en-US" dirty="0" err="1" smtClean="0"/>
              <a:t>lookback</a:t>
            </a:r>
            <a:r>
              <a:rPr lang="en-US" dirty="0" smtClean="0"/>
              <a:t> (MAX function)</a:t>
            </a:r>
          </a:p>
          <a:p>
            <a:pPr lvl="1"/>
            <a:r>
              <a:rPr lang="en-US" dirty="0" smtClean="0"/>
              <a:t>Excessive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9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NPRR638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3" descr="C:\Users\spabbisetty\Desktop\RTSPP_Y1_D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64" y="1336738"/>
            <a:ext cx="7563736" cy="491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33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NPRR638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738" y="1372121"/>
            <a:ext cx="7390062" cy="472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33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NPRR638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As a result, MCWG/CWG </a:t>
            </a:r>
            <a:r>
              <a:rPr lang="en-US" dirty="0" smtClean="0"/>
              <a:t>hit the pause button on NPRR638</a:t>
            </a:r>
          </a:p>
          <a:p>
            <a:pPr lvl="1"/>
            <a:r>
              <a:rPr lang="en-US" dirty="0" smtClean="0"/>
              <a:t>What are we trying to accomplish?</a:t>
            </a:r>
          </a:p>
          <a:p>
            <a:pPr lvl="1"/>
            <a:r>
              <a:rPr lang="en-US" dirty="0" smtClean="0"/>
              <a:t>What are the objectives?</a:t>
            </a:r>
          </a:p>
          <a:p>
            <a:pPr lvl="1"/>
            <a:r>
              <a:rPr lang="en-US" dirty="0" smtClean="0"/>
              <a:t>What concerns are we trying to address?</a:t>
            </a:r>
          </a:p>
          <a:p>
            <a:r>
              <a:rPr lang="en-US" dirty="0" smtClean="0"/>
              <a:t>MCWG/CWG will investigate the objectives and explore other ideas</a:t>
            </a:r>
          </a:p>
          <a:p>
            <a:pPr lvl="1"/>
            <a:r>
              <a:rPr lang="en-US" dirty="0" smtClean="0"/>
              <a:t>Utilize forward curves?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0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479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Update on NPRR638</vt:lpstr>
      <vt:lpstr>Update on NPRR638</vt:lpstr>
      <vt:lpstr>Update on NPRR638</vt:lpstr>
      <vt:lpstr>Update on NPRR638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51</cp:revision>
  <dcterms:created xsi:type="dcterms:W3CDTF">2006-08-16T00:00:00Z</dcterms:created>
  <dcterms:modified xsi:type="dcterms:W3CDTF">2015-05-27T21:39:23Z</dcterms:modified>
</cp:coreProperties>
</file>