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1"/>
  </p:notesMasterIdLst>
  <p:handoutMasterIdLst>
    <p:handoutMasterId r:id="rId12"/>
  </p:handoutMasterIdLst>
  <p:sldIdLst>
    <p:sldId id="267" r:id="rId6"/>
    <p:sldId id="316" r:id="rId7"/>
    <p:sldId id="321" r:id="rId8"/>
    <p:sldId id="320" r:id="rId9"/>
    <p:sldId id="312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ane, Mark" initials="M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1E2"/>
    <a:srgbClr val="C4E3E1"/>
    <a:srgbClr val="005386"/>
    <a:srgbClr val="55BAB7"/>
    <a:srgbClr val="00385E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80" d="100"/>
          <a:sy n="80" d="100"/>
        </p:scale>
        <p:origin x="-522" y="-156"/>
      </p:cViewPr>
      <p:guideLst>
        <p:guide orient="horz" pos="4032"/>
        <p:guide orient="horz" pos="544"/>
        <p:guide orient="horz" pos="1168"/>
        <p:guide pos="2888"/>
        <p:guide pos="323"/>
        <p:guide pos="3960"/>
        <p:guide pos="53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6470650" cy="1319213"/>
            <a:chOff x="603250" y="546100"/>
            <a:chExt cx="6470650" cy="131932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787400" y="1852722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603250" y="1498064"/>
            <a:ext cx="7727950" cy="4120516"/>
            <a:chOff x="603250" y="546100"/>
            <a:chExt cx="7727950" cy="4120516"/>
          </a:xfrm>
        </p:grpSpPr>
        <p:pic>
          <p:nvPicPr>
            <p:cNvPr id="7" name="Picture 6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87400" y="1865849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NPRR638 Update</a:t>
              </a:r>
              <a:endParaRPr lang="en-US" sz="2000" dirty="0" smtClean="0"/>
            </a:p>
            <a:p>
              <a:endParaRPr lang="en-US" sz="2000" dirty="0" smtClean="0"/>
            </a:p>
            <a:p>
              <a:endParaRPr lang="en-US" sz="2000" dirty="0" smtClean="0"/>
            </a:p>
            <a:p>
              <a:pPr>
                <a:tabLst>
                  <a:tab pos="5257800" algn="l"/>
                </a:tabLst>
              </a:pPr>
              <a:r>
                <a:rPr lang="en-US" b="1" dirty="0" smtClean="0"/>
                <a:t>Mark </a:t>
              </a:r>
              <a:r>
                <a:rPr lang="en-US" b="1" dirty="0"/>
                <a:t>Ruane</a:t>
              </a:r>
            </a:p>
            <a:p>
              <a:pPr>
                <a:tabLst>
                  <a:tab pos="5257800" algn="l"/>
                </a:tabLst>
              </a:pPr>
              <a:r>
                <a:rPr lang="en-US" b="1" dirty="0"/>
                <a:t>Director, </a:t>
              </a:r>
              <a:r>
                <a:rPr lang="en-US" b="1" dirty="0" smtClean="0"/>
                <a:t>Settlements, Retail and Credit</a:t>
              </a:r>
              <a:endParaRPr lang="en-US" b="1" dirty="0"/>
            </a:p>
            <a:p>
              <a:endParaRPr lang="en-US" dirty="0" smtClean="0"/>
            </a:p>
            <a:p>
              <a:r>
                <a:rPr lang="en-US" dirty="0" smtClean="0"/>
                <a:t>TAC</a:t>
              </a:r>
            </a:p>
            <a:p>
              <a:r>
                <a:rPr lang="en-US" dirty="0" smtClean="0"/>
                <a:t>June 25, 2015</a:t>
              </a:r>
            </a:p>
            <a:p>
              <a:r>
                <a:rPr lang="en-US" dirty="0"/>
                <a:t>ERCOT </a:t>
              </a:r>
              <a:r>
                <a:rPr lang="en-US" dirty="0" smtClean="0"/>
                <a:t>Public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NPRR638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NPRR638, Revisions to Certain Price Components of EAL, revises the Real-Time Liability Extrapolated (RTLE) and Day-Ahead Liability Extrapolated (DALE) factors used in the calculation of Counter-Party Estimated Aggregate Liability (EAL).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r>
              <a:rPr lang="en-US" sz="2000" dirty="0" smtClean="0"/>
              <a:t>The NPRR replaces recent invoice prices used the current calculation with Settlement Point specific prices computed as the P84 of a price set including Interval prices looking back one week relative to the Operating Day, and forward three weeks relative to the operating day over the past three years.  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goal of NPRR638 is that calculated credit exposures will reflect some degree of seasonality with a forward bias, i.e. increasing </a:t>
            </a:r>
            <a:r>
              <a:rPr lang="en-US" sz="2000" u="sng" dirty="0" smtClean="0"/>
              <a:t>before</a:t>
            </a:r>
            <a:r>
              <a:rPr lang="en-US" sz="2000" dirty="0" smtClean="0"/>
              <a:t> time periods that have historically had high prices.  Current exposure calculations lag seasonal price movements.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6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NPRR638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12" y="652683"/>
            <a:ext cx="8422575" cy="5383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86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NPRR638 Update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495300" y="829300"/>
            <a:ext cx="80391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CWG / MCWG have reviewed NPRR638 language along with estimated back-testing results and noted several concerns: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Potential difficulty in shadowing the calculation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Complexity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Separation of price and volume components of exposure will lead to </a:t>
            </a:r>
            <a:r>
              <a:rPr lang="en-US" sz="2000" dirty="0" smtClean="0"/>
              <a:t>inaccuracies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Counter-Parties with both load and generation show very high volatility </a:t>
            </a:r>
            <a:r>
              <a:rPr lang="en-US" sz="2000" smtClean="0"/>
              <a:t>in exposure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 smtClean="0"/>
              <a:t>In light of these concerns, CWG / MCWG are investigating other means of addressing issues in current methodology.  These might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Marking exposure based on forward ERCOT market price curves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Formula-based Seasonal Adjustment Factor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23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3290" y="6046466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508000" y="2600696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Wingdings" pitchFamily="2" charset="2"/>
              </a:rPr>
              <a:t>Questions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NPRR638 Update</a:t>
            </a:r>
          </a:p>
        </p:txBody>
      </p:sp>
    </p:spTree>
    <p:extLst>
      <p:ext uri="{BB962C8B-B14F-4D97-AF65-F5344CB8AC3E}">
        <p14:creationId xmlns:p14="http://schemas.microsoft.com/office/powerpoint/2010/main" val="83378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5894F7-4D7A-4D8F-A591-B84DC218AF70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24607</TotalTime>
  <Words>250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329</cp:revision>
  <cp:lastPrinted>2014-07-21T20:53:41Z</cp:lastPrinted>
  <dcterms:created xsi:type="dcterms:W3CDTF">2010-04-12T23:12:02Z</dcterms:created>
  <dcterms:modified xsi:type="dcterms:W3CDTF">2015-05-27T15:56:13Z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