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3651" r:id="rId5"/>
    <p:sldMasterId id="2147483769" r:id="rId6"/>
  </p:sldMasterIdLst>
  <p:notesMasterIdLst>
    <p:notesMasterId r:id="rId13"/>
  </p:notesMasterIdLst>
  <p:sldIdLst>
    <p:sldId id="256" r:id="rId7"/>
    <p:sldId id="274" r:id="rId8"/>
    <p:sldId id="265" r:id="rId9"/>
    <p:sldId id="278" r:id="rId10"/>
    <p:sldId id="280" r:id="rId11"/>
    <p:sldId id="271" r:id="rId1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CC99"/>
    <a:srgbClr val="00FFCC"/>
    <a:srgbClr val="FFFF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603" autoAdjust="0"/>
    <p:restoredTop sz="95952" autoAdjust="0"/>
  </p:normalViewPr>
  <p:slideViewPr>
    <p:cSldViewPr>
      <p:cViewPr varScale="1">
        <p:scale>
          <a:sx n="132" d="100"/>
          <a:sy n="132" d="100"/>
        </p:scale>
        <p:origin x="17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968" y="-10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7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96F1092D-60FB-43BB-A946-DA65AD4B3D4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7772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3F2D76-A669-4A2A-9356-F545B0250E67}" type="slidenum">
              <a:rPr lang="en-US" altLang="en-US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105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2895600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8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C04E3F-7A1E-4A85-B39B-E7EBF3C3371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2368-8659-4CD7-9BEC-AC7A854A682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253254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986A1-6D53-4D29-900B-EE1407AA2CE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97757-4D5C-4221-8171-42244FA716C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4097350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2895600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38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6E853-8A57-4C9C-8BB0-4F76AC66267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453785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03222-B683-4260-8A05-47C80D15CC8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1939356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ABF8-CE1E-4AE8-80FE-712E3D74E0E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3852758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939C7-6750-4268-813D-9C62A685C02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2247712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CEA53-E9D9-4268-B8E8-4EE017F9E9D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2508417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84802-D90E-4F9A-9B5C-48B4103BCAC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2659348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0D4B7-4EBD-4690-B4E0-A43A703EEA4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72066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13B41-0095-46CC-B0BA-25322402749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984AE-CB9A-44FD-83DE-166EB5492EF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2919324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151CAD-9EC9-481A-9604-941A96FB6B6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3830199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64740-A395-4429-866C-9B26EA6A5FD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3770282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381B3-FB2C-4055-A187-B5F320F3943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28149695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7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3194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17308709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5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44338262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6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6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65830391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5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51939358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64847794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FECF4CF-D76D-411F-B20B-C965827579E3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71476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371476"/>
            <a:ext cx="5111751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365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25819217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136CB-3E80-4026-AE92-761F25E0D7E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3A9D4-757C-4DC3-92DD-801FB51EB2B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193002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2C867-9BF8-4AE5-9846-4DB37FD02718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E55A9E-6454-4222-9584-6D5E408CD91C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43705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9DCD5-3C2F-4806-8E46-8B1CFA3D110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6A16E-042B-4617-8B3A-A284CAA801F8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88044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E69F9-D569-4781-8248-BB0659737C3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C2C35-2CFF-4756-ACC6-6952580D806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422172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B99E65-EB28-47CE-934A-FD9F8847E99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5676E5-6837-4914-A87F-B0C4AC3E672C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281088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706CC-5642-4FCE-AE8D-1F5DEB1E3BE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1A5381-1E0A-46EC-B618-62386CDDD4C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252026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3FAD0-40E7-4678-870B-0D9C875CA60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5F6D4-D262-4D90-AC8C-9392F50EA80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165548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679BD6-86E0-4859-9DE5-B5EA7F42015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5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248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CE9609-AC88-4FAD-846D-B83E317E437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6" r:id="rId1"/>
    <p:sldLayoutId id="2147484736" r:id="rId2"/>
    <p:sldLayoutId id="2147484737" r:id="rId3"/>
    <p:sldLayoutId id="2147484738" r:id="rId4"/>
    <p:sldLayoutId id="2147484739" r:id="rId5"/>
    <p:sldLayoutId id="2147484740" r:id="rId6"/>
    <p:sldLayoutId id="2147484741" r:id="rId7"/>
    <p:sldLayoutId id="2147484742" r:id="rId8"/>
    <p:sldLayoutId id="2147484743" r:id="rId9"/>
    <p:sldLayoutId id="2147484744" r:id="rId10"/>
    <p:sldLayoutId id="214748474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EDB4EC-BEC8-4921-9693-4774395B391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2053" name="Picture 5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7" r:id="rId1"/>
    <p:sldLayoutId id="2147484746" r:id="rId2"/>
    <p:sldLayoutId id="2147484747" r:id="rId3"/>
    <p:sldLayoutId id="2147484748" r:id="rId4"/>
    <p:sldLayoutId id="2147484749" r:id="rId5"/>
    <p:sldLayoutId id="2147484750" r:id="rId6"/>
    <p:sldLayoutId id="2147484751" r:id="rId7"/>
    <p:sldLayoutId id="2147484752" r:id="rId8"/>
    <p:sldLayoutId id="2147484753" r:id="rId9"/>
    <p:sldLayoutId id="2147484754" r:id="rId10"/>
    <p:sldLayoutId id="2147484755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3078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274637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2569286-65EC-48FC-B738-B647E9356975}" type="slidenum">
              <a:rPr lang="en-US" altLang="en-US" sz="1000" smtClean="0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0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8" r:id="rId1"/>
    <p:sldLayoutId id="2147484759" r:id="rId2"/>
    <p:sldLayoutId id="2147484760" r:id="rId3"/>
    <p:sldLayoutId id="2147484761" r:id="rId4"/>
    <p:sldLayoutId id="2147484762" r:id="rId5"/>
    <p:sldLayoutId id="2147484763" r:id="rId6"/>
    <p:sldLayoutId id="2147484764" r:id="rId7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 descr="ERCOT cmyk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4" y="914400"/>
            <a:ext cx="283527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717550" y="2643188"/>
            <a:ext cx="75438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Browser Compatibility Assessment </a:t>
            </a:r>
            <a:endParaRPr lang="en-US" altLang="en-US" sz="2800" b="1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</a:rPr>
              <a:t>TAC Presentation</a:t>
            </a:r>
            <a:r>
              <a:rPr lang="en-US" altLang="en-US" sz="2400" dirty="0">
                <a:solidFill>
                  <a:srgbClr val="000000"/>
                </a:solidFill>
              </a:rPr>
              <a:t/>
            </a:r>
            <a:br>
              <a:rPr lang="en-US" altLang="en-US" sz="2400" dirty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>May 28, 2015</a:t>
            </a:r>
            <a:endParaRPr lang="en-US" altLang="en-US" sz="1200" dirty="0">
              <a:solidFill>
                <a:srgbClr val="00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89000" y="2438400"/>
            <a:ext cx="734695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42950" y="51816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David Forfia</a:t>
            </a:r>
          </a:p>
          <a:p>
            <a:r>
              <a:rPr lang="en-US" dirty="0" smtClean="0"/>
              <a:t>Director, Enterprise Architecture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505200" y="0"/>
            <a:ext cx="5364163" cy="641350"/>
          </a:xfrm>
        </p:spPr>
        <p:txBody>
          <a:bodyPr/>
          <a:lstStyle/>
          <a:p>
            <a:pPr algn="r" eaLnBrk="1" hangingPunct="1"/>
            <a:r>
              <a:rPr lang="en-US" altLang="en-US" sz="1800" dirty="0" smtClean="0"/>
              <a:t>Current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7620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lvl="1">
              <a:defRPr/>
            </a:pPr>
            <a:endParaRPr lang="en-US" sz="2000" i="1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Microsoft has announced end of support for Internet Explorer versions less than Internet Explorer 11 in January 2016. 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457200" lvl="2">
              <a:defRPr/>
            </a:pPr>
            <a:r>
              <a:rPr lang="en-US" sz="1600" i="1" dirty="0" smtClean="0"/>
              <a:t>“</a:t>
            </a:r>
            <a:r>
              <a:rPr lang="en-US" sz="1600" i="1" dirty="0"/>
              <a:t>After Jan. 12, 2016, only the most recent version of Internet Explorer available for a supported operating system will receive technical support and security </a:t>
            </a:r>
            <a:r>
              <a:rPr lang="en-US" sz="1600" i="1" dirty="0" smtClean="0"/>
              <a:t>updates”</a:t>
            </a:r>
            <a:endParaRPr lang="en-US" sz="1600" i="1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All ERCOT market-facing browser based applications are designed to be compatible with Internet Explorer version 8.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ERCOT intends to support IE 8 for the foreseeable future. 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457200" lvl="2">
              <a:defRPr/>
            </a:pPr>
            <a:endParaRPr lang="en-US" dirty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/>
          </a:p>
          <a:p>
            <a:pPr marL="457200" lvl="2">
              <a:defRPr/>
            </a:pPr>
            <a:endParaRPr lang="en-US" sz="20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13457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505200" y="0"/>
            <a:ext cx="5364163" cy="641350"/>
          </a:xfrm>
        </p:spPr>
        <p:txBody>
          <a:bodyPr/>
          <a:lstStyle/>
          <a:p>
            <a:pPr algn="r" eaLnBrk="1" hangingPunct="1"/>
            <a:r>
              <a:rPr lang="en-US" altLang="en-US" sz="1800" dirty="0" smtClean="0"/>
              <a:t>Compatibility Assessment Project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838200"/>
            <a:ext cx="80772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ERCOT </a:t>
            </a:r>
            <a:r>
              <a:rPr lang="en-US" dirty="0" smtClean="0"/>
              <a:t>initiated a project to test all market facing applications for browser compatibility using IE 9, IE 10, and IE 11. 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/>
              <a:t>T</a:t>
            </a:r>
            <a:r>
              <a:rPr lang="en-US" dirty="0" smtClean="0"/>
              <a:t>esting was done as follows: </a:t>
            </a:r>
          </a:p>
          <a:p>
            <a:pPr>
              <a:defRPr/>
            </a:pP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u="sng" dirty="0" smtClean="0"/>
              <a:t>No changes</a:t>
            </a:r>
            <a:r>
              <a:rPr lang="en-US" dirty="0" smtClean="0"/>
              <a:t> were made to the application code base or systems.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The applications were tested </a:t>
            </a:r>
            <a:r>
              <a:rPr lang="en-US" u="sng" dirty="0"/>
              <a:t>a</a:t>
            </a:r>
            <a:r>
              <a:rPr lang="en-US" u="sng" dirty="0" smtClean="0"/>
              <a:t>s is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Testing was done using Windows 7 and Windows 8.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IE 9, IE 10, and IE 11 were tested using </a:t>
            </a:r>
            <a:r>
              <a:rPr lang="en-US" u="sng" dirty="0" smtClean="0"/>
              <a:t>native</a:t>
            </a:r>
            <a:r>
              <a:rPr lang="en-US" dirty="0" smtClean="0"/>
              <a:t> as well as </a:t>
            </a:r>
            <a:r>
              <a:rPr lang="en-US" u="sng" dirty="0" smtClean="0"/>
              <a:t>compatibility mode</a:t>
            </a:r>
            <a:r>
              <a:rPr lang="en-US" dirty="0" smtClean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IE 11 was also tested in “Enterprise Mode” as not all applications functioned in compatibility mode</a:t>
            </a:r>
          </a:p>
          <a:p>
            <a:pPr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0" lvl="1">
              <a:defRPr/>
            </a:pPr>
            <a:endParaRPr lang="en-US" dirty="0"/>
          </a:p>
          <a:p>
            <a:pPr marL="0" lvl="1">
              <a:defRPr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505200" y="0"/>
            <a:ext cx="5364163" cy="641350"/>
          </a:xfrm>
        </p:spPr>
        <p:txBody>
          <a:bodyPr/>
          <a:lstStyle/>
          <a:p>
            <a:pPr algn="r" eaLnBrk="1" hangingPunct="1"/>
            <a:r>
              <a:rPr lang="en-US" altLang="en-US" sz="1800" dirty="0" smtClean="0"/>
              <a:t>The Results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533400"/>
            <a:ext cx="9313487" cy="523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29200" y="838200"/>
            <a:ext cx="13716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Date to be Determined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5486400"/>
            <a:ext cx="8018087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Internet Explorer 11 offered the longest support timeline &amp; best compatibility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8396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505200" y="0"/>
            <a:ext cx="5364163" cy="641350"/>
          </a:xfrm>
        </p:spPr>
        <p:txBody>
          <a:bodyPr/>
          <a:lstStyle/>
          <a:p>
            <a:pPr algn="r" eaLnBrk="1" hangingPunct="1"/>
            <a:r>
              <a:rPr lang="en-US" altLang="en-US" sz="1800" dirty="0" smtClean="0"/>
              <a:t>Recommendation and Next Steps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7620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lvl="1">
              <a:defRPr/>
            </a:pPr>
            <a:endParaRPr lang="en-US" i="1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ERCOT will begin supporting Internet Explorer version 8 as well as Internet Explorer version 11 in “Enterprise Mode” </a:t>
            </a:r>
            <a:r>
              <a:rPr lang="en-US" sz="1600" i="1" dirty="0" smtClean="0"/>
              <a:t>for all market facing applications with the R5 release in September</a:t>
            </a:r>
            <a:r>
              <a:rPr lang="en-US" sz="1600" dirty="0" smtClean="0"/>
              <a:t>.</a:t>
            </a:r>
          </a:p>
          <a:p>
            <a:pPr marL="457200" lvl="2">
              <a:defRPr/>
            </a:pPr>
            <a:endParaRPr lang="en-US" sz="16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Market participants can choose their own timelines for how and when to </a:t>
            </a:r>
            <a:r>
              <a:rPr lang="en-US" sz="1600" dirty="0" smtClean="0"/>
              <a:t>upgrade to Internet Explorer 11.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ERCOT will publish an updated Configuration </a:t>
            </a:r>
            <a:r>
              <a:rPr lang="en-US" sz="1600" dirty="0" smtClean="0"/>
              <a:t>Guide </a:t>
            </a:r>
            <a:r>
              <a:rPr lang="en-US" sz="1600" dirty="0" smtClean="0"/>
              <a:t>specifying </a:t>
            </a:r>
            <a:r>
              <a:rPr lang="en-US" sz="1600" dirty="0" smtClean="0"/>
              <a:t>the required </a:t>
            </a:r>
            <a:r>
              <a:rPr lang="en-US" sz="1600" dirty="0" smtClean="0"/>
              <a:t>settings needed for Internet Explorer 11.</a:t>
            </a:r>
            <a:endParaRPr lang="en-US" sz="16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16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i="1" dirty="0" smtClean="0"/>
              <a:t>While the date is not determined yet</a:t>
            </a:r>
            <a:r>
              <a:rPr lang="en-US" sz="1600" dirty="0" smtClean="0"/>
              <a:t>, ERCOT will end support for IE 8 in the future.</a:t>
            </a:r>
            <a:br>
              <a:rPr lang="en-US" sz="1600" dirty="0" smtClean="0"/>
            </a:br>
            <a:endParaRPr lang="en-US" sz="16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A change that will have such a broad impact will be communicated to the Market well in advance before implementation.</a:t>
            </a:r>
            <a:br>
              <a:rPr lang="en-US" sz="1600" dirty="0" smtClean="0"/>
            </a:br>
            <a:endParaRPr lang="en-US" sz="1600" dirty="0" smtClean="0"/>
          </a:p>
          <a:p>
            <a:pPr marL="457200" lvl="2">
              <a:defRPr/>
            </a:pPr>
            <a:endParaRPr lang="en-US" sz="1600" dirty="0"/>
          </a:p>
          <a:p>
            <a:pPr marL="0" lvl="1">
              <a:defRPr/>
            </a:pPr>
            <a:endParaRPr lang="en-US" i="1" dirty="0" smtClean="0"/>
          </a:p>
          <a:p>
            <a:pPr marL="0" lvl="1">
              <a:defRPr/>
            </a:pPr>
            <a:endParaRPr lang="en-US" i="1" dirty="0" smtClean="0"/>
          </a:p>
          <a:p>
            <a:pPr marL="0" lvl="1">
              <a:defRPr/>
            </a:pPr>
            <a:endParaRPr lang="en-US" i="1" dirty="0"/>
          </a:p>
          <a:p>
            <a:pPr marL="457200" lvl="2">
              <a:defRPr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0" lvl="1">
              <a:defRPr/>
            </a:pPr>
            <a:endParaRPr lang="en-US" dirty="0"/>
          </a:p>
          <a:p>
            <a:pPr marL="0" lvl="1">
              <a:defRPr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510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10668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/>
          </a:p>
          <a:p>
            <a:pPr marL="457200" lvl="2">
              <a:defRPr/>
            </a:pPr>
            <a:endParaRPr lang="en-US" sz="20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31800" y="146685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/>
          </a:p>
          <a:p>
            <a:pPr marL="457200" lvl="2">
              <a:defRPr/>
            </a:pPr>
            <a:endParaRPr lang="en-US" sz="20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457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Questions ?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505200" y="0"/>
            <a:ext cx="53641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542512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14618D6780774791D017DAC828F598" ma:contentTypeVersion="0" ma:contentTypeDescription="Create a new document." ma:contentTypeScope="" ma:versionID="a47518442d83222d886eb34abc6091c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92CF9E-C6E2-4B96-BF56-C0456A4287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64BC21-D92F-4F0F-95EA-0186314ABDA4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db64cb27-6b28-4b9c-8349-fb9d75ca0197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A94D8C4-FE55-4DD2-A3F5-783A0E78D4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large project update template</Template>
  <TotalTime>3676</TotalTime>
  <Words>263</Words>
  <Application>Microsoft Office PowerPoint</Application>
  <PresentationFormat>On-screen Show (4:3)</PresentationFormat>
  <Paragraphs>96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Custom Design</vt:lpstr>
      <vt:lpstr>1_Custom Design</vt:lpstr>
      <vt:lpstr>Office Theme</vt:lpstr>
      <vt:lpstr>PowerPoint Presentation</vt:lpstr>
      <vt:lpstr>Current Status</vt:lpstr>
      <vt:lpstr>Compatibility Assessment Project</vt:lpstr>
      <vt:lpstr>The Results</vt:lpstr>
      <vt:lpstr>Recommendation and Next Steps</vt:lpstr>
      <vt:lpstr>PowerPoint Presentation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Tollgate and SRT slides</dc:title>
  <dc:creator>dmoldenhour</dc:creator>
  <cp:lastModifiedBy>Forfia, David</cp:lastModifiedBy>
  <cp:revision>263</cp:revision>
  <cp:lastPrinted>2015-05-21T15:59:52Z</cp:lastPrinted>
  <dcterms:created xsi:type="dcterms:W3CDTF">2007-03-26T20:17:36Z</dcterms:created>
  <dcterms:modified xsi:type="dcterms:W3CDTF">2015-05-27T13:06:12Z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UID">
    <vt:lpwstr>{20070423-2051-04AE-92AF-CDDFA9751F5E}</vt:lpwstr>
  </property>
  <property fmtid="{D5CDD505-2E9C-101B-9397-08002B2CF9AE}" pid="3" name="Owner">
    <vt:lpwstr>1002</vt:lpwstr>
  </property>
  <property fmtid="{D5CDD505-2E9C-101B-9397-08002B2CF9AE}" pid="4" name="Approval Date">
    <vt:lpwstr>2007-10-02T00:00:00Z</vt:lpwstr>
  </property>
  <property fmtid="{D5CDD505-2E9C-101B-9397-08002B2CF9AE}" pid="5" name="Status">
    <vt:lpwstr>Final</vt:lpwstr>
  </property>
  <property fmtid="{D5CDD505-2E9C-101B-9397-08002B2CF9AE}" pid="6" name="ContentType">
    <vt:lpwstr>Document</vt:lpwstr>
  </property>
  <property fmtid="{D5CDD505-2E9C-101B-9397-08002B2CF9AE}" pid="7" name="Year">
    <vt:lpwstr>2009</vt:lpwstr>
  </property>
  <property fmtid="{D5CDD505-2E9C-101B-9397-08002B2CF9AE}" pid="8" name="IconOverlay">
    <vt:lpwstr/>
  </property>
</Properties>
</file>