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48" r:id="rId2"/>
    <p:sldMasterId id="2147483652" r:id="rId3"/>
    <p:sldMasterId id="2147483655" r:id="rId4"/>
  </p:sldMasterIdLst>
  <p:notesMasterIdLst>
    <p:notesMasterId r:id="rId37"/>
  </p:notesMasterIdLst>
  <p:handoutMasterIdLst>
    <p:handoutMasterId r:id="rId38"/>
  </p:handoutMasterIdLst>
  <p:sldIdLst>
    <p:sldId id="268" r:id="rId5"/>
    <p:sldId id="269" r:id="rId6"/>
    <p:sldId id="322" r:id="rId7"/>
    <p:sldId id="323" r:id="rId8"/>
    <p:sldId id="340" r:id="rId9"/>
    <p:sldId id="324" r:id="rId10"/>
    <p:sldId id="341" r:id="rId11"/>
    <p:sldId id="346" r:id="rId12"/>
    <p:sldId id="342" r:id="rId13"/>
    <p:sldId id="325" r:id="rId14"/>
    <p:sldId id="343" r:id="rId15"/>
    <p:sldId id="344" r:id="rId16"/>
    <p:sldId id="296" r:id="rId17"/>
    <p:sldId id="334" r:id="rId18"/>
    <p:sldId id="347" r:id="rId19"/>
    <p:sldId id="335" r:id="rId20"/>
    <p:sldId id="348" r:id="rId21"/>
    <p:sldId id="299" r:id="rId22"/>
    <p:sldId id="298" r:id="rId23"/>
    <p:sldId id="336" r:id="rId24"/>
    <p:sldId id="274" r:id="rId25"/>
    <p:sldId id="275" r:id="rId26"/>
    <p:sldId id="276" r:id="rId27"/>
    <p:sldId id="277" r:id="rId28"/>
    <p:sldId id="278" r:id="rId29"/>
    <p:sldId id="279" r:id="rId30"/>
    <p:sldId id="270" r:id="rId31"/>
    <p:sldId id="281" r:id="rId32"/>
    <p:sldId id="337" r:id="rId33"/>
    <p:sldId id="320" r:id="rId34"/>
    <p:sldId id="345" r:id="rId35"/>
    <p:sldId id="339" r:id="rId3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B329"/>
    <a:srgbClr val="FFFFFF"/>
    <a:srgbClr val="D02124"/>
    <a:srgbClr val="004B69"/>
    <a:srgbClr val="5A5A5F"/>
    <a:srgbClr val="58A9C7"/>
    <a:srgbClr val="B5BDBE"/>
    <a:srgbClr val="1416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16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2058"/>
    </p:cViewPr>
  </p:sorterViewPr>
  <p:notesViewPr>
    <p:cSldViewPr snapToGrid="0" snapToObjects="1">
      <p:cViewPr varScale="1">
        <p:scale>
          <a:sx n="81" d="100"/>
          <a:sy n="81" d="100"/>
        </p:scale>
        <p:origin x="-204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52463" y="70338"/>
            <a:ext cx="566261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12" tIns="0" rIns="19212" bIns="0" numCol="1" anchor="t" anchorCtr="0" compatLnSpc="1">
            <a:prstTxWarp prst="textNoShape">
              <a:avLst/>
            </a:prstTxWarp>
          </a:bodyPr>
          <a:lstStyle>
            <a:lvl1pPr algn="ctr" defTabSz="953725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Energy Forecasting Workshop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900363" y="8536476"/>
            <a:ext cx="1371600" cy="50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660" tIns="44829" rIns="89660" bIns="44829">
            <a:spAutoFit/>
          </a:bodyPr>
          <a:lstStyle/>
          <a:p>
            <a:pPr algn="ctr" defTabSz="908768">
              <a:lnSpc>
                <a:spcPct val="90000"/>
              </a:lnSpc>
              <a:defRPr/>
            </a:pPr>
            <a:r>
              <a:rPr lang="en-US" sz="1000" i="0" dirty="0">
                <a:latin typeface="Arial" charset="0"/>
              </a:rPr>
              <a:t>Introduction</a:t>
            </a:r>
          </a:p>
          <a:p>
            <a:pPr algn="ctr" defTabSz="908768">
              <a:lnSpc>
                <a:spcPct val="90000"/>
              </a:lnSpc>
              <a:defRPr/>
            </a:pPr>
            <a:endParaRPr lang="en-US" sz="1000" i="0" dirty="0">
              <a:latin typeface="Arial" charset="0"/>
            </a:endParaRPr>
          </a:p>
          <a:p>
            <a:pPr algn="ctr" defTabSz="908768">
              <a:lnSpc>
                <a:spcPct val="90000"/>
              </a:lnSpc>
              <a:defRPr/>
            </a:pPr>
            <a:r>
              <a:rPr lang="en-US" sz="1000" i="0" dirty="0">
                <a:latin typeface="Arial" charset="0"/>
              </a:rPr>
              <a:t>Page </a:t>
            </a:r>
            <a:fld id="{F92CD0D7-B369-4CBF-8DF1-9ED8FDDC70E5}" type="slidenum">
              <a:rPr lang="en-US" sz="1000" i="0">
                <a:latin typeface="Arial" charset="0"/>
              </a:rPr>
              <a:pPr algn="ctr" defTabSz="908768">
                <a:lnSpc>
                  <a:spcPct val="90000"/>
                </a:lnSpc>
                <a:defRPr/>
              </a:pPr>
              <a:t>‹#›</a:t>
            </a:fld>
            <a:endParaRPr lang="en-US" sz="1000" i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365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058689-3853-BF46-8DCC-070E8F330463}" type="datetimeFigureOut">
              <a:rPr lang="en-US" smtClean="0"/>
              <a:pPr/>
              <a:t>5/21/2015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A42B29-18D3-B944-B9F9-4450E51584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327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2B29-18D3-B944-B9F9-4450E515845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531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2B29-18D3-B944-B9F9-4450E515845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531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2B29-18D3-B944-B9F9-4450E515845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131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a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1500" y="4302125"/>
            <a:ext cx="7366000" cy="113535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lnSpc>
                <a:spcPts val="4000"/>
              </a:lnSpc>
              <a:defRPr sz="4000" b="1" i="0" cap="all" spc="-1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5558188"/>
            <a:ext cx="6286500" cy="400110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>
              <a:buNone/>
              <a:defRPr sz="2000">
                <a:solidFill>
                  <a:srgbClr val="B5BDB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Presentation subtitle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5922196"/>
            <a:ext cx="6286500" cy="400110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>
              <a:buNone/>
              <a:defRPr sz="2000">
                <a:solidFill>
                  <a:srgbClr val="B5BDB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Presentation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69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46100" y="4841101"/>
            <a:ext cx="3454400" cy="276999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1200" b="1" i="0" cap="all">
                <a:solidFill>
                  <a:srgbClr val="D0212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FACILITY NAME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546100" y="5118100"/>
            <a:ext cx="3454400" cy="276999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Address Line 1</a:t>
            </a:r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46100" y="5367298"/>
            <a:ext cx="3454400" cy="276999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Address Line 2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46100" y="5618897"/>
            <a:ext cx="3454400" cy="276999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Address Line 3</a:t>
            </a:r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546100" y="5883196"/>
            <a:ext cx="3454400" cy="276999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Telephone</a:t>
            </a:r>
            <a:endParaRPr lang="en-US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546100" y="6147495"/>
            <a:ext cx="3454400" cy="276999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Fax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809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Re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3132138"/>
            <a:ext cx="8229600" cy="584776"/>
          </a:xfrm>
          <a:prstGeom prst="rect">
            <a:avLst/>
          </a:prstGeom>
        </p:spPr>
        <p:txBody>
          <a:bodyPr vert="horz">
            <a:spAutoFit/>
          </a:bodyPr>
          <a:lstStyle>
            <a:lvl1pPr algn="l">
              <a:defRPr sz="3200" b="1" cap="all" spc="-6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457200" y="3683000"/>
            <a:ext cx="5422900" cy="400110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>
              <a:buNone/>
              <a:defRPr sz="2000" baseline="0">
                <a:solidFill>
                  <a:srgbClr val="F3B32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2000" dirty="0" smtClean="0">
                <a:latin typeface="Arial"/>
                <a:cs typeface="Arial"/>
              </a:rPr>
              <a:t>Click to edit subtitle.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247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Bl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3132138"/>
            <a:ext cx="8229600" cy="584776"/>
          </a:xfrm>
          <a:prstGeom prst="rect">
            <a:avLst/>
          </a:prstGeom>
        </p:spPr>
        <p:txBody>
          <a:bodyPr vert="horz">
            <a:spAutoFit/>
          </a:bodyPr>
          <a:lstStyle>
            <a:lvl1pPr algn="l">
              <a:defRPr sz="3200" b="1" cap="all" spc="-6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457200" y="3683000"/>
            <a:ext cx="5422900" cy="400110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>
              <a:buNone/>
              <a:defRPr sz="2000" baseline="0">
                <a:solidFill>
                  <a:srgbClr val="58A9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2000" dirty="0" smtClean="0">
                <a:latin typeface="Arial"/>
                <a:cs typeface="Arial"/>
              </a:rPr>
              <a:t>Click to edit subtitle.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629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46100" y="4841101"/>
            <a:ext cx="3454400" cy="276999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1200" b="1" i="0" cap="all">
                <a:solidFill>
                  <a:srgbClr val="D0212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FACILITY NAME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546100" y="5118100"/>
            <a:ext cx="3454400" cy="276999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Address Line 1</a:t>
            </a:r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46100" y="5367298"/>
            <a:ext cx="3454400" cy="276999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Address Line 2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46100" y="5618897"/>
            <a:ext cx="3454400" cy="276999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Address Line 3</a:t>
            </a:r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546100" y="5883196"/>
            <a:ext cx="3454400" cy="276999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Telephone</a:t>
            </a:r>
            <a:endParaRPr lang="en-US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546100" y="6147495"/>
            <a:ext cx="3454400" cy="276999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Fax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80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92799" y="6505044"/>
            <a:ext cx="2895600" cy="246221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05044"/>
            <a:ext cx="372531" cy="246221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F3B329"/>
                </a:solidFill>
                <a:latin typeface="+mn-lt"/>
              </a:defRPr>
            </a:lvl1pPr>
          </a:lstStyle>
          <a:p>
            <a:fld id="{F0E313D9-E573-5747-B7EA-62F4243B84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34091"/>
            <a:ext cx="82296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57200" y="1298706"/>
            <a:ext cx="7899400" cy="1877437"/>
          </a:xfrm>
        </p:spPr>
        <p:txBody>
          <a:bodyPr>
            <a:spAutoFit/>
          </a:bodyPr>
          <a:lstStyle>
            <a:lvl4pPr marL="1600200" indent="-228600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2057400" indent="-228600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66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34091"/>
            <a:ext cx="82296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92799" y="6505044"/>
            <a:ext cx="2895600" cy="246221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05044"/>
            <a:ext cx="372531" cy="246221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F3B329"/>
                </a:solidFill>
                <a:latin typeface="+mn-lt"/>
              </a:defRPr>
            </a:lvl1pPr>
          </a:lstStyle>
          <a:p>
            <a:fld id="{F0E313D9-E573-5747-B7EA-62F4243B84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8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92799" y="6505044"/>
            <a:ext cx="2895600" cy="246221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05044"/>
            <a:ext cx="372531" cy="246221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F3B329"/>
                </a:solidFill>
                <a:latin typeface="+mn-lt"/>
              </a:defRPr>
            </a:lvl1pPr>
          </a:lstStyle>
          <a:p>
            <a:fld id="{F0E313D9-E573-5747-B7EA-62F4243B84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34091"/>
            <a:ext cx="82296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57200" y="2665918"/>
            <a:ext cx="7899400" cy="1877437"/>
          </a:xfrm>
        </p:spPr>
        <p:txBody>
          <a:bodyPr>
            <a:spAutoFit/>
          </a:bodyPr>
          <a:lstStyle>
            <a:lvl4pPr marL="1600200" indent="-228600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2057400" indent="-228600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457200" y="892729"/>
            <a:ext cx="7899400" cy="338554"/>
          </a:xfrm>
        </p:spPr>
        <p:txBody>
          <a:bodyPr>
            <a:spAutoFit/>
          </a:bodyPr>
          <a:lstStyle>
            <a:lvl1pPr marL="0" indent="0">
              <a:buNone/>
              <a:defRPr sz="1600" baseline="0">
                <a:solidFill>
                  <a:srgbClr val="5A5A5F"/>
                </a:solidFill>
              </a:defRPr>
            </a:lvl1pPr>
            <a:lvl4pPr marL="1600200" indent="-228600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2057400" indent="-228600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en-US" sz="1600" dirty="0" smtClean="0"/>
              <a:t>Click to edit slide subtitle.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66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Col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92799" y="6505044"/>
            <a:ext cx="2895600" cy="246221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05044"/>
            <a:ext cx="372531" cy="246221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F3B329"/>
                </a:solidFill>
                <a:latin typeface="+mn-lt"/>
              </a:defRPr>
            </a:lvl1pPr>
          </a:lstStyle>
          <a:p>
            <a:fld id="{F0E313D9-E573-5747-B7EA-62F4243B84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34091"/>
            <a:ext cx="82296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457200" y="892729"/>
            <a:ext cx="8229600" cy="338554"/>
          </a:xfrm>
        </p:spPr>
        <p:txBody>
          <a:bodyPr wrap="square">
            <a:spAutoFit/>
          </a:bodyPr>
          <a:lstStyle>
            <a:lvl1pPr marL="0" indent="0">
              <a:buNone/>
              <a:defRPr sz="1600" baseline="0">
                <a:solidFill>
                  <a:srgbClr val="5A5A5F"/>
                </a:solidFill>
              </a:defRPr>
            </a:lvl1pPr>
            <a:lvl4pPr marL="1600200" indent="-228600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2057400" indent="-228600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en-US" sz="1600" dirty="0" smtClean="0"/>
              <a:t>Click to edit slide subtitle.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096819"/>
            <a:ext cx="8229600" cy="1323439"/>
          </a:xfr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 lang="en-US" sz="2000" b="0" smtClean="0">
                <a:solidFill>
                  <a:srgbClr val="141619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dolor, et </a:t>
            </a:r>
            <a:r>
              <a:rPr lang="en-US" dirty="0" err="1" smtClean="0"/>
              <a:t>dapibus</a:t>
            </a:r>
            <a:r>
              <a:rPr lang="en-US" dirty="0" smtClean="0"/>
              <a:t> dui </a:t>
            </a:r>
            <a:r>
              <a:rPr lang="en-US" dirty="0" err="1" smtClean="0"/>
              <a:t>sagittis</a:t>
            </a:r>
            <a:r>
              <a:rPr lang="en-US" dirty="0" smtClean="0"/>
              <a:t> et. Maecenas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id nisi </a:t>
            </a:r>
            <a:r>
              <a:rPr lang="en-US" dirty="0" err="1" smtClean="0"/>
              <a:t>quis</a:t>
            </a:r>
            <a:r>
              <a:rPr lang="en-US" dirty="0" smtClean="0"/>
              <a:t> nisi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ac </a:t>
            </a:r>
            <a:r>
              <a:rPr lang="en-US" dirty="0" err="1" smtClean="0"/>
              <a:t>risus</a:t>
            </a:r>
            <a:r>
              <a:rPr lang="en-US" dirty="0" smtClean="0"/>
              <a:t>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715819"/>
            <a:ext cx="8229600" cy="369332"/>
          </a:xfrm>
        </p:spPr>
        <p:txBody>
          <a:bodyPr wrap="square">
            <a:spAutoFit/>
          </a:bodyPr>
          <a:lstStyle>
            <a:lvl1pPr marL="0" indent="0">
              <a:buNone/>
              <a:defRPr sz="1800" b="1" baseline="0">
                <a:solidFill>
                  <a:srgbClr val="004B69"/>
                </a:solidFill>
              </a:defRPr>
            </a:lvl1pPr>
          </a:lstStyle>
          <a:p>
            <a:pPr lvl="0"/>
            <a:r>
              <a:rPr lang="en-US" dirty="0" smtClean="0"/>
              <a:t>THIS IS BODY SUBHEAD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255819"/>
            <a:ext cx="8229600" cy="1323439"/>
          </a:xfr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 lang="en-US" sz="2000" b="0" smtClean="0">
                <a:solidFill>
                  <a:srgbClr val="141619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dolor, et </a:t>
            </a:r>
            <a:r>
              <a:rPr lang="en-US" dirty="0" err="1" smtClean="0"/>
              <a:t>dapibus</a:t>
            </a:r>
            <a:r>
              <a:rPr lang="en-US" dirty="0" smtClean="0"/>
              <a:t> dui </a:t>
            </a:r>
            <a:r>
              <a:rPr lang="en-US" dirty="0" err="1" smtClean="0"/>
              <a:t>sagittis</a:t>
            </a:r>
            <a:r>
              <a:rPr lang="en-US" dirty="0" smtClean="0"/>
              <a:t> et. Maecenas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id nisi </a:t>
            </a:r>
            <a:r>
              <a:rPr lang="en-US" dirty="0" err="1" smtClean="0"/>
              <a:t>quis</a:t>
            </a:r>
            <a:r>
              <a:rPr lang="en-US" dirty="0" smtClean="0"/>
              <a:t> nisi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ac </a:t>
            </a:r>
            <a:r>
              <a:rPr lang="en-US" dirty="0" err="1" smtClean="0"/>
              <a:t>risus</a:t>
            </a:r>
            <a:r>
              <a:rPr lang="en-US" dirty="0" smtClean="0"/>
              <a:t>. 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874819"/>
            <a:ext cx="8229600" cy="369332"/>
          </a:xfrm>
        </p:spPr>
        <p:txBody>
          <a:bodyPr wrap="square">
            <a:spAutoFit/>
          </a:bodyPr>
          <a:lstStyle>
            <a:lvl1pPr marL="0" indent="0">
              <a:buNone/>
              <a:defRPr sz="1800" b="1" baseline="0">
                <a:solidFill>
                  <a:srgbClr val="D02124"/>
                </a:solidFill>
              </a:defRPr>
            </a:lvl1pPr>
          </a:lstStyle>
          <a:p>
            <a:pPr lvl="0"/>
            <a:r>
              <a:rPr lang="en-US" dirty="0" smtClean="0"/>
              <a:t>THIS IS BODY 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34091"/>
            <a:ext cx="82296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57200" y="2665918"/>
            <a:ext cx="3924300" cy="1877437"/>
          </a:xfrm>
        </p:spPr>
        <p:txBody>
          <a:bodyPr>
            <a:spAutoFit/>
          </a:bodyPr>
          <a:lstStyle>
            <a:lvl4pPr marL="1600200" indent="-228600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2057400" indent="-228600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4754880" y="2665918"/>
            <a:ext cx="3931920" cy="1877437"/>
          </a:xfrm>
        </p:spPr>
        <p:txBody>
          <a:bodyPr>
            <a:spAutoFit/>
          </a:bodyPr>
          <a:lstStyle>
            <a:lvl4pPr marL="1600200" indent="-228600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2057400" indent="-228600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92799" y="6505044"/>
            <a:ext cx="2895600" cy="246221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505044"/>
            <a:ext cx="372531" cy="246221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F3B329"/>
                </a:solidFill>
                <a:latin typeface="+mn-lt"/>
              </a:defRPr>
            </a:lvl1pPr>
          </a:lstStyle>
          <a:p>
            <a:fld id="{F0E313D9-E573-5747-B7EA-62F4243B84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57200" y="892729"/>
            <a:ext cx="7899400" cy="338554"/>
          </a:xfrm>
        </p:spPr>
        <p:txBody>
          <a:bodyPr>
            <a:spAutoFit/>
          </a:bodyPr>
          <a:lstStyle>
            <a:lvl1pPr marL="0" indent="0">
              <a:buNone/>
              <a:defRPr sz="1600" baseline="0">
                <a:solidFill>
                  <a:srgbClr val="5A5A5F"/>
                </a:solidFill>
              </a:defRPr>
            </a:lvl1pPr>
            <a:lvl4pPr marL="1600200" indent="-228600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2057400" indent="-228600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en-US" sz="1600" dirty="0" smtClean="0"/>
              <a:t>Click to edit slide subtitle.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8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Wa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1500" y="4302125"/>
            <a:ext cx="7366000" cy="113535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lnSpc>
                <a:spcPts val="4000"/>
              </a:lnSpc>
              <a:defRPr sz="4000" b="1" i="0" cap="all" spc="-1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5558188"/>
            <a:ext cx="6286500" cy="400110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>
              <a:buNone/>
              <a:defRPr sz="2000">
                <a:solidFill>
                  <a:srgbClr val="B5BDB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Presentation subtitle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5922196"/>
            <a:ext cx="6286500" cy="400110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>
              <a:buNone/>
              <a:defRPr sz="2000">
                <a:solidFill>
                  <a:srgbClr val="B5BDB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Presentation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69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609600"/>
          </a:xfrm>
        </p:spPr>
        <p:txBody>
          <a:bodyPr/>
          <a:lstStyle>
            <a:lvl1pPr algn="l">
              <a:defRPr sz="32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267200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4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tron Main PPT Background Re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ontrol_room"/>
          <p:cNvPicPr>
            <a:picLocks noChangeAspect="1" noChangeArrowheads="1"/>
          </p:cNvPicPr>
          <p:nvPr/>
        </p:nvPicPr>
        <p:blipFill>
          <a:blip r:embed="rId3"/>
          <a:srcRect r="6000"/>
          <a:stretch>
            <a:fillRect/>
          </a:stretch>
        </p:blipFill>
        <p:spPr bwMode="auto">
          <a:xfrm>
            <a:off x="5916613" y="677863"/>
            <a:ext cx="2362200" cy="1371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2413" y="1965325"/>
            <a:ext cx="2362200" cy="1382713"/>
          </a:xfrm>
          <a:prstGeom prst="rect">
            <a:avLst/>
          </a:prstGeom>
          <a:noFill/>
          <a:ln w="19050" algn="ctr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08663" y="3344863"/>
            <a:ext cx="2362200" cy="1393825"/>
          </a:xfrm>
          <a:prstGeom prst="rect">
            <a:avLst/>
          </a:prstGeom>
          <a:solidFill>
            <a:srgbClr val="99CCFF"/>
          </a:solidFill>
          <a:ln w="19050" algn="ctr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black">
          <a:xfrm>
            <a:off x="114300" y="6629400"/>
            <a:ext cx="11620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en-US" sz="600" dirty="0">
                <a:solidFill>
                  <a:schemeClr val="bg1"/>
                </a:solidFill>
              </a:rPr>
              <a:t>© 2007, </a:t>
            </a:r>
            <a:r>
              <a:rPr lang="en-US" sz="600" dirty="0" err="1">
                <a:solidFill>
                  <a:schemeClr val="bg1"/>
                </a:solidFill>
              </a:rPr>
              <a:t>Itron</a:t>
            </a:r>
            <a:r>
              <a:rPr lang="en-US" sz="600" dirty="0">
                <a:solidFill>
                  <a:schemeClr val="bg1"/>
                </a:solidFill>
              </a:rPr>
              <a:t> Inc.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174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38138" y="2816225"/>
            <a:ext cx="4452937" cy="1309688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7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1744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79413" y="268288"/>
            <a:ext cx="4397375" cy="1006475"/>
          </a:xfrm>
          <a:ln algn="ctr"/>
        </p:spPr>
        <p:txBody>
          <a:bodyPr anchor="t"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tron_Ribbon_PP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0"/>
            <a:ext cx="9144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15802"/>
            <a:ext cx="9144000" cy="442198"/>
          </a:xfrm>
          <a:prstGeom prst="rect">
            <a:avLst/>
          </a:prstGeom>
          <a:solidFill>
            <a:srgbClr val="141619">
              <a:alpha val="9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34091"/>
            <a:ext cx="82296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363"/>
            <a:ext cx="8229600" cy="1242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9" name="Picture 8" descr="Itron_Solo_Pos_RGB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1" y="6534517"/>
            <a:ext cx="45720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4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9" r:id="rId4"/>
    <p:sldLayoutId id="2147483657" r:id="rId5"/>
    <p:sldLayoutId id="2147483664" r:id="rId6"/>
    <p:sldLayoutId id="2147483666" r:id="rId7"/>
    <p:sldLayoutId id="2147483667" r:id="rId8"/>
    <p:sldLayoutId id="2147483668" r:id="rId9"/>
    <p:sldLayoutId id="2147483669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rgbClr val="CF2124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D02124"/>
        </a:buClr>
        <a:buFont typeface="Lucida Grande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D02124"/>
        </a:buClr>
        <a:buSzPct val="100000"/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D02124"/>
        </a:buClr>
        <a:buSzPct val="80000"/>
        <a:buFont typeface="Lucida Grande"/>
        <a:buChar char="-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51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/>
          </p:cNvSpPr>
          <p:nvPr/>
        </p:nvSpPr>
        <p:spPr>
          <a:xfrm>
            <a:off x="457200" y="2967038"/>
            <a:ext cx="8229600" cy="923330"/>
          </a:xfrm>
          <a:prstGeom prst="rect">
            <a:avLst/>
          </a:prstGeom>
        </p:spPr>
        <p:txBody>
          <a:bodyPr vert="horz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spc="-6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5400" cap="all" dirty="0" smtClean="0"/>
              <a:t>THANK YOU</a:t>
            </a:r>
            <a:endParaRPr lang="en-US" sz="5400" cap="all" dirty="0"/>
          </a:p>
        </p:txBody>
      </p:sp>
      <p:pic>
        <p:nvPicPr>
          <p:cNvPr id="8" name="Picture 7" descr="Itron_Solo_Pos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1" y="4309477"/>
            <a:ext cx="914400" cy="3657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61100" y="6138268"/>
            <a:ext cx="2425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baseline="0" dirty="0" smtClean="0">
                <a:solidFill>
                  <a:srgbClr val="F3B329"/>
                </a:solidFill>
                <a:latin typeface="Arial"/>
                <a:cs typeface="Arial"/>
              </a:rPr>
              <a:t>www.itron.com</a:t>
            </a:r>
            <a:endParaRPr lang="en-US" sz="1400" b="1" dirty="0">
              <a:solidFill>
                <a:srgbClr val="F3B3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524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71500" y="4687991"/>
            <a:ext cx="7366000" cy="1118255"/>
          </a:xfrm>
        </p:spPr>
        <p:txBody>
          <a:bodyPr/>
          <a:lstStyle/>
          <a:p>
            <a:r>
              <a:rPr lang="en-US" cap="none" dirty="0" smtClean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</a:rPr>
              <a:t>MetrixIDR </a:t>
            </a:r>
            <a:br>
              <a:rPr lang="en-US" cap="none" dirty="0" smtClean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</a:rPr>
            </a:br>
            <a:r>
              <a:rPr lang="en-US" cap="none" dirty="0" smtClean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</a:rPr>
              <a:t>Five-Minute Modeling</a:t>
            </a:r>
            <a:endParaRPr lang="en-US" i="1" cap="none" dirty="0">
              <a:ln>
                <a:solidFill>
                  <a:schemeClr val="bg2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71500" y="5732368"/>
            <a:ext cx="6286500" cy="40011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Electric Reliability Council of Texas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71500" y="6096376"/>
            <a:ext cx="6286500" cy="40011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February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3D9-E573-5747-B7EA-62F4243B84E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Smooth the Data</a:t>
            </a:r>
            <a:endParaRPr lang="en-US" i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98706"/>
            <a:ext cx="7899400" cy="646331"/>
          </a:xfrm>
        </p:spPr>
        <p:txBody>
          <a:bodyPr/>
          <a:lstStyle/>
          <a:p>
            <a:r>
              <a:rPr lang="en-US" sz="1800" dirty="0" smtClean="0"/>
              <a:t>The second task is to smooth the data using an Augmented </a:t>
            </a:r>
            <a:r>
              <a:rPr lang="en-US" sz="1800" dirty="0" err="1" smtClean="0"/>
              <a:t>Savitsky-Golay</a:t>
            </a:r>
            <a:r>
              <a:rPr lang="en-US" sz="1800" dirty="0" smtClean="0"/>
              <a:t> (SG) </a:t>
            </a:r>
            <a:r>
              <a:rPr lang="en-US" sz="1800" dirty="0" smtClean="0"/>
              <a:t>Filter to dampen random measurement noise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032131"/>
            <a:ext cx="7772400" cy="7017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Font typeface="Lucida Grande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100000"/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80000"/>
              <a:buFont typeface="Lucida Grande"/>
              <a:buChar char="-"/>
              <a:defRPr sz="20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60000"/>
              <a:buFont typeface="Courier New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80000"/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/>
              <a:t>Removes unnecessary movements in the forecast  </a:t>
            </a:r>
            <a:r>
              <a:rPr lang="en-US" sz="1800" dirty="0" smtClean="0"/>
              <a:t>horizon</a:t>
            </a:r>
          </a:p>
          <a:p>
            <a:pPr lvl="1"/>
            <a:r>
              <a:rPr lang="en-US" sz="1800" dirty="0" smtClean="0"/>
              <a:t>Estimating with smoothed data allows for smooth coefficients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0179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3D9-E573-5747-B7EA-62F4243B84E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9578" r="10778" b="13789"/>
          <a:stretch/>
        </p:blipFill>
        <p:spPr bwMode="auto">
          <a:xfrm>
            <a:off x="0" y="-1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74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3D9-E573-5747-B7EA-62F4243B84E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1" t="12270" r="14294" b="16375"/>
          <a:stretch/>
        </p:blipFill>
        <p:spPr bwMode="auto">
          <a:xfrm>
            <a:off x="0" y="0"/>
            <a:ext cx="914400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03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Smoothing Parameters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68659" y="97667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Savitsky-Golay Weights</a:t>
            </a:r>
            <a:r>
              <a:rPr lang="en-US" sz="1600" dirty="0" smtClean="0"/>
              <a:t> capture bends in the moving average process</a:t>
            </a:r>
            <a:endParaRPr lang="en-US" sz="1600" dirty="0"/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0673" y="1807667"/>
            <a:ext cx="3941173" cy="458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1" y="1005459"/>
            <a:ext cx="4469672" cy="269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698367"/>
            <a:ext cx="4469673" cy="269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3"/>
          <p:cNvSpPr txBox="1">
            <a:spLocks/>
          </p:cNvSpPr>
          <p:nvPr/>
        </p:nvSpPr>
        <p:spPr>
          <a:xfrm>
            <a:off x="8686800" y="6505044"/>
            <a:ext cx="372531" cy="2462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E313D9-E573-5747-B7EA-62F4243B84E7}" type="slidenum">
              <a:rPr lang="en-US" sz="1200" b="1" smtClean="0">
                <a:solidFill>
                  <a:srgbClr val="F3B329"/>
                </a:solidFill>
              </a:rPr>
              <a:pPr/>
              <a:t>13</a:t>
            </a:fld>
            <a:endParaRPr lang="en-US" sz="1200" b="1" dirty="0">
              <a:solidFill>
                <a:srgbClr val="F3B32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3D9-E573-5747-B7EA-62F4243B84E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Smoothing Parameters Issue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98706"/>
            <a:ext cx="7899400" cy="646331"/>
          </a:xfrm>
        </p:spPr>
        <p:txBody>
          <a:bodyPr/>
          <a:lstStyle/>
          <a:p>
            <a:r>
              <a:rPr lang="en-US" sz="1800" dirty="0" smtClean="0"/>
              <a:t>The issue with </a:t>
            </a:r>
            <a:r>
              <a:rPr lang="en-US" sz="1800" dirty="0"/>
              <a:t>smoothing </a:t>
            </a:r>
            <a:r>
              <a:rPr lang="en-US" sz="1800" dirty="0" smtClean="0"/>
              <a:t>is smoothing parameters </a:t>
            </a:r>
            <a:r>
              <a:rPr lang="en-US" sz="1800" dirty="0"/>
              <a:t>create bias at the end of the actual data series because the smoothing is “centered</a:t>
            </a:r>
            <a:r>
              <a:rPr lang="en-US" sz="1800" dirty="0" smtClean="0"/>
              <a:t>”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41584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3D9-E573-5747-B7EA-62F4243B84E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7" t="12287" r="15292" b="15031"/>
          <a:stretch/>
        </p:blipFill>
        <p:spPr bwMode="auto">
          <a:xfrm>
            <a:off x="0" y="0"/>
            <a:ext cx="9144000" cy="641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8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292487"/>
            <a:ext cx="8229600" cy="65255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Font typeface="Lucida Grande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100000"/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80000"/>
              <a:buFont typeface="Lucida Grande"/>
              <a:buChar char="-"/>
              <a:defRPr sz="20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60000"/>
              <a:buFont typeface="Courier New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80000"/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Enabling “Lift” essentially applies a ratio using polynomial weights and observations from previous intervals to compute future intervals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3D9-E573-5747-B7EA-62F4243B84E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Smoothing Parameters Lift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439436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3D9-E573-5747-B7EA-62F4243B84E7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9" t="11922" r="15230" b="16080"/>
          <a:stretch/>
        </p:blipFill>
        <p:spPr bwMode="auto">
          <a:xfrm>
            <a:off x="0" y="0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Smoothing Parameters </a:t>
            </a:r>
            <a:r>
              <a:rPr lang="en-US" cap="none" dirty="0" smtClean="0"/>
              <a:t>Lift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98706"/>
            <a:ext cx="7899400" cy="4136517"/>
          </a:xfrm>
        </p:spPr>
        <p:txBody>
          <a:bodyPr/>
          <a:lstStyle/>
          <a:p>
            <a:pPr marL="0" indent="0">
              <a:buNone/>
            </a:pPr>
            <a:r>
              <a:rPr lang="en-US" sz="1800" b="1" u="sng" dirty="0"/>
              <a:t>Lift</a:t>
            </a:r>
          </a:p>
          <a:p>
            <a:pPr marL="0" indent="0">
              <a:buNone/>
            </a:pPr>
            <a:r>
              <a:rPr lang="en-US" sz="1800" dirty="0" smtClean="0"/>
              <a:t>Only applied </a:t>
            </a:r>
            <a:r>
              <a:rPr lang="en-US" sz="1800" dirty="0"/>
              <a:t>interval where a full centered moving average cannot be </a:t>
            </a:r>
            <a:r>
              <a:rPr lang="en-US" sz="1800" dirty="0" smtClean="0"/>
              <a:t>calculated.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/>
              <a:t>Examples:</a:t>
            </a:r>
            <a:endParaRPr lang="en-US" sz="1800" b="1" dirty="0"/>
          </a:p>
          <a:p>
            <a:pPr>
              <a:buFont typeface="+mj-lt"/>
              <a:buAutoNum type="arabicPeriod"/>
            </a:pPr>
            <a:r>
              <a:rPr lang="en-US" sz="1800" b="1" dirty="0"/>
              <a:t>No DOW, Lift Days = 1</a:t>
            </a:r>
          </a:p>
          <a:p>
            <a:pPr marL="0" indent="0">
              <a:buNone/>
            </a:pPr>
            <a:r>
              <a:rPr lang="en-US" sz="1800" dirty="0"/>
              <a:t>Obtain average correction factors between the smoothed series without future values and the actual using only the prior day (Lift Days = 1, No DOW), same time interval and correct the current day intervals.</a:t>
            </a:r>
          </a:p>
          <a:p>
            <a:endParaRPr lang="en-US" sz="1800" dirty="0"/>
          </a:p>
          <a:p>
            <a:pPr>
              <a:buFont typeface="+mj-lt"/>
              <a:buAutoNum type="arabicPeriod" startAt="2"/>
            </a:pPr>
            <a:r>
              <a:rPr lang="en-US" sz="1800" b="1" dirty="0"/>
              <a:t>DOW, Lift Days = 2</a:t>
            </a:r>
          </a:p>
          <a:p>
            <a:pPr marL="0" indent="0">
              <a:buNone/>
            </a:pPr>
            <a:r>
              <a:rPr lang="en-US" sz="1800" dirty="0"/>
              <a:t>Obtain average correction factors based on the same time interval, same day of the week in the prior two weeks (Lift Days = 2, Yes DOW</a:t>
            </a:r>
            <a:r>
              <a:rPr lang="en-US" sz="1800" dirty="0" smtClean="0"/>
              <a:t>).</a:t>
            </a:r>
            <a:endParaRPr lang="en-US" sz="1800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686800" y="6505044"/>
            <a:ext cx="372531" cy="2462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E313D9-E573-5747-B7EA-62F4243B84E7}" type="slidenum">
              <a:rPr lang="en-US" sz="1200" b="1" smtClean="0">
                <a:solidFill>
                  <a:srgbClr val="F3B329"/>
                </a:solidFill>
              </a:rPr>
              <a:pPr/>
              <a:t>18</a:t>
            </a:fld>
            <a:endParaRPr lang="en-US" sz="1200" b="1" dirty="0">
              <a:solidFill>
                <a:srgbClr val="F3B32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78174"/>
            <a:ext cx="8305800" cy="517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Viewing the Smoothed Data</a:t>
            </a:r>
            <a:endParaRPr lang="en-US" cap="none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8686800" y="6505044"/>
            <a:ext cx="372531" cy="2462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E313D9-E573-5747-B7EA-62F4243B84E7}" type="slidenum">
              <a:rPr lang="en-US" sz="1200" b="1" smtClean="0">
                <a:solidFill>
                  <a:srgbClr val="F3B329"/>
                </a:solidFill>
              </a:rPr>
              <a:pPr/>
              <a:t>19</a:t>
            </a:fld>
            <a:endParaRPr lang="en-US" sz="1200" b="1" dirty="0">
              <a:solidFill>
                <a:srgbClr val="F3B329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744355" y="3067767"/>
            <a:ext cx="1656570" cy="599358"/>
          </a:xfrm>
          <a:prstGeom prst="wedgeRoundRectCallout">
            <a:avLst>
              <a:gd name="adj1" fmla="val -30406"/>
              <a:gd name="adj2" fmla="val -93467"/>
              <a:gd name="adj3" fmla="val 16667"/>
            </a:avLst>
          </a:prstGeom>
          <a:solidFill>
            <a:srgbClr val="FF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Smoothed, “filtered” data cuts through the noise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3D9-E573-5747-B7EA-62F4243B84E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98706"/>
            <a:ext cx="7899400" cy="4358116"/>
          </a:xfrm>
        </p:spPr>
        <p:txBody>
          <a:bodyPr/>
          <a:lstStyle/>
          <a:p>
            <a:r>
              <a:rPr lang="en-US" sz="1800" dirty="0" smtClean="0">
                <a:solidFill>
                  <a:srgbClr val="C00000"/>
                </a:solidFill>
              </a:rPr>
              <a:t>Five-Minute Modeling Pre-Process</a:t>
            </a:r>
          </a:p>
          <a:p>
            <a:pPr lvl="1"/>
            <a:r>
              <a:rPr lang="en-US" sz="1800" dirty="0" smtClean="0">
                <a:solidFill>
                  <a:srgbClr val="C00000"/>
                </a:solidFill>
              </a:rPr>
              <a:t>Filtering the data</a:t>
            </a:r>
          </a:p>
          <a:p>
            <a:pPr lvl="1"/>
            <a:r>
              <a:rPr lang="en-US" sz="1800" dirty="0" smtClean="0">
                <a:solidFill>
                  <a:srgbClr val="C00000"/>
                </a:solidFill>
              </a:rPr>
              <a:t>Smoothing the data (TOU Parameters)</a:t>
            </a:r>
          </a:p>
          <a:p>
            <a:endParaRPr lang="en-US" sz="1800" dirty="0" smtClean="0"/>
          </a:p>
          <a:p>
            <a:r>
              <a:rPr lang="en-US" sz="1800" dirty="0" smtClean="0"/>
              <a:t>Five Minute Module Base Framework</a:t>
            </a:r>
          </a:p>
          <a:p>
            <a:pPr lvl="1"/>
            <a:r>
              <a:rPr lang="en-US" sz="1800" dirty="0" smtClean="0"/>
              <a:t>Level Model</a:t>
            </a:r>
          </a:p>
          <a:p>
            <a:pPr lvl="1"/>
            <a:r>
              <a:rPr lang="en-US" sz="1800" dirty="0" smtClean="0"/>
              <a:t>Ramp Rate Model</a:t>
            </a:r>
          </a:p>
          <a:p>
            <a:pPr lvl="1"/>
            <a:r>
              <a:rPr lang="en-US" sz="1800" dirty="0" smtClean="0"/>
              <a:t>Day Ahead Model</a:t>
            </a:r>
          </a:p>
          <a:p>
            <a:pPr lvl="1"/>
            <a:r>
              <a:rPr lang="en-US" sz="1800" dirty="0" smtClean="0"/>
              <a:t>Blending Issues</a:t>
            </a:r>
          </a:p>
          <a:p>
            <a:pPr lvl="1"/>
            <a:endParaRPr lang="en-US" sz="1800" dirty="0" smtClean="0"/>
          </a:p>
          <a:p>
            <a:r>
              <a:rPr lang="en-US" sz="1800" dirty="0" smtClean="0"/>
              <a:t>Other Modeling Considerations</a:t>
            </a:r>
          </a:p>
          <a:p>
            <a:pPr lvl="1"/>
            <a:r>
              <a:rPr lang="en-US" sz="1800" dirty="0" smtClean="0"/>
              <a:t>Cross Day Bias</a:t>
            </a:r>
          </a:p>
          <a:p>
            <a:pPr lvl="1"/>
            <a:r>
              <a:rPr lang="en-US" sz="1800" dirty="0" smtClean="0"/>
              <a:t>Forecast Overrides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3D9-E573-5747-B7EA-62F4243B84E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98706"/>
            <a:ext cx="7899400" cy="4358116"/>
          </a:xfrm>
        </p:spPr>
        <p:txBody>
          <a:bodyPr/>
          <a:lstStyle/>
          <a:p>
            <a:r>
              <a:rPr lang="en-US" sz="1800" dirty="0"/>
              <a:t>Five-Minute Modeling </a:t>
            </a:r>
            <a:r>
              <a:rPr lang="en-US" sz="1800" dirty="0" smtClean="0"/>
              <a:t>Pre-Process</a:t>
            </a:r>
            <a:endParaRPr lang="en-US" sz="1800" dirty="0"/>
          </a:p>
          <a:p>
            <a:pPr lvl="1"/>
            <a:r>
              <a:rPr lang="en-US" sz="1800" dirty="0"/>
              <a:t>Filtering the data</a:t>
            </a:r>
          </a:p>
          <a:p>
            <a:pPr lvl="1"/>
            <a:r>
              <a:rPr lang="en-US" sz="1800" dirty="0"/>
              <a:t>Smoothing the data (TOU Parameters)</a:t>
            </a:r>
          </a:p>
          <a:p>
            <a:endParaRPr lang="en-US" sz="1800" dirty="0" smtClean="0"/>
          </a:p>
          <a:p>
            <a:r>
              <a:rPr lang="en-US" sz="1800" dirty="0">
                <a:solidFill>
                  <a:srgbClr val="C00000"/>
                </a:solidFill>
              </a:rPr>
              <a:t>Five Minute Module Base Framework</a:t>
            </a:r>
          </a:p>
          <a:p>
            <a:pPr lvl="1"/>
            <a:r>
              <a:rPr lang="en-US" sz="1800" dirty="0">
                <a:solidFill>
                  <a:srgbClr val="C00000"/>
                </a:solidFill>
              </a:rPr>
              <a:t>Level Model</a:t>
            </a:r>
          </a:p>
          <a:p>
            <a:pPr lvl="1"/>
            <a:r>
              <a:rPr lang="en-US" sz="1800" dirty="0" smtClean="0">
                <a:solidFill>
                  <a:srgbClr val="C00000"/>
                </a:solidFill>
              </a:rPr>
              <a:t>Ramp </a:t>
            </a:r>
            <a:r>
              <a:rPr lang="en-US" sz="1800" dirty="0">
                <a:solidFill>
                  <a:srgbClr val="C00000"/>
                </a:solidFill>
              </a:rPr>
              <a:t>Rate Model</a:t>
            </a:r>
          </a:p>
          <a:p>
            <a:pPr lvl="1"/>
            <a:r>
              <a:rPr lang="en-US" sz="1800" dirty="0">
                <a:solidFill>
                  <a:srgbClr val="C00000"/>
                </a:solidFill>
              </a:rPr>
              <a:t>Day Ahead Model</a:t>
            </a:r>
          </a:p>
          <a:p>
            <a:pPr lvl="1"/>
            <a:r>
              <a:rPr lang="en-US" sz="1800" dirty="0">
                <a:solidFill>
                  <a:srgbClr val="C00000"/>
                </a:solidFill>
              </a:rPr>
              <a:t>Blending Issues</a:t>
            </a:r>
          </a:p>
          <a:p>
            <a:pPr lvl="1"/>
            <a:endParaRPr lang="en-US" sz="1800" dirty="0" smtClean="0"/>
          </a:p>
          <a:p>
            <a:r>
              <a:rPr lang="en-US" sz="1800" dirty="0" smtClean="0"/>
              <a:t>Other Modeling Considerations</a:t>
            </a:r>
          </a:p>
          <a:p>
            <a:pPr lvl="1"/>
            <a:r>
              <a:rPr lang="en-US" sz="1800" dirty="0" smtClean="0"/>
              <a:t>Cross Day Bias</a:t>
            </a:r>
          </a:p>
          <a:p>
            <a:pPr lvl="1"/>
            <a:r>
              <a:rPr lang="en-US" sz="1800" dirty="0" smtClean="0"/>
              <a:t>Forecast Overrides</a:t>
            </a:r>
          </a:p>
        </p:txBody>
      </p:sp>
    </p:spTree>
    <p:extLst>
      <p:ext uri="{BB962C8B-B14F-4D97-AF65-F5344CB8AC3E}">
        <p14:creationId xmlns:p14="http://schemas.microsoft.com/office/powerpoint/2010/main" val="3425089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3D9-E573-5747-B7EA-62F4243B84E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8648"/>
            <a:ext cx="8229600" cy="954107"/>
          </a:xfrm>
        </p:spPr>
        <p:txBody>
          <a:bodyPr/>
          <a:lstStyle/>
          <a:p>
            <a:r>
              <a:rPr lang="en-US" cap="none" dirty="0" smtClean="0"/>
              <a:t>Advantages to Five-Minute Modeling Framework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98706"/>
            <a:ext cx="8229600" cy="4597269"/>
          </a:xfrm>
        </p:spPr>
        <p:txBody>
          <a:bodyPr>
            <a:noAutofit/>
          </a:bodyPr>
          <a:lstStyle/>
          <a:p>
            <a:r>
              <a:rPr lang="en-US" sz="1800" dirty="0" smtClean="0"/>
              <a:t>Level Model</a:t>
            </a:r>
          </a:p>
          <a:p>
            <a:pPr lvl="1"/>
            <a:r>
              <a:rPr lang="en-US" sz="1600" dirty="0" smtClean="0"/>
              <a:t>Focus on very short term</a:t>
            </a:r>
          </a:p>
          <a:p>
            <a:pPr lvl="1"/>
            <a:r>
              <a:rPr lang="en-US" sz="1600" dirty="0" smtClean="0"/>
              <a:t>Tends to be autoregressive</a:t>
            </a:r>
          </a:p>
          <a:p>
            <a:r>
              <a:rPr lang="en-US" sz="1800" dirty="0" smtClean="0"/>
              <a:t>Ramp Model</a:t>
            </a:r>
          </a:p>
          <a:p>
            <a:pPr lvl="1"/>
            <a:r>
              <a:rPr lang="en-US" sz="1600" dirty="0" smtClean="0"/>
              <a:t>Focus on changes and ramp periods of time</a:t>
            </a:r>
          </a:p>
          <a:p>
            <a:r>
              <a:rPr lang="en-US" sz="1800" dirty="0" smtClean="0"/>
              <a:t>Day Ahead Model</a:t>
            </a:r>
          </a:p>
          <a:p>
            <a:pPr lvl="1"/>
            <a:r>
              <a:rPr lang="en-US" sz="1600" dirty="0" smtClean="0"/>
              <a:t>Captures all possible variables</a:t>
            </a:r>
          </a:p>
          <a:p>
            <a:pPr lvl="1"/>
            <a:r>
              <a:rPr lang="en-US" sz="1600" dirty="0" smtClean="0"/>
              <a:t>Provides shape for the day</a:t>
            </a:r>
          </a:p>
          <a:p>
            <a:r>
              <a:rPr lang="en-US" sz="1800" dirty="0" smtClean="0"/>
              <a:t>Blending</a:t>
            </a:r>
          </a:p>
          <a:p>
            <a:pPr lvl="1"/>
            <a:r>
              <a:rPr lang="en-US" sz="1600" dirty="0" smtClean="0"/>
              <a:t>Allows for different focuses based on time of use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Framework:  Level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3D9-E573-5747-B7EA-62F4243B84E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04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6480" y="1209815"/>
            <a:ext cx="5943600" cy="3648075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105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83359" y="3470640"/>
            <a:ext cx="1651415" cy="27733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90782" y="1124700"/>
            <a:ext cx="1834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 is Load (MW)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782" y="4926795"/>
            <a:ext cx="81674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Issues:</a:t>
            </a:r>
          </a:p>
          <a:p>
            <a:pPr marL="285750" indent="-285750">
              <a:buClr>
                <a:srgbClr val="D02124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Very short-term</a:t>
            </a:r>
          </a:p>
          <a:p>
            <a:pPr marL="285750" indent="-285750">
              <a:buClr>
                <a:srgbClr val="D02124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Lag Loads should dominate the model effect</a:t>
            </a:r>
          </a:p>
          <a:p>
            <a:pPr marL="285750" indent="-285750">
              <a:buClr>
                <a:srgbClr val="D02124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Lag Loads are needed to launch the forecast off the last actual</a:t>
            </a:r>
          </a:p>
          <a:p>
            <a:pPr marL="285750" indent="-285750">
              <a:buClr>
                <a:srgbClr val="D02124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Autoregressive models tend to perform poorly in the long term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0782" y="1585560"/>
            <a:ext cx="176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</a:t>
            </a:r>
            <a:r>
              <a:rPr lang="en-US" b="1" baseline="-25000" dirty="0" smtClean="0"/>
              <a:t>t </a:t>
            </a:r>
            <a:r>
              <a:rPr lang="en-US" b="1" dirty="0" smtClean="0"/>
              <a:t>= f (Y</a:t>
            </a:r>
            <a:r>
              <a:rPr lang="en-US" b="1" baseline="-25000" dirty="0" smtClean="0"/>
              <a:t>t-1</a:t>
            </a:r>
            <a:r>
              <a:rPr lang="en-US" b="1" dirty="0" smtClean="0"/>
              <a:t>,X</a:t>
            </a:r>
            <a:r>
              <a:rPr lang="en-US" b="1" baseline="-25000" dirty="0" smtClean="0"/>
              <a:t>t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0782" y="2123230"/>
            <a:ext cx="2342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X variables help model as a fine adjustment to the lag relationship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2" cstate="print"/>
          <a:srcRect l="7660" b="9566"/>
          <a:stretch>
            <a:fillRect/>
          </a:stretch>
        </p:blipFill>
        <p:spPr bwMode="auto">
          <a:xfrm>
            <a:off x="932688" y="1188720"/>
            <a:ext cx="7458456" cy="500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10"/>
          <p:cNvSpPr txBox="1">
            <a:spLocks noChangeArrowheads="1"/>
          </p:cNvSpPr>
          <p:nvPr/>
        </p:nvSpPr>
        <p:spPr bwMode="auto">
          <a:xfrm>
            <a:off x="2321941" y="3336925"/>
            <a:ext cx="103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4:15am</a:t>
            </a:r>
          </a:p>
        </p:txBody>
      </p:sp>
      <p:sp>
        <p:nvSpPr>
          <p:cNvPr id="11268" name="Text Box 11"/>
          <p:cNvSpPr txBox="1">
            <a:spLocks noChangeArrowheads="1"/>
          </p:cNvSpPr>
          <p:nvPr/>
        </p:nvSpPr>
        <p:spPr bwMode="auto">
          <a:xfrm>
            <a:off x="3099816" y="3032125"/>
            <a:ext cx="103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5:15am</a:t>
            </a:r>
          </a:p>
        </p:txBody>
      </p:sp>
      <p:sp>
        <p:nvSpPr>
          <p:cNvPr id="11269" name="Text Box 12"/>
          <p:cNvSpPr txBox="1">
            <a:spLocks noChangeArrowheads="1"/>
          </p:cNvSpPr>
          <p:nvPr/>
        </p:nvSpPr>
        <p:spPr bwMode="auto">
          <a:xfrm>
            <a:off x="4014216" y="2346325"/>
            <a:ext cx="103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6:15am</a:t>
            </a:r>
          </a:p>
        </p:txBody>
      </p:sp>
      <p:sp>
        <p:nvSpPr>
          <p:cNvPr id="11270" name="Text Box 13"/>
          <p:cNvSpPr txBox="1">
            <a:spLocks noChangeArrowheads="1"/>
          </p:cNvSpPr>
          <p:nvPr/>
        </p:nvSpPr>
        <p:spPr bwMode="auto">
          <a:xfrm>
            <a:off x="5498529" y="2041525"/>
            <a:ext cx="1030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7:15am</a:t>
            </a:r>
          </a:p>
        </p:txBody>
      </p:sp>
      <p:sp>
        <p:nvSpPr>
          <p:cNvPr id="11271" name="Line 14"/>
          <p:cNvSpPr>
            <a:spLocks noChangeShapeType="1"/>
          </p:cNvSpPr>
          <p:nvPr/>
        </p:nvSpPr>
        <p:spPr bwMode="auto">
          <a:xfrm>
            <a:off x="3328416" y="3733800"/>
            <a:ext cx="381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1272" name="Line 15"/>
          <p:cNvSpPr>
            <a:spLocks noChangeShapeType="1"/>
          </p:cNvSpPr>
          <p:nvPr/>
        </p:nvSpPr>
        <p:spPr bwMode="auto">
          <a:xfrm>
            <a:off x="3785616" y="3505200"/>
            <a:ext cx="381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1273" name="Line 16"/>
          <p:cNvSpPr>
            <a:spLocks noChangeShapeType="1"/>
          </p:cNvSpPr>
          <p:nvPr/>
        </p:nvSpPr>
        <p:spPr bwMode="auto">
          <a:xfrm>
            <a:off x="4700016" y="2819400"/>
            <a:ext cx="2286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1274" name="Line 17"/>
          <p:cNvSpPr>
            <a:spLocks noChangeShapeType="1"/>
          </p:cNvSpPr>
          <p:nvPr/>
        </p:nvSpPr>
        <p:spPr bwMode="auto">
          <a:xfrm flipH="1">
            <a:off x="5614416" y="2514600"/>
            <a:ext cx="76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Load Space Example</a:t>
            </a:r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8686800" y="6505044"/>
            <a:ext cx="372531" cy="2462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E313D9-E573-5747-B7EA-62F4243B84E7}" type="slidenum">
              <a:rPr lang="en-US" sz="1200" b="1" smtClean="0">
                <a:solidFill>
                  <a:srgbClr val="F3B329"/>
                </a:solidFill>
              </a:rPr>
              <a:pPr/>
              <a:t>23</a:t>
            </a:fld>
            <a:endParaRPr lang="en-US" sz="1200" b="1" dirty="0">
              <a:solidFill>
                <a:srgbClr val="F3B32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7395" y="1210120"/>
            <a:ext cx="5943600" cy="364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Framework:  Ramp Model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105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6438" y="1124700"/>
            <a:ext cx="2347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 is change in Load</a:t>
            </a:r>
            <a:br>
              <a:rPr lang="en-US" b="1" dirty="0" smtClean="0"/>
            </a:br>
            <a:r>
              <a:rPr lang="en-US" b="1" dirty="0" smtClean="0"/>
              <a:t>(MW)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438" y="4926795"/>
            <a:ext cx="82003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Issues: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Ramp rate forecast continues from Level forecast or last actual value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Stability is based on movement of the last actual value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Autoregressive variables tend to be weaker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Autoregressive variables create a Y</a:t>
            </a:r>
            <a:r>
              <a:rPr lang="en-US" baseline="-25000" dirty="0" smtClean="0"/>
              <a:t>t</a:t>
            </a:r>
            <a:r>
              <a:rPr lang="en-US" dirty="0" smtClean="0"/>
              <a:t> = f (Y</a:t>
            </a:r>
            <a:r>
              <a:rPr lang="en-US" baseline="-25000" dirty="0" smtClean="0"/>
              <a:t>t-1</a:t>
            </a:r>
            <a:r>
              <a:rPr lang="en-US" dirty="0" smtClean="0"/>
              <a:t>, Y</a:t>
            </a:r>
            <a:r>
              <a:rPr lang="en-US" baseline="-25000" dirty="0" smtClean="0"/>
              <a:t>t-2</a:t>
            </a:r>
            <a:r>
              <a:rPr lang="en-US" dirty="0" smtClean="0"/>
              <a:t>) relationship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6437" y="1805016"/>
            <a:ext cx="234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</a:t>
            </a:r>
            <a:r>
              <a:rPr lang="en-US" b="1" baseline="-25000" dirty="0" smtClean="0"/>
              <a:t>t </a:t>
            </a:r>
            <a:r>
              <a:rPr lang="en-US" b="1" dirty="0" smtClean="0"/>
              <a:t>= f (Y</a:t>
            </a:r>
            <a:r>
              <a:rPr lang="en-US" b="1" baseline="-25000" dirty="0" smtClean="0"/>
              <a:t>t-1</a:t>
            </a:r>
            <a:r>
              <a:rPr lang="en-US" b="1" dirty="0" smtClean="0"/>
              <a:t>,X</a:t>
            </a:r>
            <a:r>
              <a:rPr lang="en-US" b="1" baseline="-25000" dirty="0" smtClean="0"/>
              <a:t>t</a:t>
            </a:r>
            <a:r>
              <a:rPr lang="en-US" b="1" dirty="0" smtClean="0"/>
              <a:t>) or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6438" y="2601747"/>
            <a:ext cx="2342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variables are used to define the varying shape through the year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6437" y="2126974"/>
            <a:ext cx="234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</a:t>
            </a:r>
            <a:r>
              <a:rPr lang="en-US" b="1" baseline="-25000" dirty="0" smtClean="0"/>
              <a:t>t </a:t>
            </a:r>
            <a:r>
              <a:rPr lang="en-US" b="1" dirty="0" smtClean="0"/>
              <a:t>= f (X</a:t>
            </a:r>
            <a:r>
              <a:rPr lang="en-US" b="1" baseline="-25000" dirty="0" smtClean="0"/>
              <a:t>t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3472652"/>
            <a:ext cx="2314724" cy="26114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</p:pic>
      <p:sp>
        <p:nvSpPr>
          <p:cNvPr id="14" name="Slide Number Placeholder 3"/>
          <p:cNvSpPr txBox="1">
            <a:spLocks/>
          </p:cNvSpPr>
          <p:nvPr/>
        </p:nvSpPr>
        <p:spPr>
          <a:xfrm>
            <a:off x="8686800" y="6505044"/>
            <a:ext cx="372531" cy="2462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E313D9-E573-5747-B7EA-62F4243B84E7}" type="slidenum">
              <a:rPr lang="en-US" sz="1200" b="1" smtClean="0">
                <a:solidFill>
                  <a:srgbClr val="F3B329"/>
                </a:solidFill>
              </a:rPr>
              <a:pPr/>
              <a:t>24</a:t>
            </a:fld>
            <a:endParaRPr lang="en-US" sz="1200" b="1" dirty="0">
              <a:solidFill>
                <a:srgbClr val="F3B32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7038" b="11347"/>
          <a:stretch>
            <a:fillRect/>
          </a:stretch>
        </p:blipFill>
        <p:spPr bwMode="auto">
          <a:xfrm>
            <a:off x="960120" y="1215517"/>
            <a:ext cx="7367016" cy="481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139061" y="1928305"/>
            <a:ext cx="103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4:15am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916936" y="1536192"/>
            <a:ext cx="103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5:15am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629849" y="1536192"/>
            <a:ext cx="1030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6:15am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315649" y="1748917"/>
            <a:ext cx="1030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7:15am</a:t>
            </a: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3069336" y="2298192"/>
            <a:ext cx="381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3678936" y="1840992"/>
            <a:ext cx="381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>
            <a:off x="4745736" y="1840992"/>
            <a:ext cx="228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>
            <a:off x="5431536" y="2069592"/>
            <a:ext cx="228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Ramp Rate Space Example</a:t>
            </a: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8686800" y="6505044"/>
            <a:ext cx="372531" cy="2462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E313D9-E573-5747-B7EA-62F4243B84E7}" type="slidenum">
              <a:rPr lang="en-US" sz="1200" b="1" smtClean="0">
                <a:solidFill>
                  <a:srgbClr val="F3B329"/>
                </a:solidFill>
              </a:rPr>
              <a:pPr/>
              <a:t>25</a:t>
            </a:fld>
            <a:endParaRPr lang="en-US" sz="1200" b="1" dirty="0">
              <a:solidFill>
                <a:srgbClr val="F3B32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Framework:  </a:t>
            </a:r>
            <a:r>
              <a:rPr lang="en-US" cap="none" dirty="0" smtClean="0"/>
              <a:t>Day Ahead</a:t>
            </a:r>
            <a:endParaRPr lang="en-US" cap="none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105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3296" y="1124700"/>
            <a:ext cx="1834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 is Load (MW)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97" y="4926795"/>
            <a:ext cx="8193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Issues:</a:t>
            </a:r>
          </a:p>
          <a:p>
            <a:pPr marL="285750" indent="-285750">
              <a:buClr>
                <a:srgbClr val="D02124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Day Ahead models tend to be stable throughout the day</a:t>
            </a:r>
          </a:p>
          <a:p>
            <a:pPr marL="285750" indent="-285750">
              <a:buClr>
                <a:srgbClr val="D02124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Typically used for next day forecasting, but may contain current day components as well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96" y="2161635"/>
            <a:ext cx="2342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variables are used to define both the level and shape for the day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3296" y="1623965"/>
            <a:ext cx="176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</a:t>
            </a:r>
            <a:r>
              <a:rPr lang="en-US" b="1" baseline="-25000" dirty="0" smtClean="0"/>
              <a:t>t </a:t>
            </a:r>
            <a:r>
              <a:rPr lang="en-US" b="1" dirty="0" smtClean="0"/>
              <a:t>= f (X</a:t>
            </a:r>
            <a:r>
              <a:rPr lang="en-US" b="1" baseline="-25000" dirty="0" smtClean="0"/>
              <a:t>t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4" name="Picture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5090" y="1210730"/>
            <a:ext cx="5943600" cy="364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3"/>
          <p:cNvSpPr txBox="1">
            <a:spLocks/>
          </p:cNvSpPr>
          <p:nvPr/>
        </p:nvSpPr>
        <p:spPr>
          <a:xfrm>
            <a:off x="8686800" y="6505044"/>
            <a:ext cx="372531" cy="2462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E313D9-E573-5747-B7EA-62F4243B84E7}" type="slidenum">
              <a:rPr lang="en-US" sz="1200" b="1" smtClean="0">
                <a:solidFill>
                  <a:srgbClr val="F3B329"/>
                </a:solidFill>
              </a:rPr>
              <a:pPr/>
              <a:t>26</a:t>
            </a:fld>
            <a:endParaRPr lang="en-US" sz="1200" b="1" dirty="0">
              <a:solidFill>
                <a:srgbClr val="F3B32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Level + Ramp Rate + Day Ahead Forecast</a:t>
            </a:r>
            <a:endParaRPr lang="en-US" cap="none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19174"/>
            <a:ext cx="82296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8686800" y="6505044"/>
            <a:ext cx="372531" cy="2462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E313D9-E573-5747-B7EA-62F4243B84E7}" type="slidenum">
              <a:rPr lang="en-US" sz="1200" b="1" smtClean="0">
                <a:solidFill>
                  <a:srgbClr val="F3B329"/>
                </a:solidFill>
              </a:rPr>
              <a:pPr/>
              <a:t>27</a:t>
            </a:fld>
            <a:endParaRPr lang="en-US" sz="1200" b="1" dirty="0">
              <a:solidFill>
                <a:srgbClr val="F3B32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3D9-E573-5747-B7EA-62F4243B84E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Model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98706"/>
            <a:ext cx="8229600" cy="3882894"/>
          </a:xfrm>
        </p:spPr>
        <p:txBody>
          <a:bodyPr>
            <a:noAutofit/>
          </a:bodyPr>
          <a:lstStyle/>
          <a:p>
            <a:r>
              <a:rPr lang="en-US" sz="1800" dirty="0" smtClean="0"/>
              <a:t>Y Variable</a:t>
            </a:r>
          </a:p>
          <a:p>
            <a:pPr lvl="1"/>
            <a:r>
              <a:rPr lang="en-US" sz="1600" dirty="0" smtClean="0"/>
              <a:t>Should I smooth Y before estimation?</a:t>
            </a:r>
          </a:p>
          <a:p>
            <a:r>
              <a:rPr lang="en-US" sz="1800" dirty="0" smtClean="0"/>
              <a:t>Level Model</a:t>
            </a:r>
          </a:p>
          <a:p>
            <a:pPr lvl="1"/>
            <a:r>
              <a:rPr lang="en-US" sz="1600" dirty="0" smtClean="0"/>
              <a:t>How many periods should I lag?</a:t>
            </a:r>
          </a:p>
          <a:p>
            <a:pPr lvl="1"/>
            <a:r>
              <a:rPr lang="en-US" sz="1600" dirty="0" smtClean="0"/>
              <a:t>How long should this model be applied?</a:t>
            </a:r>
          </a:p>
          <a:p>
            <a:r>
              <a:rPr lang="en-US" sz="1800" dirty="0" smtClean="0"/>
              <a:t>Ramp Model</a:t>
            </a:r>
          </a:p>
          <a:p>
            <a:pPr lvl="1"/>
            <a:r>
              <a:rPr lang="en-US" sz="1600" dirty="0" smtClean="0"/>
              <a:t>Do I need lag variables?</a:t>
            </a:r>
          </a:p>
          <a:p>
            <a:pPr lvl="1"/>
            <a:r>
              <a:rPr lang="en-US" sz="1600" dirty="0" smtClean="0"/>
              <a:t>How do I capture seasonal shapes?</a:t>
            </a:r>
          </a:p>
          <a:p>
            <a:pPr lvl="1"/>
            <a:r>
              <a:rPr lang="en-US" sz="1600" dirty="0" smtClean="0"/>
              <a:t>How long should this model be applied?</a:t>
            </a:r>
          </a:p>
          <a:p>
            <a:r>
              <a:rPr lang="en-US" sz="1800" dirty="0" smtClean="0"/>
              <a:t>Day Ahead Model</a:t>
            </a:r>
          </a:p>
          <a:p>
            <a:pPr lvl="1"/>
            <a:r>
              <a:rPr lang="en-US" sz="1600" dirty="0" smtClean="0"/>
              <a:t>What is the original purpose of the Day Ahead Model?</a:t>
            </a:r>
          </a:p>
          <a:p>
            <a:pPr lvl="1"/>
            <a:r>
              <a:rPr lang="en-US" sz="1600" dirty="0" smtClean="0"/>
              <a:t>How far in the future should the model be applied?</a:t>
            </a:r>
          </a:p>
          <a:p>
            <a:pPr lvl="1"/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3D9-E573-5747-B7EA-62F4243B84E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98706"/>
            <a:ext cx="7899400" cy="4358116"/>
          </a:xfrm>
        </p:spPr>
        <p:txBody>
          <a:bodyPr/>
          <a:lstStyle/>
          <a:p>
            <a:r>
              <a:rPr lang="en-US" sz="1800" dirty="0"/>
              <a:t>Five-Minute </a:t>
            </a:r>
            <a:r>
              <a:rPr lang="en-US" sz="1800" dirty="0" smtClean="0"/>
              <a:t>Modeling Pre-Process</a:t>
            </a:r>
            <a:endParaRPr lang="en-US" sz="1800" dirty="0"/>
          </a:p>
          <a:p>
            <a:pPr lvl="1"/>
            <a:r>
              <a:rPr lang="en-US" sz="1800" dirty="0"/>
              <a:t>Filtering the data</a:t>
            </a:r>
          </a:p>
          <a:p>
            <a:pPr lvl="1"/>
            <a:r>
              <a:rPr lang="en-US" sz="1800" dirty="0"/>
              <a:t>Smoothing the data (TOU Parameters)</a:t>
            </a:r>
          </a:p>
          <a:p>
            <a:endParaRPr lang="en-US" sz="1800" dirty="0" smtClean="0"/>
          </a:p>
          <a:p>
            <a:r>
              <a:rPr lang="en-US" sz="1800" dirty="0"/>
              <a:t>Five Minute Module Base Framework</a:t>
            </a:r>
          </a:p>
          <a:p>
            <a:pPr lvl="1"/>
            <a:r>
              <a:rPr lang="en-US" sz="1800" dirty="0"/>
              <a:t>Level Model</a:t>
            </a:r>
          </a:p>
          <a:p>
            <a:pPr lvl="1"/>
            <a:r>
              <a:rPr lang="en-US" sz="1800" dirty="0"/>
              <a:t>Ramp </a:t>
            </a:r>
            <a:r>
              <a:rPr lang="en-US" sz="1800" dirty="0" smtClean="0"/>
              <a:t>Rate </a:t>
            </a:r>
            <a:r>
              <a:rPr lang="en-US" sz="1800" dirty="0"/>
              <a:t>Model</a:t>
            </a:r>
          </a:p>
          <a:p>
            <a:pPr lvl="1"/>
            <a:r>
              <a:rPr lang="en-US" sz="1800" dirty="0"/>
              <a:t>Day Ahead Model</a:t>
            </a:r>
          </a:p>
          <a:p>
            <a:pPr lvl="1"/>
            <a:r>
              <a:rPr lang="en-US" sz="1800" dirty="0"/>
              <a:t>Blending Issues</a:t>
            </a:r>
          </a:p>
          <a:p>
            <a:pPr lvl="1"/>
            <a:endParaRPr lang="en-US" sz="1800" dirty="0" smtClean="0"/>
          </a:p>
          <a:p>
            <a:r>
              <a:rPr lang="en-US" sz="1800" dirty="0">
                <a:solidFill>
                  <a:srgbClr val="C00000"/>
                </a:solidFill>
              </a:rPr>
              <a:t>Other Modeling Considerations</a:t>
            </a:r>
          </a:p>
          <a:p>
            <a:pPr lvl="1"/>
            <a:r>
              <a:rPr lang="en-US" sz="1800" dirty="0" smtClean="0">
                <a:solidFill>
                  <a:srgbClr val="C00000"/>
                </a:solidFill>
              </a:rPr>
              <a:t>Cross Day </a:t>
            </a:r>
            <a:r>
              <a:rPr lang="en-US" sz="1800" dirty="0">
                <a:solidFill>
                  <a:srgbClr val="C00000"/>
                </a:solidFill>
              </a:rPr>
              <a:t>Bias</a:t>
            </a:r>
          </a:p>
          <a:p>
            <a:pPr lvl="1"/>
            <a:r>
              <a:rPr lang="en-US" sz="1800" dirty="0">
                <a:solidFill>
                  <a:srgbClr val="C00000"/>
                </a:solidFill>
              </a:rPr>
              <a:t>Forecast Overrides</a:t>
            </a:r>
          </a:p>
        </p:txBody>
      </p:sp>
    </p:spTree>
    <p:extLst>
      <p:ext uri="{BB962C8B-B14F-4D97-AF65-F5344CB8AC3E}">
        <p14:creationId xmlns:p14="http://schemas.microsoft.com/office/powerpoint/2010/main" val="4138844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092"/>
            <a:ext cx="8229600" cy="523220"/>
          </a:xfrm>
        </p:spPr>
        <p:txBody>
          <a:bodyPr/>
          <a:lstStyle/>
          <a:p>
            <a:r>
              <a:rPr lang="en-US" cap="none" dirty="0"/>
              <a:t>Load Noise Creates Forecast Instability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3D9-E573-5747-B7EA-62F4243B84E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658" y="1359763"/>
            <a:ext cx="7531241" cy="498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522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Cross </a:t>
            </a:r>
            <a:r>
              <a:rPr lang="en-US" cap="none" dirty="0"/>
              <a:t>Day Bias Adjustment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1298706"/>
            <a:ext cx="7899400" cy="1348061"/>
          </a:xfrm>
        </p:spPr>
        <p:txBody>
          <a:bodyPr/>
          <a:lstStyle/>
          <a:p>
            <a:r>
              <a:rPr lang="en-US" sz="1800" dirty="0"/>
              <a:t>The Cross Day Bias Adjustment is a post-forecast </a:t>
            </a:r>
            <a:r>
              <a:rPr lang="en-US" sz="1800" dirty="0" smtClean="0"/>
              <a:t>adjustment</a:t>
            </a:r>
          </a:p>
          <a:p>
            <a:r>
              <a:rPr lang="en-US" sz="1800" dirty="0" smtClean="0"/>
              <a:t>Once </a:t>
            </a:r>
            <a:r>
              <a:rPr lang="en-US" sz="1800" dirty="0"/>
              <a:t>MetrixIDR completes the five-minute forecast, MetrixIDR will adjust the forecast based on a historical set of adjustment factors</a:t>
            </a:r>
          </a:p>
          <a:p>
            <a:endParaRPr 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47025" y="2910380"/>
            <a:ext cx="3619500" cy="219075"/>
          </a:xfrm>
          <a:prstGeom prst="rect">
            <a:avLst/>
          </a:prstGeom>
          <a:noFill/>
        </p:spPr>
      </p:pic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47025" y="3690445"/>
            <a:ext cx="3448050" cy="438150"/>
          </a:xfrm>
          <a:prstGeom prst="rect">
            <a:avLst/>
          </a:prstGeom>
          <a:noFill/>
        </p:spPr>
      </p:pic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796345" y="2507012"/>
            <a:ext cx="378821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Step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1: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Calculate Forecast Errors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dirty="0" smtClean="0"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dirty="0" smtClean="0"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>
                <a:ea typeface="Times New Roman" pitchFamily="18" charset="0"/>
                <a:cs typeface="Times New Roman" pitchFamily="18" charset="0"/>
              </a:rPr>
              <a:t>Step 2:  Average Errors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dirty="0"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dirty="0" smtClean="0"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ea typeface="Times New Roman" pitchFamily="18" charset="0"/>
                <a:cs typeface="Times New Roman" pitchFamily="18" charset="0"/>
              </a:rPr>
              <a:t>Step 3:  Calculate the Bias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dirty="0" smtClean="0"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R="0" lvl="0" indent="0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>
                <a:ea typeface="Times New Roman" pitchFamily="18" charset="0"/>
                <a:cs typeface="Times New Roman" pitchFamily="18" charset="0"/>
              </a:rPr>
              <a:t>Step 4:  Apply the Bias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99339" y="4621313"/>
            <a:ext cx="3418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Use Centered Moving Average </a:t>
            </a:r>
            <a:endParaRPr lang="en-US" sz="12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99339" y="5437720"/>
            <a:ext cx="3418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Use Adjustment Weights</a:t>
            </a:r>
            <a:endParaRPr lang="en-US" sz="1200" i="1" dirty="0"/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8686800" y="6505044"/>
            <a:ext cx="372531" cy="2462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E313D9-E573-5747-B7EA-62F4243B84E7}" type="slidenum">
              <a:rPr lang="en-US" sz="1200" b="1" smtClean="0">
                <a:solidFill>
                  <a:srgbClr val="F3B329"/>
                </a:solidFill>
              </a:rPr>
              <a:pPr/>
              <a:t>30</a:t>
            </a:fld>
            <a:endParaRPr lang="en-US" sz="1200" b="1" dirty="0">
              <a:solidFill>
                <a:srgbClr val="F3B32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3D9-E573-5747-B7EA-62F4243B84E7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 t="9783" r="7237" b="14072"/>
          <a:stretch/>
        </p:blipFill>
        <p:spPr bwMode="auto">
          <a:xfrm>
            <a:off x="0" y="0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59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Itron San Diego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12348 High Bluff Drive, Suite 210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San Diego, CA 92130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858 724 2620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858 724 2690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00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091"/>
            <a:ext cx="8229600" cy="523220"/>
          </a:xfrm>
        </p:spPr>
        <p:txBody>
          <a:bodyPr/>
          <a:lstStyle/>
          <a:p>
            <a:r>
              <a:rPr lang="en-US" cap="none" dirty="0"/>
              <a:t>Goal is Forecast Stability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3D9-E573-5747-B7EA-62F4243B84E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6851" y="1262205"/>
            <a:ext cx="7006810" cy="5081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2102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3D9-E573-5747-B7EA-62F4243B84E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Eliminating Data Outliers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98706"/>
            <a:ext cx="7899400" cy="4247317"/>
          </a:xfrm>
        </p:spPr>
        <p:txBody>
          <a:bodyPr/>
          <a:lstStyle/>
          <a:p>
            <a:r>
              <a:rPr lang="en-US" sz="1800" dirty="0" smtClean="0"/>
              <a:t>The first task is to eliminate data outliers</a:t>
            </a:r>
          </a:p>
          <a:p>
            <a:endParaRPr lang="en-US" sz="1800" dirty="0" smtClean="0"/>
          </a:p>
          <a:p>
            <a:r>
              <a:rPr lang="en-US" sz="1800" dirty="0" smtClean="0"/>
              <a:t>MetrixIDR has two main methods for eliminating data outliers:</a:t>
            </a:r>
          </a:p>
          <a:p>
            <a:pPr marL="914400" lvl="1" indent="-457200">
              <a:buFont typeface="+mj-lt"/>
              <a:buAutoNum type="arabicPeriod"/>
            </a:pPr>
            <a:endParaRPr lang="en-US" sz="18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1800" dirty="0" smtClean="0"/>
              <a:t>Meter Validation Parameters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Comprehensive set of validation options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Validation is not model dependent, i.e., how well the data are validated is not dependent upon the selected model’s performance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Typically the more preferred of the two methods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1800" dirty="0" smtClean="0"/>
              <a:t>Modified Kalman Filter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Validation is model dependent</a:t>
            </a:r>
          </a:p>
        </p:txBody>
      </p:sp>
    </p:spTree>
    <p:extLst>
      <p:ext uri="{BB962C8B-B14F-4D97-AF65-F5344CB8AC3E}">
        <p14:creationId xmlns:p14="http://schemas.microsoft.com/office/powerpoint/2010/main" val="710331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37"/>
          <a:stretch/>
        </p:blipFill>
        <p:spPr bwMode="auto">
          <a:xfrm>
            <a:off x="0" y="866775"/>
            <a:ext cx="91440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3D9-E573-5747-B7EA-62F4243B84E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Eliminating Data Outliers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291623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3D9-E573-5747-B7EA-62F4243B84E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5" t="11756" r="14841" b="14927"/>
          <a:stretch/>
        </p:blipFill>
        <p:spPr bwMode="auto">
          <a:xfrm>
            <a:off x="60502" y="0"/>
            <a:ext cx="9083498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206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3D9-E573-5747-B7EA-62F4243B84E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11268" r="15866" b="16456"/>
          <a:stretch/>
        </p:blipFill>
        <p:spPr bwMode="auto">
          <a:xfrm>
            <a:off x="-8774" y="0"/>
            <a:ext cx="9152774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199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13D9-E573-5747-B7EA-62F4243B84E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6" t="9963" r="11024" b="16089"/>
          <a:stretch/>
        </p:blipFill>
        <p:spPr bwMode="auto">
          <a:xfrm>
            <a:off x="0" y="1"/>
            <a:ext cx="9144000" cy="642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39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ron2011">
  <a:themeElements>
    <a:clrScheme name="Custom 2">
      <a:dk1>
        <a:srgbClr val="1E1E23"/>
      </a:dk1>
      <a:lt1>
        <a:srgbClr val="5A5A5F"/>
      </a:lt1>
      <a:dk2>
        <a:srgbClr val="78787D"/>
      </a:dk2>
      <a:lt2>
        <a:srgbClr val="FFFFFF"/>
      </a:lt2>
      <a:accent1>
        <a:srgbClr val="DA291C"/>
      </a:accent1>
      <a:accent2>
        <a:srgbClr val="FFC72C"/>
      </a:accent2>
      <a:accent3>
        <a:srgbClr val="6D712E"/>
      </a:accent3>
      <a:accent4>
        <a:srgbClr val="B7BF10"/>
      </a:accent4>
      <a:accent5>
        <a:srgbClr val="00587C"/>
      </a:accent5>
      <a:accent6>
        <a:srgbClr val="71C5E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Slide">
  <a:themeElements>
    <a:clrScheme name="Custom 1">
      <a:dk1>
        <a:srgbClr val="1E1E23"/>
      </a:dk1>
      <a:lt1>
        <a:srgbClr val="5A5A5F"/>
      </a:lt1>
      <a:dk2>
        <a:srgbClr val="78787D"/>
      </a:dk2>
      <a:lt2>
        <a:srgbClr val="E6E6EB"/>
      </a:lt2>
      <a:accent1>
        <a:srgbClr val="DA291C"/>
      </a:accent1>
      <a:accent2>
        <a:srgbClr val="FFC72C"/>
      </a:accent2>
      <a:accent3>
        <a:srgbClr val="6D712E"/>
      </a:accent3>
      <a:accent4>
        <a:srgbClr val="B7BF10"/>
      </a:accent4>
      <a:accent5>
        <a:srgbClr val="00587C"/>
      </a:accent5>
      <a:accent6>
        <a:srgbClr val="71C5E8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ivid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ank Yo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Itron2011</Template>
  <TotalTime>1480</TotalTime>
  <Words>870</Words>
  <Application>Microsoft Office PowerPoint</Application>
  <PresentationFormat>On-screen Show (4:3)</PresentationFormat>
  <Paragraphs>196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Itron2011</vt:lpstr>
      <vt:lpstr>Content Slide</vt:lpstr>
      <vt:lpstr>Divider Slide</vt:lpstr>
      <vt:lpstr>Thank You</vt:lpstr>
      <vt:lpstr>MetrixIDR  Five-Minute Modeling</vt:lpstr>
      <vt:lpstr>Overview</vt:lpstr>
      <vt:lpstr>Load Noise Creates Forecast Instability</vt:lpstr>
      <vt:lpstr>Goal is Forecast Stability</vt:lpstr>
      <vt:lpstr>Eliminating Data Outliers</vt:lpstr>
      <vt:lpstr>Eliminating Data Outliers</vt:lpstr>
      <vt:lpstr>PowerPoint Presentation</vt:lpstr>
      <vt:lpstr>PowerPoint Presentation</vt:lpstr>
      <vt:lpstr>PowerPoint Presentation</vt:lpstr>
      <vt:lpstr>Smooth the Data</vt:lpstr>
      <vt:lpstr>PowerPoint Presentation</vt:lpstr>
      <vt:lpstr>PowerPoint Presentation</vt:lpstr>
      <vt:lpstr>Smoothing Parameters</vt:lpstr>
      <vt:lpstr>Smoothing Parameters Issue</vt:lpstr>
      <vt:lpstr>PowerPoint Presentation</vt:lpstr>
      <vt:lpstr>Smoothing Parameters Lift</vt:lpstr>
      <vt:lpstr>PowerPoint Presentation</vt:lpstr>
      <vt:lpstr>Smoothing Parameters Lift</vt:lpstr>
      <vt:lpstr>Viewing the Smoothed Data</vt:lpstr>
      <vt:lpstr>Overview</vt:lpstr>
      <vt:lpstr>Advantages to Five-Minute Modeling Framework</vt:lpstr>
      <vt:lpstr>Framework:  Level Model</vt:lpstr>
      <vt:lpstr>Load Space Example</vt:lpstr>
      <vt:lpstr>Framework:  Ramp Model</vt:lpstr>
      <vt:lpstr>Ramp Rate Space Example</vt:lpstr>
      <vt:lpstr>Framework:  Day Ahead</vt:lpstr>
      <vt:lpstr>Level + Ramp Rate + Day Ahead Forecast</vt:lpstr>
      <vt:lpstr>Model Issues</vt:lpstr>
      <vt:lpstr>Overview</vt:lpstr>
      <vt:lpstr>Cross Day Bias Adjustment</vt:lpstr>
      <vt:lpstr>PowerPoint Presentation</vt:lpstr>
      <vt:lpstr>PowerPoint Presentation</vt:lpstr>
    </vt:vector>
  </TitlesOfParts>
  <Company>Itron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Demand Response Forecasting and Analysis</dc:title>
  <dc:creator>pschaefe</dc:creator>
  <cp:lastModifiedBy>Opheim, Calvin</cp:lastModifiedBy>
  <cp:revision>119</cp:revision>
  <dcterms:created xsi:type="dcterms:W3CDTF">2012-01-19T19:58:09Z</dcterms:created>
  <dcterms:modified xsi:type="dcterms:W3CDTF">2015-05-21T18:53:35Z</dcterms:modified>
</cp:coreProperties>
</file>