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 id="2147493467" r:id="rId5"/>
  </p:sldMasterIdLst>
  <p:notesMasterIdLst>
    <p:notesMasterId r:id="rId10"/>
  </p:notesMasterIdLst>
  <p:handoutMasterIdLst>
    <p:handoutMasterId r:id="rId11"/>
  </p:handoutMasterIdLst>
  <p:sldIdLst>
    <p:sldId id="262" r:id="rId6"/>
    <p:sldId id="261" r:id="rId7"/>
    <p:sldId id="279" r:id="rId8"/>
    <p:sldId id="278" r:id="rId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9900CC"/>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9" autoAdjust="0"/>
    <p:restoredTop sz="87004" autoAdjust="0"/>
  </p:normalViewPr>
  <p:slideViewPr>
    <p:cSldViewPr snapToGrid="0" snapToObjects="1">
      <p:cViewPr>
        <p:scale>
          <a:sx n="100" d="100"/>
          <a:sy n="100" d="100"/>
        </p:scale>
        <p:origin x="-1908" y="-354"/>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78" d="100"/>
          <a:sy n="78" d="100"/>
        </p:scale>
        <p:origin x="-203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Lbls>
            <c:dLbl>
              <c:idx val="0"/>
              <c:layout>
                <c:manualLayout>
                  <c:x val="-8.2414537386502035E-2"/>
                  <c:y val="0.18282903407714213"/>
                </c:manualLayout>
              </c:layout>
              <c:showLegendKey val="0"/>
              <c:showVal val="1"/>
              <c:showCatName val="0"/>
              <c:showSerName val="0"/>
              <c:showPercent val="0"/>
              <c:showBubbleSize val="0"/>
            </c:dLbl>
            <c:dLbl>
              <c:idx val="1"/>
              <c:layout>
                <c:manualLayout>
                  <c:x val="-8.8068796147801581E-2"/>
                  <c:y val="3.228679647917701E-2"/>
                </c:manualLayout>
              </c:layout>
              <c:showLegendKey val="0"/>
              <c:showVal val="1"/>
              <c:showCatName val="0"/>
              <c:showSerName val="0"/>
              <c:showPercent val="0"/>
              <c:showBubbleSize val="0"/>
            </c:dLbl>
            <c:dLbl>
              <c:idx val="2"/>
              <c:layout>
                <c:manualLayout>
                  <c:x val="-3.2926167536868001E-2"/>
                  <c:y val="-0.27201899705873722"/>
                </c:manualLayout>
              </c:layout>
              <c:showLegendKey val="0"/>
              <c:showVal val="1"/>
              <c:showCatName val="0"/>
              <c:showSerName val="0"/>
              <c:showPercent val="0"/>
              <c:showBubbleSize val="0"/>
            </c:dLbl>
            <c:dLbl>
              <c:idx val="3"/>
              <c:layout>
                <c:manualLayout>
                  <c:x val="0.10328152319398054"/>
                  <c:y val="0.10813812743588601"/>
                </c:manualLayout>
              </c:layout>
              <c:showLegendKey val="0"/>
              <c:showVal val="1"/>
              <c:showCatName val="0"/>
              <c:showSerName val="0"/>
              <c:showPercent val="0"/>
              <c:showBubbleSize val="0"/>
            </c:dLbl>
            <c:txPr>
              <a:bodyPr/>
              <a:lstStyle/>
              <a:p>
                <a:pPr>
                  <a:defRPr sz="1600" b="1">
                    <a:solidFill>
                      <a:schemeClr val="bg1"/>
                    </a:solidFill>
                  </a:defRPr>
                </a:pPr>
                <a:endParaRPr lang="en-US"/>
              </a:p>
            </c:txPr>
            <c:showLegendKey val="0"/>
            <c:showVal val="1"/>
            <c:showCatName val="0"/>
            <c:showSerName val="0"/>
            <c:showPercent val="0"/>
            <c:showBubbleSize val="0"/>
            <c:showLeaderLines val="1"/>
          </c:dLbls>
          <c:cat>
            <c:strRef>
              <c:f>Sheet6!$A$3:$A$6</c:f>
              <c:strCache>
                <c:ptCount val="4"/>
                <c:pt idx="0">
                  <c:v>Use prepay daily</c:v>
                </c:pt>
                <c:pt idx="1">
                  <c:v>Use prepay infrequently</c:v>
                </c:pt>
                <c:pt idx="2">
                  <c:v>Non active prepay holders</c:v>
                </c:pt>
                <c:pt idx="3">
                  <c:v>Do not use prepay </c:v>
                </c:pt>
              </c:strCache>
            </c:strRef>
          </c:cat>
          <c:val>
            <c:numRef>
              <c:f>Sheet6!$B$3:$B$6</c:f>
              <c:numCache>
                <c:formatCode>0%</c:formatCode>
                <c:ptCount val="4"/>
                <c:pt idx="0">
                  <c:v>0.19067796610169491</c:v>
                </c:pt>
                <c:pt idx="1">
                  <c:v>4.2372881355932202E-2</c:v>
                </c:pt>
                <c:pt idx="2">
                  <c:v>0.48728813559322032</c:v>
                </c:pt>
                <c:pt idx="3">
                  <c:v>0.27966101694915252</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2385404734056016"/>
          <c:y val="0.19253482087851073"/>
          <c:w val="0.36389480411426367"/>
          <c:h val="0.5528346188907951"/>
        </c:manualLayout>
      </c:layout>
      <c:overlay val="0"/>
      <c:txPr>
        <a:bodyPr/>
        <a:lstStyle/>
        <a:p>
          <a:pPr>
            <a:defRPr sz="1400"/>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5/19/2015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dirty="0"/>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5/19/2015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dirty="0"/>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2</a:t>
            </a:fld>
            <a:endParaRPr lang="en-US" dirty="0"/>
          </a:p>
        </p:txBody>
      </p:sp>
    </p:spTree>
    <p:extLst>
      <p:ext uri="{BB962C8B-B14F-4D97-AF65-F5344CB8AC3E}">
        <p14:creationId xmlns:p14="http://schemas.microsoft.com/office/powerpoint/2010/main" val="1989924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4</a:t>
            </a:fld>
            <a:endParaRPr lang="en-US" dirty="0"/>
          </a:p>
        </p:txBody>
      </p:sp>
    </p:spTree>
    <p:extLst>
      <p:ext uri="{BB962C8B-B14F-4D97-AF65-F5344CB8AC3E}">
        <p14:creationId xmlns:p14="http://schemas.microsoft.com/office/powerpoint/2010/main" val="1989924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32203822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1223948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605946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24868244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492246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182203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userDrawn="1"/>
        </p:nvPicPr>
        <p:blipFill rotWithShape="1">
          <a:blip r:embed="rId9">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7" r:id="rId1"/>
    <p:sldLayoutId id="2147493458" r:id="rId2"/>
    <p:sldLayoutId id="2147493459" r:id="rId3"/>
    <p:sldLayoutId id="2147493460" r:id="rId4"/>
    <p:sldLayoutId id="2147493461" r:id="rId5"/>
    <p:sldLayoutId id="2147493462" r:id="rId6"/>
    <p:sldLayoutId id="2147493463"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userDrawn="1"/>
        </p:nvPicPr>
        <p:blipFill rotWithShape="1">
          <a:blip r:embed="rId4">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603250" y="1498064"/>
            <a:ext cx="7727950" cy="2476877"/>
            <a:chOff x="603250" y="546100"/>
            <a:chExt cx="7727950" cy="2476877"/>
          </a:xfrm>
        </p:grpSpPr>
        <p:pic>
          <p:nvPicPr>
            <p:cNvPr id="4" name="Picture 3" descr="ERCOT cmyk-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5" name="TextBox 4"/>
            <p:cNvSpPr txBox="1"/>
            <p:nvPr/>
          </p:nvSpPr>
          <p:spPr>
            <a:xfrm>
              <a:off x="787400" y="2130425"/>
              <a:ext cx="7543800" cy="892552"/>
            </a:xfrm>
            <a:prstGeom prst="rect">
              <a:avLst/>
            </a:prstGeom>
            <a:noFill/>
          </p:spPr>
          <p:txBody>
            <a:bodyPr wrap="square" rtlCol="0">
              <a:spAutoFit/>
            </a:bodyPr>
            <a:lstStyle/>
            <a:p>
              <a:r>
                <a:rPr lang="en-US" sz="3200" dirty="0" smtClean="0"/>
                <a:t>Flexible Account</a:t>
              </a:r>
            </a:p>
            <a:p>
              <a:endParaRPr lang="en-US" sz="2000" i="1" dirty="0" smtClean="0"/>
            </a:p>
          </p:txBody>
        </p:sp>
        <p:cxnSp>
          <p:nvCxnSpPr>
            <p:cNvPr id="6" name="Straight Connector 5"/>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
        <p:nvSpPr>
          <p:cNvPr id="7" name="TextBox 4"/>
          <p:cNvSpPr txBox="1">
            <a:spLocks noChangeArrowheads="1"/>
          </p:cNvSpPr>
          <p:nvPr/>
        </p:nvSpPr>
        <p:spPr bwMode="auto">
          <a:xfrm>
            <a:off x="787400" y="3082860"/>
            <a:ext cx="7543800" cy="175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r>
              <a:rPr lang="en-US" altLang="en-US" sz="3200" dirty="0"/>
              <a:t>Flexible Accounts</a:t>
            </a:r>
          </a:p>
          <a:p>
            <a:endParaRPr lang="en-US" altLang="en-US" sz="2000" i="1" dirty="0"/>
          </a:p>
          <a:p>
            <a:r>
              <a:rPr lang="en-US" altLang="en-US" sz="2000" dirty="0"/>
              <a:t>CWG/MCWG</a:t>
            </a:r>
            <a:endParaRPr lang="en-US" altLang="en-US" dirty="0"/>
          </a:p>
          <a:p>
            <a:r>
              <a:rPr lang="en-US" altLang="en-US" dirty="0"/>
              <a:t>ERCOT Public</a:t>
            </a:r>
          </a:p>
          <a:p>
            <a:r>
              <a:rPr lang="en-US" altLang="en-US" dirty="0" smtClean="0"/>
              <a:t>May </a:t>
            </a:r>
            <a:r>
              <a:rPr lang="en-US" altLang="en-US" dirty="0"/>
              <a:t>20, </a:t>
            </a:r>
            <a:r>
              <a:rPr lang="en-US" altLang="en-US" dirty="0" smtClean="0"/>
              <a:t>2015</a:t>
            </a:r>
            <a:endParaRPr lang="en-US" altLang="en-US" dirty="0"/>
          </a:p>
        </p:txBody>
      </p:sp>
    </p:spTree>
    <p:extLst>
      <p:ext uri="{BB962C8B-B14F-4D97-AF65-F5344CB8AC3E}">
        <p14:creationId xmlns:p14="http://schemas.microsoft.com/office/powerpoint/2010/main" val="2383501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txBox="1">
            <a:spLocks noChangeArrowheads="1"/>
          </p:cNvSpPr>
          <p:nvPr/>
        </p:nvSpPr>
        <p:spPr bwMode="auto">
          <a:xfrm>
            <a:off x="250373" y="771050"/>
            <a:ext cx="8573975"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228600" indent="0" algn="just">
              <a:spcBef>
                <a:spcPts val="0"/>
              </a:spcBef>
              <a:spcAft>
                <a:spcPts val="600"/>
              </a:spcAft>
              <a:buNone/>
              <a:defRPr/>
            </a:pPr>
            <a:r>
              <a:rPr lang="en-US" sz="1800" b="0" dirty="0" smtClean="0"/>
              <a:t>History</a:t>
            </a:r>
          </a:p>
          <a:p>
            <a:pPr marL="457200" indent="-228600" algn="just">
              <a:spcBef>
                <a:spcPts val="0"/>
              </a:spcBef>
              <a:spcAft>
                <a:spcPts val="600"/>
              </a:spcAft>
              <a:defRPr/>
            </a:pPr>
            <a:r>
              <a:rPr lang="en-US" sz="1800" b="0" dirty="0" smtClean="0"/>
              <a:t>Prepay began at the request of Market Participants to help reduce wire fees due to an increase of invoices during the zonal/nodal transition</a:t>
            </a:r>
            <a:endParaRPr lang="en-US" sz="1800" b="0" dirty="0"/>
          </a:p>
          <a:p>
            <a:pPr marL="457200" indent="-228600" algn="just">
              <a:spcBef>
                <a:spcPts val="0"/>
              </a:spcBef>
              <a:spcAft>
                <a:spcPts val="600"/>
              </a:spcAft>
              <a:defRPr/>
            </a:pPr>
            <a:r>
              <a:rPr lang="en-US" sz="1800" b="0" dirty="0" smtClean="0"/>
              <a:t>Prepay is a cash account maintained by ERCOT for Market Participants</a:t>
            </a:r>
          </a:p>
          <a:p>
            <a:pPr marL="457200" indent="-228600" algn="just">
              <a:spcBef>
                <a:spcPts val="0"/>
              </a:spcBef>
              <a:spcAft>
                <a:spcPts val="600"/>
              </a:spcAft>
              <a:defRPr/>
            </a:pPr>
            <a:r>
              <a:rPr lang="en-US" sz="1800" b="0" dirty="0" smtClean="0"/>
              <a:t>Used to pay or receive ERCOT invoices in a timely manner and reduce wire fees</a:t>
            </a:r>
          </a:p>
          <a:p>
            <a:pPr marL="457200" indent="-228600" algn="just">
              <a:spcBef>
                <a:spcPts val="0"/>
              </a:spcBef>
              <a:spcAft>
                <a:spcPts val="600"/>
              </a:spcAft>
              <a:defRPr/>
            </a:pPr>
            <a:r>
              <a:rPr lang="en-US" sz="1800" b="0" dirty="0"/>
              <a:t>Separate from a cash collateral account</a:t>
            </a:r>
            <a:endParaRPr lang="en-US" sz="1800" b="0" dirty="0" smtClean="0"/>
          </a:p>
          <a:p>
            <a:pPr marL="457200" indent="-228600" algn="just">
              <a:spcBef>
                <a:spcPts val="0"/>
              </a:spcBef>
              <a:spcAft>
                <a:spcPts val="600"/>
              </a:spcAft>
              <a:defRPr/>
            </a:pPr>
            <a:r>
              <a:rPr lang="en-US" sz="1800" b="0" dirty="0" smtClean="0"/>
              <a:t>Does not accrue interest</a:t>
            </a:r>
          </a:p>
          <a:p>
            <a:pPr marL="457200" indent="-228600" algn="just">
              <a:spcBef>
                <a:spcPts val="0"/>
              </a:spcBef>
              <a:spcAft>
                <a:spcPts val="600"/>
              </a:spcAft>
              <a:defRPr/>
            </a:pPr>
            <a:endParaRPr lang="en-US" sz="1800" b="0" dirty="0" smtClean="0"/>
          </a:p>
        </p:txBody>
      </p:sp>
      <p:sp>
        <p:nvSpPr>
          <p:cNvPr id="9" name="Title 8"/>
          <p:cNvSpPr>
            <a:spLocks noGrp="1"/>
          </p:cNvSpPr>
          <p:nvPr>
            <p:ph type="title"/>
          </p:nvPr>
        </p:nvSpPr>
        <p:spPr>
          <a:xfrm>
            <a:off x="379663" y="179143"/>
            <a:ext cx="8444685" cy="461665"/>
          </a:xfrm>
        </p:spPr>
        <p:txBody>
          <a:bodyPr/>
          <a:lstStyle/>
          <a:p>
            <a:r>
              <a:rPr lang="en-US" dirty="0" smtClean="0"/>
              <a:t>Prepay Account</a:t>
            </a:r>
            <a:endParaRPr lang="en-US" dirty="0"/>
          </a:p>
        </p:txBody>
      </p:sp>
    </p:spTree>
    <p:extLst>
      <p:ext uri="{BB962C8B-B14F-4D97-AF65-F5344CB8AC3E}">
        <p14:creationId xmlns:p14="http://schemas.microsoft.com/office/powerpoint/2010/main" val="3191636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2014 </a:t>
            </a:r>
            <a:r>
              <a:rPr lang="en-US" dirty="0" smtClean="0"/>
              <a:t>Prepay Statistics</a:t>
            </a:r>
            <a:endParaRPr lang="en-US" dirty="0"/>
          </a:p>
        </p:txBody>
      </p:sp>
      <p:sp>
        <p:nvSpPr>
          <p:cNvPr id="4" name="TextBox 3"/>
          <p:cNvSpPr txBox="1"/>
          <p:nvPr/>
        </p:nvSpPr>
        <p:spPr>
          <a:xfrm>
            <a:off x="403747" y="4698595"/>
            <a:ext cx="6263753" cy="646331"/>
          </a:xfrm>
          <a:prstGeom prst="rect">
            <a:avLst/>
          </a:prstGeom>
          <a:noFill/>
          <a:ln>
            <a:noFill/>
          </a:ln>
        </p:spPr>
        <p:txBody>
          <a:bodyPr wrap="square" rtlCol="0">
            <a:spAutoFit/>
          </a:bodyPr>
          <a:lstStyle/>
          <a:p>
            <a:endParaRPr lang="en-US" dirty="0" smtClean="0"/>
          </a:p>
          <a:p>
            <a:pPr marL="285750" indent="-285750">
              <a:buFont typeface="Arial" panose="020B0604020202020204" pitchFamily="34" charset="0"/>
              <a:buChar char="•"/>
            </a:pPr>
            <a:r>
              <a:rPr lang="en-US" dirty="0" smtClean="0"/>
              <a:t>About $19.5M held in prepay at the end of 2014</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171053432"/>
              </p:ext>
            </p:extLst>
          </p:nvPr>
        </p:nvGraphicFramePr>
        <p:xfrm>
          <a:off x="1390651" y="713722"/>
          <a:ext cx="6372224" cy="36814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69186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379663" y="179143"/>
            <a:ext cx="8444685" cy="461665"/>
          </a:xfrm>
        </p:spPr>
        <p:txBody>
          <a:bodyPr/>
          <a:lstStyle/>
          <a:p>
            <a:r>
              <a:rPr lang="en-US" dirty="0" smtClean="0"/>
              <a:t>Proposed Flexible Account Process</a:t>
            </a:r>
            <a:endParaRPr lang="en-US" dirty="0"/>
          </a:p>
        </p:txBody>
      </p:sp>
      <p:sp>
        <p:nvSpPr>
          <p:cNvPr id="6" name="Rectangle 5"/>
          <p:cNvSpPr txBox="1">
            <a:spLocks noChangeArrowheads="1"/>
          </p:cNvSpPr>
          <p:nvPr/>
        </p:nvSpPr>
        <p:spPr bwMode="auto">
          <a:xfrm>
            <a:off x="250373" y="677679"/>
            <a:ext cx="8573975" cy="5924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228600" indent="0" algn="just">
              <a:spcBef>
                <a:spcPts val="0"/>
              </a:spcBef>
              <a:spcAft>
                <a:spcPts val="600"/>
              </a:spcAft>
              <a:buNone/>
              <a:defRPr/>
            </a:pPr>
            <a:r>
              <a:rPr lang="en-US" sz="1800" b="0" dirty="0" smtClean="0"/>
              <a:t>Flexible Account:</a:t>
            </a:r>
          </a:p>
          <a:p>
            <a:pPr marL="457200" indent="-228600" algn="just">
              <a:spcBef>
                <a:spcPts val="0"/>
              </a:spcBef>
              <a:spcAft>
                <a:spcPts val="600"/>
              </a:spcAft>
              <a:defRPr/>
            </a:pPr>
            <a:r>
              <a:rPr lang="en-US" sz="1800" b="0" dirty="0"/>
              <a:t>Invoices </a:t>
            </a:r>
            <a:r>
              <a:rPr lang="en-US" sz="1800" b="0" dirty="0" smtClean="0"/>
              <a:t>will be paid on the </a:t>
            </a:r>
            <a:r>
              <a:rPr lang="en-US" sz="1800" b="0" u="sng" dirty="0" smtClean="0"/>
              <a:t>Invoice due date</a:t>
            </a:r>
            <a:endParaRPr lang="en-US" sz="1800" b="0" u="sng" dirty="0"/>
          </a:p>
          <a:p>
            <a:pPr marL="457200" indent="-228600" algn="just">
              <a:spcBef>
                <a:spcPts val="0"/>
              </a:spcBef>
              <a:spcAft>
                <a:spcPts val="600"/>
              </a:spcAft>
              <a:defRPr/>
            </a:pPr>
            <a:r>
              <a:rPr lang="en-US" sz="1800" b="0" dirty="0" smtClean="0"/>
              <a:t>Flexible Accounts must be funded by noon on the invoice due date for invoices to be paid by flexible account</a:t>
            </a:r>
          </a:p>
          <a:p>
            <a:pPr marL="457200" indent="-228600" algn="just">
              <a:spcBef>
                <a:spcPts val="0"/>
              </a:spcBef>
              <a:spcAft>
                <a:spcPts val="600"/>
              </a:spcAft>
              <a:defRPr/>
            </a:pPr>
            <a:r>
              <a:rPr lang="en-US" sz="1800" b="0" dirty="0" smtClean="0"/>
              <a:t>Wires received after noon for flexible account holders should be for the invoice amount due or greater and invoices will be processed from the wire</a:t>
            </a:r>
          </a:p>
          <a:p>
            <a:pPr marL="457200" indent="-228600" algn="just">
              <a:spcBef>
                <a:spcPts val="0"/>
              </a:spcBef>
              <a:spcAft>
                <a:spcPts val="600"/>
              </a:spcAft>
              <a:defRPr/>
            </a:pPr>
            <a:r>
              <a:rPr lang="en-US" sz="1800" b="0" dirty="0" smtClean="0"/>
              <a:t>Any over payments will be returned after communication with the Market Participant</a:t>
            </a:r>
          </a:p>
          <a:p>
            <a:pPr marL="457200" indent="-228600" algn="just">
              <a:spcBef>
                <a:spcPts val="0"/>
              </a:spcBef>
              <a:spcAft>
                <a:spcPts val="600"/>
              </a:spcAft>
              <a:defRPr/>
            </a:pPr>
            <a:r>
              <a:rPr lang="en-US" sz="1800" b="0" dirty="0" smtClean="0"/>
              <a:t>The automated process requested with this NPRR is to avoid manual error risks</a:t>
            </a:r>
          </a:p>
          <a:p>
            <a:pPr marL="457200" indent="-228600" algn="just">
              <a:spcBef>
                <a:spcPts val="0"/>
              </a:spcBef>
              <a:spcAft>
                <a:spcPts val="600"/>
              </a:spcAft>
              <a:defRPr/>
            </a:pPr>
            <a:r>
              <a:rPr lang="en-US" sz="1800" b="0" dirty="0"/>
              <a:t>WAN and ERO requests still need to be made monthly and quarterly by the Invoice Recipient for manual transfer between bank accounts due to different standard forms of agreement between invoice types</a:t>
            </a:r>
          </a:p>
          <a:p>
            <a:pPr marL="457200" indent="-228600" algn="just">
              <a:spcBef>
                <a:spcPts val="0"/>
              </a:spcBef>
              <a:spcAft>
                <a:spcPts val="600"/>
              </a:spcAft>
              <a:defRPr/>
            </a:pPr>
            <a:endParaRPr lang="en-US" sz="1800" b="0" dirty="0"/>
          </a:p>
          <a:p>
            <a:pPr marL="457200" indent="-228600" algn="just">
              <a:spcBef>
                <a:spcPts val="0"/>
              </a:spcBef>
              <a:spcAft>
                <a:spcPts val="600"/>
              </a:spcAft>
              <a:defRPr/>
            </a:pPr>
            <a:endParaRPr lang="en-US" sz="1800" b="0" dirty="0"/>
          </a:p>
          <a:p>
            <a:pPr marL="457200" indent="-228600" algn="just">
              <a:spcBef>
                <a:spcPts val="0"/>
              </a:spcBef>
              <a:spcAft>
                <a:spcPts val="600"/>
              </a:spcAft>
              <a:defRPr/>
            </a:pPr>
            <a:endParaRPr lang="en-US" sz="1800" b="0" dirty="0" smtClean="0"/>
          </a:p>
          <a:p>
            <a:pPr marL="457200" indent="-228600" algn="just">
              <a:spcBef>
                <a:spcPts val="0"/>
              </a:spcBef>
              <a:spcAft>
                <a:spcPts val="600"/>
              </a:spcAft>
              <a:defRPr/>
            </a:pPr>
            <a:endParaRPr lang="en-US" sz="1800" dirty="0"/>
          </a:p>
          <a:p>
            <a:pPr marL="457200" indent="-228600" algn="just">
              <a:spcBef>
                <a:spcPts val="0"/>
              </a:spcBef>
              <a:spcAft>
                <a:spcPts val="600"/>
              </a:spcAft>
              <a:defRPr/>
            </a:pPr>
            <a:endParaRPr lang="en-US" sz="1800" b="0" dirty="0">
              <a:solidFill>
                <a:srgbClr val="FF0000"/>
              </a:solidFill>
            </a:endParaRPr>
          </a:p>
        </p:txBody>
      </p:sp>
    </p:spTree>
    <p:extLst>
      <p:ext uri="{BB962C8B-B14F-4D97-AF65-F5344CB8AC3E}">
        <p14:creationId xmlns:p14="http://schemas.microsoft.com/office/powerpoint/2010/main" val="1904323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http://schemas.microsoft.com/office/2006/documentManagement/types"/>
    <ds:schemaRef ds:uri="http://schemas.microsoft.com/office/2006/metadata/properties"/>
    <ds:schemaRef ds:uri="http://purl.org/dc/terms/"/>
    <ds:schemaRef ds:uri="http://purl.org/dc/elements/1.1/"/>
    <ds:schemaRef ds:uri="http://purl.org/dc/dcmitype/"/>
    <ds:schemaRef ds:uri="http://schemas.microsoft.com/office/infopath/2007/PartnerControls"/>
    <ds:schemaRef ds:uri="http://schemas.openxmlformats.org/package/2006/metadata/core-properties"/>
    <ds:schemaRef ds:uri="c34af464-7aa1-4edd-9be4-83dffc1cb926"/>
    <ds:schemaRef ds:uri="http://www.w3.org/XML/1998/namespace"/>
  </ds:schemaRefs>
</ds:datastoreItem>
</file>

<file path=customXml/itemProps3.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6737</TotalTime>
  <Words>215</Words>
  <Application>Microsoft Office PowerPoint</Application>
  <PresentationFormat>On-screen Show (4:3)</PresentationFormat>
  <Paragraphs>33</Paragraphs>
  <Slides>4</Slides>
  <Notes>2</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Office Theme</vt:lpstr>
      <vt:lpstr>Custom Design</vt:lpstr>
      <vt:lpstr>PowerPoint Presentation</vt:lpstr>
      <vt:lpstr>Prepay Account</vt:lpstr>
      <vt:lpstr>2014 Prepay Statistics</vt:lpstr>
      <vt:lpstr>Proposed Flexible Account Process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Zapanta, Zaldy</cp:lastModifiedBy>
  <cp:revision>291</cp:revision>
  <cp:lastPrinted>2013-01-30T23:16:36Z</cp:lastPrinted>
  <dcterms:created xsi:type="dcterms:W3CDTF">2010-04-12T23:12:02Z</dcterms:created>
  <dcterms:modified xsi:type="dcterms:W3CDTF">2015-05-19T15:54:26Z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