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88122-D9C6-44D7-8822-B1AFCDB617F8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0CA87-E826-4209-831E-BD0B0BD92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70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F4EC-F6BB-478D-A10E-7D60B0CD950F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0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86E-0193-47A0-9355-5B2C1DE9F7B2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6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05C9-30EA-45C1-A5C6-B905DE514E98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2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C936-D909-4234-A04F-F31EF14C69EA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8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6D17-6313-4409-825E-5AF9B134F397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4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6E29-0DC8-490A-B79D-0BCCDB2C78C5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9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32A4-57D6-4DA2-8CC4-2E3CFBA159D9}" type="datetime1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1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CDB2-791C-4888-9647-FA8CC6226337}" type="datetime1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5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6023-CBA2-4646-8B79-9B1EC283179A}" type="datetime1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6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DED4-9413-45C3-B220-B7530C60D624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8CC4-344F-47B2-B162-33FEA467A4D4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2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4F82-91D4-4C72-B1C8-BBAD1C9B8AE5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BBAE-C85A-40BE-A14B-06320EC13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7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of </a:t>
            </a:r>
            <a:r>
              <a:rPr lang="en-US" dirty="0" smtClean="0"/>
              <a:t>MOD-025-2 </a:t>
            </a:r>
            <a:r>
              <a:rPr lang="en-US" dirty="0" smtClean="0"/>
              <a:t>Comparison to ERCOT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Luminant</a:t>
            </a:r>
          </a:p>
          <a:p>
            <a:pPr algn="r"/>
            <a:r>
              <a:rPr lang="en-US" dirty="0" smtClean="0"/>
              <a:t>OWG, May 21, 2015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18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Next Steps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US" dirty="0" smtClean="0"/>
              <a:t>NDCRC to reflect new test procedures.</a:t>
            </a:r>
            <a:endParaRPr lang="en-US" dirty="0" smtClean="0"/>
          </a:p>
          <a:p>
            <a:r>
              <a:rPr lang="en-US" dirty="0" smtClean="0"/>
              <a:t>Coordination with ERCOT Operations during Summer </a:t>
            </a:r>
            <a:r>
              <a:rPr lang="en-US" dirty="0" smtClean="0"/>
              <a:t>2015. </a:t>
            </a:r>
          </a:p>
          <a:p>
            <a:r>
              <a:rPr lang="en-US" dirty="0" smtClean="0"/>
              <a:t>Work on NPRR and NOGRR submissions to incorporate changes.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Introduction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Identify requirements of the ERCOT Protocols and Operating Guides which are not harmonious with the MOD-025-2 NERC standard.</a:t>
            </a:r>
          </a:p>
          <a:p>
            <a:r>
              <a:rPr lang="en-US" dirty="0" smtClean="0"/>
              <a:t>Discuss possible revisions to ERCOT Protocols and Operating Guides which will leverage the required NERC tests to satisfy ERCOT requirements without duplicative testing.</a:t>
            </a:r>
          </a:p>
          <a:p>
            <a:r>
              <a:rPr lang="en-US" dirty="0" smtClean="0"/>
              <a:t>Confirm that ERCOT Operations will be prepared to accommodate one hour reactive testing during peak load periods of the Summer 2015 season to satisfy the NERC requirement for 40% of GO’s Resources compliance deadline of July 1 2016.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1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b="1" i="1" u="sng" dirty="0" smtClean="0"/>
              <a:t>Applicable facilities</a:t>
            </a:r>
          </a:p>
          <a:p>
            <a:pPr lvl="1"/>
            <a:r>
              <a:rPr lang="en-US" u="sng" dirty="0" smtClean="0"/>
              <a:t>ERCOT</a:t>
            </a:r>
            <a:r>
              <a:rPr lang="en-US" dirty="0" smtClean="0"/>
              <a:t>:  Gross&gt;20 MVA (NP 3.15 (2)), Gross&gt;20MVA for aggregate facility</a:t>
            </a:r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Gross&gt;20 MVA, Gross&gt;75 MVA for aggregate facility (Intro 4.2.1 and 4.2.3)</a:t>
            </a:r>
          </a:p>
          <a:p>
            <a:pPr lvl="1"/>
            <a:r>
              <a:rPr lang="en-US" u="sng" dirty="0" smtClean="0"/>
              <a:t>Changes recommended to ERCOT requirements</a:t>
            </a:r>
            <a:r>
              <a:rPr lang="en-US" dirty="0" smtClean="0"/>
              <a:t>:  None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23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b="1" i="1" u="sng" dirty="0" smtClean="0"/>
              <a:t>Periodicity</a:t>
            </a:r>
          </a:p>
          <a:p>
            <a:pPr lvl="1"/>
            <a:r>
              <a:rPr lang="en-US" u="sng" dirty="0" smtClean="0"/>
              <a:t>ERCOT</a:t>
            </a:r>
            <a:r>
              <a:rPr lang="en-US" dirty="0" smtClean="0"/>
              <a:t>:  Once every two years (NP 8.1.1.2.1.4)</a:t>
            </a:r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Once every 5 years (no longer than 66 calendar months) or within 12 calendar months of the discovery of a 10% change in last reported verified capability and is expected to last more than 6 months.</a:t>
            </a:r>
          </a:p>
          <a:p>
            <a:pPr lvl="1"/>
            <a:r>
              <a:rPr lang="en-US" u="sng" dirty="0" smtClean="0"/>
              <a:t>Proposed change in ERCOT</a:t>
            </a:r>
            <a:r>
              <a:rPr lang="en-US" dirty="0" smtClean="0"/>
              <a:t>:  Change ERCOT periodicity to 5 years or within 12 calendar months of the discovery of a 10% change in last reported verified capability that is expected to last more than 6 months.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6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i="1" u="sng" dirty="0" smtClean="0"/>
              <a:t>Real Power Verification</a:t>
            </a:r>
          </a:p>
          <a:p>
            <a:pPr lvl="1"/>
            <a:r>
              <a:rPr lang="en-US" u="sng" dirty="0" smtClean="0"/>
              <a:t>ERCOT:</a:t>
            </a:r>
            <a:r>
              <a:rPr lang="en-US" dirty="0" smtClean="0"/>
              <a:t>  Unannounced test (NP 8.1.1.2).  Generation Resource may get make-whole through Emergency Base Point settlement.</a:t>
            </a:r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One hour test at unit’s Real Power capability (Attachment 1, 2.1.1)</a:t>
            </a:r>
          </a:p>
          <a:p>
            <a:pPr lvl="1"/>
            <a:r>
              <a:rPr lang="en-US" u="sng" dirty="0" smtClean="0"/>
              <a:t>Proposed change in ERCOT</a:t>
            </a:r>
            <a:r>
              <a:rPr lang="en-US" dirty="0" smtClean="0"/>
              <a:t>:  Retain unannounced test but allow scheduled one hour test.  </a:t>
            </a:r>
            <a:endParaRPr lang="en-US" dirty="0" smtClean="0"/>
          </a:p>
          <a:p>
            <a:pPr lvl="2"/>
            <a:r>
              <a:rPr lang="en-US" dirty="0" smtClean="0"/>
              <a:t>Consider </a:t>
            </a:r>
            <a:r>
              <a:rPr lang="en-US" dirty="0" smtClean="0"/>
              <a:t>make-whole </a:t>
            </a:r>
            <a:r>
              <a:rPr lang="en-US" dirty="0" smtClean="0"/>
              <a:t>payment for </a:t>
            </a:r>
            <a:r>
              <a:rPr lang="en-US" dirty="0" smtClean="0"/>
              <a:t>one-hour testing </a:t>
            </a:r>
            <a:r>
              <a:rPr lang="en-US" dirty="0" smtClean="0"/>
              <a:t>requirement?  However, if periodicity of ERCOT testing increased from 2 to 5 years, less need for consideration of a make-whole.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3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b="1" i="1" u="sng" dirty="0" smtClean="0"/>
              <a:t>Lagging Reactive Test</a:t>
            </a:r>
          </a:p>
          <a:p>
            <a:pPr lvl="1"/>
            <a:r>
              <a:rPr lang="en-US" u="sng" dirty="0" smtClean="0"/>
              <a:t>ERCOT</a:t>
            </a:r>
            <a:r>
              <a:rPr lang="en-US" dirty="0" smtClean="0"/>
              <a:t>:  Lagging power at 95-100% of maximum real power capability for 15 minutes. 90% of CURL required. IRRs test at 60-100% of seasonal HSL. (NOG 3.3.2.2/3.3.2.3)</a:t>
            </a:r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Lagging power at maximum real power capability for one hour.  50% of CURL required. For wind and PV, 90% of wind turbines or inverters must be in-service during the test.  (Attachment 1, 2.1.1) </a:t>
            </a:r>
          </a:p>
          <a:p>
            <a:pPr lvl="1"/>
            <a:r>
              <a:rPr lang="en-US" u="sng" dirty="0" smtClean="0"/>
              <a:t>Proposed change in ERCOT</a:t>
            </a:r>
            <a:r>
              <a:rPr lang="en-US" dirty="0" smtClean="0"/>
              <a:t>:  Lagging power at 95-100% real power capability for </a:t>
            </a:r>
            <a:r>
              <a:rPr lang="en-US" dirty="0" smtClean="0">
                <a:solidFill>
                  <a:srgbClr val="FF0000"/>
                </a:solidFill>
              </a:rPr>
              <a:t>one </a:t>
            </a:r>
            <a:r>
              <a:rPr lang="en-US" dirty="0" smtClean="0">
                <a:solidFill>
                  <a:srgbClr val="FF0000"/>
                </a:solidFill>
              </a:rPr>
              <a:t>hour</a:t>
            </a:r>
            <a:r>
              <a:rPr lang="en-US" dirty="0" smtClean="0"/>
              <a:t>,  </a:t>
            </a:r>
            <a:r>
              <a:rPr lang="en-US" dirty="0" smtClean="0"/>
              <a:t>90% of CURL required.  Heavy system loading recommended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Confirm that ERCOT Operations will accommodate the one hour testing at high system load conditions.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5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r>
              <a:rPr lang="en-US" b="1" i="1" u="sng" dirty="0" smtClean="0"/>
              <a:t>Leading Reactive Test</a:t>
            </a:r>
          </a:p>
          <a:p>
            <a:pPr lvl="1"/>
            <a:r>
              <a:rPr lang="en-US" u="sng" dirty="0" smtClean="0"/>
              <a:t>ERCOT</a:t>
            </a:r>
            <a:r>
              <a:rPr lang="en-US" dirty="0" smtClean="0"/>
              <a:t>:  Leading power at a usual loading during Light load periods for 15 minutes.  90% of CURL required. IRRs test at &lt;60 of seasonal HSL. NOG 3.3.2.2/3.3.2.3)</a:t>
            </a:r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Leading power at maximum real power capability with momentary hold.  50% of CURL required. Wind and PV exempt.  (Attachment 1, 2.2.2)</a:t>
            </a:r>
          </a:p>
          <a:p>
            <a:pPr lvl="1"/>
            <a:r>
              <a:rPr lang="en-US" u="sng" dirty="0" smtClean="0"/>
              <a:t>Proposed change in ERCOT </a:t>
            </a:r>
            <a:r>
              <a:rPr lang="en-US" dirty="0" smtClean="0"/>
              <a:t>:  Leading power at maximum real power capability with </a:t>
            </a:r>
            <a:r>
              <a:rPr lang="en-US" dirty="0" smtClean="0">
                <a:solidFill>
                  <a:srgbClr val="FF0000"/>
                </a:solidFill>
              </a:rPr>
              <a:t>momentary hold</a:t>
            </a:r>
            <a:r>
              <a:rPr lang="en-US" dirty="0" smtClean="0"/>
              <a:t>. 90% of CURL required.  Light system loading recommended. </a:t>
            </a:r>
            <a:r>
              <a:rPr lang="en-US" dirty="0" smtClean="0"/>
              <a:t> For </a:t>
            </a:r>
            <a:r>
              <a:rPr lang="en-US" dirty="0" smtClean="0"/>
              <a:t>IRRs, 90% of wind turbines or inverters must be in-service during the test.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b="1" i="1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2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i="1" u="sng" dirty="0" smtClean="0"/>
              <a:t>Lagging at Minimum Real Power</a:t>
            </a:r>
          </a:p>
          <a:p>
            <a:pPr lvl="1"/>
            <a:r>
              <a:rPr lang="en-US" u="sng" dirty="0" smtClean="0"/>
              <a:t>ERCOT</a:t>
            </a:r>
            <a:r>
              <a:rPr lang="en-US" dirty="0" smtClean="0"/>
              <a:t>:  None</a:t>
            </a:r>
          </a:p>
          <a:p>
            <a:pPr lvl="1"/>
            <a:r>
              <a:rPr lang="en-US" u="sng" dirty="0" smtClean="0"/>
              <a:t>MOD-025-2:</a:t>
            </a:r>
            <a:r>
              <a:rPr lang="en-US" dirty="0" smtClean="0"/>
              <a:t>  </a:t>
            </a:r>
            <a:r>
              <a:rPr lang="en-US" dirty="0" smtClean="0"/>
              <a:t>Lagging reactive power at minimum real power capability with momentary hold.  50% of CURL required. Wind, PV and Nuclear exempt.  (Attachment 1, 2.2.1/2.2.3)</a:t>
            </a:r>
          </a:p>
          <a:p>
            <a:pPr lvl="1"/>
            <a:r>
              <a:rPr lang="en-US" u="sng" dirty="0" smtClean="0"/>
              <a:t>Proposed change in ERCOT </a:t>
            </a:r>
            <a:r>
              <a:rPr lang="en-US" dirty="0" smtClean="0"/>
              <a:t>:  Add language for ERCOT to allow Lagging power test at minimum real power capability with </a:t>
            </a:r>
            <a:r>
              <a:rPr lang="en-US" dirty="0" smtClean="0">
                <a:solidFill>
                  <a:srgbClr val="FF0000"/>
                </a:solidFill>
              </a:rPr>
              <a:t>momentary </a:t>
            </a:r>
            <a:r>
              <a:rPr lang="en-US" dirty="0" smtClean="0">
                <a:solidFill>
                  <a:srgbClr val="FF0000"/>
                </a:solidFill>
              </a:rPr>
              <a:t>hold</a:t>
            </a:r>
            <a:r>
              <a:rPr lang="en-US" dirty="0"/>
              <a:t>,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50%</a:t>
            </a:r>
            <a:r>
              <a:rPr lang="en-US" dirty="0" smtClean="0"/>
              <a:t> of CURL required to meet NERC standard. Wind, PV and Nuclear exempt.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4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i="1" u="sng" dirty="0" smtClean="0"/>
              <a:t>Leading Reactive at minimum Real Power</a:t>
            </a:r>
            <a:endParaRPr lang="en-US" b="1" i="1" u="sng" dirty="0"/>
          </a:p>
          <a:p>
            <a:pPr lvl="1"/>
            <a:r>
              <a:rPr lang="en-US" u="sng" dirty="0" smtClean="0"/>
              <a:t>ERCOT:</a:t>
            </a:r>
            <a:r>
              <a:rPr lang="en-US" dirty="0" smtClean="0"/>
              <a:t>  None</a:t>
            </a:r>
            <a:endParaRPr lang="en-US" dirty="0"/>
          </a:p>
          <a:p>
            <a:pPr lvl="1"/>
            <a:r>
              <a:rPr lang="en-US" u="sng" dirty="0" smtClean="0"/>
              <a:t>MOD-025-2</a:t>
            </a:r>
            <a:r>
              <a:rPr lang="en-US" dirty="0" smtClean="0"/>
              <a:t>:  </a:t>
            </a:r>
            <a:r>
              <a:rPr lang="en-US" dirty="0" smtClean="0"/>
              <a:t>Leading reactive power at minimum real power capability with momentary hold.  50% of CURL required. Wind, PV and Nuclear exempt.  (Attachment 1, 2.2.1/2.2.3)</a:t>
            </a:r>
          </a:p>
          <a:p>
            <a:pPr lvl="1"/>
            <a:r>
              <a:rPr lang="en-US" u="sng" dirty="0" smtClean="0"/>
              <a:t>Proposed change in ERCOT </a:t>
            </a:r>
            <a:r>
              <a:rPr lang="en-US" dirty="0" smtClean="0"/>
              <a:t>:  Add language for ERCOT to allow Leading power at minimum real power capability with </a:t>
            </a:r>
            <a:r>
              <a:rPr lang="en-US" dirty="0" smtClean="0">
                <a:solidFill>
                  <a:srgbClr val="FF0000"/>
                </a:solidFill>
              </a:rPr>
              <a:t>momentary </a:t>
            </a:r>
            <a:r>
              <a:rPr lang="en-US" dirty="0" smtClean="0">
                <a:solidFill>
                  <a:srgbClr val="FF0000"/>
                </a:solidFill>
              </a:rPr>
              <a:t>hold</a:t>
            </a:r>
            <a:r>
              <a:rPr lang="en-US" dirty="0"/>
              <a:t>,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50%</a:t>
            </a:r>
            <a:r>
              <a:rPr lang="en-US" dirty="0" smtClean="0"/>
              <a:t> of CURL required. Wind, PV and Nuclear exempt.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BBAE-C85A-40BE-A14B-06320EC133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2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746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Discussion of MOD-025-2 Comparison to ERCOT Requirements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MOD-025 Comparison to ERCOT Requirements</dc:title>
  <dc:creator>Luminant</dc:creator>
  <cp:lastModifiedBy>Luminant</cp:lastModifiedBy>
  <cp:revision>9</cp:revision>
  <dcterms:created xsi:type="dcterms:W3CDTF">2015-05-14T18:27:31Z</dcterms:created>
  <dcterms:modified xsi:type="dcterms:W3CDTF">2015-05-18T18:29:33Z</dcterms:modified>
</cp:coreProperties>
</file>