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5"/>
    <p:sldMasterId id="2147483783" r:id="rId6"/>
  </p:sldMasterIdLst>
  <p:notesMasterIdLst>
    <p:notesMasterId r:id="rId46"/>
  </p:notesMasterIdLst>
  <p:handoutMasterIdLst>
    <p:handoutMasterId r:id="rId47"/>
  </p:handoutMasterIdLst>
  <p:sldIdLst>
    <p:sldId id="879" r:id="rId7"/>
    <p:sldId id="882" r:id="rId8"/>
    <p:sldId id="843" r:id="rId9"/>
    <p:sldId id="880" r:id="rId10"/>
    <p:sldId id="845" r:id="rId11"/>
    <p:sldId id="846" r:id="rId12"/>
    <p:sldId id="847" r:id="rId13"/>
    <p:sldId id="848" r:id="rId14"/>
    <p:sldId id="849" r:id="rId15"/>
    <p:sldId id="850" r:id="rId16"/>
    <p:sldId id="851" r:id="rId17"/>
    <p:sldId id="852" r:id="rId18"/>
    <p:sldId id="853" r:id="rId19"/>
    <p:sldId id="854" r:id="rId20"/>
    <p:sldId id="855" r:id="rId21"/>
    <p:sldId id="856" r:id="rId22"/>
    <p:sldId id="883" r:id="rId23"/>
    <p:sldId id="858" r:id="rId24"/>
    <p:sldId id="859" r:id="rId25"/>
    <p:sldId id="860" r:id="rId26"/>
    <p:sldId id="861" r:id="rId27"/>
    <p:sldId id="862" r:id="rId28"/>
    <p:sldId id="881" r:id="rId29"/>
    <p:sldId id="864" r:id="rId30"/>
    <p:sldId id="865" r:id="rId31"/>
    <p:sldId id="866" r:id="rId32"/>
    <p:sldId id="884" r:id="rId33"/>
    <p:sldId id="868" r:id="rId34"/>
    <p:sldId id="869" r:id="rId35"/>
    <p:sldId id="870" r:id="rId36"/>
    <p:sldId id="871" r:id="rId37"/>
    <p:sldId id="872" r:id="rId38"/>
    <p:sldId id="885" r:id="rId39"/>
    <p:sldId id="873" r:id="rId40"/>
    <p:sldId id="886" r:id="rId41"/>
    <p:sldId id="874" r:id="rId42"/>
    <p:sldId id="875" r:id="rId43"/>
    <p:sldId id="876" r:id="rId44"/>
    <p:sldId id="877" r:id="rId45"/>
  </p:sldIdLst>
  <p:sldSz cx="9144000" cy="6858000" type="screen4x3"/>
  <p:notesSz cx="7010400" cy="9296400"/>
  <p:custDataLst>
    <p:tags r:id="rId48"/>
  </p:custDataLst>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dis" initials="A" lastIdx="17" clrIdx="0"/>
  <p:cmAuthor id="1" name="Owner" initials="O" lastIdx="11" clrIdx="1"/>
  <p:cmAuthor id="2" name="Naomi Ulici" initials="NU" lastIdx="95" clrIdx="2"/>
  <p:cmAuthor id="3" name="thailu" initials="t" lastIdx="2" clrIdx="3"/>
  <p:cmAuthor id="4" name="bkettlewell" initials="WJK" lastIdx="52" clrIdx="4"/>
  <p:cmAuthor id="5" name="Kettlewell, Bill" initials="WJK" lastIdx="28"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0D8E8"/>
    <a:srgbClr val="E9EDF4"/>
    <a:srgbClr val="FF0000"/>
    <a:srgbClr val="E8D356"/>
    <a:srgbClr val="CBCFD8"/>
    <a:srgbClr val="94979E"/>
    <a:srgbClr val="FF9966"/>
    <a:srgbClr val="B9D878"/>
    <a:srgbClr val="E7AD56"/>
    <a:srgbClr val="ECCD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27" autoAdjust="0"/>
    <p:restoredTop sz="86619" autoAdjust="0"/>
  </p:normalViewPr>
  <p:slideViewPr>
    <p:cSldViewPr snapToGrid="0" snapToObjects="1">
      <p:cViewPr>
        <p:scale>
          <a:sx n="80" d="100"/>
          <a:sy n="80" d="100"/>
        </p:scale>
        <p:origin x="-2514" y="-954"/>
      </p:cViewPr>
      <p:guideLst>
        <p:guide orient="horz" pos="3671"/>
        <p:guide pos="2876"/>
      </p:guideLst>
    </p:cSldViewPr>
  </p:slideViewPr>
  <p:outlineViewPr>
    <p:cViewPr>
      <p:scale>
        <a:sx n="33" d="100"/>
        <a:sy n="33" d="100"/>
      </p:scale>
      <p:origin x="0" y="41682"/>
    </p:cViewPr>
  </p:outlineViewPr>
  <p:notesTextViewPr>
    <p:cViewPr>
      <p:scale>
        <a:sx n="100" d="100"/>
        <a:sy n="100" d="100"/>
      </p:scale>
      <p:origin x="0" y="0"/>
    </p:cViewPr>
  </p:notesTextViewPr>
  <p:sorterViewPr>
    <p:cViewPr>
      <p:scale>
        <a:sx n="146" d="100"/>
        <a:sy n="146" d="100"/>
      </p:scale>
      <p:origin x="0" y="15684"/>
    </p:cViewPr>
  </p:sorterViewPr>
  <p:notesViewPr>
    <p:cSldViewPr snapToGrid="0" snapToObjects="1">
      <p:cViewPr>
        <p:scale>
          <a:sx n="100" d="100"/>
          <a:sy n="100" d="100"/>
        </p:scale>
        <p:origin x="-732" y="648"/>
      </p:cViewPr>
      <p:guideLst>
        <p:guide orient="horz" pos="2476"/>
        <p:guide pos="421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ags" Target="tags/tag1.xml"/><Relationship Id="rId8" Type="http://schemas.openxmlformats.org/officeDocument/2006/relationships/slide" Target="slides/slide2.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7" name="Rectangle 3"/>
          <p:cNvSpPr>
            <a:spLocks noGrp="1" noChangeArrowheads="1"/>
          </p:cNvSpPr>
          <p:nvPr>
            <p:ph type="dt" sz="quarter"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134148" name="Rectangle 4"/>
          <p:cNvSpPr>
            <a:spLocks noGrp="1" noChangeArrowheads="1"/>
          </p:cNvSpPr>
          <p:nvPr>
            <p:ph type="ftr" sz="quarter" idx="2"/>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9" name="Rectangle 5"/>
          <p:cNvSpPr>
            <a:spLocks noGrp="1" noChangeArrowheads="1"/>
          </p:cNvSpPr>
          <p:nvPr>
            <p:ph type="sldNum" sz="quarter" idx="3"/>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76792F16-9775-4A39-98D1-A9B607A3E049}" type="slidenum">
              <a:rPr lang="en-US"/>
              <a:pPr>
                <a:defRPr/>
              </a:pPr>
              <a:t>‹#›</a:t>
            </a:fld>
            <a:endParaRPr lang="en-US" dirty="0"/>
          </a:p>
        </p:txBody>
      </p:sp>
    </p:spTree>
    <p:extLst>
      <p:ext uri="{BB962C8B-B14F-4D97-AF65-F5344CB8AC3E}">
        <p14:creationId xmlns:p14="http://schemas.microsoft.com/office/powerpoint/2010/main" val="108051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699" name="Rectangle 3"/>
          <p:cNvSpPr>
            <a:spLocks noGrp="1" noChangeArrowheads="1"/>
          </p:cNvSpPr>
          <p:nvPr>
            <p:ph type="dt"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2478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675" y="4414838"/>
            <a:ext cx="5607050" cy="4184650"/>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703" name="Rectangle 7"/>
          <p:cNvSpPr>
            <a:spLocks noGrp="1" noChangeArrowheads="1"/>
          </p:cNvSpPr>
          <p:nvPr>
            <p:ph type="sldNum" sz="quarter" idx="5"/>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49A3E221-6117-45DB-B796-4DDE5A053512}" type="slidenum">
              <a:rPr lang="en-US"/>
              <a:pPr>
                <a:defRPr/>
              </a:pPr>
              <a:t>‹#›</a:t>
            </a:fld>
            <a:endParaRPr lang="en-US" dirty="0"/>
          </a:p>
        </p:txBody>
      </p:sp>
    </p:spTree>
    <p:extLst>
      <p:ext uri="{BB962C8B-B14F-4D97-AF65-F5344CB8AC3E}">
        <p14:creationId xmlns:p14="http://schemas.microsoft.com/office/powerpoint/2010/main" val="22773778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457200" algn="l" rtl="0" eaLnBrk="0" fontAlgn="base" hangingPunct="0">
      <a:spcBef>
        <a:spcPct val="30000"/>
      </a:spcBef>
      <a:spcAft>
        <a:spcPct val="0"/>
      </a:spcAft>
      <a:defRPr sz="900" kern="1200">
        <a:solidFill>
          <a:schemeClr val="tx1"/>
        </a:solidFill>
        <a:latin typeface="Arial" charset="0"/>
        <a:ea typeface="+mn-ea"/>
        <a:cs typeface="+mn-cs"/>
      </a:defRPr>
    </a:lvl2pPr>
    <a:lvl3pPr marL="914400" algn="l" rtl="0" eaLnBrk="0" fontAlgn="base" hangingPunct="0">
      <a:spcBef>
        <a:spcPct val="30000"/>
      </a:spcBef>
      <a:spcAft>
        <a:spcPct val="0"/>
      </a:spcAft>
      <a:defRPr sz="900" kern="1200">
        <a:solidFill>
          <a:schemeClr val="tx1"/>
        </a:solidFill>
        <a:latin typeface="Arial" charset="0"/>
        <a:ea typeface="+mn-ea"/>
        <a:cs typeface="+mn-cs"/>
      </a:defRPr>
    </a:lvl3pPr>
    <a:lvl4pPr marL="1371600" algn="l" rtl="0" eaLnBrk="0" fontAlgn="base" hangingPunct="0">
      <a:spcBef>
        <a:spcPct val="30000"/>
      </a:spcBef>
      <a:spcAft>
        <a:spcPct val="0"/>
      </a:spcAft>
      <a:defRPr sz="900" kern="1200">
        <a:solidFill>
          <a:schemeClr val="tx1"/>
        </a:solidFill>
        <a:latin typeface="Arial" charset="0"/>
        <a:ea typeface="+mn-ea"/>
        <a:cs typeface="+mn-cs"/>
      </a:defRPr>
    </a:lvl4pPr>
    <a:lvl5pPr marL="1828800" algn="l" rtl="0" eaLnBrk="0" fontAlgn="base" hangingPunct="0">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p:txBody>
          <a:bodyPr/>
          <a:lstStyle/>
          <a:p>
            <a:pPr>
              <a:defRPr/>
            </a:pPr>
            <a:fld id="{8CF0E7A6-BCC0-49B9-8154-ED7293676CF8}" type="slidenum">
              <a:rPr lang="en-US" smtClean="0"/>
              <a:pPr>
                <a:defRPr/>
              </a:pPr>
              <a:t>1</a:t>
            </a:fld>
            <a:endParaRPr lang="en-US" dirty="0"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DEFF687D-6743-49E3-9B19-7C895A7E2370}" type="slidenum">
              <a:rPr lang="en-US" smtClean="0"/>
              <a:pPr eaLnBrk="1" hangingPunct="1"/>
              <a:t>12</a:t>
            </a:fld>
            <a:endParaRPr lang="en-US" smtClean="0"/>
          </a:p>
        </p:txBody>
      </p:sp>
      <p:sp>
        <p:nvSpPr>
          <p:cNvPr id="48131" name="Rectangle 2"/>
          <p:cNvSpPr>
            <a:spLocks noGrp="1" noRot="1" noChangeAspect="1" noChangeArrowheads="1" noTextEdit="1"/>
          </p:cNvSpPr>
          <p:nvPr>
            <p:ph type="sldImg"/>
          </p:nvPr>
        </p:nvSpPr>
        <p:spPr>
          <a:xfrm>
            <a:off x="1184275" y="698500"/>
            <a:ext cx="4646613" cy="3484563"/>
          </a:xfrm>
          <a:ln/>
        </p:spPr>
      </p:sp>
      <p:sp>
        <p:nvSpPr>
          <p:cNvPr id="48132"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AD4BB6D-BE93-40FC-AA30-FE790E56C892}" type="slidenum">
              <a:rPr lang="en-US" smtClean="0"/>
              <a:pPr eaLnBrk="1" hangingPunct="1"/>
              <a:t>13</a:t>
            </a:fld>
            <a:endParaRPr lang="en-US" smtClean="0"/>
          </a:p>
        </p:txBody>
      </p:sp>
      <p:sp>
        <p:nvSpPr>
          <p:cNvPr id="49155" name="Rectangle 2"/>
          <p:cNvSpPr>
            <a:spLocks noGrp="1" noRot="1" noChangeAspect="1" noChangeArrowheads="1" noTextEdit="1"/>
          </p:cNvSpPr>
          <p:nvPr>
            <p:ph type="sldImg"/>
          </p:nvPr>
        </p:nvSpPr>
        <p:spPr>
          <a:xfrm>
            <a:off x="1184275" y="698500"/>
            <a:ext cx="4646613" cy="3484563"/>
          </a:xfrm>
          <a:ln/>
        </p:spPr>
      </p:sp>
      <p:sp>
        <p:nvSpPr>
          <p:cNvPr id="49156"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8FFEDAD-48CB-4687-969A-9253F55946D7}" type="slidenum">
              <a:rPr lang="en-US" smtClean="0"/>
              <a:pPr eaLnBrk="1" hangingPunct="1"/>
              <a:t>14</a:t>
            </a:fld>
            <a:endParaRPr lang="en-US" smtClean="0"/>
          </a:p>
        </p:txBody>
      </p:sp>
      <p:sp>
        <p:nvSpPr>
          <p:cNvPr id="50179" name="Rectangle 2"/>
          <p:cNvSpPr>
            <a:spLocks noGrp="1" noRot="1" noChangeAspect="1" noChangeArrowheads="1" noTextEdit="1"/>
          </p:cNvSpPr>
          <p:nvPr>
            <p:ph type="sldImg"/>
          </p:nvPr>
        </p:nvSpPr>
        <p:spPr>
          <a:xfrm>
            <a:off x="1184275" y="698500"/>
            <a:ext cx="4646613" cy="3484563"/>
          </a:xfrm>
          <a:ln/>
        </p:spPr>
      </p:sp>
      <p:sp>
        <p:nvSpPr>
          <p:cNvPr id="50180"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sz="10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17</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BB878F7-078B-4434-856E-4B28D9F05B5B}" type="slidenum">
              <a:rPr lang="en-US" smtClean="0"/>
              <a:pPr eaLnBrk="1" hangingPunct="1"/>
              <a:t>18</a:t>
            </a:fld>
            <a:endParaRPr lang="en-US" smtClean="0"/>
          </a:p>
        </p:txBody>
      </p:sp>
      <p:sp>
        <p:nvSpPr>
          <p:cNvPr id="51203" name="Rectangle 2"/>
          <p:cNvSpPr>
            <a:spLocks noGrp="1" noRot="1" noChangeAspect="1" noChangeArrowheads="1" noTextEdit="1"/>
          </p:cNvSpPr>
          <p:nvPr>
            <p:ph type="sldImg"/>
          </p:nvPr>
        </p:nvSpPr>
        <p:spPr>
          <a:xfrm>
            <a:off x="1184275" y="698500"/>
            <a:ext cx="4646613" cy="3484563"/>
          </a:xfrm>
          <a:ln/>
        </p:spPr>
      </p:sp>
      <p:sp>
        <p:nvSpPr>
          <p:cNvPr id="51204"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Submit NCI to make changes to the Primary.  The Secondary Contact is sent these notifications as well as the primary if the MP has one designated.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758B0A1F-2610-4397-8EFD-8FB9064BD2E2}" type="slidenum">
              <a:rPr lang="en-US" smtClean="0"/>
              <a:pPr eaLnBrk="1" hangingPunct="1"/>
              <a:t>19</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Unsubscribe at any time by removing name from list serv</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98928F2-B605-4858-8F16-A0D8C53FBDFA}" type="slidenum">
              <a:rPr lang="en-US" smtClean="0"/>
              <a:pPr eaLnBrk="1" hangingPunct="1"/>
              <a:t>20</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Unsubscribe from notices at any time.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2837D2FC-3DAE-4F82-B3AA-91AFECEAB4B5}" type="slidenum">
              <a:rPr lang="en-US" smtClean="0"/>
              <a:pPr eaLnBrk="1" hangingPunct="1"/>
              <a:t>21</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There are additional mailing lists other than what we covered in this presentation.  CCWG Guide and on the subscription page when signing up will show you all mailing lists available as well as a brief description.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23</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073A3FA-5D1A-495B-9B4C-6CD90F27A8D8}" type="slidenum">
              <a:rPr lang="en-US" smtClean="0"/>
              <a:pPr eaLnBrk="1" hangingPunct="1"/>
              <a:t>24</a:t>
            </a:fld>
            <a:endParaRPr lang="en-US" smtClean="0"/>
          </a:p>
        </p:txBody>
      </p:sp>
      <p:sp>
        <p:nvSpPr>
          <p:cNvPr id="55299" name="Rectangle 2"/>
          <p:cNvSpPr>
            <a:spLocks noGrp="1" noRot="1" noChangeAspect="1" noChangeArrowheads="1" noTextEdit="1"/>
          </p:cNvSpPr>
          <p:nvPr>
            <p:ph type="sldImg"/>
          </p:nvPr>
        </p:nvSpPr>
        <p:spPr>
          <a:xfrm>
            <a:off x="1184275" y="698500"/>
            <a:ext cx="4646613" cy="3484563"/>
          </a:xfrm>
          <a:ln/>
        </p:spPr>
      </p:sp>
      <p:sp>
        <p:nvSpPr>
          <p:cNvPr id="55300"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When customer contacts a provider to change their service to another company after the new company has submitted the request, a secured mailer is generated and sent to the customer at the address provided by the submitting CR.  The customer has the option to cancel and mailer gives details on how to do that.</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2</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365EF13-C728-49D5-A02B-323C33809029}" type="slidenum">
              <a:rPr lang="en-US" smtClean="0"/>
              <a:pPr eaLnBrk="1" hangingPunct="1"/>
              <a:t>25</a:t>
            </a:fld>
            <a:endParaRPr lang="en-US" smtClean="0"/>
          </a:p>
        </p:txBody>
      </p:sp>
      <p:sp>
        <p:nvSpPr>
          <p:cNvPr id="56323" name="Rectangle 2"/>
          <p:cNvSpPr>
            <a:spLocks noGrp="1" noRot="1" noChangeAspect="1" noChangeArrowheads="1" noTextEdit="1"/>
          </p:cNvSpPr>
          <p:nvPr>
            <p:ph type="sldImg"/>
          </p:nvPr>
        </p:nvSpPr>
        <p:spPr>
          <a:xfrm>
            <a:off x="1184275" y="698500"/>
            <a:ext cx="4646613" cy="3484563"/>
          </a:xfrm>
          <a:ln/>
        </p:spPr>
      </p:sp>
      <p:sp>
        <p:nvSpPr>
          <p:cNvPr id="56324"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ERCOT uses a third party vendor (Customer Care Center) to facilitate this effort.  </a:t>
            </a:r>
          </a:p>
          <a:p>
            <a:pPr eaLnBrk="1" hangingPunct="1"/>
            <a:endParaRPr lang="en-US" smtClean="0"/>
          </a:p>
          <a:p>
            <a:pPr eaLnBrk="1" hangingPunct="1"/>
            <a:r>
              <a:rPr lang="en-US" smtClean="0"/>
              <a:t>Customer care – Spanish speaking available, website, fax.</a:t>
            </a:r>
          </a:p>
          <a:p>
            <a:pPr eaLnBrk="1" hangingPunct="1"/>
            <a:endParaRPr lang="en-US" smtClean="0"/>
          </a:p>
          <a:p>
            <a:pPr eaLnBrk="1" hangingPunct="1"/>
            <a:r>
              <a:rPr lang="en-US" smtClean="0"/>
              <a:t>After date indicated on secured mailer, the customer cannot cancel through ERCOT’s Customer Care Center and must contact the submitting CR. Not ERCOT</a:t>
            </a:r>
          </a:p>
          <a:p>
            <a:pPr eaLnBrk="1" hangingPunct="1"/>
            <a:endParaRPr lang="en-US" smtClean="0"/>
          </a:p>
          <a:p>
            <a:pPr eaLnBrk="1" hangingPunct="1"/>
            <a:r>
              <a:rPr lang="en-US" smtClean="0"/>
              <a:t>Agents at the Customer Care Center do not have any other information regarding the Switch. Can only assist with cancellation by providing information on the mailer.  Cannot provide specific contract details.</a:t>
            </a:r>
          </a:p>
          <a:p>
            <a:pPr eaLnBrk="1" hangingPunct="1"/>
            <a:endParaRPr lang="en-US" smtClean="0"/>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83BC8565-02D3-4296-8A5B-212605D65CAA}" type="slidenum">
              <a:rPr lang="en-US" smtClean="0"/>
              <a:pPr eaLnBrk="1" hangingPunct="1"/>
              <a:t>26</a:t>
            </a:fld>
            <a:endParaRPr lang="en-US" smtClean="0"/>
          </a:p>
        </p:txBody>
      </p:sp>
      <p:sp>
        <p:nvSpPr>
          <p:cNvPr id="57347" name="Rectangle 2"/>
          <p:cNvSpPr>
            <a:spLocks noGrp="1" noRot="1" noChangeAspect="1" noChangeArrowheads="1" noTextEdit="1"/>
          </p:cNvSpPr>
          <p:nvPr>
            <p:ph type="sldImg"/>
          </p:nvPr>
        </p:nvSpPr>
        <p:spPr>
          <a:xfrm>
            <a:off x="1184275" y="698500"/>
            <a:ext cx="4646613" cy="3484563"/>
          </a:xfrm>
          <a:ln/>
        </p:spPr>
      </p:sp>
      <p:sp>
        <p:nvSpPr>
          <p:cNvPr id="57348"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Verify mailer is current.  Go to website to show how to cancel.</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27</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828AF80-DC01-4399-AA6A-5DD0A30D4CDC}" type="slidenum">
              <a:rPr lang="en-US" smtClean="0"/>
              <a:pPr eaLnBrk="1" hangingPunct="1"/>
              <a:t>28</a:t>
            </a:fld>
            <a:endParaRPr lang="en-US" smtClean="0"/>
          </a:p>
        </p:txBody>
      </p:sp>
      <p:sp>
        <p:nvSpPr>
          <p:cNvPr id="58371" name="Rectangle 2"/>
          <p:cNvSpPr>
            <a:spLocks noGrp="1" noRot="1" noChangeAspect="1" noChangeArrowheads="1" noTextEdit="1"/>
          </p:cNvSpPr>
          <p:nvPr>
            <p:ph type="sldImg"/>
          </p:nvPr>
        </p:nvSpPr>
        <p:spPr>
          <a:xfrm>
            <a:off x="1184275" y="698500"/>
            <a:ext cx="4646613" cy="3484563"/>
          </a:xfrm>
          <a:ln/>
        </p:spPr>
      </p:sp>
      <p:sp>
        <p:nvSpPr>
          <p:cNvPr id="58372"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600" smtClean="0"/>
              <a:t>Now that you have provided me with all of this information, who do I contact when I get home and have questions?</a:t>
            </a:r>
          </a:p>
          <a:p>
            <a:pPr eaLnBrk="1" hangingPunct="1"/>
            <a:endParaRPr lang="en-US" sz="1600" smtClean="0"/>
          </a:p>
          <a:p>
            <a:pPr eaLnBrk="1" hangingPunct="1"/>
            <a:r>
              <a:rPr lang="en-US" sz="1600" smtClean="0"/>
              <a:t>Protocol – transaction timing</a:t>
            </a:r>
          </a:p>
          <a:p>
            <a:pPr eaLnBrk="1" hangingPunct="1"/>
            <a:r>
              <a:rPr lang="en-US" sz="1600" smtClean="0"/>
              <a:t>Market Registration – want to come in to market, we can assist you.</a:t>
            </a:r>
          </a:p>
          <a:p>
            <a:pPr eaLnBrk="1" hangingPunct="1"/>
            <a:r>
              <a:rPr lang="en-US" sz="1600" smtClean="0"/>
              <a:t>TML</a:t>
            </a:r>
          </a:p>
          <a:p>
            <a:pPr eaLnBrk="1" hangingPunct="1"/>
            <a:r>
              <a:rPr lang="en-US" sz="1600" smtClean="0"/>
              <a:t>Reports and Extracts</a:t>
            </a:r>
          </a:p>
          <a:p>
            <a:pPr eaLnBrk="1" hangingPunct="1"/>
            <a:r>
              <a:rPr lang="en-US" sz="1600" smtClean="0"/>
              <a:t>Training needs – business processes, MT issues, how to look at report and extracts.</a:t>
            </a:r>
          </a:p>
          <a:p>
            <a:pPr eaLnBrk="1" hangingPunct="1"/>
            <a:r>
              <a:rPr lang="en-US" sz="1600" smtClean="0"/>
              <a:t>Facilitation of general issue resolution – MP identified an issue and can work with account manager to find a solution – transaction, TX SET failure.</a:t>
            </a:r>
            <a:endParaRPr lang="en-US" sz="1000" smtClean="0"/>
          </a:p>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BA9A3497-5C93-4D99-A525-3AC20A5AFFE5}" type="slidenum">
              <a:rPr lang="en-US" smtClean="0"/>
              <a:pPr eaLnBrk="1" hangingPunct="1"/>
              <a:t>29</a:t>
            </a:fld>
            <a:endParaRPr lang="en-US" smtClean="0"/>
          </a:p>
        </p:txBody>
      </p:sp>
      <p:sp>
        <p:nvSpPr>
          <p:cNvPr id="59395" name="Rectangle 2"/>
          <p:cNvSpPr>
            <a:spLocks noGrp="1" noRot="1" noChangeAspect="1" noChangeArrowheads="1" noTextEdit="1"/>
          </p:cNvSpPr>
          <p:nvPr>
            <p:ph type="sldImg"/>
          </p:nvPr>
        </p:nvSpPr>
        <p:spPr>
          <a:xfrm>
            <a:off x="1184275" y="698500"/>
            <a:ext cx="4646613" cy="3484563"/>
          </a:xfrm>
          <a:ln/>
        </p:spPr>
      </p:sp>
      <p:sp>
        <p:nvSpPr>
          <p:cNvPr id="59396"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Update acct managers</a:t>
            </a:r>
          </a:p>
          <a:p>
            <a:pPr eaLnBrk="1" hangingPunct="1"/>
            <a:endParaRPr lang="en-US" smtClean="0"/>
          </a:p>
          <a:p>
            <a:pPr eaLnBrk="1" hangingPunct="1"/>
            <a:r>
              <a:rPr lang="en-US" smtClean="0"/>
              <a:t>Can contact any of us if you don’t know account manager and we can provide you with their info.</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A674E23-3756-4060-9DEA-BCFF2FB6082F}" type="slidenum">
              <a:rPr lang="en-US" smtClean="0"/>
              <a:pPr eaLnBrk="1" hangingPunct="1"/>
              <a:t>30</a:t>
            </a:fld>
            <a:endParaRPr lang="en-US" smtClean="0"/>
          </a:p>
        </p:txBody>
      </p:sp>
      <p:sp>
        <p:nvSpPr>
          <p:cNvPr id="60419" name="Rectangle 2"/>
          <p:cNvSpPr>
            <a:spLocks noGrp="1" noRot="1" noChangeAspect="1" noChangeArrowheads="1" noTextEdit="1"/>
          </p:cNvSpPr>
          <p:nvPr>
            <p:ph type="sldImg"/>
          </p:nvPr>
        </p:nvSpPr>
        <p:spPr>
          <a:xfrm>
            <a:off x="1184275" y="698500"/>
            <a:ext cx="4646613" cy="3484563"/>
          </a:xfrm>
          <a:ln/>
        </p:spPr>
      </p:sp>
      <p:sp>
        <p:nvSpPr>
          <p:cNvPr id="60420"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RTA – ERCOT Owner, will be assigned when a MT issue is logged </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5B466A68-C8C4-4ABC-BC4D-6F27392328AE}" type="slidenum">
              <a:rPr lang="en-US" smtClean="0"/>
              <a:pPr eaLnBrk="1" hangingPunct="1"/>
              <a:t>31</a:t>
            </a:fld>
            <a:endParaRPr lang="en-US" smtClean="0"/>
          </a:p>
        </p:txBody>
      </p:sp>
      <p:sp>
        <p:nvSpPr>
          <p:cNvPr id="61443" name="Rectangle 2"/>
          <p:cNvSpPr>
            <a:spLocks noGrp="1" noRot="1" noChangeAspect="1" noChangeArrowheads="1" noTextEdit="1"/>
          </p:cNvSpPr>
          <p:nvPr>
            <p:ph type="sldImg"/>
          </p:nvPr>
        </p:nvSpPr>
        <p:spPr>
          <a:xfrm>
            <a:off x="1184275" y="698500"/>
            <a:ext cx="4646613" cy="3484563"/>
          </a:xfrm>
          <a:ln/>
        </p:spPr>
      </p:sp>
      <p:sp>
        <p:nvSpPr>
          <p:cNvPr id="61444"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Types of questions referred to Wholesale:  Nodal training, billing and settlements, anything qse related.</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65DB0B29-457F-4ADF-91C0-8E3B569289C8}" type="slidenum">
              <a:rPr lang="en-US" smtClean="0"/>
              <a:pPr eaLnBrk="1" hangingPunct="1"/>
              <a:t>32</a:t>
            </a:fld>
            <a:endParaRPr lang="en-US" smtClean="0"/>
          </a:p>
        </p:txBody>
      </p:sp>
      <p:sp>
        <p:nvSpPr>
          <p:cNvPr id="62467" name="Rectangle 2"/>
          <p:cNvSpPr>
            <a:spLocks noGrp="1" noRot="1" noChangeAspect="1" noChangeArrowheads="1" noTextEdit="1"/>
          </p:cNvSpPr>
          <p:nvPr>
            <p:ph type="sldImg"/>
          </p:nvPr>
        </p:nvSpPr>
        <p:spPr>
          <a:xfrm>
            <a:off x="1184275" y="698500"/>
            <a:ext cx="4646613" cy="3484563"/>
          </a:xfrm>
          <a:ln/>
        </p:spPr>
      </p:sp>
      <p:sp>
        <p:nvSpPr>
          <p:cNvPr id="62468"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33</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779833E-4633-4EBB-9BA2-B02D26A3C105}" type="slidenum">
              <a:rPr lang="en-US" smtClean="0"/>
              <a:pPr eaLnBrk="1" hangingPunct="1"/>
              <a:t>34</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6070D24B-897F-4D17-9179-828A3FCF93E0}" type="slidenum">
              <a:rPr lang="en-US" smtClean="0"/>
              <a:pPr eaLnBrk="1" hangingPunct="1"/>
              <a:t>3</a:t>
            </a:fld>
            <a:endParaRPr lang="en-US" smtClean="0"/>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600" smtClean="0"/>
              <a:t>Communication is one of the most integral parts of our business relationships.</a:t>
            </a:r>
          </a:p>
          <a:p>
            <a:pPr eaLnBrk="1" hangingPunct="1"/>
            <a:endParaRPr lang="en-US" sz="500" smtClean="0"/>
          </a:p>
          <a:p>
            <a:pPr eaLnBrk="1" hangingPunct="1"/>
            <a:r>
              <a:rPr lang="en-US" sz="1600" smtClean="0"/>
              <a:t>It is essential in passing information both internally and externally to the market.</a:t>
            </a:r>
          </a:p>
          <a:p>
            <a:pPr eaLnBrk="1" hangingPunct="1"/>
            <a:endParaRPr lang="en-US" sz="500" smtClean="0"/>
          </a:p>
          <a:p>
            <a:pPr eaLnBrk="1" hangingPunct="1"/>
            <a:r>
              <a:rPr lang="en-US" sz="1600" smtClean="0"/>
              <a:t>The information included here will provide you with the types of communication used and the contacts that are available to you.</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35</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B013A581-51F9-4849-833D-4D6575CCD931}" type="slidenum">
              <a:rPr lang="en-US" smtClean="0"/>
              <a:pPr eaLnBrk="1" hangingPunct="1"/>
              <a:t>39</a:t>
            </a:fld>
            <a:endParaRPr lang="en-US" smtClean="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Rectangle 7"/>
          <p:cNvSpPr>
            <a:spLocks noGrp="1" noChangeArrowheads="1"/>
          </p:cNvSpPr>
          <p:nvPr>
            <p:ph type="sldNum" sz="quarter" idx="5"/>
          </p:nvPr>
        </p:nvSpPr>
        <p:spPr/>
        <p:txBody>
          <a:bodyPr/>
          <a:lstStyle/>
          <a:p>
            <a:pPr>
              <a:defRPr/>
            </a:pPr>
            <a:fld id="{FCE08C55-5387-4601-8E20-DCC8739AFC5D}" type="slidenum">
              <a:rPr lang="en-US" smtClean="0">
                <a:solidFill>
                  <a:prstClr val="black"/>
                </a:solidFill>
              </a:rPr>
              <a:pPr>
                <a:defRPr/>
              </a:pPr>
              <a:t>4</a:t>
            </a:fld>
            <a:endParaRPr lang="en-US" dirty="0" smtClean="0">
              <a:solidFill>
                <a:prstClr val="black"/>
              </a:solidFill>
            </a:endParaRPr>
          </a:p>
        </p:txBody>
      </p:sp>
      <p:sp>
        <p:nvSpPr>
          <p:cNvPr id="260099" name="Rectangle 2"/>
          <p:cNvSpPr>
            <a:spLocks noGrp="1" noRot="1" noChangeAspect="1" noChangeArrowheads="1" noTextEdit="1"/>
          </p:cNvSpPr>
          <p:nvPr>
            <p:ph type="sldImg"/>
          </p:nvPr>
        </p:nvSpPr>
        <p:spPr>
          <a:ln/>
        </p:spPr>
      </p:sp>
      <p:sp>
        <p:nvSpPr>
          <p:cNvPr id="26010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81C8BA35-903A-47E9-9866-5BAA716F6395}" type="slidenum">
              <a:rPr lang="en-US" smtClean="0"/>
              <a:pPr eaLnBrk="1" hangingPunct="1"/>
              <a:t>5</a:t>
            </a:fld>
            <a:endParaRPr lang="en-US" smtClean="0"/>
          </a:p>
        </p:txBody>
      </p:sp>
      <p:sp>
        <p:nvSpPr>
          <p:cNvPr id="43011" name="Rectangle 2"/>
          <p:cNvSpPr>
            <a:spLocks noGrp="1" noRot="1" noChangeAspect="1" noChangeArrowheads="1" noTextEdit="1"/>
          </p:cNvSpPr>
          <p:nvPr>
            <p:ph type="sldImg"/>
          </p:nvPr>
        </p:nvSpPr>
        <p:spPr>
          <a:xfrm>
            <a:off x="1184275" y="698500"/>
            <a:ext cx="4646613" cy="3484563"/>
          </a:xfrm>
          <a:ln/>
        </p:spPr>
      </p:sp>
      <p:sp>
        <p:nvSpPr>
          <p:cNvPr id="43012"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Outages – ERCOT system outages – planned and unplanned, </a:t>
            </a:r>
          </a:p>
          <a:p>
            <a:pPr eaLnBrk="1" hangingPunct="1"/>
            <a:r>
              <a:rPr lang="en-US" smtClean="0"/>
              <a:t>Changes to reports – timing,  content</a:t>
            </a:r>
          </a:p>
          <a:p>
            <a:pPr eaLnBrk="1" hangingPunct="1"/>
            <a:r>
              <a:rPr lang="en-US" smtClean="0"/>
              <a:t>Information reminders – reporting requirements from PUCT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7F81AA3-CEEC-4249-8E95-CD234717182D}" type="slidenum">
              <a:rPr lang="en-US" smtClean="0"/>
              <a:pPr eaLnBrk="1" hangingPunct="1"/>
              <a:t>6</a:t>
            </a:fld>
            <a:endParaRPr lang="en-US" smtClean="0"/>
          </a:p>
        </p:txBody>
      </p:sp>
      <p:sp>
        <p:nvSpPr>
          <p:cNvPr id="44035" name="Rectangle 2"/>
          <p:cNvSpPr>
            <a:spLocks noGrp="1" noRot="1" noChangeAspect="1" noChangeArrowheads="1" noTextEdit="1"/>
          </p:cNvSpPr>
          <p:nvPr>
            <p:ph type="sldImg"/>
          </p:nvPr>
        </p:nvSpPr>
        <p:spPr>
          <a:xfrm>
            <a:off x="1184275" y="698500"/>
            <a:ext cx="4646613" cy="3484563"/>
          </a:xfrm>
          <a:ln/>
        </p:spPr>
      </p:sp>
      <p:sp>
        <p:nvSpPr>
          <p:cNvPr id="44036"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805A16E-B119-4FC3-88A1-91773EA010E4}" type="slidenum">
              <a:rPr lang="en-US" smtClean="0"/>
              <a:pPr eaLnBrk="1" hangingPunct="1"/>
              <a:t>9</a:t>
            </a:fld>
            <a:endParaRPr lang="en-US" smtClean="0"/>
          </a:p>
        </p:txBody>
      </p:sp>
      <p:sp>
        <p:nvSpPr>
          <p:cNvPr id="45059" name="Rectangle 2"/>
          <p:cNvSpPr>
            <a:spLocks noGrp="1" noRot="1" noChangeAspect="1" noChangeArrowheads="1" noTextEdit="1"/>
          </p:cNvSpPr>
          <p:nvPr>
            <p:ph type="sldImg"/>
          </p:nvPr>
        </p:nvSpPr>
        <p:spPr>
          <a:xfrm>
            <a:off x="1184275" y="698500"/>
            <a:ext cx="4646613" cy="3484563"/>
          </a:xfrm>
          <a:ln/>
        </p:spPr>
      </p:sp>
      <p:sp>
        <p:nvSpPr>
          <p:cNvPr id="45060"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sz="1000" smtClean="0"/>
              <a:t>Double check template - </a:t>
            </a:r>
          </a:p>
          <a:p>
            <a:pPr lvl="1" eaLnBrk="1" hangingPunct="1"/>
            <a:endParaRPr lang="en-US" sz="1000" smtClean="0"/>
          </a:p>
          <a:p>
            <a:pPr lvl="1" eaLnBrk="1" hangingPunct="1"/>
            <a:r>
              <a:rPr lang="en-US" sz="1000" smtClean="0"/>
              <a:t>Additional Information - Answers to frequently asked questions related to notification content  - Will transactions be accepted?  If so, where will transactions be held?</a:t>
            </a:r>
          </a:p>
          <a:p>
            <a:pPr lvl="1" eaLnBrk="1" hangingPunct="1"/>
            <a:r>
              <a:rPr lang="en-US" sz="1000" smtClean="0"/>
              <a:t>Will the Retail Components of the MIS be available? </a:t>
            </a:r>
          </a:p>
          <a:p>
            <a:pPr lvl="1" eaLnBrk="1" hangingPunct="1"/>
            <a:r>
              <a:rPr lang="en-US" sz="1000" smtClean="0"/>
              <a:t>Will 867s be forwarded?</a:t>
            </a:r>
          </a:p>
          <a:p>
            <a:pPr lvl="1" eaLnBrk="1" hangingPunct="1"/>
            <a:r>
              <a:rPr lang="en-US" sz="1000" smtClean="0"/>
              <a:t>Will 997s be sent?</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3BC0602-4B0D-468A-8E95-748DB7DCE44C}" type="slidenum">
              <a:rPr lang="en-US" smtClean="0"/>
              <a:pPr eaLnBrk="1" hangingPunct="1"/>
              <a:t>10</a:t>
            </a:fld>
            <a:endParaRPr lang="en-US" smtClean="0"/>
          </a:p>
        </p:txBody>
      </p:sp>
      <p:sp>
        <p:nvSpPr>
          <p:cNvPr id="46083" name="Rectangle 2"/>
          <p:cNvSpPr>
            <a:spLocks noGrp="1" noRot="1" noChangeAspect="1" noChangeArrowheads="1" noTextEdit="1"/>
          </p:cNvSpPr>
          <p:nvPr>
            <p:ph type="sldImg"/>
          </p:nvPr>
        </p:nvSpPr>
        <p:spPr>
          <a:xfrm>
            <a:off x="1184275" y="698500"/>
            <a:ext cx="4646613" cy="3484563"/>
          </a:xfrm>
          <a:ln/>
        </p:spPr>
      </p:sp>
      <p:sp>
        <p:nvSpPr>
          <p:cNvPr id="46084"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sz="10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5D56D2A1-D30D-4799-B00D-E468DFB432A9}" type="slidenum">
              <a:rPr lang="en-US" smtClean="0"/>
              <a:pPr eaLnBrk="1" hangingPunct="1"/>
              <a:t>11</a:t>
            </a:fld>
            <a:endParaRPr lang="en-US" smtClean="0"/>
          </a:p>
        </p:txBody>
      </p:sp>
      <p:sp>
        <p:nvSpPr>
          <p:cNvPr id="47107" name="Rectangle 2"/>
          <p:cNvSpPr>
            <a:spLocks noGrp="1" noRot="1" noChangeAspect="1" noChangeArrowheads="1" noTextEdit="1"/>
          </p:cNvSpPr>
          <p:nvPr>
            <p:ph type="sldImg"/>
          </p:nvPr>
        </p:nvSpPr>
        <p:spPr>
          <a:xfrm>
            <a:off x="1184275" y="698500"/>
            <a:ext cx="4646613" cy="3484563"/>
          </a:xfrm>
          <a:ln/>
        </p:spPr>
      </p:sp>
      <p:sp>
        <p:nvSpPr>
          <p:cNvPr id="47108" name="Rectangle 3"/>
          <p:cNvSpPr>
            <a:spLocks noGrp="1" noChangeArrowheads="1"/>
          </p:cNvSpPr>
          <p:nvPr>
            <p:ph type="body" idx="1"/>
          </p:nvPr>
        </p:nvSpPr>
        <p:spPr>
          <a:xfrm>
            <a:off x="936625" y="4416425"/>
            <a:ext cx="5137150" cy="41814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endParaRPr lang="en-US" sz="10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cenario 2">
    <p:spTree>
      <p:nvGrpSpPr>
        <p:cNvPr id="1" name=""/>
        <p:cNvGrpSpPr/>
        <p:nvPr/>
      </p:nvGrpSpPr>
      <p:grpSpPr>
        <a:xfrm>
          <a:off x="0" y="0"/>
          <a:ext cx="0" cy="0"/>
          <a:chOff x="0" y="0"/>
          <a:chExt cx="0" cy="0"/>
        </a:xfrm>
      </p:grpSpPr>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3" y="1149879"/>
            <a:ext cx="3111111" cy="140952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4763" y="1166813"/>
            <a:ext cx="3111500"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19050" y="1166813"/>
            <a:ext cx="3082925"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2743F97A-AD37-4B87-B384-CF39F43156E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8483C191-C7CA-4A6C-9D1F-AE621B56D962}"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9307349"/>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cenario 4">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
        <p:nvSpPr>
          <p:cNvPr id="7" name="Slide Number Placeholder 3"/>
          <p:cNvSpPr>
            <a:spLocks noGrp="1"/>
          </p:cNvSpPr>
          <p:nvPr>
            <p:ph type="sldNum" sz="quarter" idx="4"/>
          </p:nvPr>
        </p:nvSpPr>
        <p:spPr>
          <a:xfrm>
            <a:off x="7500938" y="6573838"/>
            <a:ext cx="1511300" cy="284162"/>
          </a:xfrm>
          <a:prstGeom prst="rect">
            <a:avLst/>
          </a:prstGeom>
        </p:spPr>
        <p:txBody>
          <a:bodyPr/>
          <a:lstStyle>
            <a:lvl1pPr algn="r">
              <a:spcAft>
                <a:spcPct val="75000"/>
              </a:spcAft>
              <a:buFont typeface="Wingdings" pitchFamily="2" charset="2"/>
              <a:buNone/>
              <a:defRPr sz="1600" b="0">
                <a:solidFill>
                  <a:schemeClr val="bg1"/>
                </a:solidFill>
                <a:latin typeface="Arial" charset="0"/>
              </a:defRPr>
            </a:lvl1pPr>
          </a:lstStyle>
          <a:p>
            <a:pPr>
              <a:defRPr/>
            </a:pPr>
            <a:r>
              <a:rPr lang="en-US" smtClean="0">
                <a:solidFill>
                  <a:prstClr val="white"/>
                </a:solidFill>
              </a:rPr>
              <a:t>Slide </a:t>
            </a:r>
            <a:fld id="{8D65928E-BFF3-4EC7-A25B-5A2156FC084A}"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1583481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6"/>
          <p:cNvSpPr>
            <a:spLocks noGrp="1" noChangeArrowheads="1"/>
          </p:cNvSpPr>
          <p:nvPr>
            <p:ph type="sldNum" sz="quarter" idx="10"/>
          </p:nvPr>
        </p:nvSpPr>
        <p:spPr>
          <a:xfrm>
            <a:off x="6553200" y="6245225"/>
            <a:ext cx="2133600" cy="476250"/>
          </a:xfrm>
          <a:prstGeom prst="rect">
            <a:avLst/>
          </a:prstGeom>
          <a:ln/>
        </p:spPr>
        <p:txBody>
          <a:bodyPr/>
          <a:lstStyle>
            <a:lvl1pPr>
              <a:defRPr/>
            </a:lvl1pPr>
          </a:lstStyle>
          <a:p>
            <a:pPr>
              <a:defRPr/>
            </a:pPr>
            <a:fld id="{B99D0484-9315-449F-9A7F-3C9E8B499429}" type="slidenum">
              <a:rPr lang="en-US"/>
              <a:pPr>
                <a:defRPr/>
              </a:pPr>
              <a:t>‹#›</a:t>
            </a:fld>
            <a:endParaRPr lang="en-US" dirty="0"/>
          </a:p>
        </p:txBody>
      </p:sp>
      <p:sp>
        <p:nvSpPr>
          <p:cNvPr id="6" name="Footer Placeholder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endParaRPr lang="en-US"/>
          </a:p>
        </p:txBody>
      </p:sp>
      <p:sp>
        <p:nvSpPr>
          <p:cNvPr id="7"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3018702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5" name="Picture 17" descr="Cover_final_Blank"/>
          <p:cNvPicPr>
            <a:picLocks noChangeAspect="1" noChangeArrowheads="1"/>
          </p:cNvPicPr>
          <p:nvPr userDrawn="1"/>
        </p:nvPicPr>
        <p:blipFill>
          <a:blip r:embed="rId2" cstate="print"/>
          <a:srcRect/>
          <a:stretch>
            <a:fillRect/>
          </a:stretch>
        </p:blipFill>
        <p:spPr bwMode="auto">
          <a:xfrm>
            <a:off x="4763" y="-4763"/>
            <a:ext cx="9134475" cy="6867526"/>
          </a:xfrm>
          <a:prstGeom prst="rect">
            <a:avLst/>
          </a:prstGeom>
          <a:noFill/>
          <a:ln w="9525">
            <a:noFill/>
            <a:miter lim="800000"/>
            <a:headEnd/>
            <a:tailEnd/>
          </a:ln>
        </p:spPr>
      </p:pic>
      <p:pic>
        <p:nvPicPr>
          <p:cNvPr id="6" name="Picture 3" descr="F:\ercotlogo\ERCOT Logo\ERCOT logo_white.png"/>
          <p:cNvPicPr>
            <a:picLocks noChangeAspect="1" noChangeArrowheads="1"/>
          </p:cNvPicPr>
          <p:nvPr userDrawn="1"/>
        </p:nvPicPr>
        <p:blipFill>
          <a:blip r:embed="rId3" cstate="print"/>
          <a:srcRect/>
          <a:stretch>
            <a:fillRect/>
          </a:stretch>
        </p:blipFill>
        <p:spPr bwMode="auto">
          <a:xfrm>
            <a:off x="3856038" y="6086475"/>
            <a:ext cx="1330325" cy="504825"/>
          </a:xfrm>
          <a:prstGeom prst="rect">
            <a:avLst/>
          </a:prstGeom>
          <a:noFill/>
          <a:ln w="9525">
            <a:noFill/>
            <a:miter lim="800000"/>
            <a:headEnd/>
            <a:tailEnd/>
          </a:ln>
        </p:spPr>
      </p:pic>
      <p:sp>
        <p:nvSpPr>
          <p:cNvPr id="2" name="Title 1"/>
          <p:cNvSpPr>
            <a:spLocks noGrp="1"/>
          </p:cNvSpPr>
          <p:nvPr>
            <p:ph type="title"/>
          </p:nvPr>
        </p:nvSpPr>
        <p:spPr>
          <a:xfrm>
            <a:off x="596900" y="496960"/>
            <a:ext cx="7950200" cy="1143000"/>
          </a:xfrm>
        </p:spPr>
        <p:txBody>
          <a:bodyPr/>
          <a:lstStyle/>
          <a:p>
            <a:r>
              <a:rPr lang="en-US" smtClean="0"/>
              <a:t>Click to edit Master title style</a:t>
            </a:r>
            <a:endParaRPr lang="en-US" dirty="0"/>
          </a:p>
        </p:txBody>
      </p:sp>
      <p:sp>
        <p:nvSpPr>
          <p:cNvPr id="4" name="Rectangle 19"/>
          <p:cNvSpPr>
            <a:spLocks noGrp="1" noChangeArrowheads="1"/>
          </p:cNvSpPr>
          <p:nvPr>
            <p:ph type="subTitle" idx="1"/>
          </p:nvPr>
        </p:nvSpPr>
        <p:spPr>
          <a:xfrm>
            <a:off x="1358900" y="1943100"/>
            <a:ext cx="6400800" cy="660952"/>
          </a:xfrm>
          <a:prstGeom prst="rect">
            <a:avLst/>
          </a:prstGeom>
          <a:noFill/>
        </p:spPr>
        <p:txBody>
          <a:bodyPr/>
          <a:lstStyle>
            <a:lvl1pPr>
              <a:defRPr>
                <a:latin typeface="+mj-lt"/>
              </a:defRPr>
            </a:lvl1pPr>
          </a:lstStyle>
          <a:p>
            <a:endParaRPr lang="en-US" dirty="0" smtClean="0"/>
          </a:p>
        </p:txBody>
      </p:sp>
    </p:spTree>
    <p:extLst>
      <p:ext uri="{BB962C8B-B14F-4D97-AF65-F5344CB8AC3E}">
        <p14:creationId xmlns:p14="http://schemas.microsoft.com/office/powerpoint/2010/main" val="214771869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30321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0000"/>
                </a:solidFill>
                <a:cs typeface="+mn-cs"/>
              </a:rPr>
              <a:t>NEW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7" descr="Cover_final_Blank"/>
          <p:cNvPicPr>
            <a:picLocks noChangeAspect="1" noChangeArrowheads="1"/>
          </p:cNvPicPr>
          <p:nvPr userDrawn="1"/>
        </p:nvPicPr>
        <p:blipFill>
          <a:blip r:embed="rId2" cstate="print"/>
          <a:srcRect/>
          <a:stretch>
            <a:fillRect/>
          </a:stretch>
        </p:blipFill>
        <p:spPr bwMode="auto">
          <a:xfrm>
            <a:off x="4763" y="-4763"/>
            <a:ext cx="9134475" cy="6867526"/>
          </a:xfrm>
          <a:prstGeom prst="rect">
            <a:avLst/>
          </a:prstGeom>
          <a:noFill/>
          <a:ln w="9525">
            <a:noFill/>
            <a:miter lim="800000"/>
            <a:headEnd/>
            <a:tailEnd/>
          </a:ln>
        </p:spPr>
      </p:pic>
      <p:pic>
        <p:nvPicPr>
          <p:cNvPr id="6" name="Picture 3" descr="F:\ercotlogo\ERCOT Logo\ERCOT logo_white.png"/>
          <p:cNvPicPr>
            <a:picLocks noChangeAspect="1" noChangeArrowheads="1"/>
          </p:cNvPicPr>
          <p:nvPr userDrawn="1"/>
        </p:nvPicPr>
        <p:blipFill>
          <a:blip r:embed="rId3" cstate="print"/>
          <a:srcRect/>
          <a:stretch>
            <a:fillRect/>
          </a:stretch>
        </p:blipFill>
        <p:spPr bwMode="auto">
          <a:xfrm>
            <a:off x="3856038" y="6086475"/>
            <a:ext cx="1330325" cy="504825"/>
          </a:xfrm>
          <a:prstGeom prst="rect">
            <a:avLst/>
          </a:prstGeom>
          <a:noFill/>
          <a:ln w="9525">
            <a:noFill/>
            <a:miter lim="800000"/>
            <a:headEnd/>
            <a:tailEnd/>
          </a:ln>
        </p:spPr>
      </p:pic>
      <p:sp>
        <p:nvSpPr>
          <p:cNvPr id="2" name="Title 1"/>
          <p:cNvSpPr>
            <a:spLocks noGrp="1"/>
          </p:cNvSpPr>
          <p:nvPr>
            <p:ph type="title"/>
          </p:nvPr>
        </p:nvSpPr>
        <p:spPr>
          <a:xfrm>
            <a:off x="596900" y="496960"/>
            <a:ext cx="7950200" cy="1143000"/>
          </a:xfrm>
        </p:spPr>
        <p:txBody>
          <a:bodyPr/>
          <a:lstStyle/>
          <a:p>
            <a:r>
              <a:rPr lang="en-US" smtClean="0"/>
              <a:t>Click to edit Master title style</a:t>
            </a:r>
            <a:endParaRPr lang="en-US" dirty="0"/>
          </a:p>
        </p:txBody>
      </p:sp>
      <p:sp>
        <p:nvSpPr>
          <p:cNvPr id="4" name="Rectangle 19"/>
          <p:cNvSpPr>
            <a:spLocks noGrp="1" noChangeArrowheads="1"/>
          </p:cNvSpPr>
          <p:nvPr>
            <p:ph type="subTitle" idx="1"/>
          </p:nvPr>
        </p:nvSpPr>
        <p:spPr>
          <a:xfrm>
            <a:off x="1358900" y="1943100"/>
            <a:ext cx="6400800" cy="660952"/>
          </a:xfrm>
          <a:prstGeom prst="rect">
            <a:avLst/>
          </a:prstGeom>
          <a:noFill/>
        </p:spPr>
        <p:txBody>
          <a:bodyPr/>
          <a:lstStyle>
            <a:lvl1pPr>
              <a:defRPr>
                <a:latin typeface="+mj-lt"/>
              </a:defRPr>
            </a:lvl1pPr>
          </a:lstStyle>
          <a:p>
            <a:endParaRPr lang="en-US" dirty="0" smtClean="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29178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C000"/>
                </a:solidFill>
                <a:cs typeface="+mn-cs"/>
              </a:rPr>
              <a:t>OLD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enario 1">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971800" y="1279525"/>
            <a:ext cx="5942013" cy="5005388"/>
          </a:xfrm>
          <a:prstGeom prst="rect">
            <a:avLst/>
          </a:prstGeom>
          <a:noFill/>
          <a:ln w="9525">
            <a:noFill/>
            <a:miter lim="800000"/>
            <a:headEnd/>
            <a:tailEnd/>
          </a:ln>
        </p:spPr>
        <p:txBody>
          <a:bodyPr/>
          <a:lstStyle/>
          <a:p>
            <a:pPr marL="342900" lvl="1" indent="-228600">
              <a:spcBef>
                <a:spcPct val="20000"/>
              </a:spcBef>
              <a:buFontTx/>
              <a:buChar char="•"/>
              <a:defRPr/>
            </a:pPr>
            <a:endParaRPr lang="en-US" sz="2400" b="0" dirty="0">
              <a:cs typeface="+mn-cs"/>
            </a:endParaRPr>
          </a:p>
        </p:txBody>
      </p:sp>
      <p:pic>
        <p:nvPicPr>
          <p:cNvPr id="6" name="Picture 57"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20.xml"/><Relationship Id="rId1"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Content_master"/>
          <p:cNvPicPr>
            <a:picLocks noChangeAspect="1" noChangeArrowheads="1"/>
          </p:cNvPicPr>
          <p:nvPr/>
        </p:nvPicPr>
        <p:blipFill>
          <a:blip r:embed="rId20" cstate="print"/>
          <a:srcRect/>
          <a:stretch>
            <a:fillRect/>
          </a:stretch>
        </p:blipFill>
        <p:spPr bwMode="auto">
          <a:xfrm>
            <a:off x="-4763" y="-4763"/>
            <a:ext cx="9155113" cy="6869113"/>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266700" y="1276350"/>
            <a:ext cx="8647113" cy="4743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Sub-Title – Arial (Bold) 24</a:t>
            </a:r>
          </a:p>
          <a:p>
            <a:pPr lvl="0"/>
            <a:r>
              <a:rPr lang="en-US" smtClean="0"/>
              <a:t>(DO NOT use this level for bullets)</a:t>
            </a:r>
          </a:p>
          <a:p>
            <a:pPr lvl="1"/>
            <a:r>
              <a:rPr lang="en-US" smtClean="0"/>
              <a:t>Top Level (Arial 24)</a:t>
            </a:r>
          </a:p>
          <a:p>
            <a:pPr lvl="2"/>
            <a:r>
              <a:rPr lang="en-US" smtClean="0"/>
              <a:t>Second Level (Arial 24)</a:t>
            </a:r>
          </a:p>
        </p:txBody>
      </p:sp>
      <p:sp>
        <p:nvSpPr>
          <p:cNvPr id="1035" name="Rectangle 11"/>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a:defRPr/>
            </a:pPr>
            <a:endParaRPr lang="en-US" b="0" dirty="0">
              <a:solidFill>
                <a:srgbClr val="ECECE2"/>
              </a:solidFill>
              <a:cs typeface="+mn-cs"/>
            </a:endParaRPr>
          </a:p>
        </p:txBody>
      </p:sp>
      <p:sp>
        <p:nvSpPr>
          <p:cNvPr id="2053" name="Rectangle 2"/>
          <p:cNvSpPr>
            <a:spLocks noGrp="1" noChangeArrowheads="1"/>
          </p:cNvSpPr>
          <p:nvPr>
            <p:ph type="title"/>
          </p:nvPr>
        </p:nvSpPr>
        <p:spPr bwMode="auto">
          <a:xfrm>
            <a:off x="266700" y="323850"/>
            <a:ext cx="8647113" cy="552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20 | .29, .35</a:t>
            </a:r>
          </a:p>
        </p:txBody>
      </p:sp>
      <p:sp>
        <p:nvSpPr>
          <p:cNvPr id="6" name="Slide Number Placeholder 3"/>
          <p:cNvSpPr>
            <a:spLocks noGrp="1"/>
          </p:cNvSpPr>
          <p:nvPr/>
        </p:nvSpPr>
        <p:spPr>
          <a:xfrm>
            <a:off x="7639050" y="6580188"/>
            <a:ext cx="1511300" cy="284162"/>
          </a:xfrm>
          <a:prstGeom prst="rect">
            <a:avLst/>
          </a:prstGeom>
        </p:spPr>
        <p:txBody>
          <a:bodyPr/>
          <a:ls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0" dirty="0" smtClean="0">
                <a:solidFill>
                  <a:schemeClr val="bg1"/>
                </a:solidFill>
                <a:latin typeface="Calibri" pitchFamily="34" charset="0"/>
              </a:rPr>
              <a:t>Slide </a:t>
            </a:r>
            <a:fld id="{A3E79E23-0F4D-4CD8-9921-86C01F2C088B}" type="slidenum">
              <a:rPr lang="en-US" sz="1600" b="0" smtClean="0">
                <a:solidFill>
                  <a:schemeClr val="bg1"/>
                </a:solidFill>
                <a:latin typeface="Calibri" pitchFamily="34" charset="0"/>
              </a:rPr>
              <a:pPr>
                <a:defRPr/>
              </a:pPr>
              <a:t>‹#›</a:t>
            </a:fld>
            <a:endParaRPr lang="en-US" sz="1600" b="0" dirty="0">
              <a:solidFill>
                <a:schemeClr val="bg1"/>
              </a:solidFill>
              <a:latin typeface="Calibri" pitchFamily="34" charset="0"/>
            </a:endParaRPr>
          </a:p>
        </p:txBody>
      </p:sp>
      <p:pic>
        <p:nvPicPr>
          <p:cNvPr id="2055" name="Picture 3" descr="F:\ercotlogo\ERCOT Logo\ERCOT logo_white.png"/>
          <p:cNvPicPr>
            <a:picLocks noChangeAspect="1" noChangeArrowheads="1"/>
          </p:cNvPicPr>
          <p:nvPr/>
        </p:nvPicPr>
        <p:blipFill>
          <a:blip r:embed="rId21" cstate="print"/>
          <a:srcRect/>
          <a:stretch>
            <a:fillRect/>
          </a:stretch>
        </p:blipFill>
        <p:spPr bwMode="auto">
          <a:xfrm>
            <a:off x="101600" y="6611938"/>
            <a:ext cx="601663" cy="228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8874" r:id="rId1"/>
    <p:sldLayoutId id="2147488913" r:id="rId2"/>
    <p:sldLayoutId id="2147488914" r:id="rId3"/>
    <p:sldLayoutId id="2147488875" r:id="rId4"/>
    <p:sldLayoutId id="2147488876" r:id="rId5"/>
    <p:sldLayoutId id="2147488915" r:id="rId6"/>
    <p:sldLayoutId id="2147488916" r:id="rId7"/>
    <p:sldLayoutId id="2147488917" r:id="rId8"/>
    <p:sldLayoutId id="2147488918" r:id="rId9"/>
    <p:sldLayoutId id="2147488919" r:id="rId10"/>
    <p:sldLayoutId id="2147488920" r:id="rId11"/>
    <p:sldLayoutId id="2147488921" r:id="rId12"/>
    <p:sldLayoutId id="2147488945" r:id="rId13"/>
    <p:sldLayoutId id="2147488941" r:id="rId14"/>
    <p:sldLayoutId id="2147488950" r:id="rId15"/>
    <p:sldLayoutId id="2147488951" r:id="rId16"/>
    <p:sldLayoutId id="2147488953" r:id="rId17"/>
    <p:sldLayoutId id="2147488954" r:id="rId18"/>
  </p:sldLayoutIdLst>
  <p:transition/>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lnSpc>
          <a:spcPct val="120000"/>
        </a:lnSpc>
        <a:spcBef>
          <a:spcPct val="20000"/>
        </a:spcBef>
        <a:spcAft>
          <a:spcPct val="0"/>
        </a:spcAft>
        <a:defRPr sz="2400" b="1">
          <a:solidFill>
            <a:schemeClr val="tx1"/>
          </a:solidFill>
          <a:latin typeface="+mn-lt"/>
          <a:ea typeface="+mn-ea"/>
          <a:cs typeface="+mn-cs"/>
        </a:defRPr>
      </a:lvl1pPr>
      <a:lvl2pPr marL="342900" indent="-228600" algn="l" rtl="0" eaLnBrk="0" fontAlgn="base" hangingPunct="0">
        <a:spcBef>
          <a:spcPct val="20000"/>
        </a:spcBef>
        <a:spcAft>
          <a:spcPct val="0"/>
        </a:spcAft>
        <a:buChar char="•"/>
        <a:defRPr sz="2400">
          <a:solidFill>
            <a:schemeClr val="tx1"/>
          </a:solidFill>
          <a:latin typeface="+mn-lt"/>
        </a:defRPr>
      </a:lvl2pPr>
      <a:lvl3pPr marL="685800" indent="-228600" algn="l" rtl="0" eaLnBrk="0" fontAlgn="base" hangingPunct="0">
        <a:spcBef>
          <a:spcPct val="20000"/>
        </a:spcBef>
        <a:spcAft>
          <a:spcPct val="0"/>
        </a:spcAft>
        <a:buFont typeface="Arial" charset="0"/>
        <a:buChar char="–"/>
        <a:defRPr sz="2400">
          <a:solidFill>
            <a:schemeClr val="tx1"/>
          </a:solidFill>
          <a:latin typeface="+mn-lt"/>
        </a:defRPr>
      </a:lvl3pPr>
      <a:lvl4pPr marL="1028700" indent="-228600" algn="l" rtl="0" eaLnBrk="0" fontAlgn="base" hangingPunct="0">
        <a:spcBef>
          <a:spcPct val="20000"/>
        </a:spcBef>
        <a:spcAft>
          <a:spcPct val="0"/>
        </a:spcAft>
        <a:buFont typeface="Arial" charset="0"/>
        <a:buChar char="◦"/>
        <a:defRPr>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966"/>
        </a:solidFill>
        <a:effectLst/>
      </p:bgPr>
    </p:bg>
    <p:spTree>
      <p:nvGrpSpPr>
        <p:cNvPr id="1" name=""/>
        <p:cNvGrpSpPr/>
        <p:nvPr/>
      </p:nvGrpSpPr>
      <p:grpSpPr>
        <a:xfrm>
          <a:off x="0" y="0"/>
          <a:ext cx="0" cy="0"/>
          <a:chOff x="0" y="0"/>
          <a:chExt cx="0" cy="0"/>
        </a:xfrm>
      </p:grpSpPr>
      <p:sp>
        <p:nvSpPr>
          <p:cNvPr id="3074" name="Rectangle 22"/>
          <p:cNvSpPr>
            <a:spLocks noGrp="1" noChangeArrowheads="1"/>
          </p:cNvSpPr>
          <p:nvPr>
            <p:ph type="title"/>
          </p:nvPr>
        </p:nvSpPr>
        <p:spPr bwMode="auto">
          <a:xfrm>
            <a:off x="457200" y="28606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28</a:t>
            </a:r>
            <a:br>
              <a:rPr lang="en-US" smtClean="0"/>
            </a:br>
            <a:r>
              <a:rPr lang="en-US" smtClean="0"/>
              <a:t>Center Justified</a:t>
            </a:r>
            <a:br>
              <a:rPr lang="en-US" smtClean="0"/>
            </a:br>
            <a:r>
              <a:rPr lang="en-US" smtClean="0"/>
              <a:t>Middle Justified</a:t>
            </a:r>
          </a:p>
        </p:txBody>
      </p:sp>
    </p:spTree>
  </p:cSld>
  <p:clrMap bg1="lt1" tx1="dk1" bg2="lt2" tx2="dk2" accent1="accent1" accent2="accent2" accent3="accent3" accent4="accent4" accent5="accent5" accent6="accent6" hlink="hlink" folHlink="folHlink"/>
  <p:sldLayoutIdLst>
    <p:sldLayoutId id="2147488877" r:id="rId1"/>
    <p:sldLayoutId id="2147488922" r:id="rId2"/>
  </p:sldLayoutIdLst>
  <p:transition/>
  <p:txStyles>
    <p:titleStyle>
      <a:lvl1pPr algn="ctr" rtl="0" eaLnBrk="0" fontAlgn="base" hangingPunct="0">
        <a:spcBef>
          <a:spcPct val="0"/>
        </a:spcBef>
        <a:spcAft>
          <a:spcPct val="0"/>
        </a:spcAft>
        <a:defRPr sz="2800">
          <a:solidFill>
            <a:schemeClr val="bg1"/>
          </a:solidFill>
          <a:latin typeface="+mj-lt"/>
          <a:ea typeface="+mj-ea"/>
          <a:cs typeface="+mj-cs"/>
        </a:defRPr>
      </a:lvl1pPr>
      <a:lvl2pPr algn="ctr" rtl="0" eaLnBrk="0" fontAlgn="base" hangingPunct="0">
        <a:spcBef>
          <a:spcPct val="0"/>
        </a:spcBef>
        <a:spcAft>
          <a:spcPct val="0"/>
        </a:spcAft>
        <a:defRPr sz="2800">
          <a:solidFill>
            <a:schemeClr val="bg1"/>
          </a:solidFill>
          <a:latin typeface="Arial Black" pitchFamily="34" charset="0"/>
        </a:defRPr>
      </a:lvl2pPr>
      <a:lvl3pPr algn="ctr" rtl="0" eaLnBrk="0" fontAlgn="base" hangingPunct="0">
        <a:spcBef>
          <a:spcPct val="0"/>
        </a:spcBef>
        <a:spcAft>
          <a:spcPct val="0"/>
        </a:spcAft>
        <a:defRPr sz="2800">
          <a:solidFill>
            <a:schemeClr val="bg1"/>
          </a:solidFill>
          <a:latin typeface="Arial Black" pitchFamily="34" charset="0"/>
        </a:defRPr>
      </a:lvl3pPr>
      <a:lvl4pPr algn="ctr" rtl="0" eaLnBrk="0" fontAlgn="base" hangingPunct="0">
        <a:spcBef>
          <a:spcPct val="0"/>
        </a:spcBef>
        <a:spcAft>
          <a:spcPct val="0"/>
        </a:spcAft>
        <a:defRPr sz="2800">
          <a:solidFill>
            <a:schemeClr val="bg1"/>
          </a:solidFill>
          <a:latin typeface="Arial Black" pitchFamily="34" charset="0"/>
        </a:defRPr>
      </a:lvl4pPr>
      <a:lvl5pPr algn="ctr" rtl="0" eaLnBrk="0" fontAlgn="base" hangingPunct="0">
        <a:spcBef>
          <a:spcPct val="0"/>
        </a:spcBef>
        <a:spcAft>
          <a:spcPct val="0"/>
        </a:spcAft>
        <a:defRPr sz="2800">
          <a:solidFill>
            <a:schemeClr val="bg1"/>
          </a:solidFill>
          <a:latin typeface="Arial Black" pitchFamily="34" charset="0"/>
        </a:defRPr>
      </a:lvl5pPr>
      <a:lvl6pPr marL="457200" algn="ctr" rtl="0" fontAlgn="base">
        <a:spcBef>
          <a:spcPct val="0"/>
        </a:spcBef>
        <a:spcAft>
          <a:spcPct val="0"/>
        </a:spcAft>
        <a:defRPr sz="2800">
          <a:solidFill>
            <a:schemeClr val="bg1"/>
          </a:solidFill>
          <a:latin typeface="Arial Black" pitchFamily="34" charset="0"/>
        </a:defRPr>
      </a:lvl6pPr>
      <a:lvl7pPr marL="914400" algn="ctr" rtl="0" fontAlgn="base">
        <a:spcBef>
          <a:spcPct val="0"/>
        </a:spcBef>
        <a:spcAft>
          <a:spcPct val="0"/>
        </a:spcAft>
        <a:defRPr sz="2800">
          <a:solidFill>
            <a:schemeClr val="bg1"/>
          </a:solidFill>
          <a:latin typeface="Arial Black" pitchFamily="34" charset="0"/>
        </a:defRPr>
      </a:lvl7pPr>
      <a:lvl8pPr marL="1371600" algn="ctr" rtl="0" fontAlgn="base">
        <a:spcBef>
          <a:spcPct val="0"/>
        </a:spcBef>
        <a:spcAft>
          <a:spcPct val="0"/>
        </a:spcAft>
        <a:defRPr sz="2800">
          <a:solidFill>
            <a:schemeClr val="bg1"/>
          </a:solidFill>
          <a:latin typeface="Arial Black" pitchFamily="34" charset="0"/>
        </a:defRPr>
      </a:lvl8pPr>
      <a:lvl9pPr marL="1828800" algn="ctr" rtl="0" fontAlgn="base">
        <a:spcBef>
          <a:spcPct val="0"/>
        </a:spcBef>
        <a:spcAft>
          <a:spcPct val="0"/>
        </a:spcAft>
        <a:defRPr sz="2800">
          <a:solidFill>
            <a:schemeClr val="bg1"/>
          </a:solidFill>
          <a:latin typeface="Arial Black" pitchFamily="34" charset="0"/>
        </a:defRPr>
      </a:lvl9pPr>
    </p:titleStyle>
    <p:bodyStyle>
      <a:lvl1pPr marL="342900" indent="-342900" algn="ctr" rtl="0" eaLnBrk="0" fontAlgn="base" hangingPunct="0">
        <a:lnSpc>
          <a:spcPct val="120000"/>
        </a:lnSpc>
        <a:spcBef>
          <a:spcPct val="20000"/>
        </a:spcBef>
        <a:spcAft>
          <a:spcPct val="0"/>
        </a:spcAft>
        <a:defRPr sz="2000" b="1">
          <a:solidFill>
            <a:schemeClr val="bg1"/>
          </a:solidFill>
          <a:latin typeface="+mn-lt"/>
          <a:ea typeface="+mn-ea"/>
          <a:cs typeface="+mn-cs"/>
        </a:defRPr>
      </a:lvl1pPr>
      <a:lvl2pPr marL="342900" indent="-228600" algn="ctr" rtl="0" eaLnBrk="0" fontAlgn="base" hangingPunct="0">
        <a:spcBef>
          <a:spcPct val="20000"/>
        </a:spcBef>
        <a:spcAft>
          <a:spcPct val="0"/>
        </a:spcAft>
        <a:buChar char="•"/>
        <a:defRPr sz="2000">
          <a:solidFill>
            <a:schemeClr val="tx1"/>
          </a:solidFill>
          <a:latin typeface="+mn-lt"/>
        </a:defRPr>
      </a:lvl2pPr>
      <a:lvl3pPr marL="685800" indent="-228600" algn="ctr" rtl="0" eaLnBrk="0" fontAlgn="base" hangingPunct="0">
        <a:spcBef>
          <a:spcPct val="20000"/>
        </a:spcBef>
        <a:spcAft>
          <a:spcPct val="0"/>
        </a:spcAft>
        <a:buFont typeface="Arial" charset="0"/>
        <a:buChar char="–"/>
        <a:defRPr sz="2000">
          <a:solidFill>
            <a:schemeClr val="tx1"/>
          </a:solidFill>
          <a:latin typeface="+mn-lt"/>
        </a:defRPr>
      </a:lvl3pPr>
      <a:lvl4pPr marL="1028700" indent="-228600" algn="ctr" rtl="0" eaLnBrk="0" fontAlgn="base" hangingPunct="0">
        <a:spcBef>
          <a:spcPct val="20000"/>
        </a:spcBef>
        <a:spcAft>
          <a:spcPct val="0"/>
        </a:spcAft>
        <a:buFont typeface="Arial" charset="0"/>
        <a:buChar char="◦"/>
        <a:defRPr sz="2000">
          <a:solidFill>
            <a:schemeClr val="tx1"/>
          </a:solidFill>
          <a:latin typeface="+mn-lt"/>
        </a:defRPr>
      </a:lvl4pPr>
      <a:lvl5pPr marL="2057400" indent="-228600" algn="ctr" rtl="0" eaLnBrk="0" fontAlgn="base" hangingPunct="0">
        <a:spcBef>
          <a:spcPct val="20000"/>
        </a:spcBef>
        <a:spcAft>
          <a:spcPct val="0"/>
        </a:spcAft>
        <a:buChar char="»"/>
        <a:defRPr sz="2000">
          <a:solidFill>
            <a:schemeClr val="tx1"/>
          </a:solidFill>
          <a:latin typeface="+mn-lt"/>
        </a:defRPr>
      </a:lvl5pPr>
      <a:lvl6pPr marL="2514600" indent="-228600" algn="ctr" rtl="0" fontAlgn="base">
        <a:spcBef>
          <a:spcPct val="20000"/>
        </a:spcBef>
        <a:spcAft>
          <a:spcPct val="0"/>
        </a:spcAft>
        <a:buChar char="»"/>
        <a:defRPr sz="2000">
          <a:solidFill>
            <a:schemeClr val="tx1"/>
          </a:solidFill>
          <a:latin typeface="+mn-lt"/>
        </a:defRPr>
      </a:lvl6pPr>
      <a:lvl7pPr marL="2971800" indent="-228600" algn="ctr" rtl="0" fontAlgn="base">
        <a:spcBef>
          <a:spcPct val="20000"/>
        </a:spcBef>
        <a:spcAft>
          <a:spcPct val="0"/>
        </a:spcAft>
        <a:buChar char="»"/>
        <a:defRPr sz="2000">
          <a:solidFill>
            <a:schemeClr val="tx1"/>
          </a:solidFill>
          <a:latin typeface="+mn-lt"/>
        </a:defRPr>
      </a:lvl7pPr>
      <a:lvl8pPr marL="3429000" indent="-228600" algn="ctr" rtl="0" fontAlgn="base">
        <a:spcBef>
          <a:spcPct val="20000"/>
        </a:spcBef>
        <a:spcAft>
          <a:spcPct val="0"/>
        </a:spcAft>
        <a:buChar char="»"/>
        <a:defRPr sz="2000">
          <a:solidFill>
            <a:schemeClr val="tx1"/>
          </a:solidFill>
          <a:latin typeface="+mn-lt"/>
        </a:defRPr>
      </a:lvl8pPr>
      <a:lvl9pPr marL="3886200" indent="-228600" algn="ctr"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43792" y="429882"/>
            <a:ext cx="5557651" cy="461665"/>
          </a:xfrm>
          <a:prstGeom prst="rect">
            <a:avLst/>
          </a:prstGeom>
        </p:spPr>
        <p:txBody>
          <a:bodyPr wrap="square">
            <a:spAutoFit/>
          </a:bodyPr>
          <a:lstStyle/>
          <a:p>
            <a:pPr algn="ctr"/>
            <a:r>
              <a:rPr lang="en-US" sz="2400" dirty="0">
                <a:solidFill>
                  <a:srgbClr val="E9EDF4"/>
                </a:solidFill>
              </a:rPr>
              <a:t>Communications</a:t>
            </a:r>
          </a:p>
        </p:txBody>
      </p:sp>
      <p:sp>
        <p:nvSpPr>
          <p:cNvPr id="5" name="Rectangle 4"/>
          <p:cNvSpPr/>
          <p:nvPr/>
        </p:nvSpPr>
        <p:spPr>
          <a:xfrm>
            <a:off x="2036616" y="892445"/>
            <a:ext cx="4851071" cy="830997"/>
          </a:xfrm>
          <a:prstGeom prst="rect">
            <a:avLst/>
          </a:prstGeom>
        </p:spPr>
        <p:txBody>
          <a:bodyPr wrap="square">
            <a:spAutoFit/>
          </a:bodyPr>
          <a:lstStyle/>
          <a:p>
            <a:r>
              <a:rPr lang="en-US" sz="2400" dirty="0">
                <a:solidFill>
                  <a:srgbClr val="E9EDF4"/>
                </a:solidFill>
              </a:rPr>
              <a:t>ERCOT 101:  Understanding the Tools of the Texas Retail Market</a:t>
            </a:r>
          </a:p>
        </p:txBody>
      </p:sp>
      <p:sp>
        <p:nvSpPr>
          <p:cNvPr id="6" name="Rectangle 5"/>
          <p:cNvSpPr/>
          <p:nvPr/>
        </p:nvSpPr>
        <p:spPr>
          <a:xfrm>
            <a:off x="3486490" y="1745743"/>
            <a:ext cx="1672253" cy="369332"/>
          </a:xfrm>
          <a:prstGeom prst="rect">
            <a:avLst/>
          </a:prstGeom>
        </p:spPr>
        <p:txBody>
          <a:bodyPr wrap="none">
            <a:spAutoFit/>
          </a:bodyPr>
          <a:lstStyle/>
          <a:p>
            <a:pPr algn="ctr" eaLnBrk="1" hangingPunct="1"/>
            <a:r>
              <a:rPr lang="en-US" dirty="0">
                <a:solidFill>
                  <a:srgbClr val="D0D8E8"/>
                </a:solidFill>
              </a:rPr>
              <a:t>April 25, 2013</a:t>
            </a:r>
          </a:p>
        </p:txBody>
      </p:sp>
    </p:spTree>
    <p:extLst>
      <p:ext uri="{BB962C8B-B14F-4D97-AF65-F5344CB8AC3E}">
        <p14:creationId xmlns:p14="http://schemas.microsoft.com/office/powerpoint/2010/main" val="288891308"/>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66700" y="193222"/>
            <a:ext cx="8647113" cy="552450"/>
          </a:xfrm>
        </p:spPr>
        <p:txBody>
          <a:bodyPr/>
          <a:lstStyle/>
          <a:p>
            <a:pPr eaLnBrk="1" hangingPunct="1"/>
            <a:r>
              <a:rPr lang="en-US" b="1" dirty="0" smtClean="0"/>
              <a:t>Retail Market Notifications</a:t>
            </a:r>
          </a:p>
        </p:txBody>
      </p:sp>
      <p:sp>
        <p:nvSpPr>
          <p:cNvPr id="11267" name="Rectangle 3"/>
          <p:cNvSpPr>
            <a:spLocks noGrp="1" noChangeArrowheads="1"/>
          </p:cNvSpPr>
          <p:nvPr>
            <p:ph type="body" idx="1"/>
          </p:nvPr>
        </p:nvSpPr>
        <p:spPr>
          <a:xfrm>
            <a:off x="533400" y="1143000"/>
            <a:ext cx="8001000" cy="4648200"/>
          </a:xfrm>
        </p:spPr>
        <p:txBody>
          <a:bodyPr/>
          <a:lstStyle/>
          <a:p>
            <a:pPr algn="ctr" eaLnBrk="1" hangingPunct="1"/>
            <a:r>
              <a:rPr lang="en-US" sz="2400" dirty="0" smtClean="0"/>
              <a:t>Non System Generated notifications contain a coded</a:t>
            </a:r>
          </a:p>
          <a:p>
            <a:pPr algn="ctr" eaLnBrk="1" hangingPunct="1"/>
            <a:r>
              <a:rPr lang="en-US" sz="2400" dirty="0" smtClean="0"/>
              <a:t>Notice Type field: </a:t>
            </a:r>
          </a:p>
          <a:p>
            <a:pPr eaLnBrk="1" hangingPunct="1"/>
            <a:endParaRPr lang="en-US" sz="2400" dirty="0" smtClean="0"/>
          </a:p>
        </p:txBody>
      </p:sp>
      <p:sp>
        <p:nvSpPr>
          <p:cNvPr id="181252" name="Rectangle 4"/>
          <p:cNvSpPr>
            <a:spLocks noChangeArrowheads="1"/>
          </p:cNvSpPr>
          <p:nvPr/>
        </p:nvSpPr>
        <p:spPr bwMode="auto">
          <a:xfrm>
            <a:off x="266700" y="3733800"/>
            <a:ext cx="3848100" cy="1847602"/>
          </a:xfrm>
          <a:prstGeom prst="rect">
            <a:avLst/>
          </a:prstGeom>
          <a:solidFill>
            <a:schemeClr val="bg1">
              <a:lumMod val="75000"/>
            </a:schemeClr>
          </a:solidFill>
          <a:ln w="9525">
            <a:noFill/>
            <a:miter lim="800000"/>
            <a:headEnd/>
            <a:tailEnd/>
          </a:ln>
        </p:spPr>
        <p:txBody>
          <a:bodyPr/>
          <a:lstStyle/>
          <a:p>
            <a:pPr marL="342900" indent="-342900">
              <a:spcBef>
                <a:spcPct val="20000"/>
              </a:spcBef>
              <a:defRPr/>
            </a:pPr>
            <a:r>
              <a:rPr lang="en-US" sz="2000" dirty="0"/>
              <a:t>First Character:  </a:t>
            </a:r>
          </a:p>
          <a:p>
            <a:pPr marL="342900" indent="-342900">
              <a:spcBef>
                <a:spcPct val="20000"/>
              </a:spcBef>
              <a:defRPr/>
            </a:pPr>
            <a:r>
              <a:rPr lang="en-US" sz="2000" dirty="0"/>
              <a:t>	M = Market Wide Notice</a:t>
            </a:r>
          </a:p>
          <a:p>
            <a:pPr marL="342900" indent="-342900">
              <a:spcBef>
                <a:spcPct val="20000"/>
              </a:spcBef>
              <a:defRPr/>
            </a:pPr>
            <a:r>
              <a:rPr lang="en-US" sz="2000" dirty="0"/>
              <a:t>	R = Retail Notice</a:t>
            </a:r>
          </a:p>
          <a:p>
            <a:pPr marL="342900" indent="-342900">
              <a:spcBef>
                <a:spcPct val="20000"/>
              </a:spcBef>
              <a:defRPr/>
            </a:pPr>
            <a:r>
              <a:rPr lang="en-US" sz="2000" dirty="0"/>
              <a:t>	W = Wholesale Notice</a:t>
            </a:r>
          </a:p>
        </p:txBody>
      </p:sp>
      <p:sp>
        <p:nvSpPr>
          <p:cNvPr id="181253" name="Rectangle 5"/>
          <p:cNvSpPr>
            <a:spLocks noChangeArrowheads="1"/>
          </p:cNvSpPr>
          <p:nvPr/>
        </p:nvSpPr>
        <p:spPr bwMode="auto">
          <a:xfrm>
            <a:off x="4419600" y="3733799"/>
            <a:ext cx="4572000" cy="1847603"/>
          </a:xfrm>
          <a:prstGeom prst="rect">
            <a:avLst/>
          </a:prstGeom>
          <a:solidFill>
            <a:schemeClr val="bg1">
              <a:lumMod val="75000"/>
            </a:schemeClr>
          </a:solidFill>
          <a:ln w="9525">
            <a:noFill/>
            <a:miter lim="800000"/>
            <a:headEnd/>
            <a:tailEnd/>
          </a:ln>
        </p:spPr>
        <p:txBody>
          <a:bodyPr/>
          <a:lstStyle/>
          <a:p>
            <a:pPr marL="342900" indent="-342900">
              <a:spcBef>
                <a:spcPct val="20000"/>
              </a:spcBef>
              <a:defRPr/>
            </a:pPr>
            <a:r>
              <a:rPr lang="en-US" sz="2000" dirty="0"/>
              <a:t>Unique Identifier:    </a:t>
            </a:r>
          </a:p>
          <a:p>
            <a:pPr marL="342900" indent="-342900">
              <a:spcBef>
                <a:spcPct val="20000"/>
              </a:spcBef>
              <a:defRPr/>
            </a:pPr>
            <a:r>
              <a:rPr lang="en-US" sz="2000" dirty="0"/>
              <a:t>	A = First Notice Topic of the day</a:t>
            </a:r>
          </a:p>
          <a:p>
            <a:pPr marL="342900" indent="-342900">
              <a:spcBef>
                <a:spcPct val="20000"/>
              </a:spcBef>
              <a:defRPr/>
            </a:pPr>
            <a:r>
              <a:rPr lang="en-US" sz="2000" dirty="0"/>
              <a:t>	B = Second Notice Topic of the day </a:t>
            </a:r>
          </a:p>
          <a:p>
            <a:pPr marL="342900" indent="-342900">
              <a:spcBef>
                <a:spcPct val="20000"/>
              </a:spcBef>
              <a:defRPr/>
            </a:pPr>
            <a:r>
              <a:rPr lang="en-US" sz="2000" dirty="0"/>
              <a:t>	C = Third Notice Topic of the day</a:t>
            </a:r>
          </a:p>
        </p:txBody>
      </p:sp>
      <p:sp>
        <p:nvSpPr>
          <p:cNvPr id="22" name="TextBox 21"/>
          <p:cNvSpPr txBox="1">
            <a:spLocks noChangeArrowheads="1"/>
          </p:cNvSpPr>
          <p:nvPr/>
        </p:nvSpPr>
        <p:spPr bwMode="auto">
          <a:xfrm>
            <a:off x="3123210" y="2290763"/>
            <a:ext cx="2590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dirty="0"/>
              <a:t>R-A012512-01</a:t>
            </a:r>
          </a:p>
        </p:txBody>
      </p:sp>
      <p:cxnSp>
        <p:nvCxnSpPr>
          <p:cNvPr id="26" name="Straight Arrow Connector 25"/>
          <p:cNvCxnSpPr/>
          <p:nvPr/>
        </p:nvCxnSpPr>
        <p:spPr>
          <a:xfrm flipV="1">
            <a:off x="2482685" y="2593707"/>
            <a:ext cx="932460" cy="99060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3902033" y="2704109"/>
            <a:ext cx="1905000" cy="990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37678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2" presetClass="entr" presetSubtype="4" fill="hold" grpId="0" nodeType="afterEffect">
                                  <p:stCondLst>
                                    <p:cond delay="500"/>
                                  </p:stCondLst>
                                  <p:childTnLst>
                                    <p:set>
                                      <p:cBhvr>
                                        <p:cTn id="11" dur="1" fill="hold">
                                          <p:stCondLst>
                                            <p:cond delay="0"/>
                                          </p:stCondLst>
                                        </p:cTn>
                                        <p:tgtEl>
                                          <p:spTgt spid="181252"/>
                                        </p:tgtEl>
                                        <p:attrNameLst>
                                          <p:attrName>style.visibility</p:attrName>
                                        </p:attrNameLst>
                                      </p:cBhvr>
                                      <p:to>
                                        <p:strVal val="visible"/>
                                      </p:to>
                                    </p:set>
                                    <p:animEffect transition="in" filter="slide(fromBottom)">
                                      <p:cBhvr>
                                        <p:cTn id="12" dur="1000"/>
                                        <p:tgtEl>
                                          <p:spTgt spid="18125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6"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1+#ppt_w/2"/>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par>
                                <p:cTn id="19" presetID="12" presetClass="entr" presetSubtype="4" fill="hold" grpId="0" nodeType="withEffect">
                                  <p:stCondLst>
                                    <p:cond delay="500"/>
                                  </p:stCondLst>
                                  <p:childTnLst>
                                    <p:set>
                                      <p:cBhvr>
                                        <p:cTn id="20" dur="1" fill="hold">
                                          <p:stCondLst>
                                            <p:cond delay="0"/>
                                          </p:stCondLst>
                                        </p:cTn>
                                        <p:tgtEl>
                                          <p:spTgt spid="181253"/>
                                        </p:tgtEl>
                                        <p:attrNameLst>
                                          <p:attrName>style.visibility</p:attrName>
                                        </p:attrNameLst>
                                      </p:cBhvr>
                                      <p:to>
                                        <p:strVal val="visible"/>
                                      </p:to>
                                    </p:set>
                                    <p:animEffect transition="in" filter="slide(fromBottom)">
                                      <p:cBhvr>
                                        <p:cTn id="21" dur="1000"/>
                                        <p:tgtEl>
                                          <p:spTgt spid="181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2" grpId="0" animBg="1"/>
      <p:bldP spid="18125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266700" y="216972"/>
            <a:ext cx="8647113" cy="552450"/>
          </a:xfrm>
        </p:spPr>
        <p:txBody>
          <a:bodyPr/>
          <a:lstStyle/>
          <a:p>
            <a:pPr eaLnBrk="1" hangingPunct="1"/>
            <a:r>
              <a:rPr lang="en-US" b="1" dirty="0" smtClean="0"/>
              <a:t>Retail Market Notifications</a:t>
            </a:r>
          </a:p>
        </p:txBody>
      </p:sp>
      <p:sp>
        <p:nvSpPr>
          <p:cNvPr id="12291" name="Rectangle 3"/>
          <p:cNvSpPr>
            <a:spLocks noGrp="1" noChangeArrowheads="1"/>
          </p:cNvSpPr>
          <p:nvPr>
            <p:ph type="body" idx="1"/>
          </p:nvPr>
        </p:nvSpPr>
        <p:spPr>
          <a:xfrm>
            <a:off x="609600" y="1143000"/>
            <a:ext cx="8001000" cy="4648200"/>
          </a:xfrm>
        </p:spPr>
        <p:txBody>
          <a:bodyPr/>
          <a:lstStyle/>
          <a:p>
            <a:pPr indent="0" algn="ctr" eaLnBrk="1" hangingPunct="1"/>
            <a:r>
              <a:rPr lang="en-US" sz="2400" dirty="0" smtClean="0"/>
              <a:t>Non System Generated Notifications contain a coded Notice Type field:  </a:t>
            </a:r>
          </a:p>
          <a:p>
            <a:pPr eaLnBrk="1" hangingPunct="1"/>
            <a:endParaRPr lang="en-US" sz="2400" dirty="0" smtClean="0"/>
          </a:p>
        </p:txBody>
      </p:sp>
      <p:sp>
        <p:nvSpPr>
          <p:cNvPr id="181252" name="Rectangle 4"/>
          <p:cNvSpPr>
            <a:spLocks noChangeArrowheads="1"/>
          </p:cNvSpPr>
          <p:nvPr/>
        </p:nvSpPr>
        <p:spPr bwMode="auto">
          <a:xfrm>
            <a:off x="228600" y="3733800"/>
            <a:ext cx="3886200" cy="914400"/>
          </a:xfrm>
          <a:prstGeom prst="rect">
            <a:avLst/>
          </a:prstGeom>
          <a:solidFill>
            <a:schemeClr val="bg1">
              <a:lumMod val="75000"/>
            </a:schemeClr>
          </a:solidFill>
          <a:ln w="9525">
            <a:noFill/>
            <a:miter lim="800000"/>
            <a:headEnd/>
            <a:tailEnd/>
          </a:ln>
        </p:spPr>
        <p:txBody>
          <a:bodyPr/>
          <a:lstStyle/>
          <a:p>
            <a:pPr marL="342900" indent="-342900">
              <a:spcBef>
                <a:spcPct val="20000"/>
              </a:spcBef>
              <a:defRPr/>
            </a:pPr>
            <a:r>
              <a:rPr lang="en-US" sz="2000" dirty="0"/>
              <a:t>Notice Date:  </a:t>
            </a:r>
          </a:p>
          <a:p>
            <a:pPr marL="342900" indent="-342900">
              <a:spcBef>
                <a:spcPct val="20000"/>
              </a:spcBef>
              <a:defRPr/>
            </a:pPr>
            <a:r>
              <a:rPr lang="en-US" sz="2000" dirty="0"/>
              <a:t>	January 25, 2012 = 012512</a:t>
            </a:r>
          </a:p>
        </p:txBody>
      </p:sp>
      <p:sp>
        <p:nvSpPr>
          <p:cNvPr id="181253" name="Rectangle 5"/>
          <p:cNvSpPr>
            <a:spLocks noChangeArrowheads="1"/>
          </p:cNvSpPr>
          <p:nvPr/>
        </p:nvSpPr>
        <p:spPr bwMode="auto">
          <a:xfrm>
            <a:off x="4419600" y="3733800"/>
            <a:ext cx="4572000" cy="1447800"/>
          </a:xfrm>
          <a:prstGeom prst="rect">
            <a:avLst/>
          </a:prstGeom>
          <a:solidFill>
            <a:schemeClr val="bg1">
              <a:lumMod val="75000"/>
            </a:schemeClr>
          </a:solidFill>
          <a:ln w="9525">
            <a:noFill/>
            <a:miter lim="800000"/>
            <a:headEnd/>
            <a:tailEnd/>
          </a:ln>
        </p:spPr>
        <p:txBody>
          <a:bodyPr/>
          <a:lstStyle/>
          <a:p>
            <a:pPr marL="342900" indent="-342900">
              <a:spcBef>
                <a:spcPct val="20000"/>
              </a:spcBef>
              <a:defRPr/>
            </a:pPr>
            <a:r>
              <a:rPr lang="en-US" sz="2000" dirty="0"/>
              <a:t>Sequence Number:  </a:t>
            </a:r>
          </a:p>
          <a:p>
            <a:pPr marL="342900" indent="-342900">
              <a:spcBef>
                <a:spcPct val="20000"/>
              </a:spcBef>
              <a:defRPr/>
            </a:pPr>
            <a:r>
              <a:rPr lang="en-US" sz="2000" dirty="0"/>
              <a:t>	01 = initial Notice for the topic</a:t>
            </a:r>
          </a:p>
          <a:p>
            <a:pPr marL="342900" indent="-342900">
              <a:spcBef>
                <a:spcPct val="20000"/>
              </a:spcBef>
              <a:defRPr/>
            </a:pPr>
            <a:r>
              <a:rPr lang="en-US" sz="2000" dirty="0"/>
              <a:t>	02 = second Notice for the topic</a:t>
            </a:r>
          </a:p>
          <a:p>
            <a:pPr marL="342900" indent="-342900">
              <a:spcBef>
                <a:spcPct val="20000"/>
              </a:spcBef>
              <a:defRPr/>
            </a:pPr>
            <a:r>
              <a:rPr lang="en-US" sz="2000" dirty="0"/>
              <a:t>	03 = third Notice for the topic</a:t>
            </a:r>
          </a:p>
        </p:txBody>
      </p:sp>
      <p:sp>
        <p:nvSpPr>
          <p:cNvPr id="12294" name="TextBox 21"/>
          <p:cNvSpPr txBox="1">
            <a:spLocks noChangeArrowheads="1"/>
          </p:cNvSpPr>
          <p:nvPr/>
        </p:nvSpPr>
        <p:spPr bwMode="auto">
          <a:xfrm>
            <a:off x="2819400" y="2362200"/>
            <a:ext cx="2590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r>
              <a:rPr lang="en-US" sz="2400"/>
              <a:t>R-A012512-01</a:t>
            </a:r>
          </a:p>
        </p:txBody>
      </p:sp>
      <p:cxnSp>
        <p:nvCxnSpPr>
          <p:cNvPr id="26" name="Straight Arrow Connector 25"/>
          <p:cNvCxnSpPr>
            <a:stCxn id="181252" idx="0"/>
          </p:cNvCxnSpPr>
          <p:nvPr/>
        </p:nvCxnSpPr>
        <p:spPr>
          <a:xfrm flipV="1">
            <a:off x="2171700" y="2743200"/>
            <a:ext cx="1866900" cy="990600"/>
          </a:xfrm>
          <a:prstGeom prst="straightConnector1">
            <a:avLst/>
          </a:prstGeom>
          <a:ln w="158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flipV="1">
            <a:off x="4953000" y="2743200"/>
            <a:ext cx="609600" cy="990600"/>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3814999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2"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12" presetClass="entr" presetSubtype="4" fill="hold" grpId="0" nodeType="withEffect">
                                  <p:stCondLst>
                                    <p:cond delay="500"/>
                                  </p:stCondLst>
                                  <p:childTnLst>
                                    <p:set>
                                      <p:cBhvr>
                                        <p:cTn id="10" dur="1" fill="hold">
                                          <p:stCondLst>
                                            <p:cond delay="0"/>
                                          </p:stCondLst>
                                        </p:cTn>
                                        <p:tgtEl>
                                          <p:spTgt spid="181252"/>
                                        </p:tgtEl>
                                        <p:attrNameLst>
                                          <p:attrName>style.visibility</p:attrName>
                                        </p:attrNameLst>
                                      </p:cBhvr>
                                      <p:to>
                                        <p:strVal val="visible"/>
                                      </p:to>
                                    </p:set>
                                    <p:animEffect transition="in" filter="slide(fromBottom)">
                                      <p:cBhvr>
                                        <p:cTn id="11" dur="1000"/>
                                        <p:tgtEl>
                                          <p:spTgt spid="181252"/>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 presetClass="entr" presetSubtype="6" fill="hold" nodeType="click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1+#ppt_h/2"/>
                                          </p:val>
                                        </p:tav>
                                        <p:tav tm="100000">
                                          <p:val>
                                            <p:strVal val="#ppt_y"/>
                                          </p:val>
                                        </p:tav>
                                      </p:tavLst>
                                    </p:anim>
                                  </p:childTnLst>
                                </p:cTn>
                              </p:par>
                              <p:par>
                                <p:cTn id="18" presetID="12" presetClass="entr" presetSubtype="4" fill="hold" grpId="0" nodeType="withEffect">
                                  <p:stCondLst>
                                    <p:cond delay="500"/>
                                  </p:stCondLst>
                                  <p:childTnLst>
                                    <p:set>
                                      <p:cBhvr>
                                        <p:cTn id="19" dur="1" fill="hold">
                                          <p:stCondLst>
                                            <p:cond delay="0"/>
                                          </p:stCondLst>
                                        </p:cTn>
                                        <p:tgtEl>
                                          <p:spTgt spid="181253"/>
                                        </p:tgtEl>
                                        <p:attrNameLst>
                                          <p:attrName>style.visibility</p:attrName>
                                        </p:attrNameLst>
                                      </p:cBhvr>
                                      <p:to>
                                        <p:strVal val="visible"/>
                                      </p:to>
                                    </p:set>
                                    <p:animEffect transition="in" filter="slide(fromBottom)">
                                      <p:cBhvr>
                                        <p:cTn id="20" dur="1000"/>
                                        <p:tgtEl>
                                          <p:spTgt spid="1812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2" grpId="0" animBg="1"/>
      <p:bldP spid="181253"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03860" y="-83127"/>
            <a:ext cx="8153400" cy="990600"/>
          </a:xfrm>
        </p:spPr>
        <p:txBody>
          <a:bodyPr/>
          <a:lstStyle/>
          <a:p>
            <a:pPr eaLnBrk="1" hangingPunct="1"/>
            <a:r>
              <a:rPr lang="en-US" b="1" dirty="0" smtClean="0"/>
              <a:t>Example:  Non System Generated Outage Notification</a:t>
            </a:r>
          </a:p>
        </p:txBody>
      </p:sp>
      <p:sp>
        <p:nvSpPr>
          <p:cNvPr id="13315" name="TextBox 6"/>
          <p:cNvSpPr txBox="1">
            <a:spLocks noChangeArrowheads="1"/>
          </p:cNvSpPr>
          <p:nvPr/>
        </p:nvSpPr>
        <p:spPr bwMode="auto">
          <a:xfrm>
            <a:off x="0" y="1510145"/>
            <a:ext cx="914400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dirty="0"/>
              <a:t>NOTICE DATE:  February 16, 2012</a:t>
            </a:r>
          </a:p>
          <a:p>
            <a:pPr eaLnBrk="1" hangingPunct="1"/>
            <a:endParaRPr lang="en-US" sz="1400" dirty="0"/>
          </a:p>
          <a:p>
            <a:pPr eaLnBrk="1" hangingPunct="1"/>
            <a:r>
              <a:rPr lang="en-US" sz="1400" dirty="0"/>
              <a:t>NOTICE TYPE:  M-A021612-01 INITIAL:  Maintenance Outage – Retail/Wholesale</a:t>
            </a:r>
          </a:p>
          <a:p>
            <a:pPr eaLnBrk="1" hangingPunct="1"/>
            <a:endParaRPr lang="en-US" sz="1400" dirty="0"/>
          </a:p>
          <a:p>
            <a:pPr eaLnBrk="1" hangingPunct="1"/>
            <a:r>
              <a:rPr lang="en-US" sz="1400" dirty="0"/>
              <a:t>SHORT DESCRIPTION:  Scheduled Maintenance Outage</a:t>
            </a:r>
          </a:p>
          <a:p>
            <a:pPr eaLnBrk="1" hangingPunct="1"/>
            <a:endParaRPr lang="en-US" sz="1400" dirty="0"/>
          </a:p>
          <a:p>
            <a:pPr eaLnBrk="1" hangingPunct="1"/>
            <a:r>
              <a:rPr lang="en-US" sz="1400" dirty="0"/>
              <a:t>INTENDED AUDIENCE:  All Market Participants</a:t>
            </a:r>
          </a:p>
          <a:p>
            <a:pPr eaLnBrk="1" hangingPunct="1"/>
            <a:endParaRPr lang="en-US" sz="1400" dirty="0"/>
          </a:p>
          <a:p>
            <a:pPr eaLnBrk="1" hangingPunct="1"/>
            <a:r>
              <a:rPr lang="en-US" sz="1400" dirty="0"/>
              <a:t>DAY AFFECTED:  Sunday, February 26, 2012 from 06:00 through 21:00</a:t>
            </a:r>
          </a:p>
          <a:p>
            <a:pPr eaLnBrk="1" hangingPunct="1"/>
            <a:endParaRPr lang="en-US" sz="1400" dirty="0"/>
          </a:p>
          <a:p>
            <a:pPr eaLnBrk="1" hangingPunct="1"/>
            <a:r>
              <a:rPr lang="en-US" sz="1400" dirty="0"/>
              <a:t>LONG DESCRIPTION:  ERCOT has scheduled a maintenance outage for Sunday, February 26, 2012 from 06:00 through 21:00.</a:t>
            </a:r>
          </a:p>
          <a:p>
            <a:pPr eaLnBrk="1" hangingPunct="1"/>
            <a:endParaRPr lang="en-US" sz="1400" dirty="0"/>
          </a:p>
          <a:p>
            <a:pPr eaLnBrk="1" hangingPunct="1"/>
            <a:r>
              <a:rPr lang="en-US" sz="1400" dirty="0"/>
              <a:t>ADDITIONAL INFORMATION:  During the outage the following functions will be affected:</a:t>
            </a:r>
          </a:p>
          <a:p>
            <a:pPr eaLnBrk="1" hangingPunct="1"/>
            <a:endParaRPr lang="en-US" sz="1400" dirty="0"/>
          </a:p>
          <a:p>
            <a:pPr marL="1200150" lvl="2" indent="-285750">
              <a:buFont typeface="Arial" pitchFamily="34" charset="0"/>
              <a:buChar char="•"/>
            </a:pPr>
            <a:r>
              <a:rPr lang="en-US" sz="1400" dirty="0"/>
              <a:t>Market Participants utilizing NAESB to send/receive transactions to/from ERCOT will NOT be </a:t>
            </a:r>
            <a:r>
              <a:rPr lang="en-US" sz="1400" dirty="0" smtClean="0"/>
              <a:t>able </a:t>
            </a:r>
            <a:r>
              <a:rPr lang="en-US" sz="1400" dirty="0"/>
              <a:t>to send/receive transactions to/from ERCOT during the outage. This includes all retail transactions. </a:t>
            </a:r>
          </a:p>
          <a:p>
            <a:pPr eaLnBrk="1" hangingPunct="1"/>
            <a:endParaRPr lang="en-US" sz="1400" dirty="0"/>
          </a:p>
          <a:p>
            <a:pPr marL="1200150" lvl="2" indent="-285750">
              <a:buFont typeface="Arial" pitchFamily="34" charset="0"/>
              <a:buChar char="•"/>
            </a:pPr>
            <a:r>
              <a:rPr lang="en-US" sz="1400" dirty="0"/>
              <a:t>867 transactions will NOT be forwarded during the </a:t>
            </a:r>
            <a:r>
              <a:rPr lang="en-US" sz="1400" dirty="0" smtClean="0"/>
              <a:t>outage</a:t>
            </a:r>
          </a:p>
          <a:p>
            <a:pPr lvl="2"/>
            <a:endParaRPr lang="en-US" sz="1400" dirty="0" smtClean="0"/>
          </a:p>
          <a:p>
            <a:pPr marL="1200150" lvl="2" indent="-285750">
              <a:buFont typeface="Arial" pitchFamily="34" charset="0"/>
              <a:buChar char="•"/>
            </a:pPr>
            <a:r>
              <a:rPr lang="en-US" sz="1400" dirty="0"/>
              <a:t>997 Functional Acknowledgements will NOT be sent during the outage.</a:t>
            </a:r>
          </a:p>
          <a:p>
            <a:pPr marL="1200150" lvl="2" indent="-285750">
              <a:buFont typeface="Arial" pitchFamily="34" charset="0"/>
              <a:buChar char="•"/>
            </a:pPr>
            <a:endParaRPr lang="en-US" sz="1400" dirty="0"/>
          </a:p>
          <a:p>
            <a:pPr eaLnBrk="1" hangingPunct="1"/>
            <a:endParaRPr lang="en-US" sz="1400" dirty="0"/>
          </a:p>
        </p:txBody>
      </p:sp>
    </p:spTree>
    <p:extLst>
      <p:ext uri="{BB962C8B-B14F-4D97-AF65-F5344CB8AC3E}">
        <p14:creationId xmlns:p14="http://schemas.microsoft.com/office/powerpoint/2010/main" val="3937716866"/>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b="1" dirty="0" smtClean="0"/>
              <a:t>Retail Market Notifications</a:t>
            </a:r>
          </a:p>
        </p:txBody>
      </p:sp>
      <p:sp>
        <p:nvSpPr>
          <p:cNvPr id="14339" name="Rectangle 3"/>
          <p:cNvSpPr>
            <a:spLocks noGrp="1" noChangeArrowheads="1"/>
          </p:cNvSpPr>
          <p:nvPr>
            <p:ph type="body" idx="1"/>
          </p:nvPr>
        </p:nvSpPr>
        <p:spPr>
          <a:xfrm>
            <a:off x="381000" y="838200"/>
            <a:ext cx="8077200" cy="4267200"/>
          </a:xfrm>
        </p:spPr>
        <p:txBody>
          <a:bodyPr/>
          <a:lstStyle/>
          <a:p>
            <a:pPr eaLnBrk="1" hangingPunct="1"/>
            <a:endParaRPr lang="en-US" sz="2400" dirty="0" smtClean="0"/>
          </a:p>
          <a:p>
            <a:pPr algn="ctr" eaLnBrk="1" hangingPunct="1"/>
            <a:r>
              <a:rPr lang="en-US" dirty="0" smtClean="0"/>
              <a:t>SCR 748 - Website Enhancements for ERCOT </a:t>
            </a:r>
          </a:p>
          <a:p>
            <a:pPr algn="ctr" eaLnBrk="1" hangingPunct="1"/>
            <a:r>
              <a:rPr lang="en-US" dirty="0" smtClean="0"/>
              <a:t>Outage Notifications </a:t>
            </a:r>
          </a:p>
          <a:p>
            <a:pPr eaLnBrk="1" hangingPunct="1">
              <a:buFontTx/>
              <a:buNone/>
            </a:pPr>
            <a:endParaRPr lang="en-US" sz="2400" dirty="0" smtClean="0"/>
          </a:p>
          <a:p>
            <a:pPr lvl="1" eaLnBrk="1" hangingPunct="1"/>
            <a:r>
              <a:rPr lang="en-US" dirty="0" smtClean="0"/>
              <a:t>System generated notices (automated notices)</a:t>
            </a:r>
          </a:p>
          <a:p>
            <a:pPr lvl="1" eaLnBrk="1" hangingPunct="1"/>
            <a:r>
              <a:rPr lang="en-US" dirty="0" smtClean="0"/>
              <a:t>Notice outage flag for current outages</a:t>
            </a:r>
          </a:p>
          <a:p>
            <a:pPr lvl="1" eaLnBrk="1" hangingPunct="1"/>
            <a:r>
              <a:rPr lang="en-US" dirty="0" smtClean="0"/>
              <a:t>Calendar of dates/times for planned outages</a:t>
            </a:r>
          </a:p>
          <a:p>
            <a:pPr lvl="1" eaLnBrk="1" hangingPunct="1"/>
            <a:r>
              <a:rPr lang="en-US" dirty="0" smtClean="0"/>
              <a:t>Log of previous and planned outages</a:t>
            </a:r>
            <a:endParaRPr lang="en-US" sz="2400" dirty="0" smtClean="0"/>
          </a:p>
          <a:p>
            <a:pPr lvl="1" eaLnBrk="1" hangingPunct="1"/>
            <a:endParaRPr lang="en-US" sz="2400" dirty="0" smtClean="0"/>
          </a:p>
          <a:p>
            <a:pPr eaLnBrk="1" hangingPunct="1"/>
            <a:endParaRPr lang="en-US" sz="2400" dirty="0" smtClean="0"/>
          </a:p>
        </p:txBody>
      </p:sp>
    </p:spTree>
    <p:extLst>
      <p:ext uri="{BB962C8B-B14F-4D97-AF65-F5344CB8AC3E}">
        <p14:creationId xmlns:p14="http://schemas.microsoft.com/office/powerpoint/2010/main" val="616975727"/>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266700" y="228848"/>
            <a:ext cx="8647113" cy="552450"/>
          </a:xfrm>
        </p:spPr>
        <p:txBody>
          <a:bodyPr/>
          <a:lstStyle/>
          <a:p>
            <a:pPr eaLnBrk="1" hangingPunct="1"/>
            <a:r>
              <a:rPr lang="en-US" b="1" dirty="0" smtClean="0"/>
              <a:t>Retail Market Notifications</a:t>
            </a:r>
          </a:p>
        </p:txBody>
      </p:sp>
      <p:pic>
        <p:nvPicPr>
          <p:cNvPr id="1536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2635" y="1237711"/>
            <a:ext cx="7384471" cy="5212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6193" y="5477862"/>
            <a:ext cx="438150"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6561862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66700" y="228848"/>
            <a:ext cx="8647113" cy="552450"/>
          </a:xfrm>
        </p:spPr>
        <p:txBody>
          <a:bodyPr/>
          <a:lstStyle/>
          <a:p>
            <a:r>
              <a:rPr lang="en-US" b="1" dirty="0" smtClean="0"/>
              <a:t>Retail Market Notifications</a:t>
            </a:r>
          </a:p>
        </p:txBody>
      </p:sp>
      <p:sp>
        <p:nvSpPr>
          <p:cNvPr id="16387" name="Content Placeholder 2"/>
          <p:cNvSpPr>
            <a:spLocks noGrp="1"/>
          </p:cNvSpPr>
          <p:nvPr>
            <p:ph idx="1"/>
          </p:nvPr>
        </p:nvSpPr>
        <p:spPr/>
        <p:txBody>
          <a:bodyPr/>
          <a:lstStyle/>
          <a:p>
            <a:pPr indent="0" eaLnBrk="1" hangingPunct="1">
              <a:buFontTx/>
              <a:buNone/>
              <a:defRPr/>
            </a:pPr>
            <a:endParaRPr lang="en-US" sz="2400" dirty="0" smtClean="0"/>
          </a:p>
          <a:p>
            <a:pPr indent="0" eaLnBrk="1" hangingPunct="1">
              <a:buFontTx/>
              <a:buNone/>
              <a:defRPr/>
            </a:pPr>
            <a:r>
              <a:rPr lang="en-US" sz="2400" dirty="0" smtClean="0"/>
              <a:t>Additional details regarding ERCOT’s retail market service level agreement can be found at:</a:t>
            </a:r>
          </a:p>
          <a:p>
            <a:pPr eaLnBrk="1" hangingPunct="1">
              <a:buFontTx/>
              <a:buNone/>
              <a:defRPr/>
            </a:pPr>
            <a:endParaRPr lang="en-US" sz="2400" dirty="0" smtClean="0"/>
          </a:p>
          <a:p>
            <a:pPr lvl="1" eaLnBrk="1" hangingPunct="1">
              <a:buFontTx/>
              <a:buNone/>
              <a:defRPr/>
            </a:pPr>
            <a:r>
              <a:rPr lang="en-US" dirty="0" smtClean="0"/>
              <a:t>		</a:t>
            </a:r>
            <a:r>
              <a:rPr lang="en-US" sz="2400" dirty="0" smtClean="0"/>
              <a:t>www.ercot.com</a:t>
            </a:r>
          </a:p>
          <a:p>
            <a:pPr lvl="1" eaLnBrk="1" hangingPunct="1">
              <a:buFontTx/>
              <a:buNone/>
              <a:defRPr/>
            </a:pPr>
            <a:r>
              <a:rPr lang="en-US" sz="2400" dirty="0" smtClean="0"/>
              <a:t>		Select Services</a:t>
            </a:r>
          </a:p>
          <a:p>
            <a:pPr lvl="1" eaLnBrk="1" hangingPunct="1">
              <a:buFontTx/>
              <a:buNone/>
              <a:defRPr/>
            </a:pPr>
            <a:r>
              <a:rPr lang="en-US" sz="2400" dirty="0" smtClean="0"/>
              <a:t>		Select Service Level Agreements </a:t>
            </a:r>
          </a:p>
          <a:p>
            <a:pPr lvl="1" eaLnBrk="1" hangingPunct="1">
              <a:buFontTx/>
              <a:buNone/>
              <a:defRPr/>
            </a:pPr>
            <a:r>
              <a:rPr lang="en-US" sz="2400" dirty="0" smtClean="0"/>
              <a:t>		Select Retail Market IT Services SLA 2013</a:t>
            </a:r>
          </a:p>
          <a:p>
            <a:pPr>
              <a:defRPr/>
            </a:pPr>
            <a:endParaRPr lang="en-US" dirty="0" smtClean="0"/>
          </a:p>
        </p:txBody>
      </p:sp>
    </p:spTree>
    <p:extLst>
      <p:ext uri="{BB962C8B-B14F-4D97-AF65-F5344CB8AC3E}">
        <p14:creationId xmlns:p14="http://schemas.microsoft.com/office/powerpoint/2010/main" val="2672759896"/>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66700" y="228848"/>
            <a:ext cx="8647113" cy="552450"/>
          </a:xfrm>
        </p:spPr>
        <p:txBody>
          <a:bodyPr/>
          <a:lstStyle/>
          <a:p>
            <a:r>
              <a:rPr lang="en-US" b="1" dirty="0" smtClean="0"/>
              <a:t>Retail Market Notifications</a:t>
            </a:r>
          </a:p>
        </p:txBody>
      </p:sp>
      <p:sp>
        <p:nvSpPr>
          <p:cNvPr id="17411" name="Content Placeholder 2"/>
          <p:cNvSpPr>
            <a:spLocks noGrp="1"/>
          </p:cNvSpPr>
          <p:nvPr>
            <p:ph idx="1"/>
          </p:nvPr>
        </p:nvSpPr>
        <p:spPr>
          <a:xfrm>
            <a:off x="540327" y="1246909"/>
            <a:ext cx="8458200" cy="4294908"/>
          </a:xfrm>
        </p:spPr>
        <p:txBody>
          <a:bodyPr/>
          <a:lstStyle/>
          <a:p>
            <a:pPr indent="0" eaLnBrk="1" hangingPunct="1">
              <a:buFontTx/>
              <a:buNone/>
              <a:defRPr/>
            </a:pPr>
            <a:endParaRPr lang="en-US" sz="2400" dirty="0" smtClean="0"/>
          </a:p>
          <a:p>
            <a:pPr indent="0" eaLnBrk="1" hangingPunct="1">
              <a:buFontTx/>
              <a:buNone/>
              <a:defRPr/>
            </a:pPr>
            <a:r>
              <a:rPr lang="en-US" sz="2400" dirty="0" smtClean="0"/>
              <a:t>Additional details regarding ERCOT’s Commercial Operations Market Guide can be found at:</a:t>
            </a:r>
          </a:p>
          <a:p>
            <a:pPr lvl="1" eaLnBrk="1" hangingPunct="1">
              <a:buFontTx/>
              <a:buNone/>
              <a:defRPr/>
            </a:pPr>
            <a:r>
              <a:rPr lang="en-US" dirty="0" smtClean="0"/>
              <a:t>		</a:t>
            </a:r>
            <a:r>
              <a:rPr lang="en-US" sz="2400" dirty="0" smtClean="0"/>
              <a:t>www.ercot.com</a:t>
            </a:r>
          </a:p>
          <a:p>
            <a:pPr lvl="1" eaLnBrk="1" hangingPunct="1">
              <a:buFontTx/>
              <a:buNone/>
              <a:defRPr/>
            </a:pPr>
            <a:r>
              <a:rPr lang="en-US" sz="2400" dirty="0" smtClean="0"/>
              <a:t>		Select Market Rules</a:t>
            </a:r>
          </a:p>
          <a:p>
            <a:pPr lvl="1" eaLnBrk="1" hangingPunct="1">
              <a:buFontTx/>
              <a:buNone/>
              <a:defRPr/>
            </a:pPr>
            <a:r>
              <a:rPr lang="en-US" sz="2400" dirty="0" smtClean="0"/>
              <a:t>		Select Market Guides  </a:t>
            </a:r>
          </a:p>
          <a:p>
            <a:pPr lvl="1" eaLnBrk="1" hangingPunct="1">
              <a:buFontTx/>
              <a:buNone/>
              <a:defRPr/>
            </a:pPr>
            <a:r>
              <a:rPr lang="en-US" sz="2400" dirty="0" smtClean="0"/>
              <a:t>		Select Commercial Operations Market Guide </a:t>
            </a:r>
          </a:p>
          <a:p>
            <a:pPr lvl="1" eaLnBrk="1" hangingPunct="1">
              <a:buFontTx/>
              <a:buNone/>
              <a:defRPr/>
            </a:pPr>
            <a:r>
              <a:rPr lang="en-US" sz="2400" dirty="0" smtClean="0"/>
              <a:t>		Select Current Commercial Operations Market Guide 	</a:t>
            </a:r>
          </a:p>
          <a:p>
            <a:pPr lvl="1" indent="0" eaLnBrk="1" hangingPunct="1">
              <a:buFontTx/>
              <a:buNone/>
              <a:defRPr/>
            </a:pPr>
            <a:endParaRPr lang="en-US" dirty="0" smtClean="0"/>
          </a:p>
          <a:p>
            <a:pPr lvl="1" indent="0" eaLnBrk="1" hangingPunct="1">
              <a:buFontTx/>
              <a:buNone/>
              <a:defRPr/>
            </a:pPr>
            <a:r>
              <a:rPr lang="en-US" sz="2200" dirty="0" smtClean="0"/>
              <a:t>Appendix A includes the market </a:t>
            </a:r>
            <a:r>
              <a:rPr lang="en-US" sz="2200" dirty="0"/>
              <a:t>n</a:t>
            </a:r>
            <a:r>
              <a:rPr lang="en-US" sz="2200" dirty="0" smtClean="0"/>
              <a:t>otice </a:t>
            </a:r>
            <a:r>
              <a:rPr lang="en-US" sz="2200" dirty="0"/>
              <a:t>c</a:t>
            </a:r>
            <a:r>
              <a:rPr lang="en-US" sz="2200" dirty="0" smtClean="0"/>
              <a:t>ommunication process</a:t>
            </a:r>
          </a:p>
        </p:txBody>
      </p:sp>
    </p:spTree>
    <p:extLst>
      <p:ext uri="{BB962C8B-B14F-4D97-AF65-F5344CB8AC3E}">
        <p14:creationId xmlns:p14="http://schemas.microsoft.com/office/powerpoint/2010/main" val="1487503290"/>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smtClean="0"/>
              <a:t>Communications Mailing Lists</a:t>
            </a:r>
            <a:endParaRPr lang="en-US" dirty="0"/>
          </a:p>
        </p:txBody>
      </p:sp>
    </p:spTree>
    <p:extLst>
      <p:ext uri="{BB962C8B-B14F-4D97-AF65-F5344CB8AC3E}">
        <p14:creationId xmlns:p14="http://schemas.microsoft.com/office/powerpoint/2010/main" val="3808551748"/>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266700" y="193222"/>
            <a:ext cx="8647113" cy="552450"/>
          </a:xfrm>
        </p:spPr>
        <p:txBody>
          <a:bodyPr/>
          <a:lstStyle/>
          <a:p>
            <a:pPr eaLnBrk="1" hangingPunct="1"/>
            <a:r>
              <a:rPr lang="en-US" b="1" dirty="0" smtClean="0"/>
              <a:t>ERCOT Communications Mailing Lists</a:t>
            </a:r>
          </a:p>
        </p:txBody>
      </p:sp>
      <p:sp>
        <p:nvSpPr>
          <p:cNvPr id="19459" name="Rectangle 3"/>
          <p:cNvSpPr>
            <a:spLocks noGrp="1" noChangeArrowheads="1"/>
          </p:cNvSpPr>
          <p:nvPr>
            <p:ph type="body" idx="1"/>
          </p:nvPr>
        </p:nvSpPr>
        <p:spPr>
          <a:xfrm>
            <a:off x="381000" y="838200"/>
            <a:ext cx="8077200" cy="4267200"/>
          </a:xfrm>
        </p:spPr>
        <p:txBody>
          <a:bodyPr/>
          <a:lstStyle/>
          <a:p>
            <a:pPr eaLnBrk="1" hangingPunct="1"/>
            <a:endParaRPr lang="en-US" sz="2400" dirty="0" smtClean="0"/>
          </a:p>
          <a:p>
            <a:pPr marL="0" indent="0" eaLnBrk="1" hangingPunct="1"/>
            <a:r>
              <a:rPr lang="en-US" sz="2400" dirty="0" smtClean="0"/>
              <a:t>Self subscribed mailing lists</a:t>
            </a:r>
          </a:p>
          <a:p>
            <a:pPr lvl="1" eaLnBrk="1" hangingPunct="1"/>
            <a:r>
              <a:rPr lang="en-US" dirty="0" smtClean="0"/>
              <a:t>Most subscriptions are self managed</a:t>
            </a:r>
          </a:p>
          <a:p>
            <a:pPr eaLnBrk="1" hangingPunct="1"/>
            <a:endParaRPr lang="en-US" dirty="0" smtClean="0"/>
          </a:p>
          <a:p>
            <a:pPr marL="0" indent="0" eaLnBrk="1" hangingPunct="1"/>
            <a:r>
              <a:rPr lang="en-US" sz="2400" dirty="0" smtClean="0"/>
              <a:t>Primary and secondary contacts provided for your entity</a:t>
            </a:r>
          </a:p>
          <a:p>
            <a:pPr lvl="1" eaLnBrk="1" hangingPunct="1"/>
            <a:r>
              <a:rPr lang="en-US" dirty="0" smtClean="0"/>
              <a:t>Important reason to keep contact information updated</a:t>
            </a:r>
          </a:p>
          <a:p>
            <a:pPr lvl="1" eaLnBrk="1" hangingPunct="1"/>
            <a:r>
              <a:rPr lang="en-US" dirty="0" smtClean="0"/>
              <a:t>Responsibility of the primary to distribute to appropriate personnel within your company</a:t>
            </a:r>
          </a:p>
          <a:p>
            <a:pPr lvl="1" eaLnBrk="1" hangingPunct="1"/>
            <a:endParaRPr lang="en-US" sz="2400" dirty="0" smtClean="0"/>
          </a:p>
          <a:p>
            <a:pPr eaLnBrk="1" hangingPunct="1"/>
            <a:endParaRPr lang="en-US" sz="2400" dirty="0" smtClean="0"/>
          </a:p>
        </p:txBody>
      </p:sp>
    </p:spTree>
    <p:extLst>
      <p:ext uri="{BB962C8B-B14F-4D97-AF65-F5344CB8AC3E}">
        <p14:creationId xmlns:p14="http://schemas.microsoft.com/office/powerpoint/2010/main" val="2602310568"/>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685800" y="1275607"/>
            <a:ext cx="7772400" cy="5113317"/>
          </a:xfrm>
        </p:spPr>
        <p:txBody>
          <a:bodyPr/>
          <a:lstStyle/>
          <a:p>
            <a:pPr indent="0" eaLnBrk="1" hangingPunct="1">
              <a:lnSpc>
                <a:spcPct val="90000"/>
              </a:lnSpc>
            </a:pPr>
            <a:r>
              <a:rPr lang="en-US" sz="2400" b="0" dirty="0" smtClean="0"/>
              <a:t>ERCOT has published a series of e-mail lists for the purpose of distributing market notifications.</a:t>
            </a:r>
          </a:p>
          <a:p>
            <a:pPr indent="0" eaLnBrk="1" hangingPunct="1">
              <a:lnSpc>
                <a:spcPct val="90000"/>
              </a:lnSpc>
            </a:pPr>
            <a:endParaRPr lang="en-US" sz="2400" b="0" dirty="0" smtClean="0"/>
          </a:p>
          <a:p>
            <a:pPr indent="0" eaLnBrk="1" hangingPunct="1">
              <a:lnSpc>
                <a:spcPct val="90000"/>
              </a:lnSpc>
            </a:pPr>
            <a:r>
              <a:rPr lang="en-US" sz="2400" b="0" dirty="0" smtClean="0"/>
              <a:t>The process allows ERCOT to more accurately direct notices to the intended audiences.</a:t>
            </a:r>
          </a:p>
          <a:p>
            <a:pPr indent="0" eaLnBrk="1" hangingPunct="1">
              <a:lnSpc>
                <a:spcPct val="90000"/>
              </a:lnSpc>
            </a:pPr>
            <a:endParaRPr lang="en-US" sz="2400" b="0" dirty="0" smtClean="0"/>
          </a:p>
          <a:p>
            <a:pPr indent="0" eaLnBrk="1" hangingPunct="1">
              <a:lnSpc>
                <a:spcPct val="90000"/>
              </a:lnSpc>
            </a:pPr>
            <a:r>
              <a:rPr lang="en-US" sz="2400" b="0" dirty="0" smtClean="0"/>
              <a:t>The lists are identified by addresses beginning with “Notice_”.</a:t>
            </a:r>
          </a:p>
          <a:p>
            <a:pPr indent="0" eaLnBrk="1" hangingPunct="1">
              <a:lnSpc>
                <a:spcPct val="90000"/>
              </a:lnSpc>
            </a:pPr>
            <a:endParaRPr lang="en-US" sz="2400" b="0" dirty="0" smtClean="0"/>
          </a:p>
          <a:p>
            <a:pPr indent="0" eaLnBrk="1" hangingPunct="1">
              <a:lnSpc>
                <a:spcPct val="90000"/>
              </a:lnSpc>
            </a:pPr>
            <a:r>
              <a:rPr lang="en-US" sz="2400" b="0" dirty="0" smtClean="0"/>
              <a:t>Any party who wishes to receive ERCOT market notices must sign up for the email distribution list corresponding to the specific type of notice they wish to receive.</a:t>
            </a:r>
          </a:p>
        </p:txBody>
      </p:sp>
      <p:sp>
        <p:nvSpPr>
          <p:cNvPr id="20483" name="Rectangle 3"/>
          <p:cNvSpPr>
            <a:spLocks noGrp="1" noChangeArrowheads="1"/>
          </p:cNvSpPr>
          <p:nvPr>
            <p:ph type="title"/>
          </p:nvPr>
        </p:nvSpPr>
        <p:spPr>
          <a:xfrm>
            <a:off x="206828" y="83127"/>
            <a:ext cx="7772400" cy="685800"/>
          </a:xfrm>
        </p:spPr>
        <p:txBody>
          <a:bodyPr/>
          <a:lstStyle/>
          <a:p>
            <a:pPr eaLnBrk="1" hangingPunct="1"/>
            <a:r>
              <a:rPr lang="en-US" b="1" dirty="0" smtClean="0"/>
              <a:t>ERCOT Communications Mailing Lists</a:t>
            </a:r>
          </a:p>
        </p:txBody>
      </p:sp>
    </p:spTree>
    <p:extLst>
      <p:ext uri="{BB962C8B-B14F-4D97-AF65-F5344CB8AC3E}">
        <p14:creationId xmlns:p14="http://schemas.microsoft.com/office/powerpoint/2010/main" val="3305103334"/>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smtClean="0"/>
              <a:t>Overview</a:t>
            </a:r>
            <a:endParaRPr lang="en-US" dirty="0"/>
          </a:p>
        </p:txBody>
      </p:sp>
    </p:spTree>
    <p:extLst>
      <p:ext uri="{BB962C8B-B14F-4D97-AF65-F5344CB8AC3E}">
        <p14:creationId xmlns:p14="http://schemas.microsoft.com/office/powerpoint/2010/main" val="851030928"/>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3"/>
          <p:cNvSpPr>
            <a:spLocks noGrp="1" noChangeArrowheads="1"/>
          </p:cNvSpPr>
          <p:nvPr>
            <p:ph type="title"/>
          </p:nvPr>
        </p:nvSpPr>
        <p:spPr>
          <a:xfrm>
            <a:off x="258289" y="83127"/>
            <a:ext cx="7772400" cy="609600"/>
          </a:xfrm>
        </p:spPr>
        <p:txBody>
          <a:bodyPr/>
          <a:lstStyle/>
          <a:p>
            <a:pPr eaLnBrk="1" hangingPunct="1"/>
            <a:r>
              <a:rPr lang="en-US" b="1" dirty="0" smtClean="0"/>
              <a:t>ERCOT Communications Mailing Lists</a:t>
            </a:r>
          </a:p>
        </p:txBody>
      </p:sp>
      <p:pic>
        <p:nvPicPr>
          <p:cNvPr id="2150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8095" y="1439203"/>
            <a:ext cx="7031546" cy="486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67600" y="2590800"/>
            <a:ext cx="257175"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09459745"/>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228600" y="0"/>
            <a:ext cx="7772400" cy="685800"/>
          </a:xfrm>
        </p:spPr>
        <p:txBody>
          <a:bodyPr/>
          <a:lstStyle/>
          <a:p>
            <a:pPr eaLnBrk="1" hangingPunct="1"/>
            <a:r>
              <a:rPr lang="en-US" b="1" dirty="0" smtClean="0"/>
              <a:t>ERCOT Communications Mailing List Matrix</a:t>
            </a:r>
          </a:p>
        </p:txBody>
      </p:sp>
      <p:pic>
        <p:nvPicPr>
          <p:cNvPr id="2253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4237" y="1293263"/>
            <a:ext cx="7977249" cy="503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2243851"/>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266700" y="205097"/>
            <a:ext cx="8647113" cy="552450"/>
          </a:xfrm>
        </p:spPr>
        <p:txBody>
          <a:bodyPr/>
          <a:lstStyle/>
          <a:p>
            <a:r>
              <a:rPr lang="en-US" b="1" dirty="0" smtClean="0"/>
              <a:t>ERCOT Communications Mailing Lists</a:t>
            </a:r>
          </a:p>
        </p:txBody>
      </p:sp>
      <p:sp>
        <p:nvSpPr>
          <p:cNvPr id="23555" name="Content Placeholder 2"/>
          <p:cNvSpPr>
            <a:spLocks noGrp="1"/>
          </p:cNvSpPr>
          <p:nvPr>
            <p:ph idx="1"/>
          </p:nvPr>
        </p:nvSpPr>
        <p:spPr/>
        <p:txBody>
          <a:bodyPr/>
          <a:lstStyle/>
          <a:p>
            <a:pPr indent="0" eaLnBrk="1" hangingPunct="1"/>
            <a:r>
              <a:rPr lang="en-US" sz="2400" dirty="0" smtClean="0"/>
              <a:t>Suggested mailing lists that may be of interest for retail operations (not all inclusive):</a:t>
            </a:r>
          </a:p>
          <a:p>
            <a:pPr eaLnBrk="1" hangingPunct="1">
              <a:buFontTx/>
              <a:buNone/>
            </a:pPr>
            <a:endParaRPr lang="en-US" sz="2400" dirty="0" smtClean="0"/>
          </a:p>
          <a:p>
            <a:pPr lvl="1" eaLnBrk="1" hangingPunct="1"/>
            <a:r>
              <a:rPr lang="en-US" dirty="0" smtClean="0"/>
              <a:t>Notice_General@lists.ercot.com </a:t>
            </a:r>
          </a:p>
          <a:p>
            <a:pPr lvl="1" eaLnBrk="1" hangingPunct="1"/>
            <a:r>
              <a:rPr lang="en-US" dirty="0" smtClean="0"/>
              <a:t>Notice_Extracts_Retail@lists.ercot.com </a:t>
            </a:r>
          </a:p>
          <a:p>
            <a:pPr lvl="1" eaLnBrk="1" hangingPunct="1"/>
            <a:r>
              <a:rPr lang="en-US" dirty="0" smtClean="0"/>
              <a:t>Notice_Retail_Processing@lists.ercot.com</a:t>
            </a:r>
          </a:p>
          <a:p>
            <a:pPr lvl="1" eaLnBrk="1" hangingPunct="1"/>
            <a:r>
              <a:rPr lang="en-US" dirty="0" smtClean="0"/>
              <a:t>Notice_Release_Retail@lists.ercot.com * </a:t>
            </a:r>
          </a:p>
          <a:p>
            <a:pPr lvl="1" eaLnBrk="1" hangingPunct="1"/>
            <a:r>
              <a:rPr lang="en-US" dirty="0" smtClean="0"/>
              <a:t>Notice_Testing_Retail@lists.ercot.com </a:t>
            </a:r>
          </a:p>
          <a:p>
            <a:pPr lvl="1" eaLnBrk="1" hangingPunct="1"/>
            <a:r>
              <a:rPr lang="en-US" dirty="0" smtClean="0"/>
              <a:t>RMS@Lists.ercot.com </a:t>
            </a:r>
          </a:p>
        </p:txBody>
      </p:sp>
    </p:spTree>
    <p:extLst>
      <p:ext uri="{BB962C8B-B14F-4D97-AF65-F5344CB8AC3E}">
        <p14:creationId xmlns:p14="http://schemas.microsoft.com/office/powerpoint/2010/main" val="2385494296"/>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a:t>Customer Switch </a:t>
            </a:r>
            <a:br>
              <a:rPr lang="en-US" dirty="0"/>
            </a:br>
            <a:r>
              <a:rPr lang="en-US" dirty="0"/>
              <a:t>Notifications</a:t>
            </a:r>
          </a:p>
        </p:txBody>
      </p:sp>
    </p:spTree>
    <p:extLst>
      <p:ext uri="{BB962C8B-B14F-4D97-AF65-F5344CB8AC3E}">
        <p14:creationId xmlns:p14="http://schemas.microsoft.com/office/powerpoint/2010/main" val="1908612359"/>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52400" y="0"/>
            <a:ext cx="8686800" cy="593725"/>
          </a:xfrm>
        </p:spPr>
        <p:txBody>
          <a:bodyPr/>
          <a:lstStyle/>
          <a:p>
            <a:pPr eaLnBrk="1" hangingPunct="1"/>
            <a:r>
              <a:rPr lang="en-US" b="1" dirty="0" smtClean="0"/>
              <a:t>Customer Switch Notification</a:t>
            </a:r>
          </a:p>
        </p:txBody>
      </p:sp>
      <p:sp>
        <p:nvSpPr>
          <p:cNvPr id="25603" name="Rectangle 3"/>
          <p:cNvSpPr>
            <a:spLocks noGrp="1" noChangeArrowheads="1"/>
          </p:cNvSpPr>
          <p:nvPr>
            <p:ph type="body" idx="1"/>
          </p:nvPr>
        </p:nvSpPr>
        <p:spPr>
          <a:xfrm>
            <a:off x="685800" y="1219200"/>
            <a:ext cx="7772400" cy="4876800"/>
          </a:xfrm>
        </p:spPr>
        <p:txBody>
          <a:bodyPr/>
          <a:lstStyle/>
          <a:p>
            <a:pPr marL="228600" indent="0" eaLnBrk="1" hangingPunct="1">
              <a:buFontTx/>
              <a:buNone/>
            </a:pPr>
            <a:r>
              <a:rPr lang="en-US" sz="2400" dirty="0" smtClean="0"/>
              <a:t>Purpose:</a:t>
            </a:r>
            <a:r>
              <a:rPr lang="en-US" sz="2400" b="0" dirty="0" smtClean="0"/>
              <a:t>  ERCOT will send a switch confirmation notice (secured mailer) to the customer as indicated by the PUCT rules and regulations.</a:t>
            </a:r>
          </a:p>
          <a:p>
            <a:pPr marL="228600" indent="0" eaLnBrk="1" hangingPunct="1">
              <a:lnSpc>
                <a:spcPct val="50000"/>
              </a:lnSpc>
              <a:buFontTx/>
              <a:buNone/>
            </a:pPr>
            <a:endParaRPr lang="en-US" sz="2400" b="0" dirty="0" smtClean="0"/>
          </a:p>
          <a:p>
            <a:pPr marL="228600" indent="0" eaLnBrk="1" hangingPunct="1">
              <a:buFontTx/>
              <a:buNone/>
            </a:pPr>
            <a:r>
              <a:rPr lang="en-US" sz="2400" dirty="0" smtClean="0"/>
              <a:t>The secured mailer will:</a:t>
            </a:r>
          </a:p>
          <a:p>
            <a:pPr marL="228600" indent="0" eaLnBrk="1" hangingPunct="1">
              <a:lnSpc>
                <a:spcPct val="50000"/>
              </a:lnSpc>
              <a:buFontTx/>
              <a:buNone/>
            </a:pPr>
            <a:endParaRPr lang="en-US" sz="1000" b="0" dirty="0" smtClean="0"/>
          </a:p>
          <a:p>
            <a:pPr marL="228600" indent="0" eaLnBrk="1" hangingPunct="1">
              <a:spcBef>
                <a:spcPct val="0"/>
              </a:spcBef>
            </a:pPr>
            <a:r>
              <a:rPr lang="en-US" sz="2400" b="0" dirty="0" smtClean="0"/>
              <a:t>Provide the specific name and detailed contact information for the gaining and losing electric provider.</a:t>
            </a:r>
          </a:p>
          <a:p>
            <a:pPr marL="228600" indent="0" eaLnBrk="1" hangingPunct="1">
              <a:spcBef>
                <a:spcPct val="0"/>
              </a:spcBef>
              <a:buFontTx/>
              <a:buNone/>
            </a:pPr>
            <a:endParaRPr lang="en-US" sz="2400" b="0" dirty="0" smtClean="0"/>
          </a:p>
          <a:p>
            <a:pPr marL="228600" indent="0" eaLnBrk="1" hangingPunct="1">
              <a:spcBef>
                <a:spcPct val="0"/>
              </a:spcBef>
            </a:pPr>
            <a:r>
              <a:rPr lang="en-US" sz="2400" b="0" dirty="0" smtClean="0"/>
              <a:t>The mailer will also request that the customer contact the gaining or losing provider if they did not authorize the switch.</a:t>
            </a:r>
          </a:p>
        </p:txBody>
      </p:sp>
    </p:spTree>
    <p:extLst>
      <p:ext uri="{BB962C8B-B14F-4D97-AF65-F5344CB8AC3E}">
        <p14:creationId xmlns:p14="http://schemas.microsoft.com/office/powerpoint/2010/main" val="1511363218"/>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152400" y="168234"/>
            <a:ext cx="8686800" cy="593725"/>
          </a:xfrm>
        </p:spPr>
        <p:txBody>
          <a:bodyPr/>
          <a:lstStyle/>
          <a:p>
            <a:pPr eaLnBrk="1" hangingPunct="1"/>
            <a:r>
              <a:rPr lang="en-US" b="1" dirty="0" smtClean="0"/>
              <a:t>Customer Switch Notification</a:t>
            </a:r>
          </a:p>
        </p:txBody>
      </p:sp>
      <p:sp>
        <p:nvSpPr>
          <p:cNvPr id="26627" name="Text Box 3"/>
          <p:cNvSpPr txBox="1">
            <a:spLocks noChangeArrowheads="1"/>
          </p:cNvSpPr>
          <p:nvPr/>
        </p:nvSpPr>
        <p:spPr bwMode="auto">
          <a:xfrm>
            <a:off x="304800" y="1332016"/>
            <a:ext cx="8458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buFontTx/>
              <a:buChar char="•"/>
            </a:pPr>
            <a:endParaRPr lang="en-US" sz="2400" dirty="0"/>
          </a:p>
          <a:p>
            <a:pPr eaLnBrk="1" hangingPunct="1">
              <a:buFontTx/>
              <a:buChar char="•"/>
            </a:pPr>
            <a:r>
              <a:rPr lang="en-US" sz="2400" dirty="0"/>
              <a:t>If a customer cancels a switch, they will remain with their current CR with no lapse in service.</a:t>
            </a:r>
          </a:p>
          <a:p>
            <a:pPr eaLnBrk="1" hangingPunct="1">
              <a:buFontTx/>
              <a:buChar char="•"/>
            </a:pPr>
            <a:endParaRPr lang="en-US" sz="2400" dirty="0"/>
          </a:p>
          <a:p>
            <a:pPr eaLnBrk="1" hangingPunct="1">
              <a:buFontTx/>
              <a:buChar char="•"/>
            </a:pPr>
            <a:r>
              <a:rPr lang="en-US" sz="2400" dirty="0"/>
              <a:t>All questions or issues should be directed to the CRs listed on the notice.</a:t>
            </a:r>
          </a:p>
        </p:txBody>
      </p:sp>
    </p:spTree>
    <p:extLst>
      <p:ext uri="{BB962C8B-B14F-4D97-AF65-F5344CB8AC3E}">
        <p14:creationId xmlns:p14="http://schemas.microsoft.com/office/powerpoint/2010/main" val="173975287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52400" y="0"/>
            <a:ext cx="8686800" cy="593725"/>
          </a:xfrm>
        </p:spPr>
        <p:txBody>
          <a:bodyPr/>
          <a:lstStyle/>
          <a:p>
            <a:pPr eaLnBrk="1" hangingPunct="1"/>
            <a:r>
              <a:rPr lang="en-US" b="1" dirty="0" smtClean="0"/>
              <a:t>Secured Mailer - Switch</a:t>
            </a:r>
          </a:p>
        </p:txBody>
      </p:sp>
      <p:sp>
        <p:nvSpPr>
          <p:cNvPr id="27651" name="Rectangle 3"/>
          <p:cNvSpPr>
            <a:spLocks noChangeArrowheads="1"/>
          </p:cNvSpPr>
          <p:nvPr/>
        </p:nvSpPr>
        <p:spPr bwMode="auto">
          <a:xfrm>
            <a:off x="228600" y="1401288"/>
            <a:ext cx="8686800" cy="4694712"/>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pic>
        <p:nvPicPr>
          <p:cNvPr id="2765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676400"/>
            <a:ext cx="8610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Tree>
    <p:extLst>
      <p:ext uri="{BB962C8B-B14F-4D97-AF65-F5344CB8AC3E}">
        <p14:creationId xmlns:p14="http://schemas.microsoft.com/office/powerpoint/2010/main" val="1182546998"/>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a:t>ERCOT Contact </a:t>
            </a:r>
            <a:br>
              <a:rPr lang="en-US" dirty="0"/>
            </a:br>
            <a:r>
              <a:rPr lang="en-US" dirty="0"/>
              <a:t>Information</a:t>
            </a:r>
          </a:p>
        </p:txBody>
      </p:sp>
    </p:spTree>
    <p:extLst>
      <p:ext uri="{BB962C8B-B14F-4D97-AF65-F5344CB8AC3E}">
        <p14:creationId xmlns:p14="http://schemas.microsoft.com/office/powerpoint/2010/main" val="3405161027"/>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533400" y="0"/>
            <a:ext cx="8001000" cy="762000"/>
          </a:xfrm>
        </p:spPr>
        <p:txBody>
          <a:bodyPr/>
          <a:lstStyle/>
          <a:p>
            <a:pPr eaLnBrk="1" hangingPunct="1"/>
            <a:r>
              <a:rPr lang="en-US" b="1" dirty="0" smtClean="0"/>
              <a:t>ERCOT Client Services</a:t>
            </a:r>
          </a:p>
        </p:txBody>
      </p:sp>
      <p:sp>
        <p:nvSpPr>
          <p:cNvPr id="29699" name="Rectangle 3"/>
          <p:cNvSpPr>
            <a:spLocks noGrp="1" noChangeArrowheads="1"/>
          </p:cNvSpPr>
          <p:nvPr>
            <p:ph type="body" idx="1"/>
          </p:nvPr>
        </p:nvSpPr>
        <p:spPr>
          <a:xfrm>
            <a:off x="685800" y="1487385"/>
            <a:ext cx="7772400" cy="4616532"/>
          </a:xfrm>
        </p:spPr>
        <p:txBody>
          <a:bodyPr/>
          <a:lstStyle/>
          <a:p>
            <a:pPr marL="0" indent="0" eaLnBrk="1" hangingPunct="1">
              <a:lnSpc>
                <a:spcPct val="90000"/>
              </a:lnSpc>
              <a:buFontTx/>
              <a:buNone/>
            </a:pPr>
            <a:r>
              <a:rPr lang="en-US" sz="2400" dirty="0" smtClean="0"/>
              <a:t>Please contact your ERCOT Client Services account </a:t>
            </a:r>
            <a:r>
              <a:rPr lang="en-US" dirty="0"/>
              <a:t>m</a:t>
            </a:r>
            <a:r>
              <a:rPr lang="en-US" sz="2400" dirty="0" smtClean="0"/>
              <a:t>anager for any of the following types of questions or issues:</a:t>
            </a:r>
          </a:p>
          <a:p>
            <a:pPr marL="0" indent="0" eaLnBrk="1" hangingPunct="1">
              <a:lnSpc>
                <a:spcPct val="90000"/>
              </a:lnSpc>
              <a:buFontTx/>
              <a:buNone/>
            </a:pPr>
            <a:endParaRPr lang="en-US" sz="2400" dirty="0" smtClean="0"/>
          </a:p>
          <a:p>
            <a:pPr lvl="1" eaLnBrk="1" hangingPunct="1">
              <a:lnSpc>
                <a:spcPct val="90000"/>
              </a:lnSpc>
              <a:buFontTx/>
              <a:buChar char="•"/>
            </a:pPr>
            <a:r>
              <a:rPr lang="en-US" dirty="0" smtClean="0"/>
              <a:t>ERCOT Protocols</a:t>
            </a:r>
          </a:p>
          <a:p>
            <a:pPr lvl="1" eaLnBrk="1" hangingPunct="1">
              <a:lnSpc>
                <a:spcPct val="90000"/>
              </a:lnSpc>
              <a:buFontTx/>
              <a:buChar char="•"/>
            </a:pPr>
            <a:r>
              <a:rPr lang="en-US" dirty="0" smtClean="0"/>
              <a:t>Market Participant Registration Information</a:t>
            </a:r>
          </a:p>
          <a:p>
            <a:pPr lvl="1" eaLnBrk="1" hangingPunct="1">
              <a:lnSpc>
                <a:spcPct val="90000"/>
              </a:lnSpc>
              <a:buFontTx/>
              <a:buChar char="•"/>
            </a:pPr>
            <a:r>
              <a:rPr lang="en-US" dirty="0" smtClean="0"/>
              <a:t>Market Information System</a:t>
            </a:r>
          </a:p>
          <a:p>
            <a:pPr lvl="1" eaLnBrk="1" hangingPunct="1">
              <a:lnSpc>
                <a:spcPct val="90000"/>
              </a:lnSpc>
              <a:buFontTx/>
              <a:buChar char="•"/>
            </a:pPr>
            <a:r>
              <a:rPr lang="en-US" dirty="0" smtClean="0"/>
              <a:t>Reports and Extracts</a:t>
            </a:r>
          </a:p>
          <a:p>
            <a:pPr lvl="1" eaLnBrk="1" hangingPunct="1">
              <a:lnSpc>
                <a:spcPct val="90000"/>
              </a:lnSpc>
              <a:buFontTx/>
              <a:buChar char="•"/>
            </a:pPr>
            <a:r>
              <a:rPr lang="en-US" dirty="0" smtClean="0"/>
              <a:t>Training Needs</a:t>
            </a:r>
          </a:p>
          <a:p>
            <a:pPr lvl="1" eaLnBrk="1" hangingPunct="1">
              <a:lnSpc>
                <a:spcPct val="90000"/>
              </a:lnSpc>
              <a:buFontTx/>
              <a:buChar char="•"/>
            </a:pPr>
            <a:r>
              <a:rPr lang="en-US" dirty="0" smtClean="0"/>
              <a:t>Facilitation of General Issue Resolution</a:t>
            </a:r>
          </a:p>
          <a:p>
            <a:pPr lvl="1" eaLnBrk="1" hangingPunct="1">
              <a:lnSpc>
                <a:spcPct val="90000"/>
              </a:lnSpc>
              <a:buFontTx/>
              <a:buChar char="•"/>
            </a:pPr>
            <a:r>
              <a:rPr lang="en-US" dirty="0" smtClean="0"/>
              <a:t>Retail Qualification and Test Flights</a:t>
            </a:r>
          </a:p>
        </p:txBody>
      </p:sp>
    </p:spTree>
    <p:extLst>
      <p:ext uri="{BB962C8B-B14F-4D97-AF65-F5344CB8AC3E}">
        <p14:creationId xmlns:p14="http://schemas.microsoft.com/office/powerpoint/2010/main" val="281099839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66700" y="216972"/>
            <a:ext cx="8647113" cy="552450"/>
          </a:xfrm>
        </p:spPr>
        <p:txBody>
          <a:bodyPr/>
          <a:lstStyle/>
          <a:p>
            <a:pPr eaLnBrk="1" hangingPunct="1"/>
            <a:r>
              <a:rPr lang="en-US" b="1" dirty="0" smtClean="0"/>
              <a:t>ERCOT Client Services</a:t>
            </a:r>
          </a:p>
        </p:txBody>
      </p:sp>
      <p:sp>
        <p:nvSpPr>
          <p:cNvPr id="27651" name="Rectangle 3"/>
          <p:cNvSpPr>
            <a:spLocks noGrp="1" noChangeArrowheads="1"/>
          </p:cNvSpPr>
          <p:nvPr>
            <p:ph type="body" sz="half" idx="1"/>
          </p:nvPr>
        </p:nvSpPr>
        <p:spPr>
          <a:xfrm>
            <a:off x="800100" y="1456706"/>
            <a:ext cx="3657600" cy="2743200"/>
          </a:xfrm>
        </p:spPr>
        <p:txBody>
          <a:bodyPr/>
          <a:lstStyle/>
          <a:p>
            <a:pPr marL="0" indent="0" eaLnBrk="1" hangingPunct="1">
              <a:lnSpc>
                <a:spcPct val="80000"/>
              </a:lnSpc>
              <a:buFontTx/>
              <a:buNone/>
              <a:defRPr/>
            </a:pPr>
            <a:r>
              <a:rPr lang="en-US" sz="1800" dirty="0" smtClean="0"/>
              <a:t>David Gonzales, Supervisor</a:t>
            </a:r>
          </a:p>
          <a:p>
            <a:pPr lvl="1" eaLnBrk="1" hangingPunct="1">
              <a:lnSpc>
                <a:spcPct val="80000"/>
              </a:lnSpc>
              <a:defRPr/>
            </a:pPr>
            <a:r>
              <a:rPr lang="en-US" sz="1800" dirty="0" smtClean="0"/>
              <a:t>512-248-6743</a:t>
            </a:r>
          </a:p>
          <a:p>
            <a:pPr lvl="1" eaLnBrk="1" hangingPunct="1">
              <a:lnSpc>
                <a:spcPct val="80000"/>
              </a:lnSpc>
              <a:defRPr/>
            </a:pPr>
            <a:r>
              <a:rPr lang="en-US" sz="1800" dirty="0" smtClean="0"/>
              <a:t>dgonzales@ercot.com</a:t>
            </a:r>
          </a:p>
          <a:p>
            <a:pPr>
              <a:lnSpc>
                <a:spcPct val="80000"/>
              </a:lnSpc>
              <a:buFontTx/>
              <a:buNone/>
              <a:defRPr/>
            </a:pPr>
            <a:endParaRPr lang="en-US" sz="1800" dirty="0" smtClean="0"/>
          </a:p>
          <a:p>
            <a:pPr>
              <a:lnSpc>
                <a:spcPct val="80000"/>
              </a:lnSpc>
              <a:buFontTx/>
              <a:buNone/>
              <a:defRPr/>
            </a:pPr>
            <a:endParaRPr lang="en-US" sz="1800" dirty="0"/>
          </a:p>
          <a:p>
            <a:pPr>
              <a:lnSpc>
                <a:spcPct val="80000"/>
              </a:lnSpc>
              <a:buFontTx/>
              <a:buNone/>
              <a:defRPr/>
            </a:pPr>
            <a:r>
              <a:rPr lang="en-US" sz="1800" dirty="0" smtClean="0"/>
              <a:t>Sarah Heselmeyer</a:t>
            </a:r>
          </a:p>
          <a:p>
            <a:pPr lvl="1">
              <a:lnSpc>
                <a:spcPct val="80000"/>
              </a:lnSpc>
              <a:defRPr/>
            </a:pPr>
            <a:r>
              <a:rPr lang="en-US" sz="1800" dirty="0" smtClean="0"/>
              <a:t>512-248-3952</a:t>
            </a:r>
          </a:p>
          <a:p>
            <a:pPr lvl="1">
              <a:lnSpc>
                <a:spcPct val="80000"/>
              </a:lnSpc>
              <a:defRPr/>
            </a:pPr>
            <a:r>
              <a:rPr lang="en-US" sz="1800" dirty="0" smtClean="0"/>
              <a:t>sheselmeyer@ercot.com</a:t>
            </a:r>
          </a:p>
        </p:txBody>
      </p:sp>
      <p:sp>
        <p:nvSpPr>
          <p:cNvPr id="30724" name="Rectangle 4"/>
          <p:cNvSpPr>
            <a:spLocks noChangeArrowheads="1"/>
          </p:cNvSpPr>
          <p:nvPr/>
        </p:nvSpPr>
        <p:spPr bwMode="auto">
          <a:xfrm>
            <a:off x="5105400" y="1464623"/>
            <a:ext cx="3657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spcBef>
                <a:spcPct val="20000"/>
              </a:spcBef>
            </a:pPr>
            <a:r>
              <a:rPr lang="en-US" b="1" dirty="0"/>
              <a:t>David Hanks </a:t>
            </a:r>
          </a:p>
          <a:p>
            <a:pPr marL="742950" lvl="1" indent="-285750">
              <a:lnSpc>
                <a:spcPct val="80000"/>
              </a:lnSpc>
              <a:spcBef>
                <a:spcPct val="20000"/>
              </a:spcBef>
              <a:buFontTx/>
              <a:buChar char="–"/>
            </a:pPr>
            <a:r>
              <a:rPr lang="en-US" dirty="0"/>
              <a:t>512-248-6763</a:t>
            </a:r>
          </a:p>
          <a:p>
            <a:pPr marL="742950" lvl="1" indent="-285750">
              <a:lnSpc>
                <a:spcPct val="80000"/>
              </a:lnSpc>
              <a:spcBef>
                <a:spcPct val="20000"/>
              </a:spcBef>
              <a:buFontTx/>
              <a:buChar char="–"/>
            </a:pPr>
            <a:r>
              <a:rPr lang="en-US" dirty="0"/>
              <a:t>dhanks@ercot.com </a:t>
            </a:r>
          </a:p>
          <a:p>
            <a:pPr>
              <a:lnSpc>
                <a:spcPct val="80000"/>
              </a:lnSpc>
              <a:spcBef>
                <a:spcPct val="20000"/>
              </a:spcBef>
            </a:pPr>
            <a:r>
              <a:rPr lang="en-US" b="1" dirty="0"/>
              <a:t>Jim Rudd</a:t>
            </a:r>
          </a:p>
          <a:p>
            <a:pPr marL="742950" lvl="1" indent="-285750">
              <a:lnSpc>
                <a:spcPct val="80000"/>
              </a:lnSpc>
              <a:spcBef>
                <a:spcPct val="20000"/>
              </a:spcBef>
              <a:buFontTx/>
              <a:buChar char="–"/>
            </a:pPr>
            <a:r>
              <a:rPr lang="en-US" dirty="0"/>
              <a:t>512-248-6346</a:t>
            </a:r>
          </a:p>
          <a:p>
            <a:pPr marL="742950" lvl="1" indent="-285750">
              <a:lnSpc>
                <a:spcPct val="80000"/>
              </a:lnSpc>
              <a:spcBef>
                <a:spcPct val="20000"/>
              </a:spcBef>
              <a:buFontTx/>
              <a:buChar char="–"/>
            </a:pPr>
            <a:r>
              <a:rPr lang="en-US" dirty="0"/>
              <a:t>jrudd@ercot.com</a:t>
            </a:r>
          </a:p>
          <a:p>
            <a:pPr>
              <a:lnSpc>
                <a:spcPct val="80000"/>
              </a:lnSpc>
              <a:spcBef>
                <a:spcPct val="20000"/>
              </a:spcBef>
            </a:pPr>
            <a:r>
              <a:rPr lang="en-US" b="1" dirty="0"/>
              <a:t>Craig Dillon</a:t>
            </a:r>
          </a:p>
          <a:p>
            <a:pPr marL="742950" lvl="1" indent="-285750">
              <a:lnSpc>
                <a:spcPct val="80000"/>
              </a:lnSpc>
              <a:spcBef>
                <a:spcPct val="20000"/>
              </a:spcBef>
              <a:buFontTx/>
              <a:buChar char="–"/>
            </a:pPr>
            <a:r>
              <a:rPr lang="en-US" dirty="0"/>
              <a:t>512-248-4187</a:t>
            </a:r>
          </a:p>
          <a:p>
            <a:pPr marL="742950" lvl="1" indent="-285750">
              <a:lnSpc>
                <a:spcPct val="80000"/>
              </a:lnSpc>
              <a:spcBef>
                <a:spcPct val="20000"/>
              </a:spcBef>
              <a:buFontTx/>
              <a:buChar char="–"/>
            </a:pPr>
            <a:r>
              <a:rPr lang="en-US" dirty="0"/>
              <a:t>cdillon@ercot.com</a:t>
            </a:r>
          </a:p>
          <a:p>
            <a:pPr marL="742950" lvl="1" indent="-285750">
              <a:lnSpc>
                <a:spcPct val="80000"/>
              </a:lnSpc>
              <a:spcBef>
                <a:spcPct val="20000"/>
              </a:spcBef>
            </a:pPr>
            <a:endParaRPr lang="en-US" dirty="0"/>
          </a:p>
        </p:txBody>
      </p:sp>
      <p:sp>
        <p:nvSpPr>
          <p:cNvPr id="30725" name="TextBox 4"/>
          <p:cNvSpPr txBox="1">
            <a:spLocks noChangeArrowheads="1"/>
          </p:cNvSpPr>
          <p:nvPr/>
        </p:nvSpPr>
        <p:spPr bwMode="auto">
          <a:xfrm>
            <a:off x="838200" y="4343400"/>
            <a:ext cx="7239000" cy="1742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80000"/>
              </a:lnSpc>
            </a:pPr>
            <a:r>
              <a:rPr lang="en-US" dirty="0"/>
              <a:t>If you have not yet been assigned a Client Services Account Manager, please feel free to contact the ERCOT Client Services team at:  </a:t>
            </a:r>
          </a:p>
          <a:p>
            <a:pPr eaLnBrk="1" hangingPunct="1">
              <a:lnSpc>
                <a:spcPct val="80000"/>
              </a:lnSpc>
            </a:pPr>
            <a:endParaRPr lang="en-US" dirty="0"/>
          </a:p>
          <a:p>
            <a:pPr eaLnBrk="1" hangingPunct="1">
              <a:lnSpc>
                <a:spcPct val="80000"/>
              </a:lnSpc>
            </a:pPr>
            <a:endParaRPr lang="en-US" sz="800" dirty="0"/>
          </a:p>
          <a:p>
            <a:pPr eaLnBrk="1" hangingPunct="1">
              <a:lnSpc>
                <a:spcPct val="80000"/>
              </a:lnSpc>
            </a:pPr>
            <a:r>
              <a:rPr lang="en-US" dirty="0"/>
              <a:t> 	</a:t>
            </a:r>
            <a:r>
              <a:rPr lang="en-US" dirty="0" smtClean="0"/>
              <a:t>                      (</a:t>
            </a:r>
            <a:r>
              <a:rPr lang="en-US" dirty="0"/>
              <a:t>512) 248-3900 </a:t>
            </a:r>
          </a:p>
          <a:p>
            <a:pPr eaLnBrk="1" hangingPunct="1">
              <a:lnSpc>
                <a:spcPct val="80000"/>
              </a:lnSpc>
            </a:pPr>
            <a:r>
              <a:rPr lang="en-US" dirty="0" smtClean="0"/>
              <a:t>                                                 or </a:t>
            </a:r>
          </a:p>
          <a:p>
            <a:pPr eaLnBrk="1" hangingPunct="1">
              <a:lnSpc>
                <a:spcPct val="80000"/>
              </a:lnSpc>
            </a:pPr>
            <a:r>
              <a:rPr lang="en-US" dirty="0"/>
              <a:t> </a:t>
            </a:r>
            <a:r>
              <a:rPr lang="en-US" dirty="0" smtClean="0"/>
              <a:t>                             ClientServices@ercot.com</a:t>
            </a:r>
            <a:endParaRPr lang="en-US" dirty="0"/>
          </a:p>
        </p:txBody>
      </p:sp>
    </p:spTree>
    <p:extLst>
      <p:ext uri="{BB962C8B-B14F-4D97-AF65-F5344CB8AC3E}">
        <p14:creationId xmlns:p14="http://schemas.microsoft.com/office/powerpoint/2010/main" val="181344097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228600" y="0"/>
            <a:ext cx="8686800" cy="685800"/>
          </a:xfrm>
        </p:spPr>
        <p:txBody>
          <a:bodyPr/>
          <a:lstStyle/>
          <a:p>
            <a:pPr eaLnBrk="1" hangingPunct="1"/>
            <a:r>
              <a:rPr lang="en-US" b="1" dirty="0" smtClean="0"/>
              <a:t>Overview</a:t>
            </a:r>
          </a:p>
        </p:txBody>
      </p:sp>
      <p:sp>
        <p:nvSpPr>
          <p:cNvPr id="4099" name="Rectangle 3"/>
          <p:cNvSpPr>
            <a:spLocks noGrp="1" noChangeArrowheads="1"/>
          </p:cNvSpPr>
          <p:nvPr>
            <p:ph type="body" idx="1"/>
          </p:nvPr>
        </p:nvSpPr>
        <p:spPr/>
        <p:txBody>
          <a:bodyPr/>
          <a:lstStyle/>
          <a:p>
            <a:pPr eaLnBrk="1" hangingPunct="1">
              <a:buFontTx/>
              <a:buNone/>
            </a:pPr>
            <a:endParaRPr lang="en-US" dirty="0" smtClean="0"/>
          </a:p>
          <a:p>
            <a:pPr eaLnBrk="1" hangingPunct="1"/>
            <a:r>
              <a:rPr lang="en-US" sz="2400" dirty="0" smtClean="0"/>
              <a:t>Retail Market Notifications</a:t>
            </a:r>
          </a:p>
          <a:p>
            <a:pPr eaLnBrk="1" hangingPunct="1"/>
            <a:endParaRPr lang="en-US" sz="2400" dirty="0" smtClean="0"/>
          </a:p>
          <a:p>
            <a:pPr eaLnBrk="1" hangingPunct="1"/>
            <a:r>
              <a:rPr lang="en-US" sz="2400" dirty="0" smtClean="0"/>
              <a:t>ERCOT Communications Mailing Lists</a:t>
            </a:r>
          </a:p>
          <a:p>
            <a:pPr eaLnBrk="1" hangingPunct="1"/>
            <a:endParaRPr lang="en-US" sz="2400" dirty="0" smtClean="0"/>
          </a:p>
          <a:p>
            <a:pPr eaLnBrk="1" hangingPunct="1"/>
            <a:r>
              <a:rPr lang="en-US" sz="2400" dirty="0" smtClean="0"/>
              <a:t>Customer Switch Notifications</a:t>
            </a:r>
          </a:p>
          <a:p>
            <a:pPr eaLnBrk="1" hangingPunct="1"/>
            <a:endParaRPr lang="en-US" sz="2400" dirty="0" smtClean="0"/>
          </a:p>
          <a:p>
            <a:pPr eaLnBrk="1" hangingPunct="1"/>
            <a:r>
              <a:rPr lang="en-US" sz="2400" dirty="0" smtClean="0"/>
              <a:t>ERCOT Contact Information</a:t>
            </a:r>
          </a:p>
          <a:p>
            <a:pPr eaLnBrk="1" hangingPunct="1">
              <a:buFontTx/>
              <a:buNone/>
            </a:pPr>
            <a:endParaRPr lang="en-US" sz="2400" dirty="0" smtClean="0"/>
          </a:p>
          <a:p>
            <a:pPr eaLnBrk="1" hangingPunct="1"/>
            <a:endParaRPr lang="en-US" sz="2400" dirty="0" smtClean="0"/>
          </a:p>
        </p:txBody>
      </p:sp>
    </p:spTree>
    <p:extLst>
      <p:ext uri="{BB962C8B-B14F-4D97-AF65-F5344CB8AC3E}">
        <p14:creationId xmlns:p14="http://schemas.microsoft.com/office/powerpoint/2010/main" val="976470819"/>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34538" y="75210"/>
            <a:ext cx="7772400" cy="609600"/>
          </a:xfrm>
        </p:spPr>
        <p:txBody>
          <a:bodyPr/>
          <a:lstStyle/>
          <a:p>
            <a:pPr eaLnBrk="1" hangingPunct="1"/>
            <a:r>
              <a:rPr lang="en-US" b="1" dirty="0" smtClean="0"/>
              <a:t>Retail Customer Choice</a:t>
            </a:r>
          </a:p>
        </p:txBody>
      </p:sp>
      <p:sp>
        <p:nvSpPr>
          <p:cNvPr id="31747" name="Rectangle 3"/>
          <p:cNvSpPr>
            <a:spLocks noGrp="1" noChangeArrowheads="1"/>
          </p:cNvSpPr>
          <p:nvPr>
            <p:ph type="body" idx="1"/>
          </p:nvPr>
        </p:nvSpPr>
        <p:spPr>
          <a:xfrm>
            <a:off x="685800" y="1365663"/>
            <a:ext cx="7924800" cy="4963886"/>
          </a:xfrm>
        </p:spPr>
        <p:txBody>
          <a:bodyPr/>
          <a:lstStyle/>
          <a:p>
            <a:pPr marL="0" indent="0" eaLnBrk="1" hangingPunct="1">
              <a:lnSpc>
                <a:spcPct val="90000"/>
              </a:lnSpc>
              <a:buFontTx/>
              <a:buNone/>
              <a:defRPr/>
            </a:pPr>
            <a:r>
              <a:rPr lang="en-US" sz="2000" dirty="0" smtClean="0"/>
              <a:t>Please file a MarkeTrak issue to have questions about specific transactions and/or files investigated:</a:t>
            </a:r>
          </a:p>
          <a:p>
            <a:pPr marL="0" indent="0" eaLnBrk="1" hangingPunct="1">
              <a:lnSpc>
                <a:spcPct val="90000"/>
              </a:lnSpc>
              <a:buFontTx/>
              <a:buNone/>
              <a:defRPr/>
            </a:pPr>
            <a:endParaRPr lang="en-US" sz="2000" dirty="0" smtClean="0"/>
          </a:p>
          <a:p>
            <a:pPr lvl="1" eaLnBrk="1" hangingPunct="1">
              <a:lnSpc>
                <a:spcPct val="90000"/>
              </a:lnSpc>
              <a:buFontTx/>
              <a:buChar char="•"/>
              <a:defRPr/>
            </a:pPr>
            <a:r>
              <a:rPr lang="en-US" sz="2000" dirty="0" smtClean="0"/>
              <a:t>Did ERCOT process this file?</a:t>
            </a:r>
          </a:p>
          <a:p>
            <a:pPr lvl="1" eaLnBrk="1" hangingPunct="1">
              <a:lnSpc>
                <a:spcPct val="90000"/>
              </a:lnSpc>
              <a:buFontTx/>
              <a:buChar char="•"/>
              <a:defRPr/>
            </a:pPr>
            <a:r>
              <a:rPr lang="en-US" sz="2000" dirty="0" smtClean="0"/>
              <a:t>What if I am missing response transactions?</a:t>
            </a:r>
          </a:p>
          <a:p>
            <a:pPr lvl="1" eaLnBrk="1" hangingPunct="1">
              <a:lnSpc>
                <a:spcPct val="90000"/>
              </a:lnSpc>
              <a:buFontTx/>
              <a:buChar char="•"/>
              <a:defRPr/>
            </a:pPr>
            <a:r>
              <a:rPr lang="en-US" sz="2000" dirty="0" smtClean="0"/>
              <a:t>Why did this file fail?</a:t>
            </a:r>
          </a:p>
          <a:p>
            <a:pPr marL="0" indent="0" eaLnBrk="1" hangingPunct="1">
              <a:lnSpc>
                <a:spcPct val="90000"/>
              </a:lnSpc>
              <a:buFontTx/>
              <a:buNone/>
              <a:defRPr/>
            </a:pPr>
            <a:endParaRPr lang="en-US" sz="2000" dirty="0" smtClean="0"/>
          </a:p>
          <a:p>
            <a:pPr marL="0" indent="0" eaLnBrk="1" hangingPunct="1">
              <a:lnSpc>
                <a:spcPct val="90000"/>
              </a:lnSpc>
              <a:buFontTx/>
              <a:buNone/>
              <a:defRPr/>
            </a:pPr>
            <a:r>
              <a:rPr lang="en-US" sz="2000" dirty="0" smtClean="0"/>
              <a:t>Please note that transactional issues must be logged in MarkeTrak before a retail </a:t>
            </a:r>
            <a:r>
              <a:rPr lang="en-US" sz="2000" dirty="0"/>
              <a:t>t</a:t>
            </a:r>
            <a:r>
              <a:rPr lang="en-US" sz="2000" dirty="0" smtClean="0"/>
              <a:t>ransaction </a:t>
            </a:r>
            <a:r>
              <a:rPr lang="en-US" sz="2000" dirty="0"/>
              <a:t>a</a:t>
            </a:r>
            <a:r>
              <a:rPr lang="en-US" sz="2000" dirty="0" smtClean="0"/>
              <a:t>nalyst can begin analysis. </a:t>
            </a:r>
          </a:p>
          <a:p>
            <a:pPr marL="0" indent="0" eaLnBrk="1" hangingPunct="1">
              <a:lnSpc>
                <a:spcPct val="90000"/>
              </a:lnSpc>
              <a:buFontTx/>
              <a:buNone/>
              <a:defRPr/>
            </a:pPr>
            <a:endParaRPr lang="en-US" sz="2000" dirty="0" smtClean="0"/>
          </a:p>
          <a:p>
            <a:pPr marL="0" indent="0" eaLnBrk="1" hangingPunct="1">
              <a:lnSpc>
                <a:spcPct val="90000"/>
              </a:lnSpc>
              <a:buFontTx/>
              <a:buNone/>
              <a:defRPr/>
            </a:pPr>
            <a:r>
              <a:rPr lang="en-US" sz="2000" dirty="0" smtClean="0"/>
              <a:t>General MarkeTrak questions can also be sent to:  </a:t>
            </a:r>
            <a:r>
              <a:rPr lang="en-US" sz="2000" b="0" dirty="0" smtClean="0"/>
              <a:t>MarkeTrak@ercot.com	</a:t>
            </a:r>
            <a:endParaRPr lang="en-US" sz="2000" b="0" dirty="0" smtClean="0"/>
          </a:p>
          <a:p>
            <a:pPr eaLnBrk="1" hangingPunct="1">
              <a:lnSpc>
                <a:spcPct val="90000"/>
              </a:lnSpc>
              <a:buFont typeface="Arial" pitchFamily="34" charset="0"/>
              <a:buChar char="•"/>
              <a:defRPr/>
            </a:pPr>
            <a:r>
              <a:rPr lang="en-US" sz="2000" b="0" dirty="0"/>
              <a:t>Questions about user access, slow or no system response, etc. should continue to be sent to Helpdesk@ercot.com.</a:t>
            </a:r>
            <a:endParaRPr lang="en-US" sz="2000" b="0" dirty="0" smtClean="0"/>
          </a:p>
          <a:p>
            <a:pPr marL="0" indent="0" eaLnBrk="1" hangingPunct="1">
              <a:lnSpc>
                <a:spcPct val="90000"/>
              </a:lnSpc>
              <a:buFontTx/>
              <a:buNone/>
              <a:defRPr/>
            </a:pPr>
            <a:endParaRPr lang="en-US" sz="1800" dirty="0" smtClean="0"/>
          </a:p>
        </p:txBody>
      </p:sp>
    </p:spTree>
    <p:extLst>
      <p:ext uri="{BB962C8B-B14F-4D97-AF65-F5344CB8AC3E}">
        <p14:creationId xmlns:p14="http://schemas.microsoft.com/office/powerpoint/2010/main" val="553348055"/>
      </p:ext>
    </p:extLst>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24543" y="0"/>
            <a:ext cx="7772400" cy="838200"/>
          </a:xfrm>
        </p:spPr>
        <p:txBody>
          <a:bodyPr/>
          <a:lstStyle/>
          <a:p>
            <a:pPr eaLnBrk="1" hangingPunct="1"/>
            <a:r>
              <a:rPr lang="en-US" b="1" dirty="0" smtClean="0"/>
              <a:t>ERCOT Client Services</a:t>
            </a:r>
          </a:p>
        </p:txBody>
      </p:sp>
      <p:sp>
        <p:nvSpPr>
          <p:cNvPr id="32771" name="Rectangle 3"/>
          <p:cNvSpPr>
            <a:spLocks noGrp="1" noChangeArrowheads="1"/>
          </p:cNvSpPr>
          <p:nvPr>
            <p:ph type="body" idx="1"/>
          </p:nvPr>
        </p:nvSpPr>
        <p:spPr>
          <a:xfrm>
            <a:off x="266700" y="1442604"/>
            <a:ext cx="8647113" cy="4743450"/>
          </a:xfrm>
        </p:spPr>
        <p:txBody>
          <a:bodyPr/>
          <a:lstStyle/>
          <a:p>
            <a:pPr marL="0" indent="0" eaLnBrk="1" hangingPunct="1">
              <a:lnSpc>
                <a:spcPct val="80000"/>
              </a:lnSpc>
              <a:buFontTx/>
              <a:buNone/>
            </a:pPr>
            <a:r>
              <a:rPr lang="en-US" sz="1800" dirty="0" smtClean="0"/>
              <a:t>Please contact your ERCOT Client Services account </a:t>
            </a:r>
            <a:r>
              <a:rPr lang="en-US" sz="1800" dirty="0"/>
              <a:t>m</a:t>
            </a:r>
            <a:r>
              <a:rPr lang="en-US" sz="1800" dirty="0" smtClean="0"/>
              <a:t>anager for any of the following types of questions or issues:</a:t>
            </a:r>
          </a:p>
          <a:p>
            <a:pPr marL="0" indent="0" eaLnBrk="1" hangingPunct="1">
              <a:lnSpc>
                <a:spcPct val="80000"/>
              </a:lnSpc>
              <a:buFontTx/>
              <a:buNone/>
            </a:pPr>
            <a:endParaRPr lang="en-US" sz="1800" dirty="0" smtClean="0"/>
          </a:p>
          <a:p>
            <a:pPr lvl="1" eaLnBrk="1" hangingPunct="1">
              <a:lnSpc>
                <a:spcPct val="80000"/>
              </a:lnSpc>
              <a:buFontTx/>
              <a:buChar char="•"/>
            </a:pPr>
            <a:r>
              <a:rPr lang="en-US" sz="1800" dirty="0" smtClean="0"/>
              <a:t>Settlements and Billing</a:t>
            </a:r>
          </a:p>
          <a:p>
            <a:pPr lvl="1" eaLnBrk="1" hangingPunct="1">
              <a:lnSpc>
                <a:spcPct val="80000"/>
              </a:lnSpc>
              <a:buFontTx/>
              <a:buChar char="•"/>
            </a:pPr>
            <a:r>
              <a:rPr lang="en-US" sz="1800" dirty="0" smtClean="0"/>
              <a:t>QSE Functions and Questions </a:t>
            </a:r>
          </a:p>
          <a:p>
            <a:pPr lvl="1" eaLnBrk="1" hangingPunct="1">
              <a:lnSpc>
                <a:spcPct val="80000"/>
              </a:lnSpc>
              <a:buFontTx/>
              <a:buChar char="•"/>
            </a:pPr>
            <a:r>
              <a:rPr lang="en-US" sz="1800" dirty="0" smtClean="0"/>
              <a:t>Generation</a:t>
            </a:r>
          </a:p>
          <a:p>
            <a:pPr lvl="1" eaLnBrk="1" hangingPunct="1">
              <a:lnSpc>
                <a:spcPct val="80000"/>
              </a:lnSpc>
              <a:buFontTx/>
              <a:buChar char="•"/>
            </a:pPr>
            <a:r>
              <a:rPr lang="en-US" sz="1800" dirty="0" smtClean="0"/>
              <a:t>Power Scheduling </a:t>
            </a:r>
          </a:p>
          <a:p>
            <a:pPr lvl="1" eaLnBrk="1" hangingPunct="1">
              <a:lnSpc>
                <a:spcPct val="80000"/>
              </a:lnSpc>
              <a:buFontTx/>
              <a:buChar char="•"/>
            </a:pPr>
            <a:r>
              <a:rPr lang="en-US" sz="1800" dirty="0" smtClean="0"/>
              <a:t>Load Data </a:t>
            </a:r>
          </a:p>
          <a:p>
            <a:pPr lvl="1" eaLnBrk="1" hangingPunct="1">
              <a:lnSpc>
                <a:spcPct val="80000"/>
              </a:lnSpc>
              <a:buFontTx/>
              <a:buChar char="•"/>
            </a:pPr>
            <a:r>
              <a:rPr lang="en-US" sz="1800" dirty="0" smtClean="0"/>
              <a:t>Wholesale Reports and Extracts</a:t>
            </a:r>
          </a:p>
          <a:p>
            <a:pPr lvl="1" eaLnBrk="1" hangingPunct="1">
              <a:lnSpc>
                <a:spcPct val="80000"/>
              </a:lnSpc>
              <a:buFontTx/>
              <a:buNone/>
            </a:pPr>
            <a:endParaRPr lang="en-US" sz="1800" dirty="0" smtClean="0"/>
          </a:p>
          <a:p>
            <a:pPr marL="0" indent="0" eaLnBrk="1" hangingPunct="1">
              <a:lnSpc>
                <a:spcPct val="80000"/>
              </a:lnSpc>
              <a:buFontTx/>
              <a:buNone/>
            </a:pPr>
            <a:r>
              <a:rPr lang="en-US" sz="1800" dirty="0" smtClean="0"/>
              <a:t>For any general wholesale questions you may have,</a:t>
            </a:r>
          </a:p>
          <a:p>
            <a:pPr marL="0" indent="0" eaLnBrk="1" hangingPunct="1">
              <a:lnSpc>
                <a:spcPct val="80000"/>
              </a:lnSpc>
              <a:buFontTx/>
              <a:buNone/>
            </a:pPr>
            <a:r>
              <a:rPr lang="en-US" sz="1800" dirty="0" smtClean="0"/>
              <a:t>please contact ERCOT Client Services at: </a:t>
            </a:r>
          </a:p>
          <a:p>
            <a:pPr marL="0" indent="0" eaLnBrk="1" hangingPunct="1">
              <a:lnSpc>
                <a:spcPct val="80000"/>
              </a:lnSpc>
              <a:buFontTx/>
              <a:buNone/>
            </a:pPr>
            <a:endParaRPr lang="en-US" sz="800" dirty="0" smtClean="0"/>
          </a:p>
          <a:p>
            <a:pPr marL="0" indent="0" eaLnBrk="1" hangingPunct="1">
              <a:lnSpc>
                <a:spcPct val="80000"/>
              </a:lnSpc>
              <a:buFontTx/>
              <a:buNone/>
            </a:pPr>
            <a:r>
              <a:rPr lang="en-US" sz="1800" dirty="0" smtClean="0"/>
              <a:t> 	(512) 248-3900 or ClientServices@ercot.com</a:t>
            </a:r>
          </a:p>
          <a:p>
            <a:pPr marL="0" indent="0" eaLnBrk="1" hangingPunct="1">
              <a:lnSpc>
                <a:spcPct val="80000"/>
              </a:lnSpc>
              <a:buFontTx/>
              <a:buNone/>
            </a:pPr>
            <a:endParaRPr lang="en-US" sz="1800" dirty="0" smtClean="0"/>
          </a:p>
          <a:p>
            <a:pPr marL="0" indent="0" eaLnBrk="1" hangingPunct="1">
              <a:lnSpc>
                <a:spcPct val="80000"/>
              </a:lnSpc>
              <a:buFontTx/>
              <a:buNone/>
            </a:pPr>
            <a:r>
              <a:rPr lang="en-US" sz="1800" dirty="0" smtClean="0"/>
              <a:t>Please note - If your company is also a certified Qualified Scheduling Entity (QSE), you will have an assigned ERCOT Client Services account </a:t>
            </a:r>
            <a:r>
              <a:rPr lang="en-US" sz="1800" dirty="0"/>
              <a:t>m</a:t>
            </a:r>
            <a:r>
              <a:rPr lang="en-US" sz="1800" dirty="0" smtClean="0"/>
              <a:t>anager to contact.</a:t>
            </a:r>
          </a:p>
          <a:p>
            <a:pPr marL="0" indent="0" eaLnBrk="1" hangingPunct="1">
              <a:lnSpc>
                <a:spcPct val="80000"/>
              </a:lnSpc>
              <a:buFontTx/>
              <a:buNone/>
            </a:pPr>
            <a:endParaRPr lang="en-US" sz="1800" dirty="0" smtClean="0"/>
          </a:p>
        </p:txBody>
      </p:sp>
    </p:spTree>
    <p:extLst>
      <p:ext uri="{BB962C8B-B14F-4D97-AF65-F5344CB8AC3E}">
        <p14:creationId xmlns:p14="http://schemas.microsoft.com/office/powerpoint/2010/main" val="4121231123"/>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266700" y="240723"/>
            <a:ext cx="8647113" cy="552450"/>
          </a:xfrm>
        </p:spPr>
        <p:txBody>
          <a:bodyPr/>
          <a:lstStyle/>
          <a:p>
            <a:pPr eaLnBrk="1" hangingPunct="1"/>
            <a:r>
              <a:rPr lang="en-US" b="1" dirty="0" smtClean="0"/>
              <a:t>Help Desk</a:t>
            </a:r>
          </a:p>
        </p:txBody>
      </p:sp>
      <p:sp>
        <p:nvSpPr>
          <p:cNvPr id="33795" name="Rectangle 3"/>
          <p:cNvSpPr>
            <a:spLocks noGrp="1" noChangeArrowheads="1"/>
          </p:cNvSpPr>
          <p:nvPr>
            <p:ph type="body" idx="1"/>
          </p:nvPr>
        </p:nvSpPr>
        <p:spPr>
          <a:xfrm>
            <a:off x="457200" y="1591293"/>
            <a:ext cx="8077200" cy="4655127"/>
          </a:xfrm>
        </p:spPr>
        <p:txBody>
          <a:bodyPr/>
          <a:lstStyle/>
          <a:p>
            <a:pPr marL="0" indent="0" eaLnBrk="1" hangingPunct="1">
              <a:lnSpc>
                <a:spcPct val="90000"/>
              </a:lnSpc>
              <a:buFontTx/>
              <a:buNone/>
            </a:pPr>
            <a:r>
              <a:rPr lang="en-US" sz="2000" dirty="0" smtClean="0">
                <a:cs typeface="Arial" charset="0"/>
              </a:rPr>
              <a:t>Please contact ERCOT’s Help Desk for any of the following types of questions or issues:</a:t>
            </a:r>
          </a:p>
          <a:p>
            <a:pPr marL="0" indent="0" eaLnBrk="1" hangingPunct="1">
              <a:lnSpc>
                <a:spcPct val="90000"/>
              </a:lnSpc>
              <a:buFontTx/>
              <a:buNone/>
            </a:pPr>
            <a:endParaRPr lang="en-US" sz="2000" dirty="0" smtClean="0">
              <a:cs typeface="Arial" charset="0"/>
            </a:endParaRPr>
          </a:p>
          <a:p>
            <a:pPr lvl="1" eaLnBrk="1" hangingPunct="1">
              <a:lnSpc>
                <a:spcPct val="90000"/>
              </a:lnSpc>
              <a:buFontTx/>
              <a:buChar char="•"/>
            </a:pPr>
            <a:r>
              <a:rPr lang="en-US" sz="2000" dirty="0" smtClean="0">
                <a:cs typeface="Arial" charset="0"/>
              </a:rPr>
              <a:t>Technical Questions</a:t>
            </a:r>
          </a:p>
          <a:p>
            <a:pPr lvl="1" eaLnBrk="1" hangingPunct="1">
              <a:lnSpc>
                <a:spcPct val="90000"/>
              </a:lnSpc>
              <a:buFontTx/>
              <a:buChar char="•"/>
            </a:pPr>
            <a:r>
              <a:rPr lang="en-US" sz="2000" dirty="0" smtClean="0">
                <a:cs typeface="Arial" charset="0"/>
              </a:rPr>
              <a:t>Automated Communications (including accessing the MIS)</a:t>
            </a:r>
          </a:p>
          <a:p>
            <a:pPr lvl="1" eaLnBrk="1" hangingPunct="1">
              <a:lnSpc>
                <a:spcPct val="90000"/>
              </a:lnSpc>
              <a:buFontTx/>
              <a:buChar char="•"/>
            </a:pPr>
            <a:r>
              <a:rPr lang="en-US" sz="2000" dirty="0" smtClean="0">
                <a:cs typeface="Arial" charset="0"/>
              </a:rPr>
              <a:t>IT Support</a:t>
            </a:r>
          </a:p>
          <a:p>
            <a:pPr lvl="1" eaLnBrk="1" hangingPunct="1">
              <a:lnSpc>
                <a:spcPct val="90000"/>
              </a:lnSpc>
              <a:buFontTx/>
              <a:buChar char="•"/>
            </a:pPr>
            <a:r>
              <a:rPr lang="en-US" sz="2000" dirty="0" smtClean="0">
                <a:cs typeface="Arial" charset="0"/>
              </a:rPr>
              <a:t>System Administration Issues</a:t>
            </a:r>
          </a:p>
          <a:p>
            <a:pPr marL="0" indent="0" eaLnBrk="1" hangingPunct="1">
              <a:lnSpc>
                <a:spcPct val="90000"/>
              </a:lnSpc>
              <a:buFontTx/>
              <a:buNone/>
            </a:pPr>
            <a:endParaRPr lang="en-US" sz="2000" dirty="0" smtClean="0">
              <a:cs typeface="Arial" charset="0"/>
            </a:endParaRPr>
          </a:p>
          <a:p>
            <a:pPr marL="0" indent="0" eaLnBrk="1" hangingPunct="1">
              <a:lnSpc>
                <a:spcPct val="90000"/>
              </a:lnSpc>
              <a:buFontTx/>
              <a:buNone/>
            </a:pPr>
            <a:r>
              <a:rPr lang="en-US" sz="2000" dirty="0" smtClean="0">
                <a:cs typeface="Arial" charset="0"/>
              </a:rPr>
              <a:t>Market participants should call ERCOT's 24-hour Help Desk at (512) 248-6800 or e-mail the Help Desk at  helpdesk@ercot.com</a:t>
            </a:r>
            <a:endParaRPr lang="en-US" sz="2000" dirty="0" smtClean="0"/>
          </a:p>
        </p:txBody>
      </p:sp>
    </p:spTree>
    <p:extLst>
      <p:ext uri="{BB962C8B-B14F-4D97-AF65-F5344CB8AC3E}">
        <p14:creationId xmlns:p14="http://schemas.microsoft.com/office/powerpoint/2010/main" val="19285949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smtClean="0"/>
              <a:t>Summary</a:t>
            </a:r>
            <a:endParaRPr lang="en-US" dirty="0"/>
          </a:p>
        </p:txBody>
      </p:sp>
    </p:spTree>
    <p:extLst>
      <p:ext uri="{BB962C8B-B14F-4D97-AF65-F5344CB8AC3E}">
        <p14:creationId xmlns:p14="http://schemas.microsoft.com/office/powerpoint/2010/main" val="3999680223"/>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266700" y="240723"/>
            <a:ext cx="8647113" cy="552450"/>
          </a:xfrm>
        </p:spPr>
        <p:txBody>
          <a:bodyPr/>
          <a:lstStyle/>
          <a:p>
            <a:pPr eaLnBrk="1" hangingPunct="1"/>
            <a:r>
              <a:rPr lang="en-US" b="1" dirty="0" smtClean="0"/>
              <a:t>Summary</a:t>
            </a:r>
          </a:p>
        </p:txBody>
      </p:sp>
      <p:sp>
        <p:nvSpPr>
          <p:cNvPr id="34819" name="Rectangle 3"/>
          <p:cNvSpPr>
            <a:spLocks noChangeArrowheads="1"/>
          </p:cNvSpPr>
          <p:nvPr/>
        </p:nvSpPr>
        <p:spPr bwMode="auto">
          <a:xfrm>
            <a:off x="533400" y="1504207"/>
            <a:ext cx="7848600" cy="3354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400" b="1" dirty="0"/>
              <a:t>ERCOT communicates with the market in several ways:</a:t>
            </a:r>
          </a:p>
          <a:p>
            <a:pPr algn="ctr"/>
            <a:endParaRPr lang="en-US" sz="2400" dirty="0"/>
          </a:p>
          <a:p>
            <a:pPr lvl="1">
              <a:buFontTx/>
              <a:buChar char="•"/>
            </a:pPr>
            <a:r>
              <a:rPr lang="en-US" sz="2000" dirty="0"/>
              <a:t> Retail Market Notifications</a:t>
            </a:r>
          </a:p>
          <a:p>
            <a:pPr lvl="1">
              <a:buFontTx/>
              <a:buChar char="•"/>
            </a:pPr>
            <a:endParaRPr lang="en-US" sz="2000" dirty="0"/>
          </a:p>
          <a:p>
            <a:pPr lvl="1">
              <a:buFontTx/>
              <a:buChar char="•"/>
            </a:pPr>
            <a:r>
              <a:rPr lang="en-US" sz="2000" dirty="0"/>
              <a:t> ERCOT Communications Mailing Lists</a:t>
            </a:r>
          </a:p>
          <a:p>
            <a:pPr lvl="1">
              <a:buFontTx/>
              <a:buChar char="•"/>
            </a:pPr>
            <a:endParaRPr lang="en-US" sz="2000" dirty="0"/>
          </a:p>
          <a:p>
            <a:pPr lvl="1">
              <a:buFontTx/>
              <a:buChar char="•"/>
            </a:pPr>
            <a:r>
              <a:rPr lang="en-US" sz="2000" dirty="0"/>
              <a:t> Customer Switch Notifications</a:t>
            </a:r>
          </a:p>
          <a:p>
            <a:pPr lvl="1">
              <a:buFontTx/>
              <a:buChar char="•"/>
            </a:pPr>
            <a:endParaRPr lang="en-US" sz="2000" dirty="0"/>
          </a:p>
          <a:p>
            <a:pPr lvl="1">
              <a:buFontTx/>
              <a:buChar char="•"/>
            </a:pPr>
            <a:r>
              <a:rPr lang="en-US" sz="2000" dirty="0"/>
              <a:t> ERCOT Contact Information</a:t>
            </a:r>
          </a:p>
        </p:txBody>
      </p:sp>
    </p:spTree>
    <p:extLst>
      <p:ext uri="{BB962C8B-B14F-4D97-AF65-F5344CB8AC3E}">
        <p14:creationId xmlns:p14="http://schemas.microsoft.com/office/powerpoint/2010/main" val="260138101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smtClean="0"/>
              <a:t>ERCOT Challenge</a:t>
            </a:r>
            <a:endParaRPr lang="en-US" dirty="0"/>
          </a:p>
        </p:txBody>
      </p:sp>
    </p:spTree>
    <p:extLst>
      <p:ext uri="{BB962C8B-B14F-4D97-AF65-F5344CB8AC3E}">
        <p14:creationId xmlns:p14="http://schemas.microsoft.com/office/powerpoint/2010/main" val="977065062"/>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266700" y="228848"/>
            <a:ext cx="8647113" cy="552450"/>
          </a:xfrm>
        </p:spPr>
        <p:txBody>
          <a:bodyPr/>
          <a:lstStyle/>
          <a:p>
            <a:r>
              <a:rPr lang="en-US" b="1" dirty="0" smtClean="0"/>
              <a:t>ERCOT Challenge</a:t>
            </a:r>
          </a:p>
        </p:txBody>
      </p:sp>
      <p:sp>
        <p:nvSpPr>
          <p:cNvPr id="35843" name="Content Placeholder 2"/>
          <p:cNvSpPr>
            <a:spLocks noGrp="1"/>
          </p:cNvSpPr>
          <p:nvPr>
            <p:ph idx="1"/>
          </p:nvPr>
        </p:nvSpPr>
        <p:spPr>
          <a:xfrm>
            <a:off x="457200" y="1399309"/>
            <a:ext cx="8229600" cy="1676400"/>
          </a:xfrm>
        </p:spPr>
        <p:txBody>
          <a:bodyPr/>
          <a:lstStyle/>
          <a:p>
            <a:pPr marL="182880" indent="0"/>
            <a:r>
              <a:rPr lang="en-US" sz="2400" dirty="0" smtClean="0"/>
              <a:t>In the following notice type code, what does the “C” represent?	</a:t>
            </a:r>
          </a:p>
          <a:p>
            <a:endParaRPr lang="en-US" sz="2400" dirty="0" smtClean="0"/>
          </a:p>
          <a:p>
            <a:pPr lvl="4">
              <a:buFontTx/>
              <a:buNone/>
            </a:pPr>
            <a:r>
              <a:rPr lang="en-US" dirty="0" smtClean="0"/>
              <a:t>	</a:t>
            </a:r>
            <a:r>
              <a:rPr lang="en-US" sz="2400" dirty="0" smtClean="0"/>
              <a:t>	</a:t>
            </a:r>
            <a:r>
              <a:rPr lang="en-US" sz="2400" dirty="0" smtClean="0">
                <a:solidFill>
                  <a:srgbClr val="0000CC"/>
                </a:solidFill>
              </a:rPr>
              <a:t>R-C021112-03</a:t>
            </a:r>
          </a:p>
          <a:p>
            <a:pPr>
              <a:buFontTx/>
              <a:buNone/>
            </a:pPr>
            <a:endParaRPr lang="en-US" sz="2200" dirty="0" smtClean="0"/>
          </a:p>
          <a:p>
            <a:pPr>
              <a:buFontTx/>
              <a:buNone/>
            </a:pPr>
            <a:r>
              <a:rPr lang="en-US" sz="2200" dirty="0" smtClean="0"/>
              <a:t>	</a:t>
            </a:r>
          </a:p>
        </p:txBody>
      </p:sp>
      <p:sp>
        <p:nvSpPr>
          <p:cNvPr id="4" name="TextBox 3"/>
          <p:cNvSpPr txBox="1">
            <a:spLocks noChangeArrowheads="1"/>
          </p:cNvSpPr>
          <p:nvPr/>
        </p:nvSpPr>
        <p:spPr bwMode="auto">
          <a:xfrm>
            <a:off x="1219200" y="3744685"/>
            <a:ext cx="6934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dirty="0"/>
              <a:t>The “C” indicates that this was the </a:t>
            </a:r>
            <a:r>
              <a:rPr lang="en-US" sz="2400" u="sng" dirty="0"/>
              <a:t>third</a:t>
            </a:r>
            <a:r>
              <a:rPr lang="en-US" sz="2400" dirty="0"/>
              <a:t> notice topic of the day (for 02/11/2012).  </a:t>
            </a:r>
          </a:p>
          <a:p>
            <a:pPr eaLnBrk="1" hangingPunct="1"/>
            <a:r>
              <a:rPr lang="en-US" sz="2400" dirty="0"/>
              <a:t>Since it is an “R-C”, it was actually the third “retail” related notice of the day.  </a:t>
            </a:r>
          </a:p>
        </p:txBody>
      </p:sp>
    </p:spTree>
    <p:extLst>
      <p:ext uri="{BB962C8B-B14F-4D97-AF65-F5344CB8AC3E}">
        <p14:creationId xmlns:p14="http://schemas.microsoft.com/office/powerpoint/2010/main" val="19909854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a:xfrm>
            <a:off x="266700" y="228848"/>
            <a:ext cx="8647113" cy="552450"/>
          </a:xfrm>
        </p:spPr>
        <p:txBody>
          <a:bodyPr/>
          <a:lstStyle/>
          <a:p>
            <a:r>
              <a:rPr lang="en-US" b="1" dirty="0" smtClean="0"/>
              <a:t>ERCOT Challenge</a:t>
            </a:r>
          </a:p>
        </p:txBody>
      </p:sp>
      <p:sp>
        <p:nvSpPr>
          <p:cNvPr id="36867" name="Content Placeholder 2"/>
          <p:cNvSpPr>
            <a:spLocks noGrp="1"/>
          </p:cNvSpPr>
          <p:nvPr>
            <p:ph idx="1"/>
          </p:nvPr>
        </p:nvSpPr>
        <p:spPr>
          <a:xfrm>
            <a:off x="457200" y="1337953"/>
            <a:ext cx="8229600" cy="1676400"/>
          </a:xfrm>
        </p:spPr>
        <p:txBody>
          <a:bodyPr/>
          <a:lstStyle/>
          <a:p>
            <a:pPr indent="0"/>
            <a:r>
              <a:rPr lang="en-US" sz="2400" dirty="0" smtClean="0"/>
              <a:t>What are two ERCOT mailing lists that will provide valuable notifications regarding ERCOT’s retail market operations?  </a:t>
            </a:r>
          </a:p>
          <a:p>
            <a:endParaRPr lang="en-US" sz="2400" dirty="0" smtClean="0"/>
          </a:p>
          <a:p>
            <a:pPr lvl="4">
              <a:buFontTx/>
              <a:buNone/>
            </a:pPr>
            <a:r>
              <a:rPr lang="en-US" dirty="0" smtClean="0"/>
              <a:t>	</a:t>
            </a:r>
            <a:r>
              <a:rPr lang="en-US" sz="2400" dirty="0" smtClean="0"/>
              <a:t>	</a:t>
            </a:r>
            <a:endParaRPr lang="en-US" sz="2400" dirty="0" smtClean="0">
              <a:solidFill>
                <a:srgbClr val="0000CC"/>
              </a:solidFill>
            </a:endParaRPr>
          </a:p>
          <a:p>
            <a:pPr>
              <a:buFontTx/>
              <a:buNone/>
            </a:pPr>
            <a:endParaRPr lang="en-US" sz="2200" dirty="0" smtClean="0"/>
          </a:p>
          <a:p>
            <a:pPr>
              <a:buFontTx/>
              <a:buNone/>
            </a:pPr>
            <a:r>
              <a:rPr lang="en-US" sz="2200" dirty="0" smtClean="0"/>
              <a:t>	</a:t>
            </a:r>
          </a:p>
        </p:txBody>
      </p:sp>
      <p:sp>
        <p:nvSpPr>
          <p:cNvPr id="4" name="TextBox 3"/>
          <p:cNvSpPr txBox="1">
            <a:spLocks noChangeArrowheads="1"/>
          </p:cNvSpPr>
          <p:nvPr/>
        </p:nvSpPr>
        <p:spPr bwMode="auto">
          <a:xfrm>
            <a:off x="1219200" y="3168732"/>
            <a:ext cx="69342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r>
              <a:rPr lang="en-US" sz="2400" dirty="0"/>
              <a:t>Notice_General@lists.ercot.com </a:t>
            </a:r>
          </a:p>
          <a:p>
            <a:pPr lvl="1" eaLnBrk="1" hangingPunct="1"/>
            <a:r>
              <a:rPr lang="en-US" sz="2400" dirty="0"/>
              <a:t>Notice_Extracts_Retail@lists.ercot.com </a:t>
            </a:r>
          </a:p>
          <a:p>
            <a:pPr lvl="1" eaLnBrk="1" hangingPunct="1"/>
            <a:r>
              <a:rPr lang="en-US" sz="2400" dirty="0"/>
              <a:t>Notice_Retail_Processing@lists.ercot.com</a:t>
            </a:r>
          </a:p>
          <a:p>
            <a:pPr lvl="1" eaLnBrk="1" hangingPunct="1"/>
            <a:r>
              <a:rPr lang="en-US" sz="2400" dirty="0"/>
              <a:t>Notice_Release_Retail@lists.ercot.com * </a:t>
            </a:r>
          </a:p>
          <a:p>
            <a:pPr lvl="1" eaLnBrk="1" hangingPunct="1"/>
            <a:r>
              <a:rPr lang="en-US" sz="2400" dirty="0"/>
              <a:t>Notice_Testing_Retail@lists.ercot.com </a:t>
            </a:r>
          </a:p>
          <a:p>
            <a:pPr lvl="1" eaLnBrk="1" hangingPunct="1"/>
            <a:r>
              <a:rPr lang="en-US" sz="2400" dirty="0"/>
              <a:t>RMS@LISTS.ERCOT.COM </a:t>
            </a:r>
          </a:p>
        </p:txBody>
      </p:sp>
    </p:spTree>
    <p:extLst>
      <p:ext uri="{BB962C8B-B14F-4D97-AF65-F5344CB8AC3E}">
        <p14:creationId xmlns:p14="http://schemas.microsoft.com/office/powerpoint/2010/main" val="379792423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266700" y="216972"/>
            <a:ext cx="8647113" cy="552450"/>
          </a:xfrm>
        </p:spPr>
        <p:txBody>
          <a:bodyPr/>
          <a:lstStyle/>
          <a:p>
            <a:r>
              <a:rPr lang="en-US" b="1" dirty="0" smtClean="0"/>
              <a:t>ERCOT Challenge</a:t>
            </a:r>
          </a:p>
        </p:txBody>
      </p:sp>
      <p:sp>
        <p:nvSpPr>
          <p:cNvPr id="37891" name="Content Placeholder 2"/>
          <p:cNvSpPr>
            <a:spLocks noGrp="1"/>
          </p:cNvSpPr>
          <p:nvPr>
            <p:ph idx="1"/>
          </p:nvPr>
        </p:nvSpPr>
        <p:spPr>
          <a:xfrm>
            <a:off x="457200" y="1589314"/>
            <a:ext cx="8229600" cy="1676400"/>
          </a:xfrm>
        </p:spPr>
        <p:txBody>
          <a:bodyPr/>
          <a:lstStyle/>
          <a:p>
            <a:pPr indent="0"/>
            <a:r>
              <a:rPr lang="en-US" sz="2400" dirty="0" smtClean="0"/>
              <a:t>Who should an end use customer call if they have questions about a “Customer Switch Notification” they receive in the mail?  </a:t>
            </a:r>
          </a:p>
          <a:p>
            <a:endParaRPr lang="en-US" sz="2400" dirty="0" smtClean="0"/>
          </a:p>
          <a:p>
            <a:pPr lvl="4">
              <a:buFontTx/>
              <a:buNone/>
            </a:pPr>
            <a:r>
              <a:rPr lang="en-US" dirty="0" smtClean="0"/>
              <a:t>	</a:t>
            </a:r>
            <a:r>
              <a:rPr lang="en-US" sz="2400" dirty="0" smtClean="0"/>
              <a:t>	</a:t>
            </a:r>
            <a:endParaRPr lang="en-US" sz="2400" dirty="0" smtClean="0">
              <a:solidFill>
                <a:srgbClr val="0000CC"/>
              </a:solidFill>
            </a:endParaRPr>
          </a:p>
          <a:p>
            <a:pPr>
              <a:buFontTx/>
              <a:buNone/>
            </a:pPr>
            <a:endParaRPr lang="en-US" sz="2200" dirty="0" smtClean="0"/>
          </a:p>
          <a:p>
            <a:pPr>
              <a:buFontTx/>
              <a:buNone/>
            </a:pPr>
            <a:r>
              <a:rPr lang="en-US" sz="2200" dirty="0" smtClean="0"/>
              <a:t>	</a:t>
            </a:r>
          </a:p>
        </p:txBody>
      </p:sp>
      <p:sp>
        <p:nvSpPr>
          <p:cNvPr id="4" name="TextBox 3"/>
          <p:cNvSpPr txBox="1">
            <a:spLocks noChangeArrowheads="1"/>
          </p:cNvSpPr>
          <p:nvPr/>
        </p:nvSpPr>
        <p:spPr bwMode="auto">
          <a:xfrm>
            <a:off x="1219200" y="3726873"/>
            <a:ext cx="69342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lvl="1" eaLnBrk="1" hangingPunct="1"/>
            <a:r>
              <a:rPr lang="en-US" sz="2400" dirty="0"/>
              <a:t>The end use customer should contact the gaining or losing retail electric provider listed on the mailer.  </a:t>
            </a:r>
          </a:p>
        </p:txBody>
      </p:sp>
    </p:spTree>
    <p:extLst>
      <p:ext uri="{BB962C8B-B14F-4D97-AF65-F5344CB8AC3E}">
        <p14:creationId xmlns:p14="http://schemas.microsoft.com/office/powerpoint/2010/main" val="25817207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US" b="1" dirty="0" smtClean="0"/>
              <a:t>Questions</a:t>
            </a:r>
          </a:p>
        </p:txBody>
      </p:sp>
      <p:pic>
        <p:nvPicPr>
          <p:cNvPr id="38915" name="Picture 3" descr="BD00028_"/>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5225" y="1724891"/>
            <a:ext cx="4271963"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6725190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ctrTitle"/>
          </p:nvPr>
        </p:nvSpPr>
        <p:spPr/>
        <p:txBody>
          <a:bodyPr/>
          <a:lstStyle/>
          <a:p>
            <a:pPr eaLnBrk="1" hangingPunct="1"/>
            <a:r>
              <a:rPr lang="en-US" dirty="0"/>
              <a:t>Retail Market </a:t>
            </a:r>
            <a:br>
              <a:rPr lang="en-US" dirty="0"/>
            </a:br>
            <a:r>
              <a:rPr lang="en-US" dirty="0"/>
              <a:t>Notifications</a:t>
            </a:r>
          </a:p>
        </p:txBody>
      </p:sp>
    </p:spTree>
    <p:extLst>
      <p:ext uri="{BB962C8B-B14F-4D97-AF65-F5344CB8AC3E}">
        <p14:creationId xmlns:p14="http://schemas.microsoft.com/office/powerpoint/2010/main" val="153857168"/>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b="1" dirty="0" smtClean="0"/>
              <a:t>Retail Market Notifications</a:t>
            </a:r>
          </a:p>
        </p:txBody>
      </p:sp>
      <p:sp>
        <p:nvSpPr>
          <p:cNvPr id="6147" name="Rectangle 3"/>
          <p:cNvSpPr>
            <a:spLocks noGrp="1" noChangeArrowheads="1"/>
          </p:cNvSpPr>
          <p:nvPr>
            <p:ph type="body" idx="1"/>
          </p:nvPr>
        </p:nvSpPr>
        <p:spPr>
          <a:xfrm>
            <a:off x="381000" y="1143000"/>
            <a:ext cx="8229600" cy="5105400"/>
          </a:xfrm>
        </p:spPr>
        <p:txBody>
          <a:bodyPr/>
          <a:lstStyle/>
          <a:p>
            <a:pPr marL="0" indent="0" eaLnBrk="1" hangingPunct="1"/>
            <a:r>
              <a:rPr lang="en-US" sz="2400" dirty="0" smtClean="0"/>
              <a:t>ERCOT sends notifications to provide information to market participants</a:t>
            </a:r>
          </a:p>
          <a:p>
            <a:pPr lvl="3" eaLnBrk="1" hangingPunct="1"/>
            <a:endParaRPr lang="en-US" sz="700" dirty="0" smtClean="0"/>
          </a:p>
          <a:p>
            <a:pPr eaLnBrk="1" hangingPunct="1"/>
            <a:r>
              <a:rPr lang="en-US" sz="2400" dirty="0" smtClean="0"/>
              <a:t>Some common notice types include:  </a:t>
            </a:r>
          </a:p>
          <a:p>
            <a:pPr lvl="1" eaLnBrk="1" hangingPunct="1"/>
            <a:r>
              <a:rPr lang="en-US" sz="2400" dirty="0" smtClean="0"/>
              <a:t>Outages </a:t>
            </a:r>
          </a:p>
          <a:p>
            <a:pPr lvl="1" eaLnBrk="1" hangingPunct="1"/>
            <a:r>
              <a:rPr lang="en-US" sz="2400" dirty="0" smtClean="0"/>
              <a:t>Releases</a:t>
            </a:r>
          </a:p>
          <a:p>
            <a:pPr lvl="1" eaLnBrk="1" hangingPunct="1"/>
            <a:r>
              <a:rPr lang="en-US" sz="2400" dirty="0" smtClean="0"/>
              <a:t>Retail Processing </a:t>
            </a:r>
          </a:p>
          <a:p>
            <a:pPr lvl="1" eaLnBrk="1" hangingPunct="1"/>
            <a:r>
              <a:rPr lang="en-US" sz="2400" dirty="0" smtClean="0"/>
              <a:t>Testing </a:t>
            </a:r>
          </a:p>
          <a:p>
            <a:pPr lvl="1" eaLnBrk="1" hangingPunct="1"/>
            <a:r>
              <a:rPr lang="en-US" sz="2400" dirty="0" smtClean="0"/>
              <a:t>Informational</a:t>
            </a:r>
          </a:p>
          <a:p>
            <a:pPr lvl="2" eaLnBrk="1" hangingPunct="1"/>
            <a:r>
              <a:rPr lang="en-US" sz="2000" dirty="0" smtClean="0"/>
              <a:t>Changes to reports</a:t>
            </a:r>
          </a:p>
          <a:p>
            <a:pPr lvl="2" eaLnBrk="1" hangingPunct="1"/>
            <a:r>
              <a:rPr lang="en-US" sz="2000" dirty="0" smtClean="0"/>
              <a:t>Changes to functionality affecting the market</a:t>
            </a:r>
          </a:p>
          <a:p>
            <a:pPr lvl="2" eaLnBrk="1" hangingPunct="1"/>
            <a:r>
              <a:rPr lang="en-US" sz="2000" dirty="0" smtClean="0"/>
              <a:t>Project status updates</a:t>
            </a:r>
          </a:p>
          <a:p>
            <a:pPr lvl="2" eaLnBrk="1" hangingPunct="1"/>
            <a:r>
              <a:rPr lang="en-US" sz="2000" dirty="0" smtClean="0"/>
              <a:t>CBCI each month</a:t>
            </a:r>
          </a:p>
        </p:txBody>
      </p:sp>
    </p:spTree>
    <p:extLst>
      <p:ext uri="{BB962C8B-B14F-4D97-AF65-F5344CB8AC3E}">
        <p14:creationId xmlns:p14="http://schemas.microsoft.com/office/powerpoint/2010/main" val="21376578"/>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66700" y="228848"/>
            <a:ext cx="8647113" cy="552450"/>
          </a:xfrm>
        </p:spPr>
        <p:txBody>
          <a:bodyPr/>
          <a:lstStyle/>
          <a:p>
            <a:pPr eaLnBrk="1" hangingPunct="1"/>
            <a:r>
              <a:rPr lang="en-US" b="1" dirty="0" smtClean="0"/>
              <a:t>Retail Market Notifications</a:t>
            </a:r>
          </a:p>
        </p:txBody>
      </p:sp>
      <p:sp>
        <p:nvSpPr>
          <p:cNvPr id="7171" name="Rectangle 3"/>
          <p:cNvSpPr>
            <a:spLocks noGrp="1" noChangeArrowheads="1"/>
          </p:cNvSpPr>
          <p:nvPr>
            <p:ph type="body" idx="1"/>
          </p:nvPr>
        </p:nvSpPr>
        <p:spPr>
          <a:xfrm>
            <a:off x="464127" y="1561605"/>
            <a:ext cx="8229600" cy="3429000"/>
          </a:xfrm>
        </p:spPr>
        <p:txBody>
          <a:bodyPr/>
          <a:lstStyle/>
          <a:p>
            <a:pPr eaLnBrk="1" hangingPunct="1"/>
            <a:r>
              <a:rPr lang="en-US" sz="2400" dirty="0" smtClean="0"/>
              <a:t>There are several different notice stages</a:t>
            </a:r>
          </a:p>
          <a:p>
            <a:pPr lvl="1" eaLnBrk="1" hangingPunct="1"/>
            <a:r>
              <a:rPr lang="en-US" sz="2400" dirty="0" smtClean="0"/>
              <a:t>Initial</a:t>
            </a:r>
          </a:p>
          <a:p>
            <a:pPr lvl="2" eaLnBrk="1" hangingPunct="1"/>
            <a:r>
              <a:rPr lang="en-US" sz="2000" dirty="0" smtClean="0"/>
              <a:t>System Generated </a:t>
            </a:r>
          </a:p>
          <a:p>
            <a:pPr lvl="2" eaLnBrk="1" hangingPunct="1"/>
            <a:r>
              <a:rPr lang="en-US" sz="2000" dirty="0" smtClean="0"/>
              <a:t>Non System Generated</a:t>
            </a:r>
          </a:p>
          <a:p>
            <a:pPr lvl="1" eaLnBrk="1" hangingPunct="1"/>
            <a:r>
              <a:rPr lang="en-US" sz="2400" dirty="0" smtClean="0"/>
              <a:t>Update</a:t>
            </a:r>
          </a:p>
          <a:p>
            <a:pPr lvl="1" eaLnBrk="1" hangingPunct="1"/>
            <a:r>
              <a:rPr lang="en-US" sz="2400" dirty="0" smtClean="0"/>
              <a:t>Reminder</a:t>
            </a:r>
          </a:p>
          <a:p>
            <a:pPr lvl="1" eaLnBrk="1" hangingPunct="1"/>
            <a:r>
              <a:rPr lang="en-US" sz="2400" dirty="0" smtClean="0"/>
              <a:t>Completion </a:t>
            </a:r>
          </a:p>
          <a:p>
            <a:pPr lvl="1" eaLnBrk="1" hangingPunct="1"/>
            <a:r>
              <a:rPr lang="en-US" sz="2400" dirty="0" smtClean="0"/>
              <a:t>Final</a:t>
            </a:r>
          </a:p>
        </p:txBody>
      </p:sp>
    </p:spTree>
    <p:extLst>
      <p:ext uri="{BB962C8B-B14F-4D97-AF65-F5344CB8AC3E}">
        <p14:creationId xmlns:p14="http://schemas.microsoft.com/office/powerpoint/2010/main" val="367103128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b="1" dirty="0" smtClean="0"/>
              <a:t>Retail Market Notifications</a:t>
            </a:r>
          </a:p>
        </p:txBody>
      </p:sp>
      <p:sp>
        <p:nvSpPr>
          <p:cNvPr id="8195" name="Rectangle 3"/>
          <p:cNvSpPr>
            <a:spLocks noGrp="1" noChangeArrowheads="1"/>
          </p:cNvSpPr>
          <p:nvPr>
            <p:ph type="body" idx="1"/>
          </p:nvPr>
        </p:nvSpPr>
        <p:spPr>
          <a:xfrm>
            <a:off x="457200" y="1371600"/>
            <a:ext cx="8229600" cy="4724400"/>
          </a:xfrm>
        </p:spPr>
        <p:txBody>
          <a:bodyPr/>
          <a:lstStyle/>
          <a:p>
            <a:pPr algn="ctr" eaLnBrk="1" hangingPunct="1"/>
            <a:r>
              <a:rPr lang="en-US" sz="2400" dirty="0" smtClean="0"/>
              <a:t>System generated (automated) notifications contain the following information:</a:t>
            </a:r>
          </a:p>
          <a:p>
            <a:pPr eaLnBrk="1" hangingPunct="1">
              <a:buFontTx/>
              <a:buNone/>
            </a:pPr>
            <a:endParaRPr lang="en-US" sz="2400" dirty="0" smtClean="0"/>
          </a:p>
          <a:p>
            <a:pPr lvl="1" eaLnBrk="1" hangingPunct="1"/>
            <a:r>
              <a:rPr lang="en-US" sz="2400" dirty="0" smtClean="0"/>
              <a:t>Notice Date</a:t>
            </a:r>
          </a:p>
          <a:p>
            <a:pPr lvl="1" eaLnBrk="1" hangingPunct="1"/>
            <a:r>
              <a:rPr lang="en-US" sz="2400" dirty="0" smtClean="0"/>
              <a:t>Notice Type</a:t>
            </a:r>
          </a:p>
          <a:p>
            <a:pPr lvl="1" eaLnBrk="1" hangingPunct="1"/>
            <a:r>
              <a:rPr lang="en-US" sz="2400" dirty="0" smtClean="0"/>
              <a:t>Intended Audience</a:t>
            </a:r>
          </a:p>
          <a:p>
            <a:pPr lvl="1" eaLnBrk="1" hangingPunct="1"/>
            <a:r>
              <a:rPr lang="en-US" sz="2400" dirty="0" smtClean="0"/>
              <a:t>Day Affected</a:t>
            </a:r>
          </a:p>
          <a:p>
            <a:pPr lvl="1" eaLnBrk="1" hangingPunct="1"/>
            <a:r>
              <a:rPr lang="en-US" sz="2400" dirty="0" smtClean="0"/>
              <a:t>Description </a:t>
            </a:r>
          </a:p>
          <a:p>
            <a:pPr eaLnBrk="1" hangingPunct="1">
              <a:buFontTx/>
              <a:buNone/>
            </a:pPr>
            <a:endParaRPr lang="en-US" sz="2400" dirty="0" smtClean="0"/>
          </a:p>
          <a:p>
            <a:pPr eaLnBrk="1" hangingPunct="1"/>
            <a:endParaRPr lang="en-US" dirty="0" smtClean="0"/>
          </a:p>
        </p:txBody>
      </p:sp>
    </p:spTree>
    <p:extLst>
      <p:ext uri="{BB962C8B-B14F-4D97-AF65-F5344CB8AC3E}">
        <p14:creationId xmlns:p14="http://schemas.microsoft.com/office/powerpoint/2010/main" val="52986262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286543" y="110093"/>
            <a:ext cx="8647113" cy="552450"/>
          </a:xfrm>
        </p:spPr>
        <p:txBody>
          <a:bodyPr/>
          <a:lstStyle/>
          <a:p>
            <a:pPr eaLnBrk="1" hangingPunct="1"/>
            <a:r>
              <a:rPr lang="en-US" b="1" dirty="0" smtClean="0"/>
              <a:t>Example: System Generated Notice </a:t>
            </a:r>
          </a:p>
        </p:txBody>
      </p:sp>
      <p:sp>
        <p:nvSpPr>
          <p:cNvPr id="9219" name="TextBox 14"/>
          <p:cNvSpPr txBox="1">
            <a:spLocks noChangeArrowheads="1"/>
          </p:cNvSpPr>
          <p:nvPr/>
        </p:nvSpPr>
        <p:spPr bwMode="auto">
          <a:xfrm>
            <a:off x="381000" y="1333005"/>
            <a:ext cx="84582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dirty="0"/>
              <a:t>NOTICE DATE:  09/19/11</a:t>
            </a:r>
          </a:p>
          <a:p>
            <a:pPr eaLnBrk="1" hangingPunct="1"/>
            <a:endParaRPr lang="en-US" dirty="0"/>
          </a:p>
          <a:p>
            <a:pPr eaLnBrk="1" hangingPunct="1"/>
            <a:r>
              <a:rPr lang="en-US" dirty="0"/>
              <a:t>NOTICE TYPE:  Initial Outage Notice – Settlements and Billing Services	</a:t>
            </a:r>
          </a:p>
          <a:p>
            <a:pPr eaLnBrk="1" hangingPunct="1"/>
            <a:endParaRPr lang="en-US" dirty="0"/>
          </a:p>
          <a:p>
            <a:pPr eaLnBrk="1" hangingPunct="1"/>
            <a:r>
              <a:rPr lang="en-US" dirty="0"/>
              <a:t>INTENDED AUDIENCE:  LSEs and TDSPs</a:t>
            </a:r>
          </a:p>
          <a:p>
            <a:pPr eaLnBrk="1" hangingPunct="1"/>
            <a:endParaRPr lang="en-US" dirty="0"/>
          </a:p>
          <a:p>
            <a:pPr eaLnBrk="1" hangingPunct="1"/>
            <a:r>
              <a:rPr lang="en-US" dirty="0"/>
              <a:t>DAY AFFECTED:  09/19/11</a:t>
            </a:r>
          </a:p>
          <a:p>
            <a:pPr eaLnBrk="1" hangingPunct="1"/>
            <a:endParaRPr lang="en-US" dirty="0"/>
          </a:p>
          <a:p>
            <a:pPr eaLnBrk="1" hangingPunct="1"/>
            <a:r>
              <a:rPr lang="en-US" dirty="0"/>
              <a:t>DESCRIPTION:  ERCOT is currently experiencing an outage of Settlements and Billing Services</a:t>
            </a:r>
          </a:p>
          <a:p>
            <a:pPr eaLnBrk="1" hangingPunct="1"/>
            <a:endParaRPr lang="en-US" dirty="0"/>
          </a:p>
          <a:p>
            <a:pPr eaLnBrk="1" hangingPunct="1"/>
            <a:r>
              <a:rPr lang="en-US" dirty="0"/>
              <a:t>ERCOT will provide additional information as it becomes available.</a:t>
            </a:r>
          </a:p>
          <a:p>
            <a:pPr eaLnBrk="1" hangingPunct="1"/>
            <a:endParaRPr lang="en-US" dirty="0"/>
          </a:p>
          <a:p>
            <a:pPr eaLnBrk="1" hangingPunct="1"/>
            <a:r>
              <a:rPr lang="en-US" dirty="0"/>
              <a:t>CONTACT:  If you have any questions, please contact your ERCOT Account Manager.  You may also call the general ERCOT Client Services phone number at (512) 248-3900 or contact ERCOT Client Services via e-mail at ClientServices.ercot.com.  </a:t>
            </a:r>
          </a:p>
        </p:txBody>
      </p:sp>
    </p:spTree>
    <p:extLst>
      <p:ext uri="{BB962C8B-B14F-4D97-AF65-F5344CB8AC3E}">
        <p14:creationId xmlns:p14="http://schemas.microsoft.com/office/powerpoint/2010/main" val="1577668893"/>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18753" y="95003"/>
            <a:ext cx="8686800" cy="685800"/>
          </a:xfrm>
        </p:spPr>
        <p:txBody>
          <a:bodyPr/>
          <a:lstStyle/>
          <a:p>
            <a:pPr eaLnBrk="1" hangingPunct="1"/>
            <a:r>
              <a:rPr lang="en-US" b="1" dirty="0" smtClean="0"/>
              <a:t>Retail Market Notifications</a:t>
            </a:r>
          </a:p>
        </p:txBody>
      </p:sp>
      <p:sp>
        <p:nvSpPr>
          <p:cNvPr id="10243" name="Rectangle 3"/>
          <p:cNvSpPr>
            <a:spLocks noGrp="1" noChangeArrowheads="1"/>
          </p:cNvSpPr>
          <p:nvPr>
            <p:ph type="body" idx="1"/>
          </p:nvPr>
        </p:nvSpPr>
        <p:spPr>
          <a:xfrm>
            <a:off x="533400" y="1363683"/>
            <a:ext cx="8001000" cy="4648200"/>
          </a:xfrm>
        </p:spPr>
        <p:txBody>
          <a:bodyPr/>
          <a:lstStyle/>
          <a:p>
            <a:pPr algn="ctr" eaLnBrk="1" hangingPunct="1"/>
            <a:r>
              <a:rPr lang="en-US" sz="2400" dirty="0" smtClean="0"/>
              <a:t>Non System Generated Notifications contain the following information:</a:t>
            </a:r>
          </a:p>
          <a:p>
            <a:pPr lvl="1" eaLnBrk="1" hangingPunct="1"/>
            <a:r>
              <a:rPr lang="en-US" sz="2400" dirty="0" smtClean="0"/>
              <a:t>Notice Date</a:t>
            </a:r>
          </a:p>
          <a:p>
            <a:pPr lvl="1" eaLnBrk="1" hangingPunct="1"/>
            <a:r>
              <a:rPr lang="en-US" sz="2400" dirty="0" smtClean="0"/>
              <a:t>Notice Type</a:t>
            </a:r>
          </a:p>
          <a:p>
            <a:pPr lvl="1" eaLnBrk="1" hangingPunct="1"/>
            <a:r>
              <a:rPr lang="en-US" sz="2400" dirty="0" smtClean="0"/>
              <a:t>Short Description </a:t>
            </a:r>
          </a:p>
          <a:p>
            <a:pPr lvl="1" eaLnBrk="1" hangingPunct="1"/>
            <a:r>
              <a:rPr lang="en-US" sz="2400" dirty="0" smtClean="0"/>
              <a:t>Intended Audience</a:t>
            </a:r>
          </a:p>
          <a:p>
            <a:pPr lvl="1" eaLnBrk="1" hangingPunct="1"/>
            <a:r>
              <a:rPr lang="en-US" sz="2400" dirty="0" smtClean="0"/>
              <a:t>Day Affected</a:t>
            </a:r>
          </a:p>
          <a:p>
            <a:pPr lvl="1" eaLnBrk="1" hangingPunct="1"/>
            <a:r>
              <a:rPr lang="en-US" sz="2400" dirty="0" smtClean="0"/>
              <a:t>Long Description</a:t>
            </a:r>
          </a:p>
          <a:p>
            <a:pPr lvl="1" eaLnBrk="1" hangingPunct="1"/>
            <a:r>
              <a:rPr lang="en-US" sz="2400" dirty="0" smtClean="0"/>
              <a:t>Additional Information (Optional)</a:t>
            </a:r>
          </a:p>
          <a:p>
            <a:pPr lvl="1" eaLnBrk="1" hangingPunct="1"/>
            <a:r>
              <a:rPr lang="en-US" sz="2400" dirty="0" smtClean="0"/>
              <a:t>Action Required (Optional)</a:t>
            </a:r>
          </a:p>
          <a:p>
            <a:pPr eaLnBrk="1" hangingPunct="1">
              <a:buFontTx/>
              <a:buNone/>
            </a:pPr>
            <a:endParaRPr lang="en-US" sz="2400" dirty="0" smtClean="0"/>
          </a:p>
        </p:txBody>
      </p:sp>
    </p:spTree>
    <p:extLst>
      <p:ext uri="{BB962C8B-B14F-4D97-AF65-F5344CB8AC3E}">
        <p14:creationId xmlns:p14="http://schemas.microsoft.com/office/powerpoint/2010/main" val="274632515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NODAL MARKET EDUCATION&amp;quot;&quot;/&gt;&lt;property id=&quot;20307&quot; value=&quot;256&quot;/&gt;&lt;/object&gt;&lt;object type=&quot;3&quot; unique_id=&quot;10005&quot;&gt;&lt;property id=&quot;20148&quot; value=&quot;5&quot;/&gt;&lt;property id=&quot;20300&quot; value=&quot;Slide 2 - &amp;quot;Legal Disclaimers and Admonitions&amp;quot;&quot;/&gt;&lt;property id=&quot;20307&quot; value=&quot;650&quot;/&gt;&lt;/object&gt;&lt;object type=&quot;3&quot; unique_id=&quot;10006&quot;&gt;&lt;property id=&quot;20148&quot; value=&quot;5&quot;/&gt;&lt;property id=&quot;20300&quot; value=&quot;Slide 3 - &amp;quot;Legal Disclaimers and Admonitions&amp;quot;&quot;/&gt;&lt;property id=&quot;20307&quot; value=&quot;651&quot;/&gt;&lt;/object&gt;&lt;object type=&quot;3&quot; unique_id=&quot;10007&quot;&gt;&lt;property id=&quot;20148&quot; value=&quot;5&quot;/&gt;&lt;property id=&quot;20300&quot; value=&quot;Slide 4 - &amp;quot;Housekeeping&amp;quot;&quot;/&gt;&lt;property id=&quot;20307&quot; value=&quot;652&quot;/&gt;&lt;/object&gt;&lt;object type=&quot;3&quot; unique_id=&quot;10008&quot;&gt;&lt;property id=&quot;20148&quot; value=&quot;5&quot;/&gt;&lt;property id=&quot;20300&quot; value=&quot;Slide 5 - &amp;quot;NERC Certification&amp;quot;&quot;/&gt;&lt;property id=&quot;20307&quot; value=&quot;656&quot;/&gt;&lt;/object&gt;&lt;object type=&quot;3&quot; unique_id=&quot;10009&quot;&gt;&lt;property id=&quot;20148&quot; value=&quot;5&quot;/&gt;&lt;property id=&quot;20300&quot; value=&quot;Slide 6 - &amp;quot;Course Introduction&amp;quot;&quot;/&gt;&lt;property id=&quot;20307&quot; value=&quot;261&quot;/&gt;&lt;/object&gt;&lt;object type=&quot;3&quot; unique_id=&quot;10010&quot;&gt;&lt;property id=&quot;20148&quot; value=&quot;5&quot;/&gt;&lt;property id=&quot;20300&quot; value=&quot;Slide 7 - &amp;quot;Course Audience&amp;quot;&quot;/&gt;&lt;property id=&quot;20307&quot; value=&quot;713&quot;/&gt;&lt;/object&gt;&lt;object type=&quot;3&quot; unique_id=&quot;10011&quot;&gt;&lt;property id=&quot;20148&quot; value=&quot;5&quot;/&gt;&lt;property id=&quot;20300&quot; value=&quot;Slide 8 - &amp;quot;Module Objectives&amp;quot;&quot;/&gt;&lt;property id=&quot;20307&quot; value=&quot;653&quot;/&gt;&lt;/object&gt;&lt;object type=&quot;3&quot; unique_id=&quot;10012&quot;&gt;&lt;property id=&quot;20148&quot; value=&quot;5&quot;/&gt;&lt;property id=&quot;20300&quot; value=&quot;Slide 9 - &amp;quot;Course Modules&amp;quot;&quot;/&gt;&lt;property id=&quot;20307&quot; value=&quot;657&quot;/&gt;&lt;/object&gt;&lt;object type=&quot;3&quot; unique_id=&quot;10013&quot;&gt;&lt;property id=&quot;20148&quot; value=&quot;5&quot;/&gt;&lt;property id=&quot;20300&quot; value=&quot;Slide 10 - &amp;quot;Agenda&amp;quot;&quot;/&gt;&lt;property id=&quot;20307&quot; value=&quot;331&quot;/&gt;&lt;/object&gt;&lt;object type=&quot;3&quot; unique_id=&quot;10014&quot;&gt;&lt;property id=&quot;20148&quot; value=&quot;5&quot;/&gt;&lt;property id=&quot;20300&quot; value=&quot;Slide 11 - &amp;quot;Introductions&amp;quot;&quot;/&gt;&lt;property id=&quot;20307&quot; value=&quot;274&quot;/&gt;&lt;/object&gt;&lt;object type=&quot;3&quot; unique_id=&quot;10015&quot;&gt;&lt;property id=&quot;20148&quot; value=&quot;5&quot;/&gt;&lt;property id=&quot;20300&quot; value=&quot;Slide 12 - &amp;quot;Module 1: Fundamentals of Congestion Revenue Rights &amp;quot;&quot;/&gt;&lt;property id=&quot;20307&quot; value=&quot;275&quot;/&gt;&lt;/object&gt;&lt;object type=&quot;3&quot; unique_id=&quot;10016&quot;&gt;&lt;property id=&quot;20148&quot; value=&quot;5&quot;/&gt;&lt;property id=&quot;20300&quot; value=&quot;Slide 13 - &amp;quot;Objectives&amp;quot;&quot;/&gt;&lt;property id=&quot;20307&quot; value=&quot;658&quot;/&gt;&lt;/object&gt;&lt;object type=&quot;3&quot; unique_id=&quot;10017&quot;&gt;&lt;property id=&quot;20148&quot; value=&quot;5&quot;/&gt;&lt;property id=&quot;20300&quot; value=&quot;Slide 14 - &amp;quot;Locational Marginal Pricing&amp;quot;&quot;/&gt;&lt;property id=&quot;20307&quot; value=&quot;683&quot;/&gt;&lt;/object&gt;&lt;object type=&quot;3&quot; unique_id=&quot;10018&quot;&gt;&lt;property id=&quot;20148&quot; value=&quot;5&quot;/&gt;&lt;property id=&quot;20300&quot; value=&quot;Slide 15 - &amp;quot;Locational Marginal Pricing&amp;quot;&quot;/&gt;&lt;property id=&quot;20307&quot; value=&quot;684&quot;/&gt;&lt;/object&gt;&lt;object type=&quot;3&quot; unique_id=&quot;10019&quot;&gt;&lt;property id=&quot;20148&quot; value=&quot;5&quot;/&gt;&lt;property id=&quot;20300&quot; value=&quot;Slide 16 - &amp;quot;Locational Marginal Pricing&amp;quot;&quot;/&gt;&lt;property id=&quot;20307&quot; value=&quot;682&quot;/&gt;&lt;/object&gt;&lt;object type=&quot;3&quot; unique_id=&quot;10020&quot;&gt;&lt;property id=&quot;20148&quot; value=&quot;5&quot;/&gt;&lt;property id=&quot;20300&quot; value=&quot;Slide 17 - &amp;quot;Locational Marginal Pricing&amp;quot;&quot;/&gt;&lt;property id=&quot;20307&quot; value=&quot;685&quot;/&gt;&lt;/object&gt;&lt;object type=&quot;3&quot; unique_id=&quot;10021&quot;&gt;&lt;property id=&quot;20148&quot; value=&quot;5&quot;/&gt;&lt;property id=&quot;20300&quot; value=&quot;Slide 18 - &amp;quot;Locational Marginal Pricing&amp;quot;&quot;/&gt;&lt;property id=&quot;20307&quot; value=&quot;686&quot;/&gt;&lt;/object&gt;&lt;object type=&quot;3&quot; unique_id=&quot;10022&quot;&gt;&lt;property id=&quot;20148&quot; value=&quot;5&quot;/&gt;&lt;property id=&quot;20300&quot; value=&quot;Slide 19 - &amp;quot;Locational Marginal Pricing&amp;quot;&quot;/&gt;&lt;property id=&quot;20307&quot; value=&quot;687&quot;/&gt;&lt;/object&gt;&lt;object type=&quot;3&quot; unique_id=&quot;10023&quot;&gt;&lt;property id=&quot;20148&quot; value=&quot;5&quot;/&gt;&lt;property id=&quot;20300&quot; value=&quot;Slide 20 - &amp;quot;Locational Marginal Pricing&amp;quot;&quot;/&gt;&lt;property id=&quot;20307&quot; value=&quot;688&quot;/&gt;&lt;/object&gt;&lt;object type=&quot;3&quot; unique_id=&quot;10024&quot;&gt;&lt;property id=&quot;20148&quot; value=&quot;5&quot;/&gt;&lt;property id=&quot;20300&quot; value=&quot;Slide 21 - &amp;quot;Locational Marginal Pricing&amp;quot;&quot;/&gt;&lt;property id=&quot;20307&quot; value=&quot;689&quot;/&gt;&lt;/object&gt;&lt;object type=&quot;3&quot; unique_id=&quot;10025&quot;&gt;&lt;property id=&quot;20148&quot; value=&quot;5&quot;/&gt;&lt;property id=&quot;20300&quot; value=&quot;Slide 22 - &amp;quot;Locational Marginal Pricing&amp;quot;&quot;/&gt;&lt;property id=&quot;20307&quot; value=&quot;690&quot;/&gt;&lt;/object&gt;&lt;object type=&quot;3&quot; unique_id=&quot;10026&quot;&gt;&lt;property id=&quot;20148&quot; value=&quot;5&quot;/&gt;&lt;property id=&quot;20300&quot; value=&quot;Slide 23 - &amp;quot;Locational Marginal Pricing&amp;quot;&quot;/&gt;&lt;property id=&quot;20307&quot; value=&quot;691&quot;/&gt;&lt;/object&gt;&lt;object type=&quot;3&quot; unique_id=&quot;10027&quot;&gt;&lt;property id=&quot;20148&quot; value=&quot;5&quot;/&gt;&lt;property id=&quot;20300&quot; value=&quot;Slide 24 - &amp;quot;Congestion Rent&amp;quot;&quot;/&gt;&lt;property id=&quot;20307&quot; value=&quot;692&quot;/&gt;&lt;/object&gt;&lt;object type=&quot;3&quot; unique_id=&quot;10028&quot;&gt;&lt;property id=&quot;20148&quot; value=&quot;5&quot;/&gt;&lt;property id=&quot;20300&quot; value=&quot;Slide 25 - &amp;quot;Settlement Point Prices&amp;quot;&quot;/&gt;&lt;property id=&quot;20307&quot; value=&quot;693&quot;/&gt;&lt;/object&gt;&lt;object type=&quot;3&quot; unique_id=&quot;10029&quot;&gt;&lt;property id=&quot;20148&quot; value=&quot;5&quot;/&gt;&lt;property id=&quot;20300&quot; value=&quot;Slide 26 - &amp;quot;Settlement Point Prices&amp;quot;&quot;/&gt;&lt;property id=&quot;20307&quot; value=&quot;694&quot;/&gt;&lt;/object&gt;&lt;object type=&quot;3&quot; unique_id=&quot;10030&quot;&gt;&lt;property id=&quot;20148&quot; value=&quot;5&quot;/&gt;&lt;property id=&quot;20300&quot; value=&quot;Slide 27 - &amp;quot;Congestion Revenue Rights&amp;quot;&quot;/&gt;&lt;property id=&quot;20307&quot; value=&quot;511&quot;/&gt;&lt;/object&gt;&lt;object type=&quot;3&quot; unique_id=&quot;10031&quot;&gt;&lt;property id=&quot;20148&quot; value=&quot;5&quot;/&gt;&lt;property id=&quot;20300&quot; value=&quot;Slide 28 - &amp;quot;Congestion Revenue Rights&amp;quot;&quot;/&gt;&lt;property id=&quot;20307&quot; value=&quot;512&quot;/&gt;&lt;/object&gt;&lt;object type=&quot;3&quot; unique_id=&quot;10032&quot;&gt;&lt;property id=&quot;20148&quot; value=&quot;5&quot;/&gt;&lt;property id=&quot;20300&quot; value=&quot;Slide 29 - &amp;quot;Congestion Revenue Rights&amp;quot;&quot;/&gt;&lt;property id=&quot;20307&quot; value=&quot;663&quot;/&gt;&lt;/object&gt;&lt;object type=&quot;3&quot; unique_id=&quot;10033&quot;&gt;&lt;property id=&quot;20148&quot; value=&quot;5&quot;/&gt;&lt;property id=&quot;20300&quot; value=&quot;Slide 30 - &amp;quot;Congestion Revenue Rights&amp;quot;&quot;/&gt;&lt;property id=&quot;20307&quot; value=&quot;514&quot;/&gt;&lt;/object&gt;&lt;object type=&quot;3&quot; unique_id=&quot;10034&quot;&gt;&lt;property id=&quot;20148&quot; value=&quot;5&quot;/&gt;&lt;property id=&quot;20300&quot; value=&quot;Slide 31 - &amp;quot;Congestion Revenue Rights&amp;quot;&quot;/&gt;&lt;property id=&quot;20307&quot; value=&quot;515&quot;/&gt;&lt;/object&gt;&lt;object type=&quot;3&quot; unique_id=&quot;10035&quot;&gt;&lt;property id=&quot;20148&quot; value=&quot;5&quot;/&gt;&lt;property id=&quot;20300&quot; value=&quot;Slide 32 - &amp;quot;Congestion Revenue Rights&amp;quot;&quot;/&gt;&lt;property id=&quot;20307&quot; value=&quot;516&quot;/&gt;&lt;/object&gt;&lt;object type=&quot;3&quot; unique_id=&quot;10036&quot;&gt;&lt;property id=&quot;20148&quot; value=&quot;5&quot;/&gt;&lt;property id=&quot;20300&quot; value=&quot;Slide 33 - &amp;quot;Congestion Revenue Rights&amp;quot;&quot;/&gt;&lt;property id=&quot;20307&quot; value=&quot;517&quot;/&gt;&lt;/object&gt;&lt;object type=&quot;3&quot; unique_id=&quot;10037&quot;&gt;&lt;property id=&quot;20148&quot; value=&quot;5&quot;/&gt;&lt;property id=&quot;20300&quot; value=&quot;Slide 34 - &amp;quot;Congestion Revenue Rights&amp;quot;&quot;/&gt;&lt;property id=&quot;20307&quot; value=&quot;518&quot;/&gt;&lt;/object&gt;&lt;object type=&quot;3&quot; unique_id=&quot;10038&quot;&gt;&lt;property id=&quot;20148&quot; value=&quot;5&quot;/&gt;&lt;property id=&quot;20300&quot; value=&quot;Slide 35 - &amp;quot;Congestion Revenue Rights&amp;quot;&quot;/&gt;&lt;property id=&quot;20307&quot; value=&quot;519&quot;/&gt;&lt;/object&gt;&lt;object type=&quot;3&quot; unique_id=&quot;10039&quot;&gt;&lt;property id=&quot;20148&quot; value=&quot;5&quot;/&gt;&lt;property id=&quot;20300&quot; value=&quot;Slide 36 - &amp;quot;Congestion Revenue Rights&amp;quot;&quot;/&gt;&lt;property id=&quot;20307&quot; value=&quot;520&quot;/&gt;&lt;/object&gt;&lt;object type=&quot;3&quot; unique_id=&quot;10040&quot;&gt;&lt;property id=&quot;20148&quot; value=&quot;5&quot;/&gt;&lt;property id=&quot;20300&quot; value=&quot;Slide 37 - &amp;quot;Congestion Revenue Rights&amp;quot;&quot;/&gt;&lt;property id=&quot;20307&quot; value=&quot;521&quot;/&gt;&lt;/object&gt;&lt;object type=&quot;3&quot; unique_id=&quot;10041&quot;&gt;&lt;property id=&quot;20148&quot; value=&quot;5&quot;/&gt;&lt;property id=&quot;20300&quot; value=&quot;Slide 38 - &amp;quot;Congestion Revenue Rights&amp;#x0D;&amp;#x0A;&amp;quot;&quot;/&gt;&lt;property id=&quot;20307&quot; value=&quot;522&quot;/&gt;&lt;/object&gt;&lt;object type=&quot;3&quot; unique_id=&quot;10042&quot;&gt;&lt;property id=&quot;20148&quot; value=&quot;5&quot;/&gt;&lt;property id=&quot;20300&quot; value=&quot;Slide 39 - &amp;quot;Activity: Congestion Revenue Rights&amp;quot;&quot;/&gt;&lt;property id=&quot;20307&quot; value=&quot;523&quot;/&gt;&lt;/object&gt;&lt;object type=&quot;3&quot; unique_id=&quot;10043&quot;&gt;&lt;property id=&quot;20148&quot; value=&quot;5&quot;/&gt;&lt;property id=&quot;20300&quot; value=&quot;Slide 40 - &amp;quot;Modeling for Congestion Revenue Rights&amp;quot;&quot;/&gt;&lt;property id=&quot;20307&quot; value=&quot;565&quot;/&gt;&lt;/object&gt;&lt;object type=&quot;3&quot; unique_id=&quot;10044&quot;&gt;&lt;property id=&quot;20148&quot; value=&quot;5&quot;/&gt;&lt;property id=&quot;20300&quot; value=&quot;Slide 41 - &amp;quot;Modeling for Congestion Revenue Rights&amp;quot;&quot;/&gt;&lt;property id=&quot;20307&quot; value=&quot;611&quot;/&gt;&lt;/object&gt;&lt;object type=&quot;3&quot; unique_id=&quot;10045&quot;&gt;&lt;property id=&quot;20148&quot; value=&quot;5&quot;/&gt;&lt;property id=&quot;20300&quot; value=&quot;Slide 42 - &amp;quot;Modeling for Congestion Revenue Rights&amp;quot;&quot;/&gt;&lt;property id=&quot;20307&quot; value=&quot;612&quot;/&gt;&lt;/object&gt;&lt;object type=&quot;3&quot; unique_id=&quot;10046&quot;&gt;&lt;property id=&quot;20148&quot; value=&quot;5&quot;/&gt;&lt;property id=&quot;20300&quot; value=&quot;Slide 43 - &amp;quot;Modeling for Congestion Revenue Rights&amp;quot;&quot;/&gt;&lt;property id=&quot;20307&quot; value=&quot;613&quot;/&gt;&lt;/object&gt;&lt;object type=&quot;3&quot; unique_id=&quot;10047&quot;&gt;&lt;property id=&quot;20148&quot; value=&quot;5&quot;/&gt;&lt;property id=&quot;20300&quot; value=&quot;Slide 44 - &amp;quot;Modeling for Congestion Revenue Rights&amp;quot;&quot;/&gt;&lt;property id=&quot;20307&quot; value=&quot;569&quot;/&gt;&lt;/object&gt;&lt;object type=&quot;3&quot; unique_id=&quot;10048&quot;&gt;&lt;property id=&quot;20148&quot; value=&quot;5&quot;/&gt;&lt;property id=&quot;20300&quot; value=&quot;Slide 45 - &amp;quot;Modeling for Congestion Revenue Rights&amp;quot;&quot;/&gt;&lt;property id=&quot;20307&quot; value=&quot;571&quot;/&gt;&lt;/object&gt;&lt;object type=&quot;3&quot; unique_id=&quot;10049&quot;&gt;&lt;property id=&quot;20148&quot; value=&quot;5&quot;/&gt;&lt;property id=&quot;20300&quot; value=&quot;Slide 46 - &amp;quot;Modeling of Congestion Revenue Rights&amp;quot;&quot;/&gt;&lt;property id=&quot;20307&quot; value=&quot;531&quot;/&gt;&lt;/object&gt;&lt;object type=&quot;3&quot; unique_id=&quot;10050&quot;&gt;&lt;property id=&quot;20148&quot; value=&quot;5&quot;/&gt;&lt;property id=&quot;20300&quot; value=&quot;Slide 47 - &amp;quot;Module 1: Summary&amp;quot;&quot;/&gt;&lt;property id=&quot;20307&quot; value=&quot;532&quot;/&gt;&lt;/object&gt;&lt;object type=&quot;3&quot; unique_id=&quot;10051&quot;&gt;&lt;property id=&quot;20148&quot; value=&quot;5&quot;/&gt;&lt;property id=&quot;20300&quot; value=&quot;Slide 48 - &amp;quot;Module 2: CRR Allocation &amp;amp; Auction Process &amp;quot;&quot;/&gt;&lt;property id=&quot;20307&quot; value=&quot;337&quot;/&gt;&lt;/object&gt;&lt;object type=&quot;3&quot; unique_id=&quot;10052&quot;&gt;&lt;property id=&quot;20148&quot; value=&quot;5&quot;/&gt;&lt;property id=&quot;20300&quot; value=&quot;Slide 49 - &amp;quot;Module 2: Objectives&amp;quot;&quot;/&gt;&lt;property id=&quot;20307&quot; value=&quot;338&quot;/&gt;&lt;/object&gt;&lt;object type=&quot;3&quot; unique_id=&quot;10053&quot;&gt;&lt;property id=&quot;20148&quot; value=&quot;5&quot;/&gt;&lt;property id=&quot;20300&quot; value=&quot;Slide 50 - &amp;quot;CRR Network Model&amp;quot;&quot;/&gt;&lt;property id=&quot;20307&quot; value=&quot;339&quot;/&gt;&lt;/object&gt;&lt;object type=&quot;3&quot; unique_id=&quot;10054&quot;&gt;&lt;property id=&quot;20148&quot; value=&quot;5&quot;/&gt;&lt;property id=&quot;20300&quot; value=&quot;Slide 51 - &amp;quot;CRR Network Model&amp;quot;&quot;/&gt;&lt;property id=&quot;20307&quot; value=&quot;340&quot;/&gt;&lt;/object&gt;&lt;object type=&quot;3&quot; unique_id=&quot;10055&quot;&gt;&lt;property id=&quot;20148&quot; value=&quot;5&quot;/&gt;&lt;property id=&quot;20300&quot; value=&quot;Slide 52 - &amp;quot;CRR Network Model&amp;quot;&quot;/&gt;&lt;property id=&quot;20307&quot; value=&quot;341&quot;/&gt;&lt;/object&gt;&lt;object type=&quot;3&quot; unique_id=&quot;10056&quot;&gt;&lt;property id=&quot;20148&quot; value=&quot;5&quot;/&gt;&lt;property id=&quot;20300&quot; value=&quot;Slide 53 - &amp;quot;CRR Network Model&amp;quot;&quot;/&gt;&lt;property id=&quot;20307&quot; value=&quot;342&quot;/&gt;&lt;/object&gt;&lt;object type=&quot;3&quot; unique_id=&quot;10057&quot;&gt;&lt;property id=&quot;20148&quot; value=&quot;5&quot;/&gt;&lt;property id=&quot;20300&quot; value=&quot;Slide 54 - &amp;quot;CRR Network Model&amp;quot;&quot;/&gt;&lt;property id=&quot;20307&quot; value=&quot;343&quot;/&gt;&lt;/object&gt;&lt;object type=&quot;3&quot; unique_id=&quot;10058&quot;&gt;&lt;property id=&quot;20148&quot; value=&quot;5&quot;/&gt;&lt;property id=&quot;20300&quot; value=&quot;Slide 55 - &amp;quot;CRR Allocation&amp;quot;&quot;/&gt;&lt;property id=&quot;20307&quot; value=&quot;346&quot;/&gt;&lt;/object&gt;&lt;object type=&quot;3&quot; unique_id=&quot;10059&quot;&gt;&lt;property id=&quot;20148&quot; value=&quot;5&quot;/&gt;&lt;property id=&quot;20300&quot; value=&quot;Slide 56 - &amp;quot;CRR Allocation&amp;quot;&quot;/&gt;&lt;property id=&quot;20307&quot; value=&quot;350&quot;/&gt;&lt;/object&gt;&lt;object type=&quot;3&quot; unique_id=&quot;10060&quot;&gt;&lt;property id=&quot;20148&quot; value=&quot;5&quot;/&gt;&lt;property id=&quot;20300&quot; value=&quot;Slide 57 - &amp;quot;CRR Auction&amp;quot;&quot;/&gt;&lt;property id=&quot;20307&quot; value=&quot;352&quot;/&gt;&lt;/object&gt;&lt;object type=&quot;3&quot; unique_id=&quot;10061&quot;&gt;&lt;property id=&quot;20148&quot; value=&quot;5&quot;/&gt;&lt;property id=&quot;20300&quot; value=&quot;Slide 58 - &amp;quot;CRR Auction&amp;quot;&quot;/&gt;&lt;property id=&quot;20307&quot; value=&quot;709&quot;/&gt;&lt;/object&gt;&lt;object type=&quot;3&quot; unique_id=&quot;10062&quot;&gt;&lt;property id=&quot;20148&quot; value=&quot;5&quot;/&gt;&lt;property id=&quot;20300&quot; value=&quot;Slide 59 - &amp;quot;CRR Auction&amp;quot;&quot;/&gt;&lt;property id=&quot;20307&quot; value=&quot;354&quot;/&gt;&lt;/object&gt;&lt;object type=&quot;3&quot; unique_id=&quot;10063&quot;&gt;&lt;property id=&quot;20148&quot; value=&quot;5&quot;/&gt;&lt;property id=&quot;20300&quot; value=&quot;Slide 60 - &amp;quot;CRR Auction&amp;quot;&quot;/&gt;&lt;property id=&quot;20307&quot; value=&quot;355&quot;/&gt;&lt;/object&gt;&lt;object type=&quot;3&quot; unique_id=&quot;10064&quot;&gt;&lt;property id=&quot;20148&quot; value=&quot;5&quot;/&gt;&lt;property id=&quot;20300&quot; value=&quot;Slide 61 - &amp;quot;CRR Auction &amp;quot;&quot;/&gt;&lt;property id=&quot;20307&quot; value=&quot;533&quot;/&gt;&lt;/object&gt;&lt;object type=&quot;3&quot; unique_id=&quot;10065&quot;&gt;&lt;property id=&quot;20148&quot; value=&quot;5&quot;/&gt;&lt;property id=&quot;20300&quot; value=&quot;Slide 62 - &amp;quot;CRR Auction&amp;quot;&quot;/&gt;&lt;property id=&quot;20307&quot; value=&quot;667&quot;/&gt;&lt;/object&gt;&lt;object type=&quot;3&quot; unique_id=&quot;10066&quot;&gt;&lt;property id=&quot;20148&quot; value=&quot;5&quot;/&gt;&lt;property id=&quot;20300&quot; value=&quot;Slide 63 - &amp;quot;CRR Auction&amp;quot;&quot;/&gt;&lt;property id=&quot;20307&quot; value=&quot;696&quot;/&gt;&lt;/object&gt;&lt;object type=&quot;3&quot; unique_id=&quot;10067&quot;&gt;&lt;property id=&quot;20148&quot; value=&quot;5&quot;/&gt;&lt;property id=&quot;20300&quot; value=&quot;Slide 64 - &amp;quot;CRR Auction&amp;quot;&quot;/&gt;&lt;property id=&quot;20307&quot; value=&quot;668&quot;/&gt;&lt;/object&gt;&lt;object type=&quot;3&quot; unique_id=&quot;10068&quot;&gt;&lt;property id=&quot;20148&quot; value=&quot;5&quot;/&gt;&lt;property id=&quot;20300&quot; value=&quot;Slide 65 - &amp;quot;CRR Auctions&amp;quot;&quot;/&gt;&lt;property id=&quot;20307&quot; value=&quot;669&quot;/&gt;&lt;/object&gt;&lt;object type=&quot;3&quot; unique_id=&quot;10069&quot;&gt;&lt;property id=&quot;20148&quot; value=&quot;5&quot;/&gt;&lt;property id=&quot;20300&quot; value=&quot;Slide 66 - &amp;quot;CRR Auction&amp;quot;&quot;/&gt;&lt;property id=&quot;20307&quot; value=&quot;356&quot;/&gt;&lt;/object&gt;&lt;object type=&quot;3&quot; unique_id=&quot;10070&quot;&gt;&lt;property id=&quot;20148&quot; value=&quot;5&quot;/&gt;&lt;property id=&quot;20300&quot; value=&quot;Slide 67 - &amp;quot;CRR Auction&amp;quot;&quot;/&gt;&lt;property id=&quot;20307&quot; value=&quot;357&quot;/&gt;&lt;/object&gt;&lt;object type=&quot;3&quot; unique_id=&quot;10071&quot;&gt;&lt;property id=&quot;20148&quot; value=&quot;5&quot;/&gt;&lt;property id=&quot;20300&quot; value=&quot;Slide 68 - &amp;quot;CRR Auction&amp;quot;&quot;/&gt;&lt;property id=&quot;20307&quot; value=&quot;710&quot;/&gt;&lt;/object&gt;&lt;object type=&quot;3&quot; unique_id=&quot;10072&quot;&gt;&lt;property id=&quot;20148&quot; value=&quot;5&quot;/&gt;&lt;property id=&quot;20300&quot; value=&quot;Slide 69 - &amp;quot;CRR Auction&amp;quot;&quot;/&gt;&lt;property id=&quot;20307&quot; value=&quot;359&quot;/&gt;&lt;/object&gt;&lt;object type=&quot;3&quot; unique_id=&quot;10073&quot;&gt;&lt;property id=&quot;20148&quot; value=&quot;5&quot;/&gt;&lt;property id=&quot;20300&quot; value=&quot;Slide 70 - &amp;quot;CRR Auction&amp;quot;&quot;/&gt;&lt;property id=&quot;20307&quot; value=&quot;360&quot;/&gt;&lt;/object&gt;&lt;object type=&quot;3&quot; unique_id=&quot;10074&quot;&gt;&lt;property id=&quot;20148&quot; value=&quot;5&quot;/&gt;&lt;property id=&quot;20300&quot; value=&quot;Slide 71 - &amp;quot;CRR Auction&amp;quot;&quot;/&gt;&lt;property id=&quot;20307&quot; value=&quot;645&quot;/&gt;&lt;/object&gt;&lt;object type=&quot;3&quot; unique_id=&quot;10075&quot;&gt;&lt;property id=&quot;20148&quot; value=&quot;5&quot;/&gt;&lt;property id=&quot;20300&quot; value=&quot;Slide 72 - &amp;quot;CRR Auction&amp;quot;&quot;/&gt;&lt;property id=&quot;20307&quot; value=&quot;644&quot;/&gt;&lt;/object&gt;&lt;object type=&quot;3&quot; unique_id=&quot;10076&quot;&gt;&lt;property id=&quot;20148&quot; value=&quot;5&quot;/&gt;&lt;property id=&quot;20300&quot; value=&quot;Slide 73 - &amp;quot;CRR Auction&amp;quot;&quot;/&gt;&lt;property id=&quot;20307&quot; value=&quot;643&quot;/&gt;&lt;/object&gt;&lt;object type=&quot;3&quot; unique_id=&quot;10077&quot;&gt;&lt;property id=&quot;20148&quot; value=&quot;5&quot;/&gt;&lt;property id=&quot;20300&quot; value=&quot;Slide 74 - &amp;quot;CRR Auction&amp;quot;&quot;/&gt;&lt;property id=&quot;20307&quot; value=&quot;642&quot;/&gt;&lt;/object&gt;&lt;object type=&quot;3&quot; unique_id=&quot;10078&quot;&gt;&lt;property id=&quot;20148&quot; value=&quot;5&quot;/&gt;&lt;property id=&quot;20300&quot; value=&quot;Slide 75 - &amp;quot;CRR Auction&amp;quot;&quot;/&gt;&lt;property id=&quot;20307&quot; value=&quot;534&quot;/&gt;&lt;/object&gt;&lt;object type=&quot;3&quot; unique_id=&quot;10079&quot;&gt;&lt;property id=&quot;20148&quot; value=&quot;5&quot;/&gt;&lt;property id=&quot;20300&quot; value=&quot;Slide 76 - &amp;quot;CRR Auction&amp;quot;&quot;/&gt;&lt;property id=&quot;20307&quot; value=&quot;365&quot;/&gt;&lt;/object&gt;&lt;object type=&quot;3&quot; unique_id=&quot;10080&quot;&gt;&lt;property id=&quot;20148&quot; value=&quot;5&quot;/&gt;&lt;property id=&quot;20300&quot; value=&quot;Slide 77 - &amp;quot;CRR Auction&amp;quot;&quot;/&gt;&lt;property id=&quot;20307&quot; value=&quot;366&quot;/&gt;&lt;/object&gt;&lt;object type=&quot;3&quot; unique_id=&quot;10081&quot;&gt;&lt;property id=&quot;20148&quot; value=&quot;5&quot;/&gt;&lt;property id=&quot;20300&quot; value=&quot;Slide 78 - &amp;quot;CRR Auction&amp;quot;&quot;/&gt;&lt;property id=&quot;20307&quot; value=&quot;665&quot;/&gt;&lt;/object&gt;&lt;object type=&quot;3&quot; unique_id=&quot;10082&quot;&gt;&lt;property id=&quot;20148&quot; value=&quot;5&quot;/&gt;&lt;property id=&quot;20300&quot; value=&quot;Slide 79 - &amp;quot;CRR Auction&amp;quot;&quot;/&gt;&lt;property id=&quot;20307&quot; value=&quot;367&quot;/&gt;&lt;/object&gt;&lt;object type=&quot;3&quot; unique_id=&quot;10083&quot;&gt;&lt;property id=&quot;20148&quot; value=&quot;5&quot;/&gt;&lt;property id=&quot;20300&quot; value=&quot;Slide 80 - &amp;quot;CRR Auction&amp;quot;&quot;/&gt;&lt;property id=&quot;20307&quot; value=&quot;369&quot;/&gt;&lt;/object&gt;&lt;object type=&quot;3&quot; unique_id=&quot;10084&quot;&gt;&lt;property id=&quot;20148&quot; value=&quot;5&quot;/&gt;&lt;property id=&quot;20300&quot; value=&quot;Slide 81 - &amp;quot;CRR Auction&amp;quot;&quot;/&gt;&lt;property id=&quot;20307&quot; value=&quot;535&quot;/&gt;&lt;/object&gt;&lt;object type=&quot;3&quot; unique_id=&quot;10085&quot;&gt;&lt;property id=&quot;20148&quot; value=&quot;5&quot;/&gt;&lt;property id=&quot;20300&quot; value=&quot;Slide 82 - &amp;quot;CRR Auction&amp;quot;&quot;/&gt;&lt;property id=&quot;20307&quot; value=&quot;370&quot;/&gt;&lt;/object&gt;&lt;object type=&quot;3&quot; unique_id=&quot;10086&quot;&gt;&lt;property id=&quot;20148&quot; value=&quot;5&quot;/&gt;&lt;property id=&quot;20300&quot; value=&quot;Slide 83 - &amp;quot;CRR Auction&amp;quot;&quot;/&gt;&lt;property id=&quot;20307&quot; value=&quot;373&quot;/&gt;&lt;/object&gt;&lt;object type=&quot;3&quot; unique_id=&quot;10087&quot;&gt;&lt;property id=&quot;20148&quot; value=&quot;5&quot;/&gt;&lt;property id=&quot;20300&quot; value=&quot;Slide 84 - &amp;quot;CRR Auction&amp;quot;&quot;/&gt;&lt;property id=&quot;20307&quot; value=&quot;375&quot;/&gt;&lt;/object&gt;&lt;object type=&quot;3&quot; unique_id=&quot;10088&quot;&gt;&lt;property id=&quot;20148&quot; value=&quot;5&quot;/&gt;&lt;property id=&quot;20300&quot; value=&quot;Slide 85 - &amp;quot;CRR Auction&amp;quot;&quot;/&gt;&lt;property id=&quot;20307&quot; value=&quot;714&quot;/&gt;&lt;/object&gt;&lt;object type=&quot;3&quot; unique_id=&quot;10089&quot;&gt;&lt;property id=&quot;20148&quot; value=&quot;5&quot;/&gt;&lt;property id=&quot;20300&quot; value=&quot;Slide 86 - &amp;quot;CRR Auction Settlements&amp;quot;&quot;/&gt;&lt;property id=&quot;20307&quot; value=&quot;377&quot;/&gt;&lt;/object&gt;&lt;object type=&quot;3&quot; unique_id=&quot;10090&quot;&gt;&lt;property id=&quot;20148&quot; value=&quot;5&quot;/&gt;&lt;property id=&quot;20300&quot; value=&quot;Slide 87 - &amp;quot;Activity: Calculating Awards&amp;quot;&quot;/&gt;&lt;property id=&quot;20307&quot; value=&quot;664&quot;/&gt;&lt;/object&gt;&lt;object type=&quot;3&quot; unique_id=&quot;10091&quot;&gt;&lt;property id=&quot;20148&quot; value=&quot;5&quot;/&gt;&lt;property id=&quot;20300&quot; value=&quot;Slide 88 - &amp;quot;CRR Auction – Transmission Capacity&amp;quot;&quot;/&gt;&lt;property id=&quot;20307&quot; value=&quot;379&quot;/&gt;&lt;/object&gt;&lt;object type=&quot;3&quot; unique_id=&quot;10092&quot;&gt;&lt;property id=&quot;20148&quot; value=&quot;5&quot;/&gt;&lt;property id=&quot;20300&quot; value=&quot;Slide 89 - &amp;quot;Module 2: Summary&amp;quot;&quot;/&gt;&lt;property id=&quot;20307&quot; value=&quot;381&quot;/&gt;&lt;/object&gt;&lt;object type=&quot;3&quot; unique_id=&quot;10093&quot;&gt;&lt;property id=&quot;20148&quot; value=&quot;5&quot;/&gt;&lt;property id=&quot;20300&quot; value=&quot;Slide 90 - &amp;quot;Module 3: Trading of Congestion Revenue Rights &amp;quot;&quot;/&gt;&lt;property id=&quot;20307&quot; value=&quot;382&quot;/&gt;&lt;/object&gt;&lt;object type=&quot;3&quot; unique_id=&quot;10094&quot;&gt;&lt;property id=&quot;20148&quot; value=&quot;5&quot;/&gt;&lt;property id=&quot;20300&quot; value=&quot;Slide 91 - &amp;quot;Module 3: Objectives&amp;quot;&quot;/&gt;&lt;property id=&quot;20307&quot; value=&quot;383&quot;/&gt;&lt;/object&gt;&lt;object type=&quot;3&quot; unique_id=&quot;10095&quot;&gt;&lt;property id=&quot;20148&quot; value=&quot;5&quot;/&gt;&lt;property id=&quot;20300&quot; value=&quot;Slide 92 - &amp;quot;Bilateral Trades of CRRs&amp;quot;&quot;/&gt;&lt;property id=&quot;20307&quot; value=&quot;385&quot;/&gt;&lt;/object&gt;&lt;object type=&quot;3&quot; unique_id=&quot;10096&quot;&gt;&lt;property id=&quot;20148&quot; value=&quot;5&quot;/&gt;&lt;property id=&quot;20300&quot; value=&quot;Slide 93 - &amp;quot;Tradable Congestion Revenue Rights&amp;quot;&quot;/&gt;&lt;property id=&quot;20307&quot; value=&quot;386&quot;/&gt;&lt;/object&gt;&lt;object type=&quot;3&quot; unique_id=&quot;10097&quot;&gt;&lt;property id=&quot;20148&quot; value=&quot;5&quot;/&gt;&lt;property id=&quot;20300&quot; value=&quot;Slide 94 - &amp;quot;Parameters for Trading Congestion Revenue Rights&amp;quot;&quot;/&gt;&lt;property id=&quot;20307&quot; value=&quot;387&quot;/&gt;&lt;/object&gt;&lt;object type=&quot;3&quot; unique_id=&quot;10098&quot;&gt;&lt;property id=&quot;20148&quot; value=&quot;5&quot;/&gt;&lt;property id=&quot;20300&quot; value=&quot;Slide 95 - &amp;quot;Parameters for Trading Congestion Revenue Rights&amp;quot;&quot;/&gt;&lt;property id=&quot;20307&quot; value=&quot;388&quot;/&gt;&lt;/object&gt;&lt;object type=&quot;3&quot; unique_id=&quot;10099&quot;&gt;&lt;property id=&quot;20148&quot; value=&quot;5&quot;/&gt;&lt;property id=&quot;20300&quot; value=&quot;Slide 96 - &amp;quot;Parameters for Trading Congestion Revenue Rights (continued)&amp;quot;&quot;/&gt;&lt;property id=&quot;20307&quot; value=&quot;389&quot;/&gt;&lt;/object&gt;&lt;object type=&quot;3&quot; unique_id=&quot;10100&quot;&gt;&lt;property id=&quot;20148&quot; value=&quot;5&quot;/&gt;&lt;property id=&quot;20300&quot; value=&quot;Slide 97 - &amp;quot;Posting Offers and Bids for Trades&amp;quot;&quot;/&gt;&lt;property id=&quot;20307&quot; value=&quot;390&quot;/&gt;&lt;/object&gt;&lt;object type=&quot;3&quot; unique_id=&quot;10101&quot;&gt;&lt;property id=&quot;20148&quot; value=&quot;5&quot;/&gt;&lt;property id=&quot;20300&quot; value=&quot;Slide 98 - &amp;quot;Trading of Congestion Revenue Rights&amp;quot;&quot;/&gt;&lt;property id=&quot;20307&quot; value=&quot;391&quot;/&gt;&lt;/object&gt;&lt;object type=&quot;3&quot; unique_id=&quot;10102&quot;&gt;&lt;property id=&quot;20148&quot; value=&quot;5&quot;/&gt;&lt;property id=&quot;20300&quot; value=&quot;Slide 99 - &amp;quot;Trading of Congestion Revenue Rights&amp;quot;&quot;/&gt;&lt;property id=&quot;20307&quot; value=&quot;392&quot;/&gt;&lt;/object&gt;&lt;object type=&quot;3&quot; unique_id=&quot;10103&quot;&gt;&lt;property id=&quot;20148&quot; value=&quot;5&quot;/&gt;&lt;property id=&quot;20300&quot; value=&quot;Slide 100 - &amp;quot;Trading of Congestion Revenue Rights&amp;quot;&quot;/&gt;&lt;property id=&quot;20307&quot; value=&quot;394&quot;/&gt;&lt;/object&gt;&lt;object type=&quot;3&quot; unique_id=&quot;10104&quot;&gt;&lt;property id=&quot;20148&quot; value=&quot;5&quot;/&gt;&lt;property id=&quot;20300&quot; value=&quot;Slide 101 - &amp;quot;Settlements of Traded Congestion Revenue Rights&amp;quot;&quot;/&gt;&lt;property id=&quot;20307&quot; value=&quot;395&quot;/&gt;&lt;/object&gt;&lt;object type=&quot;3&quot; unique_id=&quot;10105&quot;&gt;&lt;property id=&quot;20148&quot; value=&quot;5&quot;/&gt;&lt;property id=&quot;20300&quot; value=&quot;Slide 102 - &amp;quot;Module 3: Summary&amp;quot;&quot;/&gt;&lt;property id=&quot;20307&quot; value=&quot;396&quot;/&gt;&lt;/object&gt;&lt;object type=&quot;3&quot; unique_id=&quot;10106&quot;&gt;&lt;property id=&quot;20148&quot; value=&quot;5&quot;/&gt;&lt;property id=&quot;20300&quot; value=&quot;Slide 103 - &amp;quot;Module 4: Managing Creditworthiness &amp;quot;&quot;/&gt;&lt;property id=&quot;20307&quot; value=&quot;397&quot;/&gt;&lt;/object&gt;&lt;object type=&quot;3&quot; unique_id=&quot;10107&quot;&gt;&lt;property id=&quot;20148&quot; value=&quot;5&quot;/&gt;&lt;property id=&quot;20300&quot; value=&quot;Slide 104 - &amp;quot;Module 4: Objectives&amp;quot;&quot;/&gt;&lt;property id=&quot;20307&quot; value=&quot;536&quot;/&gt;&lt;/object&gt;&lt;object type=&quot;3&quot; unique_id=&quot;10108&quot;&gt;&lt;property id=&quot;20148&quot; value=&quot;5&quot;/&gt;&lt;property id=&quot;20300&quot; value=&quot;Slide 105 - &amp;quot;Managing Credit&amp;quot;&quot;/&gt;&lt;property id=&quot;20307&quot; value=&quot;537&quot;/&gt;&lt;/object&gt;&lt;object type=&quot;3&quot; unique_id=&quot;10109&quot;&gt;&lt;property id=&quot;20148&quot; value=&quot;5&quot;/&gt;&lt;property id=&quot;20300&quot; value=&quot;Slide 106 - &amp;quot;Counter-Party&amp;quot;&quot;/&gt;&lt;property id=&quot;20307&quot; value=&quot;539&quot;/&gt;&lt;/object&gt;&lt;object type=&quot;3&quot; unique_id=&quot;10110&quot;&gt;&lt;property id=&quot;20148&quot; value=&quot;5&quot;/&gt;&lt;property id=&quot;20300&quot; value=&quot;Slide 107 - &amp;quot;Available Credit Limit&amp;quot;&quot;/&gt;&lt;property id=&quot;20307&quot; value=&quot;540&quot;/&gt;&lt;/object&gt;&lt;object type=&quot;3&quot; unique_id=&quot;10111&quot;&gt;&lt;property id=&quot;20148&quot; value=&quot;5&quot;/&gt;&lt;property id=&quot;20300&quot; value=&quot;Slide 108 - &amp;quot;Available Credit Limit&amp;quot;&quot;/&gt;&lt;property id=&quot;20307&quot; value=&quot;708&quot;/&gt;&lt;/object&gt;&lt;object type=&quot;3&quot; unique_id=&quot;10112&quot;&gt;&lt;property id=&quot;20148&quot; value=&quot;5&quot;/&gt;&lt;property id=&quot;20300&quot; value=&quot;Slide 109 - &amp;quot;Available Credit Limit&amp;quot;&quot;/&gt;&lt;property id=&quot;20307&quot; value=&quot;541&quot;/&gt;&lt;/object&gt;&lt;object type=&quot;3&quot; unique_id=&quot;10113&quot;&gt;&lt;property id=&quot;20148&quot; value=&quot;5&quot;/&gt;&lt;property id=&quot;20300&quot; value=&quot;Slide 110 - &amp;quot;Available Credit Limit&amp;quot;&quot;/&gt;&lt;property id=&quot;20307&quot; value=&quot;542&quot;/&gt;&lt;/object&gt;&lt;object type=&quot;3&quot; unique_id=&quot;10114&quot;&gt;&lt;property id=&quot;20148&quot; value=&quot;5&quot;/&gt;&lt;property id=&quot;20300&quot; value=&quot;Slide 111 - &amp;quot;Available Credit Limit&amp;quot;&quot;/&gt;&lt;property id=&quot;20307&quot; value=&quot;543&quot;/&gt;&lt;/object&gt;&lt;object type=&quot;3&quot; unique_id=&quot;10115&quot;&gt;&lt;property id=&quot;20148&quot; value=&quot;5&quot;/&gt;&lt;property id=&quot;20300&quot; value=&quot;Slide 112 - &amp;quot;Available Credit Limit&amp;quot;&quot;/&gt;&lt;property id=&quot;20307&quot; value=&quot;544&quot;/&gt;&lt;/object&gt;&lt;object type=&quot;3&quot; unique_id=&quot;10116&quot;&gt;&lt;property id=&quot;20148&quot; value=&quot;5&quot;/&gt;&lt;property id=&quot;20300&quot; value=&quot;Slide 113 - &amp;quot;Available Credit Limit&amp;quot;&quot;/&gt;&lt;property id=&quot;20307&quot; value=&quot;545&quot;/&gt;&lt;/object&gt;&lt;object type=&quot;3&quot; unique_id=&quot;10117&quot;&gt;&lt;property id=&quot;20148&quot; value=&quot;5&quot;/&gt;&lt;property id=&quot;20300&quot; value=&quot;Slide 114 - &amp;quot;Available Credit Limit&amp;quot;&quot;/&gt;&lt;property id=&quot;20307&quot; value=&quot;614&quot;/&gt;&lt;/object&gt;&lt;object type=&quot;3&quot; unique_id=&quot;10118&quot;&gt;&lt;property id=&quot;20148&quot; value=&quot;5&quot;/&gt;&lt;property id=&quot;20300&quot; value=&quot;Slide 115 - &amp;quot;Available Credit Limit&amp;quot;&quot;/&gt;&lt;property id=&quot;20307&quot; value=&quot;546&quot;/&gt;&lt;/object&gt;&lt;object type=&quot;3&quot; unique_id=&quot;10119&quot;&gt;&lt;property id=&quot;20148&quot; value=&quot;5&quot;/&gt;&lt;property id=&quot;20300&quot; value=&quot;Slide 116 - &amp;quot;Available Credit Limit&amp;quot;&quot;/&gt;&lt;property id=&quot;20307&quot; value=&quot;547&quot;/&gt;&lt;/object&gt;&lt;object type=&quot;3&quot; unique_id=&quot;10120&quot;&gt;&lt;property id=&quot;20148&quot; value=&quot;5&quot;/&gt;&lt;property id=&quot;20300&quot; value=&quot;Slide 117 - &amp;quot;Available Credit Limit&amp;quot;&quot;/&gt;&lt;property id=&quot;20307&quot; value=&quot;548&quot;/&gt;&lt;/object&gt;&lt;object type=&quot;3&quot; unique_id=&quot;10121&quot;&gt;&lt;property id=&quot;20148&quot; value=&quot;5&quot;/&gt;&lt;property id=&quot;20300&quot; value=&quot;Slide 118 - &amp;quot;Available Credit Limit&amp;quot;&quot;/&gt;&lt;property id=&quot;20307&quot; value=&quot;549&quot;/&gt;&lt;/object&gt;&lt;object type=&quot;3&quot; unique_id=&quot;10122&quot;&gt;&lt;property id=&quot;20148&quot; value=&quot;5&quot;/&gt;&lt;property id=&quot;20300&quot; value=&quot;Slide 119 - &amp;quot;Available Credit Limit&amp;quot;&quot;/&gt;&lt;property id=&quot;20307&quot; value=&quot;615&quot;/&gt;&lt;/object&gt;&lt;object type=&quot;3&quot; unique_id=&quot;10123&quot;&gt;&lt;property id=&quot;20148&quot; value=&quot;5&quot;/&gt;&lt;property id=&quot;20300&quot; value=&quot;Slide 120 - &amp;quot;Available Credit Limit&amp;quot;&quot;/&gt;&lt;property id=&quot;20307&quot; value=&quot;616&quot;/&gt;&lt;/object&gt;&lt;object type=&quot;3&quot; unique_id=&quot;10124&quot;&gt;&lt;property id=&quot;20148&quot; value=&quot;5&quot;/&gt;&lt;property id=&quot;20300&quot; value=&quot;Slide 121 - &amp;quot;Managing Creditworthiness&amp;quot;&quot;/&gt;&lt;property id=&quot;20307&quot; value=&quot;624&quot;/&gt;&lt;/object&gt;&lt;object type=&quot;3&quot; unique_id=&quot;10125&quot;&gt;&lt;property id=&quot;20148&quot; value=&quot;5&quot;/&gt;&lt;property id=&quot;20300&quot; value=&quot;Slide 122 - &amp;quot;Managing Creditworthiness&amp;quot;&quot;/&gt;&lt;property id=&quot;20307&quot; value=&quot;625&quot;/&gt;&lt;/object&gt;&lt;object type=&quot;3&quot; unique_id=&quot;10126&quot;&gt;&lt;property id=&quot;20148&quot; value=&quot;5&quot;/&gt;&lt;property id=&quot;20300&quot; value=&quot;Slide 123 - &amp;quot;Managing Creditworthiness&amp;quot;&quot;/&gt;&lt;property id=&quot;20307&quot; value=&quot;626&quot;/&gt;&lt;/object&gt;&lt;object type=&quot;3&quot; unique_id=&quot;10127&quot;&gt;&lt;property id=&quot;20148&quot; value=&quot;5&quot;/&gt;&lt;property id=&quot;20300&quot; value=&quot;Slide 124 - &amp;quot;Managing Creditworthiness: Example 1&amp;quot;&quot;/&gt;&lt;property id=&quot;20307&quot; value=&quot;702&quot;/&gt;&lt;/object&gt;&lt;object type=&quot;3&quot; unique_id=&quot;10128&quot;&gt;&lt;property id=&quot;20148&quot; value=&quot;5&quot;/&gt;&lt;property id=&quot;20300&quot; value=&quot;Slide 125 - &amp;quot;Managing Creditworthiness: Example 1&amp;quot;&quot;/&gt;&lt;property id=&quot;20307&quot; value=&quot;703&quot;/&gt;&lt;/object&gt;&lt;object type=&quot;3&quot; unique_id=&quot;10129&quot;&gt;&lt;property id=&quot;20148&quot; value=&quot;5&quot;/&gt;&lt;property id=&quot;20300&quot; value=&quot;Slide 126 - &amp;quot;Managing Creditworthiness: Example 1&amp;quot;&quot;/&gt;&lt;property id=&quot;20307&quot; value=&quot;704&quot;/&gt;&lt;/object&gt;&lt;object type=&quot;3&quot; unique_id=&quot;10130&quot;&gt;&lt;property id=&quot;20148&quot; value=&quot;5&quot;/&gt;&lt;property id=&quot;20300&quot; value=&quot;Slide 127 - &amp;quot;Managing Creditworthiness: Example 2&amp;quot;&quot;/&gt;&lt;property id=&quot;20307&quot; value=&quot;705&quot;/&gt;&lt;/object&gt;&lt;object type=&quot;3&quot; unique_id=&quot;10131&quot;&gt;&lt;property id=&quot;20148&quot; value=&quot;5&quot;/&gt;&lt;property id=&quot;20300&quot; value=&quot;Slide 128 - &amp;quot;Managing Creditworthiness: Example 2&amp;quot;&quot;/&gt;&lt;property id=&quot;20307&quot; value=&quot;706&quot;/&gt;&lt;/object&gt;&lt;object type=&quot;3&quot; unique_id=&quot;10132&quot;&gt;&lt;property id=&quot;20148&quot; value=&quot;5&quot;/&gt;&lt;property id=&quot;20300&quot; value=&quot;Slide 129 - &amp;quot;Managing Creditworthiness: Example 2&amp;quot;&quot;/&gt;&lt;property id=&quot;20307&quot; value=&quot;707&quot;/&gt;&lt;/object&gt;&lt;object type=&quot;3&quot; unique_id=&quot;10133&quot;&gt;&lt;property id=&quot;20148&quot; value=&quot;5&quot;/&gt;&lt;property id=&quot;20300&quot; value=&quot;Slide 130 - &amp;quot;Module 4: Summary&amp;quot;&quot;/&gt;&lt;property id=&quot;20307&quot; value=&quot;560&quot;/&gt;&lt;/object&gt;&lt;object type=&quot;3&quot; unique_id=&quot;10134&quot;&gt;&lt;property id=&quot;20148&quot; value=&quot;5&quot;/&gt;&lt;property id=&quot;20300&quot; value=&quot;Slide 131 - &amp;quot;Module 5: CRR Settlements&amp;quot;&quot;/&gt;&lt;property id=&quot;20307&quot; value=&quot;464&quot;/&gt;&lt;/object&gt;&lt;object type=&quot;3&quot; unique_id=&quot;10135&quot;&gt;&lt;property id=&quot;20148&quot; value=&quot;5&quot;/&gt;&lt;property id=&quot;20300&quot; value=&quot;Slide 132 - &amp;quot;Module 5: Objectives&amp;quot;&quot;/&gt;&lt;property id=&quot;20307&quot; value=&quot;465&quot;/&gt;&lt;/object&gt;&lt;object type=&quot;3&quot; unique_id=&quot;10136&quot;&gt;&lt;property id=&quot;20148&quot; value=&quot;5&quot;/&gt;&lt;property id=&quot;20300&quot; value=&quot;Slide 133 - &amp;quot;Financial Impacts: Allocation, Auction &amp;amp; Bilateral Trades&amp;quot;&quot;/&gt;&lt;property id=&quot;20307&quot; value=&quot;466&quot;/&gt;&lt;/object&gt;&lt;object type=&quot;3&quot; unique_id=&quot;10137&quot;&gt;&lt;property id=&quot;20148&quot; value=&quot;5&quot;/&gt;&lt;property id=&quot;20300&quot; value=&quot;Slide 134 - &amp;quot;Invoicing of CRR Auction&amp;quot;&quot;/&gt;&lt;property id=&quot;20307&quot; value=&quot;561&quot;/&gt;&lt;/object&gt;&lt;object type=&quot;3&quot; unique_id=&quot;10138&quot;&gt;&lt;property id=&quot;20148&quot; value=&quot;5&quot;/&gt;&lt;property id=&quot;20300&quot; value=&quot;Slide 135 - &amp;quot;Auction Revenue Money Flow &amp;quot;&quot;/&gt;&lt;property id=&quot;20307&quot; value=&quot;468&quot;/&gt;&lt;/object&gt;&lt;object type=&quot;3&quot; unique_id=&quot;10139&quot;&gt;&lt;property id=&quot;20148&quot; value=&quot;5&quot;/&gt;&lt;property id=&quot;20300&quot; value=&quot;Slide 136 - &amp;quot;Auction Revenue Money Flow &amp;quot;&quot;/&gt;&lt;property id=&quot;20307&quot; value=&quot;562&quot;/&gt;&lt;/object&gt;&lt;object type=&quot;3&quot; unique_id=&quot;10140&quot;&gt;&lt;property id=&quot;20148&quot; value=&quot;5&quot;/&gt;&lt;property id=&quot;20300&quot; value=&quot;Slide 137 - &amp;quot;Day-Ahead Settlement of CRRs&amp;quot;&quot;/&gt;&lt;property id=&quot;20307&quot; value=&quot;470&quot;/&gt;&lt;/object&gt;&lt;object type=&quot;3&quot; unique_id=&quot;10141&quot;&gt;&lt;property id=&quot;20148&quot; value=&quot;5&quot;/&gt;&lt;property id=&quot;20300&quot; value=&quot;Slide 138 - &amp;quot;Day-Ahead Settlement of CRRs – Money Flow&amp;quot;&quot;/&gt;&lt;property id=&quot;20307&quot; value=&quot;629&quot;/&gt;&lt;/object&gt;&lt;object type=&quot;3&quot; unique_id=&quot;10142&quot;&gt;&lt;property id=&quot;20148&quot; value=&quot;5&quot;/&gt;&lt;property id=&quot;20300&quot; value=&quot;Slide 139 - &amp;quot;Payment for CRRs Settled in Day-Ahead&amp;quot;&quot;/&gt;&lt;property id=&quot;20307&quot; value=&quot;563&quot;/&gt;&lt;/object&gt;&lt;object type=&quot;3&quot; unique_id=&quot;10143&quot;&gt;&lt;property id=&quot;20148&quot; value=&quot;5&quot;/&gt;&lt;property id=&quot;20300&quot; value=&quot;Slide 140 - &amp;quot;Payment for CRRs Settled in Day-Ahead&amp;quot;&quot;/&gt;&lt;property id=&quot;20307&quot; value=&quot;564&quot;/&gt;&lt;/object&gt;&lt;object type=&quot;3&quot; unique_id=&quot;10144&quot;&gt;&lt;property id=&quot;20148&quot; value=&quot;5&quot;/&gt;&lt;property id=&quot;20300&quot; value=&quot;Slide 141 - &amp;quot;Payment for CRRs Settled in Day-Ahead&amp;quot;&quot;/&gt;&lt;property id=&quot;20307&quot; value=&quot;473&quot;/&gt;&lt;/object&gt;&lt;object type=&quot;3&quot; unique_id=&quot;10145&quot;&gt;&lt;property id=&quot;20148&quot; value=&quot;5&quot;/&gt;&lt;property id=&quot;20300&quot; value=&quot;Slide 142 - &amp;quot;Payment for CRRs Settled in Day-Ahead&amp;quot;&quot;/&gt;&lt;property id=&quot;20307&quot; value=&quot;572&quot;/&gt;&lt;/object&gt;&lt;object type=&quot;3&quot; unique_id=&quot;10146&quot;&gt;&lt;property id=&quot;20148&quot; value=&quot;5&quot;/&gt;&lt;property id=&quot;20300&quot; value=&quot;Slide 143 - &amp;quot;Payment for CRRs Settled in Day-Ahead&amp;quot;&quot;/&gt;&lt;property id=&quot;20307&quot; value=&quot;573&quot;/&gt;&lt;/object&gt;&lt;object type=&quot;3&quot; unique_id=&quot;10147&quot;&gt;&lt;property id=&quot;20148&quot; value=&quot;5&quot;/&gt;&lt;property id=&quot;20300&quot; value=&quot;Slide 144 - &amp;quot;Payment for CRRs Settled in Day-Ahead&amp;quot;&quot;/&gt;&lt;property id=&quot;20307&quot; value=&quot;476&quot;/&gt;&lt;/object&gt;&lt;object type=&quot;3&quot; unique_id=&quot;10148&quot;&gt;&lt;property id=&quot;20148&quot; value=&quot;5&quot;/&gt;&lt;property id=&quot;20300&quot; value=&quot;Slide 145 - &amp;quot;Payment for CRRs Settled in Day-Ahead&amp;quot;&quot;/&gt;&lt;property id=&quot;20307&quot; value=&quot;609&quot;/&gt;&lt;/object&gt;&lt;object type=&quot;3&quot; unique_id=&quot;10149&quot;&gt;&lt;property id=&quot;20148&quot; value=&quot;5&quot;/&gt;&lt;property id=&quot;20300&quot; value=&quot;Slide 146 - &amp;quot;Payment for CRRs Settled in Day-Ahead&amp;quot;&quot;/&gt;&lt;property id=&quot;20307&quot; value=&quot;496&quot;/&gt;&lt;/object&gt;&lt;object type=&quot;3&quot; unique_id=&quot;10150&quot;&gt;&lt;property id=&quot;20148&quot; value=&quot;5&quot;/&gt;&lt;property id=&quot;20300&quot; value=&quot;Slide 147 - &amp;quot;Payment for CRRs Settled in Day-Ahead&amp;quot;&quot;/&gt;&lt;property id=&quot;20307&quot; value=&quot;497&quot;/&gt;&lt;/object&gt;&lt;object type=&quot;3&quot; unique_id=&quot;10151&quot;&gt;&lt;property id=&quot;20148&quot; value=&quot;5&quot;/&gt;&lt;property id=&quot;20300&quot; value=&quot;Slide 148 - &amp;quot;Payment for CRRs Settled in Day-Ahead&amp;quot;&quot;/&gt;&lt;property id=&quot;20307&quot; value=&quot;498&quot;/&gt;&lt;/object&gt;&lt;object type=&quot;3&quot; unique_id=&quot;10152&quot;&gt;&lt;property id=&quot;20148&quot; value=&quot;5&quot;/&gt;&lt;property id=&quot;20300&quot; value=&quot;Slide 149 - &amp;quot;Payment for CRRs Settled in Day-Ahead&amp;quot;&quot;/&gt;&lt;property id=&quot;20307&quot; value=&quot;637&quot;/&gt;&lt;/object&gt;&lt;object type=&quot;3&quot; unique_id=&quot;10153&quot;&gt;&lt;property id=&quot;20148&quot; value=&quot;5&quot;/&gt;&lt;property id=&quot;20300&quot; value=&quot;Slide 150 - &amp;quot;Payment for CRRs Settled in Day-Ahead&amp;quot;&quot;/&gt;&lt;property id=&quot;20307&quot; value=&quot;638&quot;/&gt;&lt;/object&gt;&lt;object type=&quot;3&quot; unique_id=&quot;10154&quot;&gt;&lt;property id=&quot;20148&quot; value=&quot;5&quot;/&gt;&lt;property id=&quot;20300&quot; value=&quot;Slide 151 - &amp;quot;Day-Ahead Settlement of CRRs – Money Flow&amp;quot;&quot;/&gt;&lt;property id=&quot;20307&quot; value=&quot;630&quot;/&gt;&lt;/object&gt;&lt;object type=&quot;3&quot; unique_id=&quot;10155&quot;&gt;&lt;property id=&quot;20148&quot; value=&quot;5&quot;/&gt;&lt;property id=&quot;20300&quot; value=&quot;Slide 152 - &amp;quot;Day-Ahead Settlement of CRRs – Money Flow&amp;quot;&quot;/&gt;&lt;property id=&quot;20307&quot; value=&quot;631&quot;/&gt;&lt;/object&gt;&lt;object type=&quot;3&quot; unique_id=&quot;10156&quot;&gt;&lt;property id=&quot;20148&quot; value=&quot;5&quot;/&gt;&lt;property id=&quot;20300&quot; value=&quot;Slide 153 - &amp;quot;Day-Ahead Settlement of CRRs – Money Flow&amp;quot;&quot;/&gt;&lt;property id=&quot;20307&quot; value=&quot;632&quot;/&gt;&lt;/object&gt;&lt;object type=&quot;3&quot; unique_id=&quot;10157&quot;&gt;&lt;property id=&quot;20148&quot; value=&quot;5&quot;/&gt;&lt;property id=&quot;20300&quot; value=&quot;Slide 154 - &amp;quot;Day-Ahead Settlement of CRRs – Money Flow&amp;quot;&quot;/&gt;&lt;property id=&quot;20307&quot; value=&quot;633&quot;/&gt;&lt;/object&gt;&lt;object type=&quot;3&quot; unique_id=&quot;10158&quot;&gt;&lt;property id=&quot;20148&quot; value=&quot;5&quot;/&gt;&lt;property id=&quot;20300&quot; value=&quot;Slide 155 - &amp;quot;Shortfall Charge for CRRs Settled in Day-Ahead&amp;quot;&quot;/&gt;&lt;property id=&quot;20307&quot; value=&quot;481&quot;/&gt;&lt;/object&gt;&lt;object type=&quot;3&quot; unique_id=&quot;10159&quot;&gt;&lt;property id=&quot;20148&quot; value=&quot;5&quot;/&gt;&lt;property id=&quot;20300&quot; value=&quot;Slide 156 - &amp;quot;Shortfall Charge for CRRs Settled in Day-Ahead (continued)&amp;quot;&quot;/&gt;&lt;property id=&quot;20307&quot; value=&quot;482&quot;/&gt;&lt;/object&gt;&lt;object type=&quot;3&quot; unique_id=&quot;10160&quot;&gt;&lt;property id=&quot;20148&quot; value=&quot;5&quot;/&gt;&lt;property id=&quot;20300&quot; value=&quot;Slide 157 - &amp;quot;Day-Ahead Settlement of CRRs – Money Flow (continued)&amp;quot;&quot;/&gt;&lt;property id=&quot;20307&quot; value=&quot;484&quot;/&gt;&lt;/object&gt;&lt;object type=&quot;3&quot; unique_id=&quot;10161&quot;&gt;&lt;property id=&quot;20148&quot; value=&quot;5&quot;/&gt;&lt;property id=&quot;20300&quot; value=&quot;Slide 158 - &amp;quot;Balancing Account (continued)&amp;quot;&quot;/&gt;&lt;property id=&quot;20307&quot; value=&quot;485&quot;/&gt;&lt;/object&gt;&lt;object type=&quot;3&quot; unique_id=&quot;10162&quot;&gt;&lt;property id=&quot;20148&quot; value=&quot;5&quot;/&gt;&lt;property id=&quot;20300&quot; value=&quot;Slide 159 - &amp;quot;Day-Ahead Settlement of CRRs – Money Flow (continued)&amp;quot;&quot;/&gt;&lt;property id=&quot;20307&quot; value=&quot;486&quot;/&gt;&lt;/object&gt;&lt;object type=&quot;3&quot; unique_id=&quot;10163&quot;&gt;&lt;property id=&quot;20148&quot; value=&quot;5&quot;/&gt;&lt;property id=&quot;20300&quot; value=&quot;Slide 160 - &amp;quot;Day-Ahead Settlement of CRRs – Money Flow (continued)&amp;quot;&quot;/&gt;&lt;property id=&quot;20307&quot; value=&quot;649&quot;/&gt;&lt;/object&gt;&lt;object type=&quot;3&quot; unique_id=&quot;10164&quot;&gt;&lt;property id=&quot;20148&quot; value=&quot;5&quot;/&gt;&lt;property id=&quot;20300&quot; value=&quot;Slide 161 - &amp;quot;Activity: Calculating Settlements&amp;quot;&quot;/&gt;&lt;property id=&quot;20307&quot; value=&quot;487&quot;/&gt;&lt;/object&gt;&lt;object type=&quot;3&quot; unique_id=&quot;10165&quot;&gt;&lt;property id=&quot;20148&quot; value=&quot;5&quot;/&gt;&lt;property id=&quot;20300&quot; value=&quot;Slide 162 - &amp;quot;Annual Auction Revenues – Scenario #1&amp;quot;&quot;/&gt;&lt;property id=&quot;20307&quot; value=&quot;488&quot;/&gt;&lt;/object&gt;&lt;object type=&quot;3&quot; unique_id=&quot;10166&quot;&gt;&lt;property id=&quot;20148&quot; value=&quot;5&quot;/&gt;&lt;property id=&quot;20300&quot; value=&quot;Slide 163 - &amp;quot;Annual Auction Revenues – Scenario #1 (continued)&amp;quot;&quot;/&gt;&lt;property id=&quot;20307&quot; value=&quot;489&quot;/&gt;&lt;/object&gt;&lt;object type=&quot;3&quot; unique_id=&quot;10167&quot;&gt;&lt;property id=&quot;20148&quot; value=&quot;5&quot;/&gt;&lt;property id=&quot;20300&quot; value=&quot;Slide 164 - &amp;quot;Bilateral Trade – Scenario #2 (continued)&amp;quot;&quot;/&gt;&lt;property id=&quot;20307&quot; value=&quot;490&quot;/&gt;&lt;/object&gt;&lt;object type=&quot;3&quot; unique_id=&quot;10168&quot;&gt;&lt;property id=&quot;20148&quot; value=&quot;5&quot;/&gt;&lt;property id=&quot;20300&quot; value=&quot;Slide 165 - &amp;quot;Monthly Auction Revenues – Scenario #3&amp;quot;&quot;/&gt;&lt;property id=&quot;20307&quot; value=&quot;491&quot;/&gt;&lt;/object&gt;&lt;object type=&quot;3&quot; unique_id=&quot;10169&quot;&gt;&lt;property id=&quot;20148&quot; value=&quot;5&quot;/&gt;&lt;property id=&quot;20300&quot; value=&quot;Slide 166 - &amp;quot;CRR Portfolio&amp;quot;&quot;/&gt;&lt;property id=&quot;20307&quot; value=&quot;492&quot;/&gt;&lt;/object&gt;&lt;object type=&quot;3&quot; unique_id=&quot;10170&quot;&gt;&lt;property id=&quot;20148&quot; value=&quot;5&quot;/&gt;&lt;property id=&quot;20300&quot; value=&quot;Slide 167 - &amp;quot;CRRs Settled in the Day-Ahead Market – Scenario #4&amp;quot;&quot;/&gt;&lt;property id=&quot;20307&quot; value=&quot;493&quot;/&gt;&lt;/object&gt;&lt;object type=&quot;3&quot; unique_id=&quot;10171&quot;&gt;&lt;property id=&quot;20148&quot; value=&quot;5&quot;/&gt;&lt;property id=&quot;20300&quot; value=&quot;Slide 168 - &amp;quot;Module 5: Summary&amp;quot;&quot;/&gt;&lt;property id=&quot;20307&quot; value=&quot;494&quot;/&gt;&lt;/object&gt;&lt;object type=&quot;3&quot; unique_id=&quot;10172&quot;&gt;&lt;property id=&quot;20148&quot; value=&quot;5&quot;/&gt;&lt;property id=&quot;20300&quot; value=&quot;Slide 169 - &amp;quot;Module 6: Day-Ahead Point-to-Point Obligations &amp;quot;&quot;/&gt;&lt;property id=&quot;20307&quot; value=&quot;422&quot;/&gt;&lt;/object&gt;&lt;object type=&quot;3&quot; unique_id=&quot;10173&quot;&gt;&lt;property id=&quot;20148&quot; value=&quot;5&quot;/&gt;&lt;property id=&quot;20300&quot; value=&quot;Slide 170 - &amp;quot;Module 6: Objectives&amp;quot;&quot;/&gt;&lt;property id=&quot;20307&quot; value=&quot;423&quot;/&gt;&lt;/object&gt;&lt;object type=&quot;3&quot; unique_id=&quot;10174&quot;&gt;&lt;property id=&quot;20148&quot; value=&quot;5&quot;/&gt;&lt;property id=&quot;20300&quot; value=&quot;Slide 171 - &amp;quot;Day-Ahead Market&amp;quot;&quot;/&gt;&lt;property id=&quot;20307&quot; value=&quot;424&quot;/&gt;&lt;/object&gt;&lt;object type=&quot;3&quot; unique_id=&quot;10175&quot;&gt;&lt;property id=&quot;20148&quot; value=&quot;5&quot;/&gt;&lt;property id=&quot;20300&quot; value=&quot;Slide 172 - &amp;quot;Day-Ahead Market (continued)&amp;quot;&quot;/&gt;&lt;property id=&quot;20307&quot; value=&quot;425&quot;/&gt;&lt;/object&gt;&lt;object type=&quot;3&quot; unique_id=&quot;10176&quot;&gt;&lt;property id=&quot;20148&quot; value=&quot;5&quot;/&gt;&lt;property id=&quot;20300&quot; value=&quot;Slide 173 - &amp;quot;Transmission Capacity in Day-Ahead&amp;quot;&quot;/&gt;&lt;property id=&quot;20307&quot; value=&quot;711&quot;/&gt;&lt;/object&gt;&lt;object type=&quot;3&quot; unique_id=&quot;10177&quot;&gt;&lt;property id=&quot;20148&quot; value=&quot;5&quot;/&gt;&lt;property id=&quot;20300&quot; value=&quot;Slide 174 - &amp;quot;Transmission Capacity in Day-Ahead&amp;quot;&quot;/&gt;&lt;property id=&quot;20307&quot; value=&quot;712&quot;/&gt;&lt;/object&gt;&lt;object type=&quot;3&quot; unique_id=&quot;10178&quot;&gt;&lt;property id=&quot;20148&quot; value=&quot;5&quot;/&gt;&lt;property id=&quot;20300&quot; value=&quot;Slide 175 - &amp;quot;PTP Obligations in the Day-Ahead Market&amp;quot;&quot;/&gt;&lt;property id=&quot;20307&quot; value=&quot;579&quot;/&gt;&lt;/object&gt;&lt;object type=&quot;3&quot; unique_id=&quot;10179&quot;&gt;&lt;property id=&quot;20148&quot; value=&quot;5&quot;/&gt;&lt;property id=&quot;20300&quot; value=&quot;Slide 176 - &amp;quot;PTP Obligations in the Day-Ahead Market&amp;quot;&quot;/&gt;&lt;property id=&quot;20307&quot; value=&quot;433&quot;/&gt;&lt;/object&gt;&lt;object type=&quot;3&quot; unique_id=&quot;10180&quot;&gt;&lt;property id=&quot;20148&quot; value=&quot;5&quot;/&gt;&lt;property id=&quot;20300&quot; value=&quot;Slide 177 - &amp;quot;PTP Obligations in the Day-Ahead Market&amp;quot;&quot;/&gt;&lt;property id=&quot;20307&quot; value=&quot;580&quot;/&gt;&lt;/object&gt;&lt;object type=&quot;3&quot; unique_id=&quot;10181&quot;&gt;&lt;property id=&quot;20148&quot; value=&quot;5&quot;/&gt;&lt;property id=&quot;20300&quot; value=&quot;Slide 178 - &amp;quot;PTP Obligations in the Day-Ahead Market&amp;quot;&quot;/&gt;&lt;property id=&quot;20307&quot; value=&quot;434&quot;/&gt;&lt;/object&gt;&lt;object type=&quot;3&quot; unique_id=&quot;10182&quot;&gt;&lt;property id=&quot;20148&quot; value=&quot;5&quot;/&gt;&lt;property id=&quot;20300&quot; value=&quot;Slide 179 - &amp;quot;PTP Obligations in the Day-Ahead Market&amp;quot;&quot;/&gt;&lt;property id=&quot;20307&quot; value=&quot;435&quot;/&gt;&lt;/object&gt;&lt;object type=&quot;3&quot; unique_id=&quot;10183&quot;&gt;&lt;property id=&quot;20148&quot; value=&quot;5&quot;/&gt;&lt;property id=&quot;20300&quot; value=&quot;Slide 180 - &amp;quot;PTP Obligations in the Day-Ahead Market&amp;quot;&quot;/&gt;&lt;property id=&quot;20307&quot; value=&quot;436&quot;/&gt;&lt;/object&gt;&lt;object type=&quot;3&quot; unique_id=&quot;10184&quot;&gt;&lt;property id=&quot;20148&quot; value=&quot;5&quot;/&gt;&lt;property id=&quot;20300&quot; value=&quot;Slide 181 - &amp;quot;PTP Obligations in the Day-Ahead Market&amp;quot;&quot;/&gt;&lt;property id=&quot;20307&quot; value=&quot;437&quot;/&gt;&lt;/object&gt;&lt;object type=&quot;3&quot; unique_id=&quot;10185&quot;&gt;&lt;property id=&quot;20148&quot; value=&quot;5&quot;/&gt;&lt;property id=&quot;20300&quot; value=&quot;Slide 182 - &amp;quot;PTP Obligations in the Day-Ahead Market&amp;quot;&quot;/&gt;&lt;property id=&quot;20307&quot; value=&quot;438&quot;/&gt;&lt;/object&gt;&lt;object type=&quot;3&quot; unique_id=&quot;10186&quot;&gt;&lt;property id=&quot;20148&quot; value=&quot;5&quot;/&gt;&lt;property id=&quot;20300&quot; value=&quot;Slide 183 - &amp;quot;PTP Obligations in the Day-Ahead Market&amp;quot;&quot;/&gt;&lt;property id=&quot;20307&quot; value=&quot;439&quot;/&gt;&lt;/object&gt;&lt;object type=&quot;3&quot; unique_id=&quot;10187&quot;&gt;&lt;property id=&quot;20148&quot; value=&quot;5&quot;/&gt;&lt;property id=&quot;20300&quot; value=&quot;Slide 184 - &amp;quot;Activity: Congestion Revenue Rights&amp;quot;&quot;/&gt;&lt;property id=&quot;20307&quot; value=&quot;443&quot;/&gt;&lt;/object&gt;&lt;object type=&quot;3&quot; unique_id=&quot;10188&quot;&gt;&lt;property id=&quot;20148&quot; value=&quot;5&quot;/&gt;&lt;property id=&quot;20300&quot; value=&quot;Slide 185 - &amp;quot;PTP Obligations in the Day-Ahead Market&amp;quot;&quot;/&gt;&lt;property id=&quot;20307&quot; value=&quot;581&quot;/&gt;&lt;/object&gt;&lt;object type=&quot;3&quot; unique_id=&quot;10189&quot;&gt;&lt;property id=&quot;20148&quot; value=&quot;5&quot;/&gt;&lt;property id=&quot;20300&quot; value=&quot;Slide 186 - &amp;quot;PTP Obligations in the Day-Ahead Market&amp;quot;&quot;/&gt;&lt;property id=&quot;20307&quot; value=&quot;578&quot;/&gt;&lt;/object&gt;&lt;object type=&quot;3&quot; unique_id=&quot;10190&quot;&gt;&lt;property id=&quot;20148&quot; value=&quot;5&quot;/&gt;&lt;property id=&quot;20300&quot; value=&quot;Slide 187 - &amp;quot;Cleared PTP Obligation Bids in the Day-Ahead Market&amp;quot;&quot;/&gt;&lt;property id=&quot;20307&quot; value=&quot;444&quot;/&gt;&lt;/object&gt;&lt;object type=&quot;3&quot; unique_id=&quot;10191&quot;&gt;&lt;property id=&quot;20148&quot; value=&quot;5&quot;/&gt;&lt;property id=&quot;20300&quot; value=&quot;Slide 188 - &amp;quot;Cleared PTP Obligation Bids in the Day-Ahead Market&amp;quot;&quot;/&gt;&lt;property id=&quot;20307&quot; value=&quot;445&quot;/&gt;&lt;/object&gt;&lt;object type=&quot;3&quot; unique_id=&quot;10192&quot;&gt;&lt;property id=&quot;20148&quot; value=&quot;5&quot;/&gt;&lt;property id=&quot;20300&quot; value=&quot;Slide 189 - &amp;quot;Cleared PTP Obligation Bids in the Day-Ahead Market&amp;quot;&quot;/&gt;&lt;property id=&quot;20307&quot; value=&quot;634&quot;/&gt;&lt;/object&gt;&lt;object type=&quot;3&quot; unique_id=&quot;10193&quot;&gt;&lt;property id=&quot;20148&quot; value=&quot;5&quot;/&gt;&lt;property id=&quot;20300&quot; value=&quot;Slide 190 - &amp;quot;Payments and Charges for PTP Obligations Settled in Real-Time&amp;quot;&quot;/&gt;&lt;property id=&quot;20307&quot; value=&quot;448&quot;/&gt;&lt;/object&gt;&lt;object type=&quot;3&quot; unique_id=&quot;10194&quot;&gt;&lt;property id=&quot;20148&quot; value=&quot;5&quot;/&gt;&lt;property id=&quot;20300&quot; value=&quot;Slide 191 - &amp;quot;Activity: Calculating Settlements&amp;quot;&quot;/&gt;&lt;property id=&quot;20307&quot; value=&quot;453&quot;/&gt;&lt;/object&gt;&lt;object type=&quot;3&quot; unique_id=&quot;10195&quot;&gt;&lt;property id=&quot;20148&quot; value=&quot;5&quot;/&gt;&lt;property id=&quot;20300&quot; value=&quot;Slide 192 - &amp;quot;Purchase of CRRs in the Day-Ahead Market – Scenario #5&amp;quot;&quot;/&gt;&lt;property id=&quot;20307&quot; value=&quot;454&quot;/&gt;&lt;/object&gt;&lt;object type=&quot;3&quot; unique_id=&quot;10196&quot;&gt;&lt;property id=&quot;20148&quot; value=&quot;5&quot;/&gt;&lt;property id=&quot;20300&quot; value=&quot;Slide 193 - &amp;quot;PTP Obligations Settled in Real-Time – Scenario #6&amp;quot;&quot;/&gt;&lt;property id=&quot;20307&quot; value=&quot;455&quot;/&gt;&lt;/object&gt;&lt;object type=&quot;3&quot; unique_id=&quot;10197&quot;&gt;&lt;property id=&quot;20148&quot; value=&quot;5&quot;/&gt;&lt;property id=&quot;20300&quot; value=&quot;Slide 194 - &amp;quot;PTP Obligations Settled in Real-Time – Scenario #6&amp;quot;&quot;/&gt;&lt;property id=&quot;20307&quot; value=&quot;456&quot;/&gt;&lt;/object&gt;&lt;object type=&quot;3&quot; unique_id=&quot;10198&quot;&gt;&lt;property id=&quot;20148&quot; value=&quot;5&quot;/&gt;&lt;property id=&quot;20300&quot; value=&quot;Slide 195 - &amp;quot;Module 6: Summary&amp;quot;&quot;/&gt;&lt;property id=&quot;20307&quot; value=&quot;459&quot;/&gt;&lt;/object&gt;&lt;object type=&quot;3&quot; unique_id=&quot;10199&quot;&gt;&lt;property id=&quot;20148&quot; value=&quot;5&quot;/&gt;&lt;property id=&quot;20300&quot; value=&quot;Slide 196 - &amp;quot;Course Conclusion&amp;quot;&quot;/&gt;&lt;property id=&quot;20307&quot; value=&quot;460&quot;/&gt;&lt;/object&gt;&lt;object type=&quot;3&quot; unique_id=&quot;10200&quot;&gt;&lt;property id=&quot;20148&quot; value=&quot;5&quot;/&gt;&lt;property id=&quot;20300&quot; value=&quot;Slide 197 - &amp;quot;Course Summary&amp;quot;&quot;/&gt;&lt;property id=&quot;20307&quot; value=&quot;462&quot;/&gt;&lt;/object&gt;&lt;object type=&quot;3&quot; unique_id=&quot;10201&quot;&gt;&lt;property id=&quot;20148&quot; value=&quot;5&quot;/&gt;&lt;property id=&quot;20300&quot; value=&quot;Slide 198 - &amp;quot;Accessing Nodal Information&amp;quot;&quot;/&gt;&lt;property id=&quot;20307&quot; value=&quot;463&quot;/&gt;&lt;/object&gt;&lt;object type=&quot;3&quot; unique_id=&quot;10202&quot;&gt;&lt;property id=&quot;20148&quot; value=&quot;5&quot;/&gt;&lt;property id=&quot;20300&quot; value=&quot;Slide 199 - &amp;quot;CRR MARKET USER INTERFACE TRAINING&amp;quot;&quot;/&gt;&lt;property id=&quot;20307&quot; value=&quot;647&quot;/&gt;&lt;/object&gt;&lt;/object&gt;&lt;/object&gt;&lt;/database&gt;"/>
  <p:tag name="SECTOMILLISECCONVERTED" val="1"/>
  <p:tag name="ARTICULATE_PROJECT_OPEN" val="0"/>
</p:tagLst>
</file>

<file path=ppt/theme/theme1.xml><?xml version="1.0" encoding="utf-8"?>
<a:theme xmlns:a="http://schemas.openxmlformats.org/drawingml/2006/main" name="Nodal Training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odal Training PowerPoint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anchor="ctr"/>
      <a:lstStyle>
        <a:defPPr>
          <a:defRPr sz="2000" b="0" dirty="0">
            <a:solidFill>
              <a:schemeClr val="bg1"/>
            </a:solidFill>
            <a:latin typeface="Arial Black" pitchFamily="34"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txDef>
      <a:spPr bwMode="auto">
        <a:noFill/>
        <a:ln w="9525" algn="ctr">
          <a:noFill/>
          <a:miter lim="800000"/>
          <a:headEnd/>
          <a:tailEnd/>
        </a:ln>
      </a:spPr>
      <a:bodyPr>
        <a:spAutoFit/>
      </a:bodyPr>
      <a:lstStyle>
        <a:defPPr>
          <a:spcBef>
            <a:spcPct val="50000"/>
          </a:spcBef>
          <a:defRPr sz="2000" dirty="0" smtClean="0"/>
        </a:defPPr>
      </a:lstStyle>
    </a:txDef>
  </a:objectDefaults>
  <a:extraClrSchemeLst>
    <a:extraClrScheme>
      <a:clrScheme name="Nodal Training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dal Training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dal Training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dal Training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dal Training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dal Training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dal Training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dal Training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dal Training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dal Training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dal Training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dal Training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ourse Title Master">
  <a:themeElements>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ourse Title Mast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objectDefaults>
  <a:extraClrSchemeLst>
    <a:extraClrScheme>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urse 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urse 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urse 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urse 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urse 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urse 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urse 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urse 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urse 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urse 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urse 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069081CCAC9CD45B40DAB427B0D2E58" ma:contentTypeVersion="0" ma:contentTypeDescription="Create a new document." ma:contentTypeScope="" ma:versionID="7ad64ad0a9ce254a3662b4a5960c3ff0">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9B531C-7578-466F-927C-7516DA43EB71}">
  <ds:schemaRefs>
    <ds:schemaRef ds:uri="http://schemas.microsoft.com/office/2006/metadata/longProperties"/>
  </ds:schemaRefs>
</ds:datastoreItem>
</file>

<file path=customXml/itemProps2.xml><?xml version="1.0" encoding="utf-8"?>
<ds:datastoreItem xmlns:ds="http://schemas.openxmlformats.org/officeDocument/2006/customXml" ds:itemID="{FEB49C18-FF9C-4D5F-AEDC-6020E7130786}">
  <ds:schemaRefs>
    <ds:schemaRef ds:uri="http://purl.org/dc/elements/1.1/"/>
    <ds:schemaRef ds:uri="http://schemas.microsoft.com/office/infopath/2007/PartnerControls"/>
    <ds:schemaRef ds:uri="http://schemas.openxmlformats.org/package/2006/metadata/core-properties"/>
    <ds:schemaRef ds:uri="http://schemas.microsoft.com/office/2006/documentManagement/types"/>
    <ds:schemaRef ds:uri="c34af464-7aa1-4edd-9be4-83dffc1cb926"/>
    <ds:schemaRef ds:uri="http://www.w3.org/XML/1998/namespace"/>
    <ds:schemaRef ds:uri="http://purl.org/dc/terms/"/>
    <ds:schemaRef ds:uri="http://purl.org/dc/dcmitype/"/>
    <ds:schemaRef ds:uri="http://schemas.microsoft.com/office/2006/metadata/properties"/>
  </ds:schemaRefs>
</ds:datastoreItem>
</file>

<file path=customXml/itemProps3.xml><?xml version="1.0" encoding="utf-8"?>
<ds:datastoreItem xmlns:ds="http://schemas.openxmlformats.org/officeDocument/2006/customXml" ds:itemID="{554B7C3F-2451-478B-BF97-A018C03C3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C5EE682-98A3-48A3-839C-6C18AC886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CDPTemplate_Presentation_v0 061</Template>
  <TotalTime>85436</TotalTime>
  <Words>1655</Words>
  <Application>Microsoft Office PowerPoint</Application>
  <PresentationFormat>On-screen Show (4:3)</PresentationFormat>
  <Paragraphs>362</Paragraphs>
  <Slides>39</Slides>
  <Notes>31</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Nodal Training PowerPoint Template</vt:lpstr>
      <vt:lpstr>2_Course Title Master</vt:lpstr>
      <vt:lpstr>PowerPoint Presentation</vt:lpstr>
      <vt:lpstr>Overview</vt:lpstr>
      <vt:lpstr>Overview</vt:lpstr>
      <vt:lpstr>Retail Market  Notifications</vt:lpstr>
      <vt:lpstr>Retail Market Notifications</vt:lpstr>
      <vt:lpstr>Retail Market Notifications</vt:lpstr>
      <vt:lpstr>Retail Market Notifications</vt:lpstr>
      <vt:lpstr>Example: System Generated Notice </vt:lpstr>
      <vt:lpstr>Retail Market Notifications</vt:lpstr>
      <vt:lpstr>Retail Market Notifications</vt:lpstr>
      <vt:lpstr>Retail Market Notifications</vt:lpstr>
      <vt:lpstr>Example:  Non System Generated Outage Notification</vt:lpstr>
      <vt:lpstr>Retail Market Notifications</vt:lpstr>
      <vt:lpstr>Retail Market Notifications</vt:lpstr>
      <vt:lpstr>Retail Market Notifications</vt:lpstr>
      <vt:lpstr>Retail Market Notifications</vt:lpstr>
      <vt:lpstr>Communications Mailing Lists</vt:lpstr>
      <vt:lpstr>ERCOT Communications Mailing Lists</vt:lpstr>
      <vt:lpstr>ERCOT Communications Mailing Lists</vt:lpstr>
      <vt:lpstr>ERCOT Communications Mailing Lists</vt:lpstr>
      <vt:lpstr>ERCOT Communications Mailing List Matrix</vt:lpstr>
      <vt:lpstr>ERCOT Communications Mailing Lists</vt:lpstr>
      <vt:lpstr>Customer Switch  Notifications</vt:lpstr>
      <vt:lpstr>Customer Switch Notification</vt:lpstr>
      <vt:lpstr>Customer Switch Notification</vt:lpstr>
      <vt:lpstr>Secured Mailer - Switch</vt:lpstr>
      <vt:lpstr>ERCOT Contact  Information</vt:lpstr>
      <vt:lpstr>ERCOT Client Services</vt:lpstr>
      <vt:lpstr>ERCOT Client Services</vt:lpstr>
      <vt:lpstr>Retail Customer Choice</vt:lpstr>
      <vt:lpstr>ERCOT Client Services</vt:lpstr>
      <vt:lpstr>Help Desk</vt:lpstr>
      <vt:lpstr>Summary</vt:lpstr>
      <vt:lpstr>Summary</vt:lpstr>
      <vt:lpstr>ERCOT Challenge</vt:lpstr>
      <vt:lpstr>ERCOT Challenge</vt:lpstr>
      <vt:lpstr>ERCOT Challenge</vt:lpstr>
      <vt:lpstr>ERCOT Challenge</vt:lpstr>
      <vt:lpstr>Questions</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Revenue Rights</dc:title>
  <dc:creator>ERCOT</dc:creator>
  <cp:lastModifiedBy>Dillon, Craig</cp:lastModifiedBy>
  <cp:revision>1043</cp:revision>
  <cp:lastPrinted>2013-02-04T16:29:08Z</cp:lastPrinted>
  <dcterms:created xsi:type="dcterms:W3CDTF">2007-08-21T12:42:00Z</dcterms:created>
  <dcterms:modified xsi:type="dcterms:W3CDTF">2013-04-11T19:57:13Z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CRR_Sep2011_In Progress</vt:lpwstr>
  </property>
  <property fmtid="{D5CDD505-2E9C-101B-9397-08002B2CF9AE}" pid="4" name="ContentTypeId">
    <vt:lpwstr>0x010100B069081CCAC9CD45B40DAB427B0D2E58</vt:lpwstr>
  </property>
  <property fmtid="{D5CDD505-2E9C-101B-9397-08002B2CF9AE}" pid="5" name="ArticulateGUID">
    <vt:lpwstr>20C18B56-A0DE-486E-B890-1C51E29045DF</vt:lpwstr>
  </property>
  <property fmtid="{D5CDD505-2E9C-101B-9397-08002B2CF9AE}" pid="6" name="ArticulateProjectFull">
    <vt:lpwstr>C:\Users\lkernahan\Documents\RETAIL 101 ILT\Previous PPT Presentations and documents\CRR_Feb2013_with_master_template.ppta</vt:lpwstr>
  </property>
</Properties>
</file>