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5"/>
    <p:sldMasterId id="2147483783" r:id="rId6"/>
  </p:sldMasterIdLst>
  <p:notesMasterIdLst>
    <p:notesMasterId r:id="rId24"/>
  </p:notesMasterIdLst>
  <p:handoutMasterIdLst>
    <p:handoutMasterId r:id="rId25"/>
  </p:handoutMasterIdLst>
  <p:sldIdLst>
    <p:sldId id="256" r:id="rId7"/>
    <p:sldId id="857" r:id="rId8"/>
    <p:sldId id="858" r:id="rId9"/>
    <p:sldId id="842" r:id="rId10"/>
    <p:sldId id="843" r:id="rId11"/>
    <p:sldId id="844" r:id="rId12"/>
    <p:sldId id="845" r:id="rId13"/>
    <p:sldId id="846" r:id="rId14"/>
    <p:sldId id="847" r:id="rId15"/>
    <p:sldId id="848" r:id="rId16"/>
    <p:sldId id="849" r:id="rId17"/>
    <p:sldId id="850" r:id="rId18"/>
    <p:sldId id="851" r:id="rId19"/>
    <p:sldId id="852" r:id="rId20"/>
    <p:sldId id="853" r:id="rId21"/>
    <p:sldId id="854" r:id="rId22"/>
    <p:sldId id="855" r:id="rId23"/>
  </p:sldIdLst>
  <p:sldSz cx="9144000" cy="6858000" type="screen4x3"/>
  <p:notesSz cx="7010400" cy="9296400"/>
  <p:custDataLst>
    <p:tags r:id="rId26"/>
  </p:custDataLst>
  <p:defaultTextStyle>
    <a:defPPr>
      <a:defRPr lang="en-US"/>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dis" initials="A" lastIdx="17" clrIdx="0"/>
  <p:cmAuthor id="1" name="Owner" initials="O" lastIdx="11" clrIdx="1"/>
  <p:cmAuthor id="2" name="Naomi Ulici" initials="NU" lastIdx="95" clrIdx="2"/>
  <p:cmAuthor id="3" name="thailu" initials="t" lastIdx="2" clrIdx="3"/>
  <p:cmAuthor id="4" name="bkettlewell" initials="WJK" lastIdx="52" clrIdx="4"/>
  <p:cmAuthor id="5" name="Kettlewell, Bill" initials="WJK" lastIdx="28"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E8D356"/>
    <a:srgbClr val="E9EDF4"/>
    <a:srgbClr val="D0D8E8"/>
    <a:srgbClr val="CBCFD8"/>
    <a:srgbClr val="94979E"/>
    <a:srgbClr val="FF9966"/>
    <a:srgbClr val="B9D878"/>
    <a:srgbClr val="E7AD56"/>
    <a:srgbClr val="ECCD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7464" autoAdjust="0"/>
    <p:restoredTop sz="86619" autoAdjust="0"/>
  </p:normalViewPr>
  <p:slideViewPr>
    <p:cSldViewPr snapToGrid="0" snapToObjects="1">
      <p:cViewPr>
        <p:scale>
          <a:sx n="75" d="100"/>
          <a:sy n="75" d="100"/>
        </p:scale>
        <p:origin x="-450" y="-120"/>
      </p:cViewPr>
      <p:guideLst>
        <p:guide orient="horz" pos="3671"/>
        <p:guide pos="2876"/>
      </p:guideLst>
    </p:cSldViewPr>
  </p:slideViewPr>
  <p:outlineViewPr>
    <p:cViewPr>
      <p:scale>
        <a:sx n="33" d="100"/>
        <a:sy n="33" d="100"/>
      </p:scale>
      <p:origin x="0" y="41682"/>
    </p:cViewPr>
  </p:outlineViewPr>
  <p:notesTextViewPr>
    <p:cViewPr>
      <p:scale>
        <a:sx n="100" d="100"/>
        <a:sy n="100" d="100"/>
      </p:scale>
      <p:origin x="0" y="0"/>
    </p:cViewPr>
  </p:notesTextViewPr>
  <p:sorterViewPr>
    <p:cViewPr>
      <p:scale>
        <a:sx n="146" d="100"/>
        <a:sy n="146" d="100"/>
      </p:scale>
      <p:origin x="0" y="15684"/>
    </p:cViewPr>
  </p:sorterViewPr>
  <p:notesViewPr>
    <p:cSldViewPr snapToGrid="0" snapToObjects="1">
      <p:cViewPr>
        <p:scale>
          <a:sx n="100" d="100"/>
          <a:sy n="100" d="100"/>
        </p:scale>
        <p:origin x="-732" y="648"/>
      </p:cViewPr>
      <p:guideLst>
        <p:guide orient="horz" pos="2476"/>
        <p:guide pos="421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134147" name="Rectangle 3"/>
          <p:cNvSpPr>
            <a:spLocks noGrp="1" noChangeArrowheads="1"/>
          </p:cNvSpPr>
          <p:nvPr>
            <p:ph type="dt" sz="quarter" idx="1"/>
          </p:nvPr>
        </p:nvSpPr>
        <p:spPr bwMode="auto">
          <a:xfrm>
            <a:off x="3971925"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algn="r" defTabSz="931863">
              <a:defRPr sz="1200" b="0">
                <a:latin typeface="Arial" charset="0"/>
                <a:cs typeface="+mn-cs"/>
              </a:defRPr>
            </a:lvl1pPr>
          </a:lstStyle>
          <a:p>
            <a:pPr>
              <a:defRPr/>
            </a:pPr>
            <a:endParaRPr lang="en-US" dirty="0"/>
          </a:p>
        </p:txBody>
      </p:sp>
      <p:sp>
        <p:nvSpPr>
          <p:cNvPr id="134148" name="Rectangle 4"/>
          <p:cNvSpPr>
            <a:spLocks noGrp="1" noChangeArrowheads="1"/>
          </p:cNvSpPr>
          <p:nvPr>
            <p:ph type="ftr" sz="quarter" idx="2"/>
          </p:nvPr>
        </p:nvSpPr>
        <p:spPr bwMode="auto">
          <a:xfrm>
            <a:off x="0"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134149" name="Rectangle 5"/>
          <p:cNvSpPr>
            <a:spLocks noGrp="1" noChangeArrowheads="1"/>
          </p:cNvSpPr>
          <p:nvPr>
            <p:ph type="sldNum" sz="quarter" idx="3"/>
          </p:nvPr>
        </p:nvSpPr>
        <p:spPr bwMode="auto">
          <a:xfrm>
            <a:off x="3971925"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algn="r" defTabSz="931863">
              <a:defRPr sz="1200" b="0">
                <a:latin typeface="Arial" charset="0"/>
                <a:cs typeface="+mn-cs"/>
              </a:defRPr>
            </a:lvl1pPr>
          </a:lstStyle>
          <a:p>
            <a:pPr>
              <a:defRPr/>
            </a:pPr>
            <a:fld id="{76792F16-9775-4A39-98D1-A9B607A3E049}" type="slidenum">
              <a:rPr lang="en-US"/>
              <a:pPr>
                <a:defRPr/>
              </a:pPr>
              <a:t>‹#›</a:t>
            </a:fld>
            <a:endParaRPr lang="en-US" dirty="0"/>
          </a:p>
        </p:txBody>
      </p:sp>
    </p:spTree>
    <p:extLst>
      <p:ext uri="{BB962C8B-B14F-4D97-AF65-F5344CB8AC3E}">
        <p14:creationId xmlns:p14="http://schemas.microsoft.com/office/powerpoint/2010/main" val="108051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29699" name="Rectangle 3"/>
          <p:cNvSpPr>
            <a:spLocks noGrp="1" noChangeArrowheads="1"/>
          </p:cNvSpPr>
          <p:nvPr>
            <p:ph type="dt" idx="1"/>
          </p:nvPr>
        </p:nvSpPr>
        <p:spPr bwMode="auto">
          <a:xfrm>
            <a:off x="3971925"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algn="r" defTabSz="931863">
              <a:defRPr sz="1200" b="0">
                <a:latin typeface="Arial" charset="0"/>
                <a:cs typeface="+mn-cs"/>
              </a:defRPr>
            </a:lvl1pPr>
          </a:lstStyle>
          <a:p>
            <a:pPr>
              <a:defRPr/>
            </a:pPr>
            <a:endParaRPr lang="en-US" dirty="0"/>
          </a:p>
        </p:txBody>
      </p:sp>
      <p:sp>
        <p:nvSpPr>
          <p:cNvPr id="24781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701675" y="4414838"/>
            <a:ext cx="5607050" cy="4184650"/>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29703" name="Rectangle 7"/>
          <p:cNvSpPr>
            <a:spLocks noGrp="1" noChangeArrowheads="1"/>
          </p:cNvSpPr>
          <p:nvPr>
            <p:ph type="sldNum" sz="quarter" idx="5"/>
          </p:nvPr>
        </p:nvSpPr>
        <p:spPr bwMode="auto">
          <a:xfrm>
            <a:off x="3971925"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algn="r" defTabSz="931863">
              <a:defRPr sz="1200" b="0">
                <a:latin typeface="Arial" charset="0"/>
                <a:cs typeface="+mn-cs"/>
              </a:defRPr>
            </a:lvl1pPr>
          </a:lstStyle>
          <a:p>
            <a:pPr>
              <a:defRPr/>
            </a:pPr>
            <a:fld id="{49A3E221-6117-45DB-B796-4DDE5A053512}" type="slidenum">
              <a:rPr lang="en-US"/>
              <a:pPr>
                <a:defRPr/>
              </a:pPr>
              <a:t>‹#›</a:t>
            </a:fld>
            <a:endParaRPr lang="en-US" dirty="0"/>
          </a:p>
        </p:txBody>
      </p:sp>
    </p:spTree>
    <p:extLst>
      <p:ext uri="{BB962C8B-B14F-4D97-AF65-F5344CB8AC3E}">
        <p14:creationId xmlns:p14="http://schemas.microsoft.com/office/powerpoint/2010/main" val="22773778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Arial" charset="0"/>
        <a:ea typeface="+mn-ea"/>
        <a:cs typeface="+mn-cs"/>
      </a:defRPr>
    </a:lvl1pPr>
    <a:lvl2pPr marL="457200" algn="l" rtl="0" eaLnBrk="0" fontAlgn="base" hangingPunct="0">
      <a:spcBef>
        <a:spcPct val="30000"/>
      </a:spcBef>
      <a:spcAft>
        <a:spcPct val="0"/>
      </a:spcAft>
      <a:defRPr sz="900" kern="1200">
        <a:solidFill>
          <a:schemeClr val="tx1"/>
        </a:solidFill>
        <a:latin typeface="Arial" charset="0"/>
        <a:ea typeface="+mn-ea"/>
        <a:cs typeface="+mn-cs"/>
      </a:defRPr>
    </a:lvl2pPr>
    <a:lvl3pPr marL="914400" algn="l" rtl="0" eaLnBrk="0" fontAlgn="base" hangingPunct="0">
      <a:spcBef>
        <a:spcPct val="30000"/>
      </a:spcBef>
      <a:spcAft>
        <a:spcPct val="0"/>
      </a:spcAft>
      <a:defRPr sz="900" kern="1200">
        <a:solidFill>
          <a:schemeClr val="tx1"/>
        </a:solidFill>
        <a:latin typeface="Arial" charset="0"/>
        <a:ea typeface="+mn-ea"/>
        <a:cs typeface="+mn-cs"/>
      </a:defRPr>
    </a:lvl3pPr>
    <a:lvl4pPr marL="1371600" algn="l" rtl="0" eaLnBrk="0" fontAlgn="base" hangingPunct="0">
      <a:spcBef>
        <a:spcPct val="30000"/>
      </a:spcBef>
      <a:spcAft>
        <a:spcPct val="0"/>
      </a:spcAft>
      <a:defRPr sz="900" kern="1200">
        <a:solidFill>
          <a:schemeClr val="tx1"/>
        </a:solidFill>
        <a:latin typeface="Arial" charset="0"/>
        <a:ea typeface="+mn-ea"/>
        <a:cs typeface="+mn-cs"/>
      </a:defRPr>
    </a:lvl4pPr>
    <a:lvl5pPr marL="1828800" algn="l" rtl="0" eaLnBrk="0" fontAlgn="base" hangingPunct="0">
      <a:spcBef>
        <a:spcPct val="30000"/>
      </a:spcBef>
      <a:spcAft>
        <a:spcPct val="0"/>
      </a:spcAft>
      <a:defRPr sz="9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ercot.com/index.html"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www.ercot.com/about/governance/index.html" TargetMode="External"/><Relationship Id="rId4" Type="http://schemas.openxmlformats.org/officeDocument/2006/relationships/hyperlink" Target="http://www.ercot.com/about/index.html"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p:txBody>
          <a:bodyPr/>
          <a:lstStyle/>
          <a:p>
            <a:pPr>
              <a:defRPr/>
            </a:pPr>
            <a:fld id="{8CF0E7A6-BCC0-49B9-8154-ED7293676CF8}" type="slidenum">
              <a:rPr lang="en-US" smtClean="0"/>
              <a:pPr>
                <a:defRPr/>
              </a:pPr>
              <a:t>1</a:t>
            </a:fld>
            <a:endParaRPr lang="en-US" dirty="0" smtClean="0"/>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3CFF03F9-1C08-4E5C-85C1-4F3BA7119946}" type="slidenum">
              <a:rPr lang="en-US" sz="1200" b="0" smtClean="0">
                <a:solidFill>
                  <a:schemeClr val="tx1"/>
                </a:solidFill>
              </a:rPr>
              <a:pPr eaLnBrk="1" hangingPunct="1"/>
              <a:t>10</a:t>
            </a:fld>
            <a:endParaRPr lang="en-US" sz="1200" b="0" smtClean="0">
              <a:solidFill>
                <a:schemeClr val="tx1"/>
              </a:solidFill>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8689EABE-7B8F-4D7E-942B-08EFF8D1BA69}" type="slidenum">
              <a:rPr lang="en-US" sz="1200" b="0" smtClean="0">
                <a:solidFill>
                  <a:schemeClr val="tx1"/>
                </a:solidFill>
              </a:rPr>
              <a:pPr eaLnBrk="1" hangingPunct="1"/>
              <a:t>11</a:t>
            </a:fld>
            <a:endParaRPr lang="en-US" sz="1200" b="0" smtClean="0">
              <a:solidFill>
                <a:schemeClr val="tx1"/>
              </a:solidFill>
            </a:endParaRPr>
          </a:p>
        </p:txBody>
      </p:sp>
      <p:sp>
        <p:nvSpPr>
          <p:cNvPr id="31747" name="Rectangle 2"/>
          <p:cNvSpPr>
            <a:spLocks noGrp="1" noRot="1" noChangeAspect="1" noChangeArrowheads="1" noTextEdit="1"/>
          </p:cNvSpPr>
          <p:nvPr>
            <p:ph type="sldImg"/>
          </p:nvPr>
        </p:nvSpPr>
        <p:spPr>
          <a:xfrm>
            <a:off x="1184275" y="695325"/>
            <a:ext cx="4652963" cy="3489325"/>
          </a:xfrm>
          <a:ln/>
        </p:spPr>
      </p:sp>
      <p:sp>
        <p:nvSpPr>
          <p:cNvPr id="31748" name="Rectangle 3"/>
          <p:cNvSpPr>
            <a:spLocks noGrp="1" noChangeArrowheads="1"/>
          </p:cNvSpPr>
          <p:nvPr>
            <p:ph type="body" idx="1"/>
          </p:nvPr>
        </p:nvSpPr>
        <p:spPr>
          <a:xfrm>
            <a:off x="935038" y="4416425"/>
            <a:ext cx="5140325"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909EFA75-3F22-43A7-92AB-7ED1D2731A77}" type="slidenum">
              <a:rPr lang="en-US" sz="1200" b="0" smtClean="0">
                <a:solidFill>
                  <a:schemeClr val="tx1"/>
                </a:solidFill>
              </a:rPr>
              <a:pPr eaLnBrk="1" hangingPunct="1"/>
              <a:t>12</a:t>
            </a:fld>
            <a:endParaRPr lang="en-US" sz="1200" b="0" smtClean="0">
              <a:solidFill>
                <a:schemeClr val="tx1"/>
              </a:solidFill>
            </a:endParaRPr>
          </a:p>
        </p:txBody>
      </p:sp>
      <p:sp>
        <p:nvSpPr>
          <p:cNvPr id="32771" name="Rectangle 2"/>
          <p:cNvSpPr>
            <a:spLocks noGrp="1" noRot="1" noChangeAspect="1" noChangeArrowheads="1" noTextEdit="1"/>
          </p:cNvSpPr>
          <p:nvPr>
            <p:ph type="sldImg"/>
          </p:nvPr>
        </p:nvSpPr>
        <p:spPr>
          <a:xfrm>
            <a:off x="1184275" y="696913"/>
            <a:ext cx="4648200" cy="3486150"/>
          </a:xfrm>
          <a:ln/>
        </p:spPr>
      </p:sp>
      <p:sp>
        <p:nvSpPr>
          <p:cNvPr id="32772" name="Rectangle 3"/>
          <p:cNvSpPr>
            <a:spLocks noGrp="1" noChangeArrowheads="1"/>
          </p:cNvSpPr>
          <p:nvPr>
            <p:ph type="body" idx="1"/>
          </p:nvPr>
        </p:nvSpPr>
        <p:spPr>
          <a:xfrm>
            <a:off x="936625" y="4416425"/>
            <a:ext cx="513715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DAB559D7-0CE2-44B2-AB1C-A79D1EFCE957}" type="slidenum">
              <a:rPr lang="en-US" sz="1200" b="0" smtClean="0">
                <a:solidFill>
                  <a:schemeClr val="tx1"/>
                </a:solidFill>
              </a:rPr>
              <a:pPr eaLnBrk="1" hangingPunct="1"/>
              <a:t>13</a:t>
            </a:fld>
            <a:endParaRPr lang="en-US" sz="1200" b="0" smtClean="0">
              <a:solidFill>
                <a:schemeClr val="tx1"/>
              </a:solidFill>
            </a:endParaRPr>
          </a:p>
        </p:txBody>
      </p:sp>
      <p:sp>
        <p:nvSpPr>
          <p:cNvPr id="33795" name="Rectangle 2"/>
          <p:cNvSpPr>
            <a:spLocks noGrp="1" noRot="1" noChangeAspect="1" noChangeArrowheads="1" noTextEdit="1"/>
          </p:cNvSpPr>
          <p:nvPr>
            <p:ph type="sldImg"/>
          </p:nvPr>
        </p:nvSpPr>
        <p:spPr>
          <a:ln/>
        </p:spPr>
      </p:sp>
      <p:sp>
        <p:nvSpPr>
          <p:cNvPr id="337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Market rules are developed by participants from all aspects of the electricity industry. The rules and amendments are reviewed by the Public Utility Commission of Texas to ensure that they satisfy the public interest.</a:t>
            </a:r>
          </a:p>
          <a:p>
            <a:endParaRPr lang="en-US" smtClean="0"/>
          </a:p>
          <a:p>
            <a:r>
              <a:rPr lang="en-US" smtClean="0"/>
              <a:t>In this section, you will find the ERCOT protocols, guides, policies and procedures that help steer the Texas market participants.</a:t>
            </a:r>
          </a:p>
          <a:p>
            <a:pPr eaLnBrk="1" hangingPunct="1">
              <a:buFontTx/>
              <a:buChar char="•"/>
            </a:pPr>
            <a:r>
              <a:rPr lang="en-US" smtClean="0"/>
              <a:t>The market and operating guides:</a:t>
            </a:r>
          </a:p>
          <a:p>
            <a:pPr eaLnBrk="1" hangingPunct="1"/>
            <a:r>
              <a:rPr lang="en-US" smtClean="0"/>
              <a:t>	Based upon the ERCOT protocols</a:t>
            </a:r>
          </a:p>
          <a:p>
            <a:pPr eaLnBrk="1" hangingPunct="1"/>
            <a:r>
              <a:rPr lang="en-US" smtClean="0"/>
              <a:t>	Serve as detailed reference documents for market participants</a:t>
            </a:r>
          </a:p>
          <a:p>
            <a:pPr eaLnBrk="1" hangingPunct="1"/>
            <a:r>
              <a:rPr lang="en-US" smtClean="0"/>
              <a:t>	Mechanisms for establishing and adjusting market and operating processes</a:t>
            </a:r>
          </a:p>
          <a:p>
            <a:pPr eaLnBrk="1" hangingPunct="1"/>
            <a:endParaRPr lang="en-US" smtClean="0"/>
          </a:p>
          <a:p>
            <a:pPr eaLnBrk="1" hangingPunct="1"/>
            <a:r>
              <a:rPr lang="en-US" smtClean="0"/>
              <a:t>***ERCOT.com – show Market Rules section</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smtClean="0"/>
              <a:t>The ERCOT Protocols and market guides set forth the procedures and processes used by ERCOT and Market Participants for the orderly functioning of the ERCOT System and market.</a:t>
            </a:r>
          </a:p>
          <a:p>
            <a:endParaRPr lang="en-US" b="1" smtClean="0"/>
          </a:p>
          <a:p>
            <a:pPr eaLnBrk="1" hangingPunct="1">
              <a:lnSpc>
                <a:spcPct val="120000"/>
              </a:lnSpc>
            </a:pPr>
            <a:r>
              <a:rPr lang="en-US" b="1" smtClean="0"/>
              <a:t>A request to make additions, edits, deletions, revisions, or clarifications to the Protocols and market guides is known as a revision request.  </a:t>
            </a:r>
          </a:p>
          <a:p>
            <a:pPr eaLnBrk="1" hangingPunct="1">
              <a:lnSpc>
                <a:spcPct val="50000"/>
              </a:lnSpc>
            </a:pPr>
            <a:endParaRPr lang="en-US" b="1" smtClean="0"/>
          </a:p>
          <a:p>
            <a:pPr eaLnBrk="1" hangingPunct="1">
              <a:lnSpc>
                <a:spcPct val="120000"/>
              </a:lnSpc>
            </a:pPr>
            <a:r>
              <a:rPr lang="en-US" b="1" smtClean="0"/>
              <a:t>Revision requests and SCRs are evaluated through the stakeholder process.  The stakeholder process allows Market Participants to participate in developing business rules and practices that govern the ERCOT market. </a:t>
            </a:r>
            <a:endParaRPr lang="en-US" smtClean="0"/>
          </a:p>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FFD94C2B-29C0-4687-B25E-27BA844E34D5}" type="slidenum">
              <a:rPr lang="en-US" sz="1200" b="0" smtClean="0">
                <a:solidFill>
                  <a:schemeClr val="tx1"/>
                </a:solidFill>
              </a:rPr>
              <a:pPr eaLnBrk="1" hangingPunct="1"/>
              <a:t>15</a:t>
            </a:fld>
            <a:endParaRPr lang="en-US" sz="1200" b="0" smtClean="0">
              <a:solidFill>
                <a:schemeClr val="tx1"/>
              </a:solidFill>
            </a:endParaRPr>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Subcommittee focus was RMS, COPS, and PRS</a:t>
            </a:r>
          </a:p>
          <a:p>
            <a:pPr eaLnBrk="1" hangingPunct="1"/>
            <a:endParaRPr lang="en-US" smtClean="0"/>
          </a:p>
          <a:p>
            <a:pPr eaLnBrk="1" hangingPunct="1"/>
            <a:r>
              <a:rPr lang="en-US" smtClean="0"/>
              <a:t>Meeting info – RSVP</a:t>
            </a:r>
          </a:p>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3C6AF8C2-8906-466C-B15A-C0CDC10285FF}" type="slidenum">
              <a:rPr lang="en-US" sz="1200" b="0" smtClean="0">
                <a:solidFill>
                  <a:schemeClr val="tx1"/>
                </a:solidFill>
              </a:rPr>
              <a:pPr eaLnBrk="1" hangingPunct="1"/>
              <a:t>16</a:t>
            </a:fld>
            <a:endParaRPr lang="en-US" sz="1200" b="0" smtClean="0">
              <a:solidFill>
                <a:schemeClr val="tx1"/>
              </a:solidFill>
            </a:endParaRPr>
          </a:p>
        </p:txBody>
      </p:sp>
      <p:sp>
        <p:nvSpPr>
          <p:cNvPr id="36867" name="Rectangle 2"/>
          <p:cNvSpPr>
            <a:spLocks noGrp="1" noRot="1" noChangeAspect="1" noChangeArrowheads="1" noTextEdit="1"/>
          </p:cNvSpPr>
          <p:nvPr>
            <p:ph type="sldImg"/>
          </p:nvPr>
        </p:nvSpPr>
        <p:spPr>
          <a:xfrm>
            <a:off x="1184275" y="695325"/>
            <a:ext cx="4652963" cy="3489325"/>
          </a:xfrm>
          <a:ln/>
        </p:spPr>
      </p:sp>
      <p:sp>
        <p:nvSpPr>
          <p:cNvPr id="36868" name="Rectangle 3"/>
          <p:cNvSpPr>
            <a:spLocks noGrp="1" noChangeArrowheads="1"/>
          </p:cNvSpPr>
          <p:nvPr>
            <p:ph type="body" idx="1"/>
          </p:nvPr>
        </p:nvSpPr>
        <p:spPr>
          <a:xfrm>
            <a:off x="935038" y="4416425"/>
            <a:ext cx="5140325"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43FC150A-CABC-4D80-B723-380599D129B1}" type="slidenum">
              <a:rPr lang="en-US" sz="1200" b="0" smtClean="0">
                <a:solidFill>
                  <a:schemeClr val="tx1"/>
                </a:solidFill>
              </a:rPr>
              <a:pPr eaLnBrk="1" hangingPunct="1"/>
              <a:t>17</a:t>
            </a:fld>
            <a:endParaRPr lang="en-US" sz="1200" b="0" smtClean="0">
              <a:solidFill>
                <a:schemeClr val="tx1"/>
              </a:solidFill>
            </a:endParaRPr>
          </a:p>
        </p:txBody>
      </p:sp>
      <p:sp>
        <p:nvSpPr>
          <p:cNvPr id="37891" name="Rectangle 2"/>
          <p:cNvSpPr>
            <a:spLocks noGrp="1" noRot="1" noChangeAspect="1" noChangeArrowheads="1" noTextEdit="1"/>
          </p:cNvSpPr>
          <p:nvPr>
            <p:ph type="sldImg"/>
          </p:nvPr>
        </p:nvSpPr>
        <p:spPr>
          <a:xfrm>
            <a:off x="1184275" y="695325"/>
            <a:ext cx="4652963" cy="3489325"/>
          </a:xfrm>
          <a:ln/>
        </p:spPr>
      </p:sp>
      <p:sp>
        <p:nvSpPr>
          <p:cNvPr id="37892" name="Rectangle 3"/>
          <p:cNvSpPr>
            <a:spLocks noGrp="1" noChangeArrowheads="1"/>
          </p:cNvSpPr>
          <p:nvPr>
            <p:ph type="body" idx="1"/>
          </p:nvPr>
        </p:nvSpPr>
        <p:spPr>
          <a:xfrm>
            <a:off x="935038" y="4416425"/>
            <a:ext cx="5140325"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ACE3D56B-7A56-4ECA-92C0-D78604381A91}" type="slidenum">
              <a:rPr lang="en-US" sz="1200" b="0" smtClean="0">
                <a:solidFill>
                  <a:schemeClr val="tx1"/>
                </a:solidFill>
              </a:rPr>
              <a:pPr eaLnBrk="1" hangingPunct="1"/>
              <a:t>2</a:t>
            </a:fld>
            <a:endParaRPr lang="en-US" sz="1200" b="0" smtClean="0">
              <a:solidFill>
                <a:schemeClr val="tx1"/>
              </a:solidFill>
            </a:endParaRPr>
          </a:p>
        </p:txBody>
      </p:sp>
      <p:sp>
        <p:nvSpPr>
          <p:cNvPr id="22531" name="Rectangle 2"/>
          <p:cNvSpPr>
            <a:spLocks noGrp="1" noRot="1" noChangeAspect="1" noChangeArrowheads="1" noTextEdit="1"/>
          </p:cNvSpPr>
          <p:nvPr>
            <p:ph type="sldImg"/>
          </p:nvPr>
        </p:nvSpPr>
        <p:spPr>
          <a:xfrm>
            <a:off x="1184275" y="695325"/>
            <a:ext cx="4652963" cy="3489325"/>
          </a:xfrm>
          <a:ln/>
        </p:spPr>
      </p:sp>
      <p:sp>
        <p:nvSpPr>
          <p:cNvPr id="22532" name="Rectangle 3"/>
          <p:cNvSpPr>
            <a:spLocks noGrp="1" noChangeArrowheads="1"/>
          </p:cNvSpPr>
          <p:nvPr>
            <p:ph type="body" idx="1"/>
          </p:nvPr>
        </p:nvSpPr>
        <p:spPr>
          <a:xfrm>
            <a:off x="935038" y="4416425"/>
            <a:ext cx="5140325"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r>
              <a:rPr lang="en-US" smtClean="0"/>
              <a:t>What are Subcommittee and Working groups – what they are and the role they play in the Texas Electricity Market</a:t>
            </a:r>
          </a:p>
          <a:p>
            <a:pPr eaLnBrk="1" hangingPunct="1"/>
            <a:r>
              <a:rPr lang="en-US" smtClean="0"/>
              <a:t>	Organizational chart for committees and groups</a:t>
            </a:r>
          </a:p>
          <a:p>
            <a:pPr eaLnBrk="1" hangingPunct="1"/>
            <a:r>
              <a:rPr lang="en-US" smtClean="0"/>
              <a:t>	What is going on with these groups</a:t>
            </a:r>
          </a:p>
          <a:p>
            <a:pPr eaLnBrk="1" hangingPunct="1"/>
            <a:endParaRPr lang="en-US" smtClean="0"/>
          </a:p>
          <a:p>
            <a:pPr eaLnBrk="1" hangingPunct="1">
              <a:buFontTx/>
              <a:buChar char="•"/>
            </a:pPr>
            <a:r>
              <a:rPr lang="en-US" smtClean="0"/>
              <a:t>Focus on two Subcommittees and groups under them - Retail</a:t>
            </a:r>
          </a:p>
          <a:p>
            <a:pPr eaLnBrk="1" hangingPunct="1"/>
            <a:endParaRPr lang="en-US" smtClean="0"/>
          </a:p>
          <a:p>
            <a:pPr eaLnBrk="1" hangingPunct="1">
              <a:buFontTx/>
              <a:buChar char="•"/>
            </a:pPr>
            <a:r>
              <a:rPr lang="en-US" smtClean="0"/>
              <a:t>Market Rules overview – ERCOT Protocols, System Change requests, Market Guides and their Revision Request processes</a:t>
            </a:r>
          </a:p>
          <a:p>
            <a:pPr eaLnBrk="1" hangingPunct="1"/>
            <a:endParaRPr lang="en-US" smtClean="0"/>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715DB51B-28B4-435E-8D4C-2B0C181417B5}" type="slidenum">
              <a:rPr lang="en-US" sz="1200" b="0" smtClean="0">
                <a:solidFill>
                  <a:schemeClr val="tx1"/>
                </a:solidFill>
              </a:rPr>
              <a:pPr eaLnBrk="1" hangingPunct="1"/>
              <a:t>3</a:t>
            </a:fld>
            <a:endParaRPr lang="en-US" sz="1200" b="0" smtClean="0">
              <a:solidFill>
                <a:schemeClr val="tx1"/>
              </a:solidFill>
            </a:endParaRPr>
          </a:p>
        </p:txBody>
      </p:sp>
      <p:sp>
        <p:nvSpPr>
          <p:cNvPr id="23555" name="Rectangle 2"/>
          <p:cNvSpPr>
            <a:spLocks noGrp="1" noRot="1" noChangeAspect="1" noChangeArrowheads="1" noTextEdit="1"/>
          </p:cNvSpPr>
          <p:nvPr>
            <p:ph type="sldImg"/>
          </p:nvPr>
        </p:nvSpPr>
        <p:spPr>
          <a:xfrm>
            <a:off x="1184275" y="695325"/>
            <a:ext cx="4652963" cy="3489325"/>
          </a:xfrm>
          <a:ln/>
        </p:spPr>
      </p:sp>
      <p:sp>
        <p:nvSpPr>
          <p:cNvPr id="76803" name="Rectangle 3"/>
          <p:cNvSpPr>
            <a:spLocks noGrp="1" noChangeArrowheads="1"/>
          </p:cNvSpPr>
          <p:nvPr>
            <p:ph type="body" idx="1"/>
          </p:nvPr>
        </p:nvSpPr>
        <p:spPr>
          <a:xfrm>
            <a:off x="935038" y="4416425"/>
            <a:ext cx="5140325" cy="4184650"/>
          </a:xfrm>
        </p:spPr>
        <p:txBody>
          <a:bodyPr/>
          <a:lstStyle/>
          <a:p>
            <a:pPr eaLnBrk="1" hangingPunct="1">
              <a:lnSpc>
                <a:spcPct val="80000"/>
              </a:lnSpc>
              <a:buFontTx/>
              <a:buChar char="•"/>
              <a:defRPr/>
            </a:pPr>
            <a:r>
              <a:rPr lang="en-US" sz="1000" dirty="0" smtClean="0"/>
              <a:t>ERCOT’s board of directors, committees, subcommittees, working groups and task forces:</a:t>
            </a:r>
          </a:p>
          <a:p>
            <a:pPr lvl="1" eaLnBrk="1" hangingPunct="1">
              <a:lnSpc>
                <a:spcPct val="80000"/>
              </a:lnSpc>
              <a:buFont typeface="Arial" charset="0"/>
              <a:buNone/>
              <a:defRPr/>
            </a:pPr>
            <a:r>
              <a:rPr lang="en-US" sz="1000" dirty="0" smtClean="0"/>
              <a:t>Play an important part in the administration of ERCOT’s responsibilities</a:t>
            </a:r>
          </a:p>
          <a:p>
            <a:pPr lvl="1" eaLnBrk="1" hangingPunct="1">
              <a:lnSpc>
                <a:spcPct val="80000"/>
              </a:lnSpc>
              <a:buFont typeface="Arial" charset="0"/>
              <a:buNone/>
              <a:defRPr/>
            </a:pPr>
            <a:r>
              <a:rPr lang="en-US" sz="1000" dirty="0" smtClean="0"/>
              <a:t>Vital in the development of rules, policies and processes for power grid coordination, operation and reliability.</a:t>
            </a:r>
            <a:endParaRPr lang="en-US" sz="1000" dirty="0" smtClean="0">
              <a:solidFill>
                <a:srgbClr val="FF3300"/>
              </a:solidFill>
            </a:endParaRPr>
          </a:p>
          <a:p>
            <a:pPr lvl="1" eaLnBrk="1" hangingPunct="1">
              <a:lnSpc>
                <a:spcPct val="80000"/>
              </a:lnSpc>
              <a:buFont typeface="Arial" charset="0"/>
              <a:buNone/>
              <a:defRPr/>
            </a:pPr>
            <a:r>
              <a:rPr lang="en-US" sz="1000" dirty="0" smtClean="0"/>
              <a:t>Provide a forum to discuss issues of concern to the Market</a:t>
            </a:r>
          </a:p>
          <a:p>
            <a:pPr lvl="1" eaLnBrk="1" hangingPunct="1">
              <a:lnSpc>
                <a:spcPct val="80000"/>
              </a:lnSpc>
              <a:buFont typeface="Arial" charset="0"/>
              <a:buNone/>
              <a:defRPr/>
            </a:pPr>
            <a:r>
              <a:rPr lang="en-US" sz="1000" dirty="0" smtClean="0"/>
              <a:t>Develop recommendations to the sponsoring subcommittee of possible solutions for Market issues</a:t>
            </a:r>
          </a:p>
          <a:p>
            <a:pPr lvl="1" eaLnBrk="1" hangingPunct="1">
              <a:lnSpc>
                <a:spcPct val="80000"/>
              </a:lnSpc>
              <a:buFont typeface="Arial" charset="0"/>
              <a:buNone/>
              <a:defRPr/>
            </a:pPr>
            <a:endParaRPr lang="en-US" sz="1000" dirty="0" smtClean="0"/>
          </a:p>
          <a:p>
            <a:pPr eaLnBrk="1" hangingPunct="1">
              <a:lnSpc>
                <a:spcPct val="80000"/>
              </a:lnSpc>
              <a:buFontTx/>
              <a:buChar char="•"/>
              <a:defRPr/>
            </a:pPr>
            <a:r>
              <a:rPr lang="en-US" sz="1000" dirty="0" smtClean="0">
                <a:effectLst>
                  <a:outerShdw blurRad="38100" dist="38100" dir="2700000" algn="tl">
                    <a:srgbClr val="C0C0C0"/>
                  </a:outerShdw>
                </a:effectLst>
              </a:rPr>
              <a:t>BOD made up of 16 members:</a:t>
            </a:r>
          </a:p>
          <a:p>
            <a:pPr lvl="2" eaLnBrk="1" hangingPunct="1">
              <a:lnSpc>
                <a:spcPct val="80000"/>
              </a:lnSpc>
              <a:buFontTx/>
              <a:buChar char="•"/>
              <a:defRPr/>
            </a:pPr>
            <a:r>
              <a:rPr lang="en-US" sz="1000" dirty="0" smtClean="0"/>
              <a:t>9 representatives from 7 market segments</a:t>
            </a:r>
          </a:p>
          <a:p>
            <a:pPr lvl="3" eaLnBrk="1" hangingPunct="1">
              <a:lnSpc>
                <a:spcPct val="80000"/>
              </a:lnSpc>
              <a:defRPr/>
            </a:pPr>
            <a:r>
              <a:rPr lang="en-US" sz="1000" dirty="0" smtClean="0"/>
              <a:t>1 Independent Retail Electric Provider</a:t>
            </a:r>
          </a:p>
          <a:p>
            <a:pPr lvl="3" eaLnBrk="1" hangingPunct="1">
              <a:lnSpc>
                <a:spcPct val="80000"/>
              </a:lnSpc>
              <a:defRPr/>
            </a:pPr>
            <a:r>
              <a:rPr lang="en-US" sz="1000" dirty="0" smtClean="0"/>
              <a:t>1 Independent Generator</a:t>
            </a:r>
          </a:p>
          <a:p>
            <a:pPr lvl="3" eaLnBrk="1" hangingPunct="1">
              <a:lnSpc>
                <a:spcPct val="80000"/>
              </a:lnSpc>
              <a:defRPr/>
            </a:pPr>
            <a:r>
              <a:rPr lang="en-US" sz="1000" dirty="0" smtClean="0"/>
              <a:t>1 Independent Power Marketer</a:t>
            </a:r>
          </a:p>
          <a:p>
            <a:pPr lvl="3" eaLnBrk="1" hangingPunct="1">
              <a:lnSpc>
                <a:spcPct val="80000"/>
              </a:lnSpc>
              <a:defRPr/>
            </a:pPr>
            <a:r>
              <a:rPr lang="en-US" sz="1000" dirty="0" smtClean="0"/>
              <a:t>1 IOU</a:t>
            </a:r>
          </a:p>
          <a:p>
            <a:pPr lvl="3" eaLnBrk="1" hangingPunct="1">
              <a:lnSpc>
                <a:spcPct val="80000"/>
              </a:lnSpc>
              <a:defRPr/>
            </a:pPr>
            <a:r>
              <a:rPr lang="en-US" sz="1000" dirty="0" smtClean="0"/>
              <a:t>1 Municipal</a:t>
            </a:r>
          </a:p>
          <a:p>
            <a:pPr lvl="3" eaLnBrk="1" hangingPunct="1">
              <a:lnSpc>
                <a:spcPct val="80000"/>
              </a:lnSpc>
              <a:defRPr/>
            </a:pPr>
            <a:r>
              <a:rPr lang="en-US" sz="1000" dirty="0" smtClean="0"/>
              <a:t>1 Cooperative</a:t>
            </a:r>
          </a:p>
          <a:p>
            <a:pPr lvl="3" eaLnBrk="1" hangingPunct="1">
              <a:lnSpc>
                <a:spcPct val="80000"/>
              </a:lnSpc>
              <a:defRPr/>
            </a:pPr>
            <a:r>
              <a:rPr lang="en-US" sz="1000" dirty="0" smtClean="0"/>
              <a:t>3 Consumers</a:t>
            </a:r>
          </a:p>
          <a:p>
            <a:pPr lvl="4" eaLnBrk="1" hangingPunct="1">
              <a:lnSpc>
                <a:spcPct val="80000"/>
              </a:lnSpc>
              <a:defRPr/>
            </a:pPr>
            <a:r>
              <a:rPr lang="en-US" sz="1000" dirty="0" smtClean="0"/>
              <a:t>1 Office of Public Utility Counsel as an </a:t>
            </a:r>
            <a:r>
              <a:rPr lang="en-US" sz="1000" i="1" dirty="0" smtClean="0"/>
              <a:t>ex officio</a:t>
            </a:r>
            <a:r>
              <a:rPr lang="en-US" sz="1000" dirty="0" smtClean="0"/>
              <a:t> voting member</a:t>
            </a:r>
          </a:p>
          <a:p>
            <a:pPr lvl="4" eaLnBrk="1" hangingPunct="1">
              <a:lnSpc>
                <a:spcPct val="80000"/>
              </a:lnSpc>
              <a:defRPr/>
            </a:pPr>
            <a:r>
              <a:rPr lang="en-US" sz="1000" dirty="0" smtClean="0"/>
              <a:t>1 Large Commercial</a:t>
            </a:r>
          </a:p>
          <a:p>
            <a:pPr lvl="4" eaLnBrk="1" hangingPunct="1">
              <a:lnSpc>
                <a:spcPct val="80000"/>
              </a:lnSpc>
              <a:defRPr/>
            </a:pPr>
            <a:r>
              <a:rPr lang="en-US" sz="1000" dirty="0" smtClean="0"/>
              <a:t>1 Industrial</a:t>
            </a:r>
          </a:p>
          <a:p>
            <a:pPr lvl="2" eaLnBrk="1" hangingPunct="1">
              <a:lnSpc>
                <a:spcPct val="80000"/>
              </a:lnSpc>
              <a:buFontTx/>
              <a:buChar char="•"/>
              <a:defRPr/>
            </a:pPr>
            <a:r>
              <a:rPr lang="en-US" sz="1000" dirty="0" smtClean="0"/>
              <a:t>5 Unaffiliated Directors</a:t>
            </a:r>
          </a:p>
          <a:p>
            <a:pPr lvl="2" eaLnBrk="1" hangingPunct="1">
              <a:lnSpc>
                <a:spcPct val="80000"/>
              </a:lnSpc>
              <a:buFontTx/>
              <a:buChar char="•"/>
              <a:defRPr/>
            </a:pPr>
            <a:r>
              <a:rPr lang="en-US" sz="1000" dirty="0" smtClean="0"/>
              <a:t>ERCOT CEO as an </a:t>
            </a:r>
            <a:r>
              <a:rPr lang="en-US" sz="1000" i="1" dirty="0" smtClean="0"/>
              <a:t>ex officio</a:t>
            </a:r>
            <a:r>
              <a:rPr lang="en-US" sz="1000" dirty="0" smtClean="0"/>
              <a:t> voting member</a:t>
            </a:r>
          </a:p>
          <a:p>
            <a:pPr lvl="2" eaLnBrk="1" hangingPunct="1">
              <a:lnSpc>
                <a:spcPct val="80000"/>
              </a:lnSpc>
              <a:buFontTx/>
              <a:buChar char="•"/>
              <a:defRPr/>
            </a:pPr>
            <a:r>
              <a:rPr lang="en-US" sz="1000" dirty="0" smtClean="0"/>
              <a:t>Chair of the PUCT as an </a:t>
            </a:r>
            <a:r>
              <a:rPr lang="en-US" sz="1000" i="1" dirty="0" smtClean="0"/>
              <a:t>ex officio</a:t>
            </a:r>
            <a:r>
              <a:rPr lang="en-US" sz="1000" dirty="0" smtClean="0"/>
              <a:t> non-voting member</a:t>
            </a:r>
          </a:p>
          <a:p>
            <a:pPr lvl="2" eaLnBrk="1" hangingPunct="1">
              <a:lnSpc>
                <a:spcPct val="80000"/>
              </a:lnSpc>
              <a:buFontTx/>
              <a:buChar char="•"/>
              <a:defRPr/>
            </a:pPr>
            <a:endParaRPr lang="en-US" sz="1000" dirty="0" smtClean="0"/>
          </a:p>
          <a:p>
            <a:pPr eaLnBrk="1" hangingPunct="1">
              <a:lnSpc>
                <a:spcPct val="80000"/>
              </a:lnSpc>
              <a:buFontTx/>
              <a:buChar char="•"/>
              <a:defRPr/>
            </a:pPr>
            <a:r>
              <a:rPr lang="en-US" sz="1000" dirty="0" smtClean="0"/>
              <a:t>View a list of current and past members and also find the ERCOT membership form on ERCOT.com (</a:t>
            </a:r>
            <a:r>
              <a:rPr lang="en-US" sz="1000" dirty="0" smtClean="0">
                <a:hlinkClick r:id="rId3"/>
              </a:rPr>
              <a:t>Home</a:t>
            </a:r>
            <a:r>
              <a:rPr lang="en-US" sz="1000" dirty="0" smtClean="0"/>
              <a:t>  &gt;  </a:t>
            </a:r>
            <a:r>
              <a:rPr lang="en-US" sz="1000" dirty="0" smtClean="0">
                <a:hlinkClick r:id="rId4" tooltip="About ERCOT"/>
              </a:rPr>
              <a:t>About ERCOT</a:t>
            </a:r>
            <a:r>
              <a:rPr lang="en-US" sz="1000" dirty="0" smtClean="0"/>
              <a:t>  &gt;  </a:t>
            </a:r>
            <a:r>
              <a:rPr lang="en-US" sz="1000" dirty="0" smtClean="0">
                <a:hlinkClick r:id="rId5" tooltip="Governance"/>
              </a:rPr>
              <a:t>Governance</a:t>
            </a:r>
            <a:r>
              <a:rPr lang="en-US" sz="1000" dirty="0" smtClean="0"/>
              <a:t>  &gt;  Membership ).</a:t>
            </a:r>
            <a:endParaRPr lang="en-US" sz="1000" dirty="0" smtClean="0">
              <a:solidFill>
                <a:srgbClr val="FF3300"/>
              </a:solidFill>
            </a:endParaRPr>
          </a:p>
          <a:p>
            <a:pPr eaLnBrk="1" hangingPunct="1">
              <a:lnSpc>
                <a:spcPct val="80000"/>
              </a:lnSpc>
              <a:defRPr/>
            </a:pPr>
            <a:endParaRPr lang="en-US" sz="1000" dirty="0" smtClean="0">
              <a:solidFill>
                <a:srgbClr val="FF3300"/>
              </a:solidFill>
            </a:endParaRPr>
          </a:p>
          <a:p>
            <a:pPr eaLnBrk="1" hangingPunct="1">
              <a:lnSpc>
                <a:spcPct val="80000"/>
              </a:lnSpc>
              <a:defRPr/>
            </a:pPr>
            <a:endParaRPr lang="en-US" sz="900" dirty="0" smtClean="0">
              <a:solidFill>
                <a:srgbClr val="FF3300"/>
              </a:solidFill>
            </a:endParaRPr>
          </a:p>
          <a:p>
            <a:pPr lvl="1" eaLnBrk="1" hangingPunct="1">
              <a:lnSpc>
                <a:spcPct val="80000"/>
              </a:lnSpc>
              <a:buFont typeface="Arial" charset="0"/>
              <a:buNone/>
              <a:defRPr/>
            </a:pPr>
            <a:endParaRPr lang="en-US" sz="900" dirty="0" smtClean="0"/>
          </a:p>
          <a:p>
            <a:pPr eaLnBrk="1" hangingPunct="1">
              <a:lnSpc>
                <a:spcPct val="80000"/>
              </a:lnSpc>
              <a:defRPr/>
            </a:pPr>
            <a:endParaRPr lang="en-US" sz="900"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061CDC34-7F1B-4381-9B16-33454FF59C20}" type="slidenum">
              <a:rPr lang="en-US" sz="1200" b="0" smtClean="0">
                <a:solidFill>
                  <a:schemeClr val="tx1"/>
                </a:solidFill>
              </a:rPr>
              <a:pPr eaLnBrk="1" hangingPunct="1"/>
              <a:t>4</a:t>
            </a:fld>
            <a:endParaRPr lang="en-US" sz="1200" b="0" smtClean="0">
              <a:solidFill>
                <a:schemeClr val="tx1"/>
              </a:solidFill>
            </a:endParaRPr>
          </a:p>
        </p:txBody>
      </p:sp>
      <p:sp>
        <p:nvSpPr>
          <p:cNvPr id="24579" name="Rectangle 2"/>
          <p:cNvSpPr>
            <a:spLocks noGrp="1" noRot="1" noChangeAspect="1" noChangeArrowheads="1" noTextEdit="1"/>
          </p:cNvSpPr>
          <p:nvPr>
            <p:ph type="sldImg"/>
          </p:nvPr>
        </p:nvSpPr>
        <p:spPr>
          <a:xfrm>
            <a:off x="1184275" y="695325"/>
            <a:ext cx="4652963" cy="3489325"/>
          </a:xfrm>
          <a:ln/>
        </p:spPr>
      </p:sp>
      <p:sp>
        <p:nvSpPr>
          <p:cNvPr id="24580" name="Rectangle 3"/>
          <p:cNvSpPr>
            <a:spLocks noGrp="1" noChangeArrowheads="1"/>
          </p:cNvSpPr>
          <p:nvPr>
            <p:ph type="body" idx="1"/>
          </p:nvPr>
        </p:nvSpPr>
        <p:spPr>
          <a:xfrm>
            <a:off x="935038" y="4416425"/>
            <a:ext cx="5140325"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80000"/>
              </a:lnSpc>
              <a:buFontTx/>
              <a:buChar char="•"/>
            </a:pPr>
            <a:r>
              <a:rPr lang="en-US" sz="1000" smtClean="0"/>
              <a:t>Top:  BOD</a:t>
            </a:r>
          </a:p>
          <a:p>
            <a:pPr eaLnBrk="1" hangingPunct="1">
              <a:lnSpc>
                <a:spcPct val="80000"/>
              </a:lnSpc>
            </a:pPr>
            <a:endParaRPr lang="en-US" sz="1000" smtClean="0"/>
          </a:p>
          <a:p>
            <a:pPr eaLnBrk="1" hangingPunct="1">
              <a:lnSpc>
                <a:spcPct val="80000"/>
              </a:lnSpc>
              <a:buFontTx/>
              <a:buChar char="•"/>
            </a:pPr>
            <a:r>
              <a:rPr lang="en-US" sz="1000" smtClean="0"/>
              <a:t>Next: TAC - comprised of stakeholders.</a:t>
            </a:r>
          </a:p>
          <a:p>
            <a:pPr eaLnBrk="1" hangingPunct="1">
              <a:lnSpc>
                <a:spcPct val="80000"/>
              </a:lnSpc>
            </a:pPr>
            <a:r>
              <a:rPr lang="en-US" sz="1000" smtClean="0"/>
              <a:t>Make policy recommendations to BOD</a:t>
            </a:r>
          </a:p>
          <a:p>
            <a:pPr eaLnBrk="1" hangingPunct="1">
              <a:lnSpc>
                <a:spcPct val="80000"/>
              </a:lnSpc>
            </a:pPr>
            <a:r>
              <a:rPr lang="en-US" sz="1000" smtClean="0"/>
              <a:t>Assisted by five standing subcommittees</a:t>
            </a:r>
          </a:p>
          <a:p>
            <a:pPr eaLnBrk="1" hangingPunct="1">
              <a:lnSpc>
                <a:spcPct val="80000"/>
              </a:lnSpc>
            </a:pPr>
            <a:r>
              <a:rPr lang="en-US" sz="1000" smtClean="0"/>
              <a:t>Responsible for prioritizing projects through the protocol revision request, system change request and guide revision processes (which we will talk about later).</a:t>
            </a:r>
          </a:p>
          <a:p>
            <a:pPr eaLnBrk="1" hangingPunct="1">
              <a:lnSpc>
                <a:spcPct val="80000"/>
              </a:lnSpc>
            </a:pPr>
            <a:endParaRPr lang="en-US" sz="1000" smtClean="0"/>
          </a:p>
          <a:p>
            <a:pPr eaLnBrk="1" hangingPunct="1">
              <a:lnSpc>
                <a:spcPct val="80000"/>
              </a:lnSpc>
              <a:buFontTx/>
              <a:buChar char="•"/>
            </a:pPr>
            <a:r>
              <a:rPr lang="en-US" sz="1000" smtClean="0"/>
              <a:t>Next Level:  Subcommittees - shape the rules by which the ERCOT market operates.</a:t>
            </a:r>
          </a:p>
          <a:p>
            <a:pPr eaLnBrk="1" hangingPunct="1">
              <a:lnSpc>
                <a:spcPct val="80000"/>
              </a:lnSpc>
            </a:pPr>
            <a:r>
              <a:rPr lang="en-US" sz="1000" smtClean="0"/>
              <a:t>Subcommittees - make recommendations to TAC as they deem appropriate or as required by TAC.</a:t>
            </a:r>
          </a:p>
          <a:p>
            <a:pPr eaLnBrk="1" hangingPunct="1">
              <a:lnSpc>
                <a:spcPct val="80000"/>
              </a:lnSpc>
            </a:pPr>
            <a:r>
              <a:rPr lang="en-US" sz="1000" smtClean="0"/>
              <a:t>	Commercial Operations Subcommittee (COPS)</a:t>
            </a:r>
          </a:p>
          <a:p>
            <a:pPr eaLnBrk="1" hangingPunct="1">
              <a:lnSpc>
                <a:spcPct val="80000"/>
              </a:lnSpc>
            </a:pPr>
            <a:r>
              <a:rPr lang="en-US" sz="1000" smtClean="0"/>
              <a:t>	Protocol Revisions Subcommittee (PRS) </a:t>
            </a:r>
          </a:p>
          <a:p>
            <a:pPr eaLnBrk="1" hangingPunct="1">
              <a:lnSpc>
                <a:spcPct val="80000"/>
              </a:lnSpc>
            </a:pPr>
            <a:r>
              <a:rPr lang="en-US" sz="1000" smtClean="0"/>
              <a:t>	Retail Market Subcommittee (RMS) </a:t>
            </a:r>
          </a:p>
          <a:p>
            <a:pPr eaLnBrk="1" hangingPunct="1">
              <a:lnSpc>
                <a:spcPct val="80000"/>
              </a:lnSpc>
            </a:pPr>
            <a:r>
              <a:rPr lang="en-US" sz="1000" smtClean="0"/>
              <a:t>	Reliability and Operations Subcommittee (ROS)</a:t>
            </a:r>
          </a:p>
          <a:p>
            <a:pPr eaLnBrk="1" hangingPunct="1">
              <a:lnSpc>
                <a:spcPct val="80000"/>
              </a:lnSpc>
            </a:pPr>
            <a:r>
              <a:rPr lang="en-US" sz="1000" smtClean="0"/>
              <a:t>	Wholesale Market Subcommittee (WMS) </a:t>
            </a:r>
          </a:p>
          <a:p>
            <a:pPr eaLnBrk="1" hangingPunct="1">
              <a:lnSpc>
                <a:spcPct val="80000"/>
              </a:lnSpc>
            </a:pPr>
            <a:endParaRPr lang="en-US" sz="1000" b="1" smtClean="0"/>
          </a:p>
          <a:p>
            <a:pPr eaLnBrk="1" hangingPunct="1">
              <a:lnSpc>
                <a:spcPct val="80000"/>
              </a:lnSpc>
              <a:buFontTx/>
              <a:buChar char="•"/>
            </a:pPr>
            <a:r>
              <a:rPr lang="en-US" sz="1000" smtClean="0"/>
              <a:t>Next:  Working Groups – also shape the rules by which the ERCOT market operates. </a:t>
            </a:r>
          </a:p>
          <a:p>
            <a:pPr eaLnBrk="1" hangingPunct="1">
              <a:lnSpc>
                <a:spcPct val="80000"/>
              </a:lnSpc>
            </a:pPr>
            <a:r>
              <a:rPr lang="en-US" sz="1000" smtClean="0"/>
              <a:t>Allow Market Participants the opportunity to participate in developing business rules and practices that govern the mkt.</a:t>
            </a:r>
          </a:p>
          <a:p>
            <a:pPr eaLnBrk="1" hangingPunct="1">
              <a:lnSpc>
                <a:spcPct val="80000"/>
              </a:lnSpc>
            </a:pPr>
            <a:r>
              <a:rPr lang="en-US" sz="1000" smtClean="0"/>
              <a:t>Focus on Working groups associated with COPS and RMS. </a:t>
            </a:r>
          </a:p>
          <a:p>
            <a:pPr eaLnBrk="1" hangingPunct="1">
              <a:lnSpc>
                <a:spcPct val="80000"/>
              </a:lnSpc>
              <a:buFontTx/>
              <a:buChar char="•"/>
            </a:pPr>
            <a:r>
              <a:rPr lang="en-US" sz="1000" smtClean="0"/>
              <a:t>Under working groups:  Task Forces - offshoots of working group to handle projects as they arise.  </a:t>
            </a:r>
          </a:p>
          <a:p>
            <a:pPr eaLnBrk="1" hangingPunct="1">
              <a:lnSpc>
                <a:spcPct val="80000"/>
              </a:lnSpc>
            </a:pPr>
            <a:r>
              <a:rPr lang="en-US" sz="1000" smtClean="0"/>
              <a:t>May be active or inactive depending on what is going on in the market at the time.  This diagram shows those that are currently active. </a:t>
            </a:r>
          </a:p>
          <a:p>
            <a:pPr eaLnBrk="1" hangingPunct="1">
              <a:lnSpc>
                <a:spcPct val="80000"/>
              </a:lnSpc>
            </a:pPr>
            <a:r>
              <a:rPr lang="en-US" sz="1000" smtClean="0"/>
              <a:t>Ex. MCT</a:t>
            </a:r>
          </a:p>
          <a:p>
            <a:pPr eaLnBrk="1" hangingPunct="1">
              <a:lnSpc>
                <a:spcPct val="80000"/>
              </a:lnSpc>
            </a:pPr>
            <a:endParaRPr lang="en-US" sz="1000" smtClean="0"/>
          </a:p>
          <a:p>
            <a:pPr eaLnBrk="1" hangingPunct="1">
              <a:lnSpc>
                <a:spcPct val="80000"/>
              </a:lnSpc>
            </a:pPr>
            <a:r>
              <a:rPr lang="en-US" sz="1000" smtClean="0"/>
              <a:t>***ERCOT.com</a:t>
            </a:r>
          </a:p>
          <a:p>
            <a:pPr eaLnBrk="1" hangingPunct="1">
              <a:lnSpc>
                <a:spcPct val="80000"/>
              </a:lnSpc>
            </a:pPr>
            <a:endParaRPr lang="en-US" sz="100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4AE50C69-9EF1-410C-9182-C91297397871}" type="slidenum">
              <a:rPr lang="en-US" sz="1200" b="0" smtClean="0">
                <a:solidFill>
                  <a:schemeClr val="tx1"/>
                </a:solidFill>
              </a:rPr>
              <a:pPr eaLnBrk="1" hangingPunct="1"/>
              <a:t>5</a:t>
            </a:fld>
            <a:endParaRPr lang="en-US" sz="1200" b="0" smtClean="0">
              <a:solidFill>
                <a:schemeClr val="tx1"/>
              </a:solidFill>
            </a:endParaRPr>
          </a:p>
        </p:txBody>
      </p:sp>
      <p:sp>
        <p:nvSpPr>
          <p:cNvPr id="25603" name="Rectangle 2"/>
          <p:cNvSpPr>
            <a:spLocks noGrp="1" noRot="1" noChangeAspect="1" noChangeArrowheads="1" noTextEdit="1"/>
          </p:cNvSpPr>
          <p:nvPr>
            <p:ph type="sldImg"/>
          </p:nvPr>
        </p:nvSpPr>
        <p:spPr>
          <a:xfrm>
            <a:off x="1184275" y="695325"/>
            <a:ext cx="4652963" cy="3489325"/>
          </a:xfrm>
          <a:ln/>
        </p:spPr>
      </p:sp>
      <p:sp>
        <p:nvSpPr>
          <p:cNvPr id="25604" name="Rectangle 3"/>
          <p:cNvSpPr>
            <a:spLocks noGrp="1" noChangeArrowheads="1"/>
          </p:cNvSpPr>
          <p:nvPr>
            <p:ph type="body" idx="1"/>
          </p:nvPr>
        </p:nvSpPr>
        <p:spPr>
          <a:xfrm>
            <a:off x="935038" y="4416425"/>
            <a:ext cx="5140325"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r>
              <a:rPr lang="en-US" smtClean="0"/>
              <a:t>Mailing lists – subscribe from working group web page</a:t>
            </a:r>
          </a:p>
          <a:p>
            <a:pPr eaLnBrk="1" hangingPunct="1">
              <a:buFontTx/>
              <a:buChar char="•"/>
            </a:pPr>
            <a:r>
              <a:rPr lang="en-US" smtClean="0"/>
              <a:t>Subcommittee, Working Group, and Task force info</a:t>
            </a:r>
          </a:p>
          <a:p>
            <a:pPr eaLnBrk="1" hangingPunct="1">
              <a:buFontTx/>
              <a:buChar char="•"/>
            </a:pPr>
            <a:r>
              <a:rPr lang="en-US" smtClean="0"/>
              <a:t>ERCOT calendar</a:t>
            </a:r>
          </a:p>
          <a:p>
            <a:pPr eaLnBrk="1" hangingPunct="1">
              <a:buFontTx/>
              <a:buChar char="•"/>
            </a:pPr>
            <a:r>
              <a:rPr lang="en-US" smtClean="0"/>
              <a:t>Meeting information</a:t>
            </a:r>
          </a:p>
          <a:p>
            <a:pPr eaLnBrk="1" hangingPunct="1">
              <a:buFontTx/>
              <a:buChar char="•"/>
            </a:pPr>
            <a:r>
              <a:rPr lang="en-US" smtClean="0"/>
              <a:t>RSVPs</a:t>
            </a:r>
          </a:p>
          <a:p>
            <a:pPr eaLnBrk="1" hangingPunct="1"/>
            <a:endParaRPr lang="en-US" smtClean="0"/>
          </a:p>
          <a:p>
            <a:pPr eaLnBrk="1" hangingPunct="1"/>
            <a:r>
              <a:rPr lang="en-US" smtClean="0"/>
              <a:t>*** ERCOT.com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D1BD5E1D-F6DC-4B1B-BD31-C7A7F1C66A9C}" type="slidenum">
              <a:rPr lang="en-US" sz="1200" b="0" smtClean="0">
                <a:solidFill>
                  <a:schemeClr val="tx1"/>
                </a:solidFill>
              </a:rPr>
              <a:pPr eaLnBrk="1" hangingPunct="1"/>
              <a:t>6</a:t>
            </a:fld>
            <a:endParaRPr lang="en-US" sz="1200" b="0" smtClean="0">
              <a:solidFill>
                <a:schemeClr val="tx1"/>
              </a:solidFill>
            </a:endParaRPr>
          </a:p>
        </p:txBody>
      </p:sp>
      <p:sp>
        <p:nvSpPr>
          <p:cNvPr id="26627" name="Rectangle 2"/>
          <p:cNvSpPr>
            <a:spLocks noGrp="1" noRot="1" noChangeAspect="1" noChangeArrowheads="1" noTextEdit="1"/>
          </p:cNvSpPr>
          <p:nvPr>
            <p:ph type="sldImg"/>
          </p:nvPr>
        </p:nvSpPr>
        <p:spPr>
          <a:xfrm>
            <a:off x="1184275" y="695325"/>
            <a:ext cx="4652963" cy="3489325"/>
          </a:xfrm>
          <a:ln/>
        </p:spPr>
      </p:sp>
      <p:sp>
        <p:nvSpPr>
          <p:cNvPr id="26628" name="Rectangle 3"/>
          <p:cNvSpPr>
            <a:spLocks noGrp="1" noChangeArrowheads="1"/>
          </p:cNvSpPr>
          <p:nvPr>
            <p:ph type="body" idx="1"/>
          </p:nvPr>
        </p:nvSpPr>
        <p:spPr>
          <a:xfrm>
            <a:off x="935038" y="4416425"/>
            <a:ext cx="5140325"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RMS reports to TAC</a:t>
            </a:r>
          </a:p>
          <a:p>
            <a:pPr eaLnBrk="1" hangingPunct="1"/>
            <a:endParaRPr lang="en-US" smtClean="0"/>
          </a:p>
          <a:p>
            <a:pPr eaLnBrk="1" hangingPunct="1"/>
            <a:r>
              <a:rPr lang="en-US" smtClean="0"/>
              <a:t>It is the place for resolving Retail Matters that affect ERCOT and ERCOT protocols</a:t>
            </a:r>
          </a:p>
          <a:p>
            <a:pPr eaLnBrk="1" hangingPunct="1"/>
            <a:endParaRPr lang="en-US" smtClean="0"/>
          </a:p>
          <a:p>
            <a:pPr eaLnBrk="1" hangingPunct="1"/>
            <a:r>
              <a:rPr lang="en-US" smtClean="0"/>
              <a:t>RMS recommends Retail changes and documents the justification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F712E0B3-F256-49BC-A684-4F68EF9A373B}" type="slidenum">
              <a:rPr lang="en-US" sz="1200" b="0" smtClean="0">
                <a:solidFill>
                  <a:schemeClr val="tx1"/>
                </a:solidFill>
              </a:rPr>
              <a:pPr eaLnBrk="1" hangingPunct="1"/>
              <a:t>7</a:t>
            </a:fld>
            <a:endParaRPr lang="en-US" sz="1200" b="0" smtClean="0">
              <a:solidFill>
                <a:schemeClr val="tx1"/>
              </a:solidFill>
            </a:endParaRPr>
          </a:p>
        </p:txBody>
      </p:sp>
      <p:sp>
        <p:nvSpPr>
          <p:cNvPr id="27651" name="Rectangle 2"/>
          <p:cNvSpPr>
            <a:spLocks noGrp="1" noRot="1" noChangeAspect="1" noChangeArrowheads="1" noTextEdit="1"/>
          </p:cNvSpPr>
          <p:nvPr>
            <p:ph type="sldImg"/>
          </p:nvPr>
        </p:nvSpPr>
        <p:spPr>
          <a:xfrm>
            <a:off x="1184275" y="695325"/>
            <a:ext cx="4652963" cy="3489325"/>
          </a:xfrm>
          <a:ln/>
        </p:spPr>
      </p:sp>
      <p:sp>
        <p:nvSpPr>
          <p:cNvPr id="27652" name="Rectangle 3"/>
          <p:cNvSpPr>
            <a:spLocks noGrp="1" noChangeArrowheads="1"/>
          </p:cNvSpPr>
          <p:nvPr>
            <p:ph type="body" idx="1"/>
          </p:nvPr>
        </p:nvSpPr>
        <p:spPr>
          <a:xfrm>
            <a:off x="935038" y="4416425"/>
            <a:ext cx="5140325"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r>
              <a:rPr lang="en-US" smtClean="0"/>
              <a:t>Comprised of 3 Working Groups</a:t>
            </a:r>
          </a:p>
          <a:p>
            <a:pPr eaLnBrk="1" hangingPunct="1"/>
            <a:endParaRPr lang="en-US" smtClean="0"/>
          </a:p>
          <a:p>
            <a:pPr eaLnBrk="1" hangingPunct="1">
              <a:buFontTx/>
              <a:buChar char="•"/>
            </a:pPr>
            <a:r>
              <a:rPr lang="en-US" smtClean="0"/>
              <a:t>All Market Participants are </a:t>
            </a:r>
            <a:r>
              <a:rPr lang="en-US" i="1" smtClean="0"/>
              <a:t>strongly </a:t>
            </a:r>
            <a:r>
              <a:rPr lang="en-US" smtClean="0"/>
              <a:t>encouraged to join and participate in the Working Groups </a:t>
            </a:r>
          </a:p>
          <a:p>
            <a:pPr eaLnBrk="1" hangingPunct="1"/>
            <a:r>
              <a:rPr lang="en-US" smtClean="0"/>
              <a:t>Again, vital in the development of rules, policies and processes for power grid coordination, operation and reliability.</a:t>
            </a:r>
          </a:p>
          <a:p>
            <a:pPr eaLnBrk="1" hangingPunct="1"/>
            <a:endParaRPr lang="en-US" smtClean="0"/>
          </a:p>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892A9B8D-5F1F-4DC8-A908-BA756672B951}" type="slidenum">
              <a:rPr lang="en-US" sz="1200" b="0" smtClean="0">
                <a:solidFill>
                  <a:schemeClr val="tx1"/>
                </a:solidFill>
              </a:rPr>
              <a:pPr eaLnBrk="1" hangingPunct="1"/>
              <a:t>8</a:t>
            </a:fld>
            <a:endParaRPr lang="en-US" sz="1200" b="0" smtClean="0">
              <a:solidFill>
                <a:schemeClr val="tx1"/>
              </a:solidFill>
            </a:endParaRPr>
          </a:p>
        </p:txBody>
      </p:sp>
      <p:sp>
        <p:nvSpPr>
          <p:cNvPr id="28675" name="Rectangle 2"/>
          <p:cNvSpPr>
            <a:spLocks noGrp="1" noRot="1" noChangeAspect="1" noChangeArrowheads="1" noTextEdit="1"/>
          </p:cNvSpPr>
          <p:nvPr>
            <p:ph type="sldImg"/>
          </p:nvPr>
        </p:nvSpPr>
        <p:spPr>
          <a:xfrm>
            <a:off x="1184275" y="695325"/>
            <a:ext cx="4652963" cy="3489325"/>
          </a:xfrm>
          <a:ln/>
        </p:spPr>
      </p:sp>
      <p:sp>
        <p:nvSpPr>
          <p:cNvPr id="28676" name="Rectangle 3"/>
          <p:cNvSpPr>
            <a:spLocks noGrp="1" noChangeArrowheads="1"/>
          </p:cNvSpPr>
          <p:nvPr>
            <p:ph type="body" idx="1"/>
          </p:nvPr>
        </p:nvSpPr>
        <p:spPr>
          <a:xfrm>
            <a:off x="935038" y="4416425"/>
            <a:ext cx="5140325"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buFontTx/>
              <a:buChar char="•"/>
            </a:pPr>
            <a:r>
              <a:rPr lang="en-US" smtClean="0"/>
              <a:t>Comprised of 4 Working Groups</a:t>
            </a:r>
          </a:p>
          <a:p>
            <a:pPr eaLnBrk="1" hangingPunct="1"/>
            <a:endParaRPr lang="en-US" smtClean="0"/>
          </a:p>
          <a:p>
            <a:pPr eaLnBrk="1" hangingPunct="1">
              <a:buFontTx/>
              <a:buChar char="•"/>
            </a:pPr>
            <a:r>
              <a:rPr lang="en-US" smtClean="0"/>
              <a:t>All Market Participants are </a:t>
            </a:r>
            <a:r>
              <a:rPr lang="en-US" i="1" smtClean="0"/>
              <a:t>strongly </a:t>
            </a:r>
            <a:r>
              <a:rPr lang="en-US" smtClean="0"/>
              <a:t>encouraged to join and participate in the Working Groups </a:t>
            </a:r>
          </a:p>
          <a:p>
            <a:pPr eaLnBrk="1" hangingPunct="1"/>
            <a:r>
              <a:rPr lang="en-US" smtClean="0"/>
              <a:t>Again, vital in the development of rules, policies and processes for power grid coordination, operation and reliability.</a:t>
            </a:r>
          </a:p>
          <a:p>
            <a:pPr eaLnBrk="1" hangingPunct="1"/>
            <a:endParaRPr lang="en-US" smtClean="0"/>
          </a:p>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sz="1000" b="1">
                <a:solidFill>
                  <a:srgbClr val="000000"/>
                </a:solidFill>
                <a:latin typeface="Arial" charset="0"/>
              </a:defRPr>
            </a:lvl1pPr>
            <a:lvl2pPr marL="742950" indent="-285750" defTabSz="931863" eaLnBrk="0" hangingPunct="0">
              <a:defRPr sz="1000" b="1">
                <a:solidFill>
                  <a:srgbClr val="000000"/>
                </a:solidFill>
                <a:latin typeface="Arial" charset="0"/>
              </a:defRPr>
            </a:lvl2pPr>
            <a:lvl3pPr marL="1143000" indent="-228600" defTabSz="931863" eaLnBrk="0" hangingPunct="0">
              <a:defRPr sz="1000" b="1">
                <a:solidFill>
                  <a:srgbClr val="000000"/>
                </a:solidFill>
                <a:latin typeface="Arial" charset="0"/>
              </a:defRPr>
            </a:lvl3pPr>
            <a:lvl4pPr marL="1600200" indent="-228600" defTabSz="931863" eaLnBrk="0" hangingPunct="0">
              <a:defRPr sz="1000" b="1">
                <a:solidFill>
                  <a:srgbClr val="000000"/>
                </a:solidFill>
                <a:latin typeface="Arial" charset="0"/>
              </a:defRPr>
            </a:lvl4pPr>
            <a:lvl5pPr marL="2057400" indent="-228600" defTabSz="931863" eaLnBrk="0" hangingPunct="0">
              <a:defRPr sz="1000" b="1">
                <a:solidFill>
                  <a:srgbClr val="000000"/>
                </a:solidFill>
                <a:latin typeface="Arial" charset="0"/>
              </a:defRPr>
            </a:lvl5pPr>
            <a:lvl6pPr marL="2514600" indent="-228600" defTabSz="931863" eaLnBrk="0" fontAlgn="base" hangingPunct="0">
              <a:spcBef>
                <a:spcPct val="0"/>
              </a:spcBef>
              <a:spcAft>
                <a:spcPct val="0"/>
              </a:spcAft>
              <a:defRPr sz="1000" b="1">
                <a:solidFill>
                  <a:srgbClr val="000000"/>
                </a:solidFill>
                <a:latin typeface="Arial" charset="0"/>
              </a:defRPr>
            </a:lvl6pPr>
            <a:lvl7pPr marL="2971800" indent="-228600" defTabSz="931863" eaLnBrk="0" fontAlgn="base" hangingPunct="0">
              <a:spcBef>
                <a:spcPct val="0"/>
              </a:spcBef>
              <a:spcAft>
                <a:spcPct val="0"/>
              </a:spcAft>
              <a:defRPr sz="1000" b="1">
                <a:solidFill>
                  <a:srgbClr val="000000"/>
                </a:solidFill>
                <a:latin typeface="Arial" charset="0"/>
              </a:defRPr>
            </a:lvl7pPr>
            <a:lvl8pPr marL="3429000" indent="-228600" defTabSz="931863" eaLnBrk="0" fontAlgn="base" hangingPunct="0">
              <a:spcBef>
                <a:spcPct val="0"/>
              </a:spcBef>
              <a:spcAft>
                <a:spcPct val="0"/>
              </a:spcAft>
              <a:defRPr sz="1000" b="1">
                <a:solidFill>
                  <a:srgbClr val="000000"/>
                </a:solidFill>
                <a:latin typeface="Arial" charset="0"/>
              </a:defRPr>
            </a:lvl8pPr>
            <a:lvl9pPr marL="3886200" indent="-228600" defTabSz="931863" eaLnBrk="0" fontAlgn="base" hangingPunct="0">
              <a:spcBef>
                <a:spcPct val="0"/>
              </a:spcBef>
              <a:spcAft>
                <a:spcPct val="0"/>
              </a:spcAft>
              <a:defRPr sz="1000" b="1">
                <a:solidFill>
                  <a:srgbClr val="000000"/>
                </a:solidFill>
                <a:latin typeface="Arial" charset="0"/>
              </a:defRPr>
            </a:lvl9pPr>
          </a:lstStyle>
          <a:p>
            <a:pPr eaLnBrk="1" hangingPunct="1"/>
            <a:fld id="{BD2A247B-62BA-4A80-B9F0-247457436DE8}" type="slidenum">
              <a:rPr lang="en-US" sz="1200" b="0" smtClean="0">
                <a:solidFill>
                  <a:schemeClr val="tx1"/>
                </a:solidFill>
              </a:rPr>
              <a:pPr eaLnBrk="1" hangingPunct="1"/>
              <a:t>9</a:t>
            </a:fld>
            <a:endParaRPr lang="en-US" sz="1200" b="0" smtClean="0">
              <a:solidFill>
                <a:schemeClr val="tx1"/>
              </a:solidFill>
            </a:endParaRPr>
          </a:p>
        </p:txBody>
      </p:sp>
      <p:sp>
        <p:nvSpPr>
          <p:cNvPr id="29699" name="Rectangle 2"/>
          <p:cNvSpPr>
            <a:spLocks noGrp="1" noRot="1" noChangeAspect="1" noChangeArrowheads="1" noTextEdit="1"/>
          </p:cNvSpPr>
          <p:nvPr>
            <p:ph type="sldImg"/>
          </p:nvPr>
        </p:nvSpPr>
        <p:spPr>
          <a:xfrm>
            <a:off x="1184275" y="695325"/>
            <a:ext cx="4652963" cy="3489325"/>
          </a:xfrm>
          <a:ln/>
        </p:spPr>
      </p:sp>
      <p:sp>
        <p:nvSpPr>
          <p:cNvPr id="29700" name="Rectangle 3"/>
          <p:cNvSpPr>
            <a:spLocks noGrp="1" noChangeArrowheads="1"/>
          </p:cNvSpPr>
          <p:nvPr>
            <p:ph type="body" idx="1"/>
          </p:nvPr>
        </p:nvSpPr>
        <p:spPr>
          <a:xfrm>
            <a:off x="935038" y="4416425"/>
            <a:ext cx="5140325" cy="4184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Scenario 2">
    <p:spTree>
      <p:nvGrpSpPr>
        <p:cNvPr id="1" name=""/>
        <p:cNvGrpSpPr/>
        <p:nvPr/>
      </p:nvGrpSpPr>
      <p:grpSpPr>
        <a:xfrm>
          <a:off x="0" y="0"/>
          <a:ext cx="0" cy="0"/>
          <a:chOff x="0" y="0"/>
          <a:chExt cx="0" cy="0"/>
        </a:xfrm>
      </p:grpSpPr>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3" y="1149879"/>
            <a:ext cx="3111111" cy="1409524"/>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xample">
    <p:spTree>
      <p:nvGrpSpPr>
        <p:cNvPr id="1" name=""/>
        <p:cNvGrpSpPr/>
        <p:nvPr/>
      </p:nvGrpSpPr>
      <p:grpSpPr>
        <a:xfrm>
          <a:off x="0" y="0"/>
          <a:ext cx="0" cy="0"/>
          <a:chOff x="0" y="0"/>
          <a:chExt cx="0" cy="0"/>
        </a:xfrm>
      </p:grpSpPr>
      <p:pic>
        <p:nvPicPr>
          <p:cNvPr id="5" name="Picture 7" descr="Scenario"/>
          <p:cNvPicPr>
            <a:picLocks noChangeAspect="1" noChangeArrowheads="1"/>
          </p:cNvPicPr>
          <p:nvPr userDrawn="1"/>
        </p:nvPicPr>
        <p:blipFill>
          <a:blip r:embed="rId2" cstate="print"/>
          <a:srcRect/>
          <a:stretch>
            <a:fillRect/>
          </a:stretch>
        </p:blipFill>
        <p:spPr bwMode="auto">
          <a:xfrm>
            <a:off x="4763" y="1166813"/>
            <a:ext cx="3111500" cy="14017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Example">
    <p:spTree>
      <p:nvGrpSpPr>
        <p:cNvPr id="1" name=""/>
        <p:cNvGrpSpPr/>
        <p:nvPr/>
      </p:nvGrpSpPr>
      <p:grpSpPr>
        <a:xfrm>
          <a:off x="0" y="0"/>
          <a:ext cx="0" cy="0"/>
          <a:chOff x="0" y="0"/>
          <a:chExt cx="0" cy="0"/>
        </a:xfrm>
      </p:grpSpPr>
      <p:pic>
        <p:nvPicPr>
          <p:cNvPr id="5" name="Picture 7" descr="Scenario"/>
          <p:cNvPicPr>
            <a:picLocks noChangeAspect="1" noChangeArrowheads="1"/>
          </p:cNvPicPr>
          <p:nvPr userDrawn="1"/>
        </p:nvPicPr>
        <p:blipFill>
          <a:blip r:embed="rId2" cstate="print"/>
          <a:srcRect/>
          <a:stretch>
            <a:fillRect/>
          </a:stretch>
        </p:blipFill>
        <p:spPr bwMode="auto">
          <a:xfrm>
            <a:off x="19050" y="1166813"/>
            <a:ext cx="3082925" cy="14017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lass Activity">
    <p:spTree>
      <p:nvGrpSpPr>
        <p:cNvPr id="1" name=""/>
        <p:cNvGrpSpPr/>
        <p:nvPr/>
      </p:nvGrpSpPr>
      <p:grpSpPr>
        <a:xfrm>
          <a:off x="0" y="0"/>
          <a:ext cx="0" cy="0"/>
          <a:chOff x="0" y="0"/>
          <a:chExt cx="0" cy="0"/>
        </a:xfrm>
      </p:grpSpPr>
      <p:pic>
        <p:nvPicPr>
          <p:cNvPr id="3" name="Picture 5"/>
          <p:cNvPicPr>
            <a:picLocks noChangeAspect="1" noChangeArrowheads="1"/>
          </p:cNvPicPr>
          <p:nvPr userDrawn="1"/>
        </p:nvPicPr>
        <p:blipFill>
          <a:blip r:embed="rId2" cstate="print"/>
          <a:srcRect/>
          <a:stretch>
            <a:fillRect/>
          </a:stretch>
        </p:blipFill>
        <p:spPr bwMode="auto">
          <a:xfrm>
            <a:off x="263525" y="957263"/>
            <a:ext cx="2603500" cy="1185862"/>
          </a:xfrm>
          <a:prstGeom prst="rect">
            <a:avLst/>
          </a:prstGeom>
          <a:noFill/>
          <a:ln w="9525">
            <a:noFill/>
            <a:miter lim="800000"/>
            <a:headEnd/>
            <a:tailEnd/>
          </a:ln>
        </p:spPr>
      </p:pic>
      <p:sp>
        <p:nvSpPr>
          <p:cNvPr id="4" name="Content Placeholder 3"/>
          <p:cNvSpPr>
            <a:spLocks noGrp="1"/>
          </p:cNvSpPr>
          <p:nvPr>
            <p:ph sz="half" idx="2"/>
          </p:nvPr>
        </p:nvSpPr>
        <p:spPr>
          <a:xfrm>
            <a:off x="2743200" y="1276350"/>
            <a:ext cx="6035040" cy="4754880"/>
          </a:xfrm>
        </p:spPr>
        <p:txBody>
          <a:bodyPr/>
          <a:lstStyle>
            <a:lvl1pPr>
              <a:buNone/>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a:t>
            </a:r>
            <a:r>
              <a:rPr lang="en-US" dirty="0"/>
              <a:t>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a:xfrm>
            <a:off x="8678863" y="6538913"/>
            <a:ext cx="465137" cy="365125"/>
          </a:xfrm>
          <a:prstGeom prst="rect">
            <a:avLst/>
          </a:prstGeom>
        </p:spPr>
        <p:txBody>
          <a:bodyPr/>
          <a:lstStyle>
            <a:lvl1pPr fontAlgn="auto">
              <a:spcBef>
                <a:spcPts val="0"/>
              </a:spcBef>
              <a:spcAft>
                <a:spcPts val="0"/>
              </a:spcAft>
              <a:defRPr b="1">
                <a:solidFill>
                  <a:prstClr val="white"/>
                </a:solidFill>
                <a:latin typeface="+mn-lt"/>
              </a:defRPr>
            </a:lvl1pPr>
          </a:lstStyle>
          <a:p>
            <a:pPr>
              <a:defRPr/>
            </a:pPr>
            <a:fld id="{2743F97A-AD37-4B87-B384-CF39F43156E0}"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lass Activity">
    <p:spTree>
      <p:nvGrpSpPr>
        <p:cNvPr id="1" name=""/>
        <p:cNvGrpSpPr/>
        <p:nvPr/>
      </p:nvGrpSpPr>
      <p:grpSpPr>
        <a:xfrm>
          <a:off x="0" y="0"/>
          <a:ext cx="0" cy="0"/>
          <a:chOff x="0" y="0"/>
          <a:chExt cx="0" cy="0"/>
        </a:xfrm>
      </p:grpSpPr>
      <p:pic>
        <p:nvPicPr>
          <p:cNvPr id="3" name="Picture 5"/>
          <p:cNvPicPr>
            <a:picLocks noChangeAspect="1" noChangeArrowheads="1"/>
          </p:cNvPicPr>
          <p:nvPr userDrawn="1"/>
        </p:nvPicPr>
        <p:blipFill>
          <a:blip r:embed="rId2" cstate="print"/>
          <a:srcRect/>
          <a:stretch>
            <a:fillRect/>
          </a:stretch>
        </p:blipFill>
        <p:spPr bwMode="auto">
          <a:xfrm>
            <a:off x="263525" y="957263"/>
            <a:ext cx="2603500" cy="1185862"/>
          </a:xfrm>
          <a:prstGeom prst="rect">
            <a:avLst/>
          </a:prstGeom>
          <a:noFill/>
          <a:ln w="9525">
            <a:noFill/>
            <a:miter lim="800000"/>
            <a:headEnd/>
            <a:tailEnd/>
          </a:ln>
        </p:spPr>
      </p:pic>
      <p:sp>
        <p:nvSpPr>
          <p:cNvPr id="4" name="Content Placeholder 3"/>
          <p:cNvSpPr>
            <a:spLocks noGrp="1"/>
          </p:cNvSpPr>
          <p:nvPr>
            <p:ph sz="half" idx="2"/>
          </p:nvPr>
        </p:nvSpPr>
        <p:spPr>
          <a:xfrm>
            <a:off x="2743200" y="1276350"/>
            <a:ext cx="6035040" cy="4754880"/>
          </a:xfrm>
        </p:spPr>
        <p:txBody>
          <a:bodyPr/>
          <a:lstStyle>
            <a:lvl1pPr>
              <a:buNone/>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a:t>
            </a:r>
            <a:r>
              <a:rPr lang="en-US" dirty="0"/>
              <a:t>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a:xfrm>
            <a:off x="8678863" y="6538913"/>
            <a:ext cx="465137" cy="365125"/>
          </a:xfrm>
          <a:prstGeom prst="rect">
            <a:avLst/>
          </a:prstGeom>
        </p:spPr>
        <p:txBody>
          <a:bodyPr/>
          <a:lstStyle>
            <a:lvl1pPr fontAlgn="auto">
              <a:spcBef>
                <a:spcPts val="0"/>
              </a:spcBef>
              <a:spcAft>
                <a:spcPts val="0"/>
              </a:spcAft>
              <a:defRPr b="1">
                <a:solidFill>
                  <a:prstClr val="white"/>
                </a:solidFill>
                <a:latin typeface="+mn-lt"/>
              </a:defRPr>
            </a:lvl1pPr>
          </a:lstStyle>
          <a:p>
            <a:pPr>
              <a:defRPr/>
            </a:pPr>
            <a:fld id="{8483C191-C7CA-4A6C-9D1F-AE621B56D962}"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9307349"/>
      </p:ext>
    </p:extLst>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cenario 4">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108325" cy="14144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
        <p:nvSpPr>
          <p:cNvPr id="7" name="Slide Number Placeholder 3"/>
          <p:cNvSpPr>
            <a:spLocks noGrp="1"/>
          </p:cNvSpPr>
          <p:nvPr>
            <p:ph type="sldNum" sz="quarter" idx="4"/>
          </p:nvPr>
        </p:nvSpPr>
        <p:spPr>
          <a:xfrm>
            <a:off x="7500938" y="6573838"/>
            <a:ext cx="1511300" cy="284162"/>
          </a:xfrm>
          <a:prstGeom prst="rect">
            <a:avLst/>
          </a:prstGeom>
        </p:spPr>
        <p:txBody>
          <a:bodyPr/>
          <a:lstStyle>
            <a:lvl1pPr algn="r">
              <a:spcAft>
                <a:spcPct val="75000"/>
              </a:spcAft>
              <a:buFont typeface="Wingdings" pitchFamily="2" charset="2"/>
              <a:buNone/>
              <a:defRPr sz="1600" b="0">
                <a:solidFill>
                  <a:schemeClr val="bg1"/>
                </a:solidFill>
                <a:latin typeface="Arial" charset="0"/>
              </a:defRPr>
            </a:lvl1pPr>
          </a:lstStyle>
          <a:p>
            <a:pPr>
              <a:defRPr/>
            </a:pPr>
            <a:r>
              <a:rPr lang="en-US" smtClean="0">
                <a:solidFill>
                  <a:prstClr val="white"/>
                </a:solidFill>
              </a:rPr>
              <a:t>Slide </a:t>
            </a:r>
            <a:fld id="{8D65928E-BFF3-4EC7-A25B-5A2156FC084A}"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115834811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dgm">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457200" y="1066800"/>
            <a:ext cx="8229600" cy="4724400"/>
          </a:xfrm>
        </p:spPr>
        <p:txBody>
          <a:bodyPr/>
          <a:lstStyle/>
          <a:p>
            <a:pPr lvl="0"/>
            <a:endParaRPr lang="en-US" noProof="0" dirty="0" smtClean="0"/>
          </a:p>
        </p:txBody>
      </p:sp>
      <p:sp>
        <p:nvSpPr>
          <p:cNvPr id="4" name="Rectangle 6"/>
          <p:cNvSpPr>
            <a:spLocks noGrp="1" noChangeArrowheads="1"/>
          </p:cNvSpPr>
          <p:nvPr>
            <p:ph type="sldNum" sz="quarter" idx="10"/>
          </p:nvPr>
        </p:nvSpPr>
        <p:spPr>
          <a:xfrm>
            <a:off x="6553200" y="6245225"/>
            <a:ext cx="2133600" cy="476250"/>
          </a:xfrm>
          <a:prstGeom prst="rect">
            <a:avLst/>
          </a:prstGeom>
          <a:ln/>
        </p:spPr>
        <p:txBody>
          <a:bodyPr/>
          <a:lstStyle>
            <a:lvl1pPr>
              <a:defRPr/>
            </a:lvl1pPr>
          </a:lstStyle>
          <a:p>
            <a:pPr>
              <a:defRPr/>
            </a:pPr>
            <a:fld id="{8BCDDA2B-575A-4ECA-AED8-75D24524978D}" type="slidenum">
              <a:rPr lang="en-US"/>
              <a:pPr>
                <a:defRPr/>
              </a:pPr>
              <a:t>‹#›</a:t>
            </a:fld>
            <a:endParaRPr lang="en-US" dirty="0"/>
          </a:p>
        </p:txBody>
      </p:sp>
      <p:sp>
        <p:nvSpPr>
          <p:cNvPr id="5" name="Rectangle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endParaRPr lang="en-US"/>
          </a:p>
        </p:txBody>
      </p:sp>
      <p:sp>
        <p:nvSpPr>
          <p:cNvPr id="6"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endParaRPr lang="en-US"/>
          </a:p>
        </p:txBody>
      </p:sp>
    </p:spTree>
    <p:extLst>
      <p:ext uri="{BB962C8B-B14F-4D97-AF65-F5344CB8AC3E}">
        <p14:creationId xmlns:p14="http://schemas.microsoft.com/office/powerpoint/2010/main" val="4190027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17" descr="Cover_final_Blank"/>
          <p:cNvPicPr>
            <a:picLocks noChangeAspect="1" noChangeArrowheads="1"/>
          </p:cNvPicPr>
          <p:nvPr userDrawn="1"/>
        </p:nvPicPr>
        <p:blipFill>
          <a:blip r:embed="rId2" cstate="print"/>
          <a:srcRect/>
          <a:stretch>
            <a:fillRect/>
          </a:stretch>
        </p:blipFill>
        <p:spPr bwMode="auto">
          <a:xfrm>
            <a:off x="4763" y="-4763"/>
            <a:ext cx="9134475" cy="6867526"/>
          </a:xfrm>
          <a:prstGeom prst="rect">
            <a:avLst/>
          </a:prstGeom>
          <a:noFill/>
          <a:ln w="9525">
            <a:noFill/>
            <a:miter lim="800000"/>
            <a:headEnd/>
            <a:tailEnd/>
          </a:ln>
        </p:spPr>
      </p:pic>
      <p:pic>
        <p:nvPicPr>
          <p:cNvPr id="6" name="Picture 3" descr="F:\ercotlogo\ERCOT Logo\ERCOT logo_white.png"/>
          <p:cNvPicPr>
            <a:picLocks noChangeAspect="1" noChangeArrowheads="1"/>
          </p:cNvPicPr>
          <p:nvPr userDrawn="1"/>
        </p:nvPicPr>
        <p:blipFill>
          <a:blip r:embed="rId3" cstate="print"/>
          <a:srcRect/>
          <a:stretch>
            <a:fillRect/>
          </a:stretch>
        </p:blipFill>
        <p:spPr bwMode="auto">
          <a:xfrm>
            <a:off x="3856038" y="6086475"/>
            <a:ext cx="1330325" cy="504825"/>
          </a:xfrm>
          <a:prstGeom prst="rect">
            <a:avLst/>
          </a:prstGeom>
          <a:noFill/>
          <a:ln w="9525">
            <a:noFill/>
            <a:miter lim="800000"/>
            <a:headEnd/>
            <a:tailEnd/>
          </a:ln>
        </p:spPr>
      </p:pic>
      <p:sp>
        <p:nvSpPr>
          <p:cNvPr id="2" name="Title 1"/>
          <p:cNvSpPr>
            <a:spLocks noGrp="1"/>
          </p:cNvSpPr>
          <p:nvPr>
            <p:ph type="title"/>
          </p:nvPr>
        </p:nvSpPr>
        <p:spPr>
          <a:xfrm>
            <a:off x="596900" y="496960"/>
            <a:ext cx="7950200" cy="1143000"/>
          </a:xfrm>
        </p:spPr>
        <p:txBody>
          <a:bodyPr/>
          <a:lstStyle/>
          <a:p>
            <a:r>
              <a:rPr lang="en-US" smtClean="0"/>
              <a:t>Click to edit Master title style</a:t>
            </a:r>
            <a:endParaRPr lang="en-US" dirty="0"/>
          </a:p>
        </p:txBody>
      </p:sp>
      <p:sp>
        <p:nvSpPr>
          <p:cNvPr id="4" name="Rectangle 19"/>
          <p:cNvSpPr>
            <a:spLocks noGrp="1" noChangeArrowheads="1"/>
          </p:cNvSpPr>
          <p:nvPr>
            <p:ph type="subTitle" idx="1"/>
          </p:nvPr>
        </p:nvSpPr>
        <p:spPr>
          <a:xfrm>
            <a:off x="1358900" y="1943100"/>
            <a:ext cx="6400800" cy="660952"/>
          </a:xfrm>
          <a:prstGeom prst="rect">
            <a:avLst/>
          </a:prstGeom>
          <a:noFill/>
        </p:spPr>
        <p:txBody>
          <a:bodyPr/>
          <a:lstStyle>
            <a:lvl1pPr>
              <a:defRPr>
                <a:latin typeface="+mj-lt"/>
              </a:defRPr>
            </a:lvl1pPr>
          </a:lstStyle>
          <a:p>
            <a:endParaRPr lang="en-US" dirty="0" smtClean="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TextBox 3"/>
          <p:cNvSpPr txBox="1"/>
          <p:nvPr userDrawn="1"/>
        </p:nvSpPr>
        <p:spPr bwMode="auto">
          <a:xfrm>
            <a:off x="5995988" y="233363"/>
            <a:ext cx="3032125" cy="708025"/>
          </a:xfrm>
          <a:prstGeom prst="rect">
            <a:avLst/>
          </a:prstGeom>
          <a:noFill/>
          <a:ln w="9525" algn="ctr">
            <a:noFill/>
            <a:miter lim="800000"/>
            <a:headEnd/>
            <a:tailEnd/>
          </a:ln>
        </p:spPr>
        <p:txBody>
          <a:bodyPr wrap="none">
            <a:spAutoFit/>
          </a:bodyPr>
          <a:lstStyle/>
          <a:p>
            <a:pPr>
              <a:spcBef>
                <a:spcPct val="50000"/>
              </a:spcBef>
              <a:defRPr/>
            </a:pPr>
            <a:r>
              <a:rPr lang="en-US" sz="4000" dirty="0">
                <a:solidFill>
                  <a:srgbClr val="FF0000"/>
                </a:solidFill>
                <a:cs typeface="+mn-cs"/>
              </a:rPr>
              <a:t>NEW SLIDE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TextBox 3"/>
          <p:cNvSpPr txBox="1"/>
          <p:nvPr userDrawn="1"/>
        </p:nvSpPr>
        <p:spPr bwMode="auto">
          <a:xfrm>
            <a:off x="5995988" y="233363"/>
            <a:ext cx="2917825" cy="708025"/>
          </a:xfrm>
          <a:prstGeom prst="rect">
            <a:avLst/>
          </a:prstGeom>
          <a:noFill/>
          <a:ln w="9525" algn="ctr">
            <a:noFill/>
            <a:miter lim="800000"/>
            <a:headEnd/>
            <a:tailEnd/>
          </a:ln>
        </p:spPr>
        <p:txBody>
          <a:bodyPr wrap="none">
            <a:spAutoFit/>
          </a:bodyPr>
          <a:lstStyle/>
          <a:p>
            <a:pPr>
              <a:spcBef>
                <a:spcPct val="50000"/>
              </a:spcBef>
              <a:defRPr/>
            </a:pPr>
            <a:r>
              <a:rPr lang="en-US" sz="4000" dirty="0">
                <a:solidFill>
                  <a:srgbClr val="FFC000"/>
                </a:solidFill>
                <a:cs typeface="+mn-cs"/>
              </a:rPr>
              <a:t>OLD SLIDE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cenario 1">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971800" y="1279525"/>
            <a:ext cx="5942013" cy="5005388"/>
          </a:xfrm>
          <a:prstGeom prst="rect">
            <a:avLst/>
          </a:prstGeom>
          <a:noFill/>
          <a:ln w="9525">
            <a:noFill/>
            <a:miter lim="800000"/>
            <a:headEnd/>
            <a:tailEnd/>
          </a:ln>
        </p:spPr>
        <p:txBody>
          <a:bodyPr/>
          <a:lstStyle/>
          <a:p>
            <a:pPr marL="342900" lvl="1" indent="-228600">
              <a:spcBef>
                <a:spcPct val="20000"/>
              </a:spcBef>
              <a:buFontTx/>
              <a:buChar char="•"/>
              <a:defRPr/>
            </a:pPr>
            <a:endParaRPr lang="en-US" sz="2400" b="0" dirty="0">
              <a:cs typeface="+mn-cs"/>
            </a:endParaRPr>
          </a:p>
        </p:txBody>
      </p:sp>
      <p:pic>
        <p:nvPicPr>
          <p:cNvPr id="6" name="Picture 57"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108325" cy="14144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Content_master"/>
          <p:cNvPicPr>
            <a:picLocks noChangeAspect="1" noChangeArrowheads="1"/>
          </p:cNvPicPr>
          <p:nvPr/>
        </p:nvPicPr>
        <p:blipFill>
          <a:blip r:embed="rId19" cstate="print"/>
          <a:srcRect/>
          <a:stretch>
            <a:fillRect/>
          </a:stretch>
        </p:blipFill>
        <p:spPr bwMode="auto">
          <a:xfrm>
            <a:off x="-4763" y="-4763"/>
            <a:ext cx="9155113" cy="6869113"/>
          </a:xfrm>
          <a:prstGeom prst="rect">
            <a:avLst/>
          </a:prstGeom>
          <a:noFill/>
          <a:ln w="9525">
            <a:noFill/>
            <a:miter lim="800000"/>
            <a:headEnd/>
            <a:tailEnd/>
          </a:ln>
        </p:spPr>
      </p:pic>
      <p:sp>
        <p:nvSpPr>
          <p:cNvPr id="2051" name="Rectangle 3"/>
          <p:cNvSpPr>
            <a:spLocks noGrp="1" noChangeArrowheads="1"/>
          </p:cNvSpPr>
          <p:nvPr>
            <p:ph type="body" idx="1"/>
          </p:nvPr>
        </p:nvSpPr>
        <p:spPr bwMode="auto">
          <a:xfrm>
            <a:off x="266700" y="1276350"/>
            <a:ext cx="8647113" cy="4743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Sub-Title – Arial (Bold) 24</a:t>
            </a:r>
          </a:p>
          <a:p>
            <a:pPr lvl="0"/>
            <a:r>
              <a:rPr lang="en-US" smtClean="0"/>
              <a:t>(DO NOT use this level for bullets)</a:t>
            </a:r>
          </a:p>
          <a:p>
            <a:pPr lvl="1"/>
            <a:r>
              <a:rPr lang="en-US" smtClean="0"/>
              <a:t>Top Level (Arial 24)</a:t>
            </a:r>
          </a:p>
          <a:p>
            <a:pPr lvl="2"/>
            <a:r>
              <a:rPr lang="en-US" smtClean="0"/>
              <a:t>Second Level (Arial 24)</a:t>
            </a:r>
          </a:p>
        </p:txBody>
      </p:sp>
      <p:sp>
        <p:nvSpPr>
          <p:cNvPr id="1035" name="Rectangle 11"/>
          <p:cNvSpPr>
            <a:spLocks noChangeArrowheads="1"/>
          </p:cNvSpPr>
          <p:nvPr/>
        </p:nvSpPr>
        <p:spPr bwMode="auto">
          <a:xfrm>
            <a:off x="0" y="698500"/>
            <a:ext cx="9144000" cy="5549900"/>
          </a:xfrm>
          <a:prstGeom prst="rect">
            <a:avLst/>
          </a:prstGeom>
          <a:noFill/>
          <a:ln w="9525">
            <a:noFill/>
            <a:miter lim="800000"/>
            <a:headEnd/>
            <a:tailEnd/>
          </a:ln>
          <a:effectLst/>
        </p:spPr>
        <p:txBody>
          <a:bodyPr wrap="none" anchor="ctr"/>
          <a:lstStyle/>
          <a:p>
            <a:pPr algn="ctr">
              <a:defRPr/>
            </a:pPr>
            <a:endParaRPr lang="en-US" b="0" dirty="0">
              <a:solidFill>
                <a:srgbClr val="ECECE2"/>
              </a:solidFill>
              <a:cs typeface="+mn-cs"/>
            </a:endParaRPr>
          </a:p>
        </p:txBody>
      </p:sp>
      <p:sp>
        <p:nvSpPr>
          <p:cNvPr id="2053" name="Rectangle 2"/>
          <p:cNvSpPr>
            <a:spLocks noGrp="1" noChangeArrowheads="1"/>
          </p:cNvSpPr>
          <p:nvPr>
            <p:ph type="title"/>
          </p:nvPr>
        </p:nvSpPr>
        <p:spPr bwMode="auto">
          <a:xfrm>
            <a:off x="266700" y="323850"/>
            <a:ext cx="8647113" cy="552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Title – Arial Black 20 | .29, .35</a:t>
            </a:r>
          </a:p>
        </p:txBody>
      </p:sp>
      <p:sp>
        <p:nvSpPr>
          <p:cNvPr id="6" name="Slide Number Placeholder 3"/>
          <p:cNvSpPr>
            <a:spLocks noGrp="1"/>
          </p:cNvSpPr>
          <p:nvPr/>
        </p:nvSpPr>
        <p:spPr>
          <a:xfrm>
            <a:off x="7639050" y="6580188"/>
            <a:ext cx="1511300" cy="284162"/>
          </a:xfrm>
          <a:prstGeom prst="rect">
            <a:avLst/>
          </a:prstGeom>
        </p:spPr>
        <p:txBody>
          <a:bodyPr/>
          <a:ls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b="0" dirty="0" smtClean="0">
                <a:solidFill>
                  <a:schemeClr val="bg1"/>
                </a:solidFill>
                <a:latin typeface="Calibri" pitchFamily="34" charset="0"/>
              </a:rPr>
              <a:t>Slide </a:t>
            </a:r>
            <a:fld id="{A3E79E23-0F4D-4CD8-9921-86C01F2C088B}" type="slidenum">
              <a:rPr lang="en-US" sz="1600" b="0" smtClean="0">
                <a:solidFill>
                  <a:schemeClr val="bg1"/>
                </a:solidFill>
                <a:latin typeface="Calibri" pitchFamily="34" charset="0"/>
              </a:rPr>
              <a:pPr>
                <a:defRPr/>
              </a:pPr>
              <a:t>‹#›</a:t>
            </a:fld>
            <a:endParaRPr lang="en-US" sz="1600" b="0" dirty="0">
              <a:solidFill>
                <a:schemeClr val="bg1"/>
              </a:solidFill>
              <a:latin typeface="Calibri" pitchFamily="34" charset="0"/>
            </a:endParaRPr>
          </a:p>
        </p:txBody>
      </p:sp>
      <p:pic>
        <p:nvPicPr>
          <p:cNvPr id="2055" name="Picture 3" descr="F:\ercotlogo\ERCOT Logo\ERCOT logo_white.png"/>
          <p:cNvPicPr>
            <a:picLocks noChangeAspect="1" noChangeArrowheads="1"/>
          </p:cNvPicPr>
          <p:nvPr/>
        </p:nvPicPr>
        <p:blipFill>
          <a:blip r:embed="rId20" cstate="print"/>
          <a:srcRect/>
          <a:stretch>
            <a:fillRect/>
          </a:stretch>
        </p:blipFill>
        <p:spPr bwMode="auto">
          <a:xfrm>
            <a:off x="101600" y="6611938"/>
            <a:ext cx="601663" cy="228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8874" r:id="rId1"/>
    <p:sldLayoutId id="2147488913" r:id="rId2"/>
    <p:sldLayoutId id="2147488914" r:id="rId3"/>
    <p:sldLayoutId id="2147488875" r:id="rId4"/>
    <p:sldLayoutId id="2147488876" r:id="rId5"/>
    <p:sldLayoutId id="2147488915" r:id="rId6"/>
    <p:sldLayoutId id="2147488916" r:id="rId7"/>
    <p:sldLayoutId id="2147488917" r:id="rId8"/>
    <p:sldLayoutId id="2147488918" r:id="rId9"/>
    <p:sldLayoutId id="2147488919" r:id="rId10"/>
    <p:sldLayoutId id="2147488920" r:id="rId11"/>
    <p:sldLayoutId id="2147488921" r:id="rId12"/>
    <p:sldLayoutId id="2147488945" r:id="rId13"/>
    <p:sldLayoutId id="2147488941" r:id="rId14"/>
    <p:sldLayoutId id="2147488950" r:id="rId15"/>
    <p:sldLayoutId id="2147488951" r:id="rId16"/>
    <p:sldLayoutId id="2147488952" r:id="rId17"/>
  </p:sldLayoutIdLst>
  <p:transition/>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lnSpc>
          <a:spcPct val="120000"/>
        </a:lnSpc>
        <a:spcBef>
          <a:spcPct val="20000"/>
        </a:spcBef>
        <a:spcAft>
          <a:spcPct val="0"/>
        </a:spcAft>
        <a:defRPr sz="2400" b="1">
          <a:solidFill>
            <a:schemeClr val="tx1"/>
          </a:solidFill>
          <a:latin typeface="+mn-lt"/>
          <a:ea typeface="+mn-ea"/>
          <a:cs typeface="+mn-cs"/>
        </a:defRPr>
      </a:lvl1pPr>
      <a:lvl2pPr marL="342900" indent="-228600" algn="l" rtl="0" eaLnBrk="0" fontAlgn="base" hangingPunct="0">
        <a:spcBef>
          <a:spcPct val="20000"/>
        </a:spcBef>
        <a:spcAft>
          <a:spcPct val="0"/>
        </a:spcAft>
        <a:buChar char="•"/>
        <a:defRPr sz="2400">
          <a:solidFill>
            <a:schemeClr val="tx1"/>
          </a:solidFill>
          <a:latin typeface="+mn-lt"/>
        </a:defRPr>
      </a:lvl2pPr>
      <a:lvl3pPr marL="685800" indent="-228600" algn="l" rtl="0" eaLnBrk="0" fontAlgn="base" hangingPunct="0">
        <a:spcBef>
          <a:spcPct val="20000"/>
        </a:spcBef>
        <a:spcAft>
          <a:spcPct val="0"/>
        </a:spcAft>
        <a:buFont typeface="Arial" charset="0"/>
        <a:buChar char="–"/>
        <a:defRPr sz="2400">
          <a:solidFill>
            <a:schemeClr val="tx1"/>
          </a:solidFill>
          <a:latin typeface="+mn-lt"/>
        </a:defRPr>
      </a:lvl3pPr>
      <a:lvl4pPr marL="1028700" indent="-228600" algn="l" rtl="0" eaLnBrk="0" fontAlgn="base" hangingPunct="0">
        <a:spcBef>
          <a:spcPct val="20000"/>
        </a:spcBef>
        <a:spcAft>
          <a:spcPct val="0"/>
        </a:spcAft>
        <a:buFont typeface="Arial" charset="0"/>
        <a:buChar char="◦"/>
        <a:defRPr>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3966"/>
        </a:solidFill>
        <a:effectLst/>
      </p:bgPr>
    </p:bg>
    <p:spTree>
      <p:nvGrpSpPr>
        <p:cNvPr id="1" name=""/>
        <p:cNvGrpSpPr/>
        <p:nvPr/>
      </p:nvGrpSpPr>
      <p:grpSpPr>
        <a:xfrm>
          <a:off x="0" y="0"/>
          <a:ext cx="0" cy="0"/>
          <a:chOff x="0" y="0"/>
          <a:chExt cx="0" cy="0"/>
        </a:xfrm>
      </p:grpSpPr>
      <p:sp>
        <p:nvSpPr>
          <p:cNvPr id="3074" name="Rectangle 22"/>
          <p:cNvSpPr>
            <a:spLocks noGrp="1" noChangeArrowheads="1"/>
          </p:cNvSpPr>
          <p:nvPr>
            <p:ph type="title"/>
          </p:nvPr>
        </p:nvSpPr>
        <p:spPr bwMode="auto">
          <a:xfrm>
            <a:off x="457200" y="2860675"/>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Title – Arial Black 28</a:t>
            </a:r>
            <a:br>
              <a:rPr lang="en-US" smtClean="0"/>
            </a:br>
            <a:r>
              <a:rPr lang="en-US" smtClean="0"/>
              <a:t>Center Justified</a:t>
            </a:r>
            <a:br>
              <a:rPr lang="en-US" smtClean="0"/>
            </a:br>
            <a:r>
              <a:rPr lang="en-US" smtClean="0"/>
              <a:t>Middle Justified</a:t>
            </a:r>
          </a:p>
        </p:txBody>
      </p:sp>
    </p:spTree>
  </p:cSld>
  <p:clrMap bg1="lt1" tx1="dk1" bg2="lt2" tx2="dk2" accent1="accent1" accent2="accent2" accent3="accent3" accent4="accent4" accent5="accent5" accent6="accent6" hlink="hlink" folHlink="folHlink"/>
  <p:sldLayoutIdLst>
    <p:sldLayoutId id="2147488877" r:id="rId1"/>
    <p:sldLayoutId id="2147488922" r:id="rId2"/>
  </p:sldLayoutIdLst>
  <p:transition/>
  <p:txStyles>
    <p:titleStyle>
      <a:lvl1pPr algn="ctr" rtl="0" eaLnBrk="0" fontAlgn="base" hangingPunct="0">
        <a:spcBef>
          <a:spcPct val="0"/>
        </a:spcBef>
        <a:spcAft>
          <a:spcPct val="0"/>
        </a:spcAft>
        <a:defRPr sz="2800">
          <a:solidFill>
            <a:schemeClr val="bg1"/>
          </a:solidFill>
          <a:latin typeface="+mj-lt"/>
          <a:ea typeface="+mj-ea"/>
          <a:cs typeface="+mj-cs"/>
        </a:defRPr>
      </a:lvl1pPr>
      <a:lvl2pPr algn="ctr" rtl="0" eaLnBrk="0" fontAlgn="base" hangingPunct="0">
        <a:spcBef>
          <a:spcPct val="0"/>
        </a:spcBef>
        <a:spcAft>
          <a:spcPct val="0"/>
        </a:spcAft>
        <a:defRPr sz="2800">
          <a:solidFill>
            <a:schemeClr val="bg1"/>
          </a:solidFill>
          <a:latin typeface="Arial Black" pitchFamily="34" charset="0"/>
        </a:defRPr>
      </a:lvl2pPr>
      <a:lvl3pPr algn="ctr" rtl="0" eaLnBrk="0" fontAlgn="base" hangingPunct="0">
        <a:spcBef>
          <a:spcPct val="0"/>
        </a:spcBef>
        <a:spcAft>
          <a:spcPct val="0"/>
        </a:spcAft>
        <a:defRPr sz="2800">
          <a:solidFill>
            <a:schemeClr val="bg1"/>
          </a:solidFill>
          <a:latin typeface="Arial Black" pitchFamily="34" charset="0"/>
        </a:defRPr>
      </a:lvl3pPr>
      <a:lvl4pPr algn="ctr" rtl="0" eaLnBrk="0" fontAlgn="base" hangingPunct="0">
        <a:spcBef>
          <a:spcPct val="0"/>
        </a:spcBef>
        <a:spcAft>
          <a:spcPct val="0"/>
        </a:spcAft>
        <a:defRPr sz="2800">
          <a:solidFill>
            <a:schemeClr val="bg1"/>
          </a:solidFill>
          <a:latin typeface="Arial Black" pitchFamily="34" charset="0"/>
        </a:defRPr>
      </a:lvl4pPr>
      <a:lvl5pPr algn="ctr" rtl="0" eaLnBrk="0" fontAlgn="base" hangingPunct="0">
        <a:spcBef>
          <a:spcPct val="0"/>
        </a:spcBef>
        <a:spcAft>
          <a:spcPct val="0"/>
        </a:spcAft>
        <a:defRPr sz="2800">
          <a:solidFill>
            <a:schemeClr val="bg1"/>
          </a:solidFill>
          <a:latin typeface="Arial Black" pitchFamily="34" charset="0"/>
        </a:defRPr>
      </a:lvl5pPr>
      <a:lvl6pPr marL="457200" algn="ctr" rtl="0" fontAlgn="base">
        <a:spcBef>
          <a:spcPct val="0"/>
        </a:spcBef>
        <a:spcAft>
          <a:spcPct val="0"/>
        </a:spcAft>
        <a:defRPr sz="2800">
          <a:solidFill>
            <a:schemeClr val="bg1"/>
          </a:solidFill>
          <a:latin typeface="Arial Black" pitchFamily="34" charset="0"/>
        </a:defRPr>
      </a:lvl6pPr>
      <a:lvl7pPr marL="914400" algn="ctr" rtl="0" fontAlgn="base">
        <a:spcBef>
          <a:spcPct val="0"/>
        </a:spcBef>
        <a:spcAft>
          <a:spcPct val="0"/>
        </a:spcAft>
        <a:defRPr sz="2800">
          <a:solidFill>
            <a:schemeClr val="bg1"/>
          </a:solidFill>
          <a:latin typeface="Arial Black" pitchFamily="34" charset="0"/>
        </a:defRPr>
      </a:lvl7pPr>
      <a:lvl8pPr marL="1371600" algn="ctr" rtl="0" fontAlgn="base">
        <a:spcBef>
          <a:spcPct val="0"/>
        </a:spcBef>
        <a:spcAft>
          <a:spcPct val="0"/>
        </a:spcAft>
        <a:defRPr sz="2800">
          <a:solidFill>
            <a:schemeClr val="bg1"/>
          </a:solidFill>
          <a:latin typeface="Arial Black" pitchFamily="34" charset="0"/>
        </a:defRPr>
      </a:lvl8pPr>
      <a:lvl9pPr marL="1828800" algn="ctr" rtl="0" fontAlgn="base">
        <a:spcBef>
          <a:spcPct val="0"/>
        </a:spcBef>
        <a:spcAft>
          <a:spcPct val="0"/>
        </a:spcAft>
        <a:defRPr sz="2800">
          <a:solidFill>
            <a:schemeClr val="bg1"/>
          </a:solidFill>
          <a:latin typeface="Arial Black" pitchFamily="34" charset="0"/>
        </a:defRPr>
      </a:lvl9pPr>
    </p:titleStyle>
    <p:bodyStyle>
      <a:lvl1pPr marL="342900" indent="-342900" algn="ctr" rtl="0" eaLnBrk="0" fontAlgn="base" hangingPunct="0">
        <a:lnSpc>
          <a:spcPct val="120000"/>
        </a:lnSpc>
        <a:spcBef>
          <a:spcPct val="20000"/>
        </a:spcBef>
        <a:spcAft>
          <a:spcPct val="0"/>
        </a:spcAft>
        <a:defRPr sz="2000" b="1">
          <a:solidFill>
            <a:schemeClr val="bg1"/>
          </a:solidFill>
          <a:latin typeface="+mn-lt"/>
          <a:ea typeface="+mn-ea"/>
          <a:cs typeface="+mn-cs"/>
        </a:defRPr>
      </a:lvl1pPr>
      <a:lvl2pPr marL="342900" indent="-228600" algn="ctr" rtl="0" eaLnBrk="0" fontAlgn="base" hangingPunct="0">
        <a:spcBef>
          <a:spcPct val="20000"/>
        </a:spcBef>
        <a:spcAft>
          <a:spcPct val="0"/>
        </a:spcAft>
        <a:buChar char="•"/>
        <a:defRPr sz="2000">
          <a:solidFill>
            <a:schemeClr val="tx1"/>
          </a:solidFill>
          <a:latin typeface="+mn-lt"/>
        </a:defRPr>
      </a:lvl2pPr>
      <a:lvl3pPr marL="685800" indent="-228600" algn="ctr" rtl="0" eaLnBrk="0" fontAlgn="base" hangingPunct="0">
        <a:spcBef>
          <a:spcPct val="20000"/>
        </a:spcBef>
        <a:spcAft>
          <a:spcPct val="0"/>
        </a:spcAft>
        <a:buFont typeface="Arial" charset="0"/>
        <a:buChar char="–"/>
        <a:defRPr sz="2000">
          <a:solidFill>
            <a:schemeClr val="tx1"/>
          </a:solidFill>
          <a:latin typeface="+mn-lt"/>
        </a:defRPr>
      </a:lvl3pPr>
      <a:lvl4pPr marL="1028700" indent="-228600" algn="ctr" rtl="0" eaLnBrk="0" fontAlgn="base" hangingPunct="0">
        <a:spcBef>
          <a:spcPct val="20000"/>
        </a:spcBef>
        <a:spcAft>
          <a:spcPct val="0"/>
        </a:spcAft>
        <a:buFont typeface="Arial" charset="0"/>
        <a:buChar char="◦"/>
        <a:defRPr sz="2000">
          <a:solidFill>
            <a:schemeClr val="tx1"/>
          </a:solidFill>
          <a:latin typeface="+mn-lt"/>
        </a:defRPr>
      </a:lvl4pPr>
      <a:lvl5pPr marL="2057400" indent="-228600" algn="ctr" rtl="0" eaLnBrk="0" fontAlgn="base" hangingPunct="0">
        <a:spcBef>
          <a:spcPct val="20000"/>
        </a:spcBef>
        <a:spcAft>
          <a:spcPct val="0"/>
        </a:spcAft>
        <a:buChar char="»"/>
        <a:defRPr sz="2000">
          <a:solidFill>
            <a:schemeClr val="tx1"/>
          </a:solidFill>
          <a:latin typeface="+mn-lt"/>
        </a:defRPr>
      </a:lvl5pPr>
      <a:lvl6pPr marL="2514600" indent="-228600" algn="ctr" rtl="0" fontAlgn="base">
        <a:spcBef>
          <a:spcPct val="20000"/>
        </a:spcBef>
        <a:spcAft>
          <a:spcPct val="0"/>
        </a:spcAft>
        <a:buChar char="»"/>
        <a:defRPr sz="2000">
          <a:solidFill>
            <a:schemeClr val="tx1"/>
          </a:solidFill>
          <a:latin typeface="+mn-lt"/>
        </a:defRPr>
      </a:lvl6pPr>
      <a:lvl7pPr marL="2971800" indent="-228600" algn="ctr" rtl="0" fontAlgn="base">
        <a:spcBef>
          <a:spcPct val="20000"/>
        </a:spcBef>
        <a:spcAft>
          <a:spcPct val="0"/>
        </a:spcAft>
        <a:buChar char="»"/>
        <a:defRPr sz="2000">
          <a:solidFill>
            <a:schemeClr val="tx1"/>
          </a:solidFill>
          <a:latin typeface="+mn-lt"/>
        </a:defRPr>
      </a:lvl7pPr>
      <a:lvl8pPr marL="3429000" indent="-228600" algn="ctr" rtl="0" fontAlgn="base">
        <a:spcBef>
          <a:spcPct val="20000"/>
        </a:spcBef>
        <a:spcAft>
          <a:spcPct val="0"/>
        </a:spcAft>
        <a:buChar char="»"/>
        <a:defRPr sz="2000">
          <a:solidFill>
            <a:schemeClr val="tx1"/>
          </a:solidFill>
          <a:latin typeface="+mn-lt"/>
        </a:defRPr>
      </a:lvl8pPr>
      <a:lvl9pPr marL="3886200" indent="-228600" algn="ctr"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596900" y="203200"/>
            <a:ext cx="7950200" cy="1106488"/>
          </a:xfrm>
        </p:spPr>
        <p:txBody>
          <a:bodyPr/>
          <a:lstStyle/>
          <a:p>
            <a:pPr eaLnBrk="1" hangingPunct="1"/>
            <a:r>
              <a:rPr lang="en-US" dirty="0" smtClean="0"/>
              <a:t>ERCOT MARKET EDUCATION</a:t>
            </a:r>
          </a:p>
        </p:txBody>
      </p:sp>
      <p:sp>
        <p:nvSpPr>
          <p:cNvPr id="4" name="Subtitle 3"/>
          <p:cNvSpPr>
            <a:spLocks noGrp="1"/>
          </p:cNvSpPr>
          <p:nvPr>
            <p:ph type="subTitle" idx="1"/>
          </p:nvPr>
        </p:nvSpPr>
        <p:spPr>
          <a:xfrm>
            <a:off x="1371600" y="1309688"/>
            <a:ext cx="6400800" cy="660400"/>
          </a:xfrm>
        </p:spPr>
        <p:txBody>
          <a:bodyPr/>
          <a:lstStyle/>
          <a:p>
            <a:pPr>
              <a:defRPr/>
            </a:pPr>
            <a:r>
              <a:rPr lang="en-US" dirty="0" smtClean="0"/>
              <a:t>Market Participant Working Groups</a:t>
            </a:r>
            <a:endParaRPr lang="en-US" dirty="0"/>
          </a:p>
        </p:txBody>
      </p:sp>
      <p:sp>
        <p:nvSpPr>
          <p:cNvPr id="2" name="Rectangle 1"/>
          <p:cNvSpPr/>
          <p:nvPr/>
        </p:nvSpPr>
        <p:spPr>
          <a:xfrm>
            <a:off x="876300" y="1958976"/>
            <a:ext cx="7518400" cy="923330"/>
          </a:xfrm>
          <a:prstGeom prst="rect">
            <a:avLst/>
          </a:prstGeom>
        </p:spPr>
        <p:txBody>
          <a:bodyPr wrap="square">
            <a:spAutoFit/>
          </a:bodyPr>
          <a:lstStyle/>
          <a:p>
            <a:pPr algn="ctr"/>
            <a:r>
              <a:rPr lang="en-US" dirty="0">
                <a:solidFill>
                  <a:schemeClr val="bg1"/>
                </a:solidFill>
              </a:rPr>
              <a:t>ERCOT 101:  Understanding the Tools of the Texas Retail Market</a:t>
            </a:r>
            <a:br>
              <a:rPr lang="en-US" dirty="0">
                <a:solidFill>
                  <a:schemeClr val="bg1"/>
                </a:solidFill>
              </a:rPr>
            </a:br>
            <a:endParaRPr lang="en-US" dirty="0" smtClean="0">
              <a:solidFill>
                <a:schemeClr val="bg1"/>
              </a:solidFill>
            </a:endParaRPr>
          </a:p>
          <a:p>
            <a:pPr algn="ctr"/>
            <a:r>
              <a:rPr lang="en-US" dirty="0" smtClean="0">
                <a:solidFill>
                  <a:schemeClr val="bg1"/>
                </a:solidFill>
              </a:rPr>
              <a:t>April </a:t>
            </a:r>
            <a:r>
              <a:rPr lang="en-US" dirty="0">
                <a:solidFill>
                  <a:schemeClr val="bg1"/>
                </a:solidFill>
              </a:rPr>
              <a:t>25, 2013</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3"/>
          <p:cNvSpPr>
            <a:spLocks noGrp="1" noChangeArrowheads="1"/>
          </p:cNvSpPr>
          <p:nvPr>
            <p:ph type="body" idx="1"/>
          </p:nvPr>
        </p:nvSpPr>
        <p:spPr>
          <a:xfrm>
            <a:off x="457200" y="1676400"/>
            <a:ext cx="8229600" cy="4648200"/>
          </a:xfrm>
        </p:spPr>
        <p:txBody>
          <a:bodyPr/>
          <a:lstStyle/>
          <a:p>
            <a:pPr eaLnBrk="1" hangingPunct="1"/>
            <a:r>
              <a:rPr lang="en-US" sz="2400" b="0" dirty="0" smtClean="0">
                <a:cs typeface="Arial" charset="0"/>
              </a:rPr>
              <a:t>COPS also addresses:</a:t>
            </a:r>
          </a:p>
          <a:p>
            <a:pPr lvl="1" eaLnBrk="1" hangingPunct="1">
              <a:buFont typeface="Arial" charset="0"/>
              <a:buChar char="-"/>
            </a:pPr>
            <a:r>
              <a:rPr lang="en-US" sz="2400" dirty="0" smtClean="0">
                <a:cs typeface="Arial" charset="0"/>
              </a:rPr>
              <a:t>Settlements calendar </a:t>
            </a:r>
          </a:p>
          <a:p>
            <a:pPr lvl="1" eaLnBrk="1" hangingPunct="1">
              <a:buFont typeface="Arial" charset="0"/>
              <a:buChar char="-"/>
            </a:pPr>
            <a:r>
              <a:rPr lang="en-US" sz="2400" dirty="0" smtClean="0">
                <a:cs typeface="Arial" charset="0"/>
              </a:rPr>
              <a:t>Settlement-related performance metrics and tracking</a:t>
            </a:r>
          </a:p>
          <a:p>
            <a:pPr lvl="1" eaLnBrk="1" hangingPunct="1">
              <a:buFont typeface="Arial" charset="0"/>
              <a:buChar char="-"/>
            </a:pPr>
            <a:r>
              <a:rPr lang="en-US" sz="2400" dirty="0" smtClean="0">
                <a:cs typeface="Arial" charset="0"/>
              </a:rPr>
              <a:t>Market Participant data needs for shadow settlements</a:t>
            </a:r>
          </a:p>
          <a:p>
            <a:pPr lvl="1" eaLnBrk="1" hangingPunct="1">
              <a:buFont typeface="Arial" charset="0"/>
              <a:buChar char="-"/>
            </a:pPr>
            <a:r>
              <a:rPr lang="en-US" sz="2400" dirty="0" smtClean="0">
                <a:cs typeface="Arial" charset="0"/>
              </a:rPr>
              <a:t>Market's overall needs for data extracts, delivery and presentation</a:t>
            </a:r>
          </a:p>
          <a:p>
            <a:pPr lvl="1" eaLnBrk="1" hangingPunct="1">
              <a:buFontTx/>
              <a:buNone/>
            </a:pPr>
            <a:endParaRPr lang="en-US" sz="2400" dirty="0" smtClean="0">
              <a:cs typeface="Arial" charset="0"/>
            </a:endParaRPr>
          </a:p>
          <a:p>
            <a:pPr lvl="1" eaLnBrk="1" hangingPunct="1"/>
            <a:endParaRPr lang="en-US" sz="2400" dirty="0" smtClean="0">
              <a:cs typeface="Arial" charset="0"/>
            </a:endParaRPr>
          </a:p>
          <a:p>
            <a:pPr lvl="1" eaLnBrk="1" hangingPunct="1"/>
            <a:endParaRPr lang="en-US" sz="2400" dirty="0" smtClean="0">
              <a:cs typeface="Arial" charset="0"/>
            </a:endParaRPr>
          </a:p>
          <a:p>
            <a:pPr lvl="1" eaLnBrk="1" hangingPunct="1"/>
            <a:endParaRPr lang="en-US" sz="2400" dirty="0" smtClean="0">
              <a:cs typeface="Arial" charset="0"/>
            </a:endParaRPr>
          </a:p>
          <a:p>
            <a:pPr lvl="1" eaLnBrk="1" hangingPunct="1"/>
            <a:endParaRPr lang="en-US" sz="2400" dirty="0" smtClean="0">
              <a:cs typeface="Arial" charset="0"/>
            </a:endParaRPr>
          </a:p>
        </p:txBody>
      </p:sp>
      <p:sp>
        <p:nvSpPr>
          <p:cNvPr id="12291" name="Rectangle 5"/>
          <p:cNvSpPr>
            <a:spLocks noGrp="1" noChangeArrowheads="1"/>
          </p:cNvSpPr>
          <p:nvPr>
            <p:ph type="title"/>
          </p:nvPr>
        </p:nvSpPr>
        <p:spPr>
          <a:xfrm>
            <a:off x="165100" y="0"/>
            <a:ext cx="8950325" cy="685800"/>
          </a:xfrm>
        </p:spPr>
        <p:txBody>
          <a:bodyPr/>
          <a:lstStyle/>
          <a:p>
            <a:pPr eaLnBrk="1" hangingPunct="1"/>
            <a:r>
              <a:rPr lang="en-US" b="1" dirty="0" smtClean="0"/>
              <a:t>Commercial Operations Subcommittee (COPS)</a:t>
            </a:r>
          </a:p>
        </p:txBody>
      </p:sp>
    </p:spTree>
    <p:extLst>
      <p:ext uri="{BB962C8B-B14F-4D97-AF65-F5344CB8AC3E}">
        <p14:creationId xmlns:p14="http://schemas.microsoft.com/office/powerpoint/2010/main" val="1381384963"/>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3"/>
          <p:cNvSpPr>
            <a:spLocks noGrp="1" noChangeArrowheads="1"/>
          </p:cNvSpPr>
          <p:nvPr>
            <p:ph type="body" idx="1"/>
          </p:nvPr>
        </p:nvSpPr>
        <p:spPr>
          <a:xfrm>
            <a:off x="457200" y="1701800"/>
            <a:ext cx="8229600" cy="4525963"/>
          </a:xfrm>
        </p:spPr>
        <p:txBody>
          <a:bodyPr/>
          <a:lstStyle/>
          <a:p>
            <a:pPr eaLnBrk="1" hangingPunct="1">
              <a:buFontTx/>
              <a:buNone/>
            </a:pPr>
            <a:r>
              <a:rPr lang="en-US" sz="2800" dirty="0" smtClean="0"/>
              <a:t>Two Working Groups report to COPS:</a:t>
            </a:r>
          </a:p>
          <a:p>
            <a:pPr eaLnBrk="1" hangingPunct="1">
              <a:buFontTx/>
              <a:buNone/>
            </a:pPr>
            <a:endParaRPr lang="en-US" dirty="0" smtClean="0"/>
          </a:p>
          <a:p>
            <a:pPr lvl="1" eaLnBrk="1" hangingPunct="1">
              <a:buFontTx/>
              <a:buChar char="•"/>
            </a:pPr>
            <a:r>
              <a:rPr lang="en-US" sz="2800" dirty="0" smtClean="0"/>
              <a:t>Communications and Settlements (CSWG) </a:t>
            </a:r>
          </a:p>
          <a:p>
            <a:pPr lvl="1" eaLnBrk="1" hangingPunct="1">
              <a:buFontTx/>
              <a:buChar char="•"/>
            </a:pPr>
            <a:endParaRPr lang="en-US" sz="2800" dirty="0" smtClean="0"/>
          </a:p>
          <a:p>
            <a:pPr lvl="1" eaLnBrk="1" hangingPunct="1">
              <a:buFontTx/>
              <a:buChar char="•"/>
            </a:pPr>
            <a:r>
              <a:rPr lang="en-US" sz="2800" dirty="0" smtClean="0"/>
              <a:t>Profiling Working Group (PWG)</a:t>
            </a:r>
          </a:p>
        </p:txBody>
      </p:sp>
      <p:sp>
        <p:nvSpPr>
          <p:cNvPr id="13315" name="Rectangle 5"/>
          <p:cNvSpPr>
            <a:spLocks noGrp="1" noChangeArrowheads="1"/>
          </p:cNvSpPr>
          <p:nvPr>
            <p:ph type="title"/>
          </p:nvPr>
        </p:nvSpPr>
        <p:spPr>
          <a:xfrm>
            <a:off x="139700" y="0"/>
            <a:ext cx="8990013" cy="685800"/>
          </a:xfrm>
        </p:spPr>
        <p:txBody>
          <a:bodyPr/>
          <a:lstStyle/>
          <a:p>
            <a:pPr eaLnBrk="1" hangingPunct="1"/>
            <a:r>
              <a:rPr lang="en-US" b="1" dirty="0" smtClean="0"/>
              <a:t>Commercial Operations Subcommittee (COPS)</a:t>
            </a:r>
          </a:p>
        </p:txBody>
      </p:sp>
    </p:spTree>
    <p:extLst>
      <p:ext uri="{BB962C8B-B14F-4D97-AF65-F5344CB8AC3E}">
        <p14:creationId xmlns:p14="http://schemas.microsoft.com/office/powerpoint/2010/main" val="4267523454"/>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body" idx="1"/>
          </p:nvPr>
        </p:nvSpPr>
        <p:spPr>
          <a:xfrm>
            <a:off x="685800" y="838200"/>
            <a:ext cx="7772400" cy="4648200"/>
          </a:xfrm>
        </p:spPr>
        <p:txBody>
          <a:bodyPr/>
          <a:lstStyle/>
          <a:p>
            <a:pPr algn="ctr" eaLnBrk="1" hangingPunct="1">
              <a:buFontTx/>
              <a:buNone/>
            </a:pPr>
            <a:endParaRPr lang="en-US" sz="3200" smtClean="0"/>
          </a:p>
          <a:p>
            <a:pPr algn="ctr" eaLnBrk="1" hangingPunct="1">
              <a:buFontTx/>
              <a:buNone/>
            </a:pPr>
            <a:r>
              <a:rPr lang="en-US" sz="3600" smtClean="0"/>
              <a:t>Market Rules</a:t>
            </a:r>
          </a:p>
          <a:p>
            <a:pPr algn="ctr" eaLnBrk="1" hangingPunct="1">
              <a:buFontTx/>
              <a:buNone/>
            </a:pPr>
            <a:endParaRPr lang="en-US" sz="3600" smtClean="0"/>
          </a:p>
        </p:txBody>
      </p:sp>
      <p:pic>
        <p:nvPicPr>
          <p:cNvPr id="14339" name="Picture 4" descr="MCj0229239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9188" y="2514600"/>
            <a:ext cx="1825625" cy="182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954842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52400" y="184150"/>
            <a:ext cx="8761413" cy="552450"/>
          </a:xfrm>
        </p:spPr>
        <p:txBody>
          <a:bodyPr/>
          <a:lstStyle/>
          <a:p>
            <a:pPr eaLnBrk="1" hangingPunct="1"/>
            <a:r>
              <a:rPr lang="en-US" b="1" dirty="0" smtClean="0"/>
              <a:t>Market Rules</a:t>
            </a:r>
          </a:p>
        </p:txBody>
      </p:sp>
      <p:sp>
        <p:nvSpPr>
          <p:cNvPr id="497669" name="Rectangle 5"/>
          <p:cNvSpPr>
            <a:spLocks noChangeArrowheads="1"/>
          </p:cNvSpPr>
          <p:nvPr/>
        </p:nvSpPr>
        <p:spPr bwMode="auto">
          <a:xfrm>
            <a:off x="446088" y="1176338"/>
            <a:ext cx="8229600" cy="5334000"/>
          </a:xfrm>
          <a:prstGeom prst="rect">
            <a:avLst/>
          </a:prstGeom>
          <a:noFill/>
          <a:ln w="9525">
            <a:noFill/>
            <a:miter lim="800000"/>
            <a:headEnd/>
            <a:tailEnd/>
          </a:ln>
        </p:spPr>
        <p:txBody>
          <a:bodyPr/>
          <a:lstStyle/>
          <a:p>
            <a:pPr marL="342900" indent="-342900">
              <a:lnSpc>
                <a:spcPct val="80000"/>
              </a:lnSpc>
              <a:spcBef>
                <a:spcPct val="20000"/>
              </a:spcBef>
              <a:defRPr/>
            </a:pPr>
            <a:endParaRPr lang="en-US" sz="2000" dirty="0">
              <a:solidFill>
                <a:schemeClr val="tx1"/>
              </a:solidFill>
              <a:effectLst>
                <a:outerShdw blurRad="38100" dist="38100" dir="2700000" algn="tl">
                  <a:srgbClr val="C0C0C0"/>
                </a:outerShdw>
              </a:effectLst>
            </a:endParaRPr>
          </a:p>
          <a:p>
            <a:pPr marL="342900" indent="-342900">
              <a:lnSpc>
                <a:spcPct val="80000"/>
              </a:lnSpc>
              <a:spcBef>
                <a:spcPct val="20000"/>
              </a:spcBef>
              <a:buFontTx/>
              <a:buChar char="•"/>
              <a:defRPr/>
            </a:pPr>
            <a:r>
              <a:rPr lang="en-US" sz="2400" b="0" dirty="0">
                <a:solidFill>
                  <a:schemeClr val="tx1"/>
                </a:solidFill>
              </a:rPr>
              <a:t>ERCOT Protocols and Guides are established, revised, and approved by Market Participants through the stakeholder process</a:t>
            </a:r>
          </a:p>
          <a:p>
            <a:pPr marL="795338" lvl="1" indent="-338138">
              <a:lnSpc>
                <a:spcPct val="80000"/>
              </a:lnSpc>
              <a:spcBef>
                <a:spcPct val="20000"/>
              </a:spcBef>
              <a:buFontTx/>
              <a:buChar char="–"/>
              <a:defRPr/>
            </a:pPr>
            <a:endParaRPr lang="en-US" sz="2400" b="0" dirty="0">
              <a:solidFill>
                <a:schemeClr val="tx1"/>
              </a:solidFill>
              <a:effectLst>
                <a:outerShdw blurRad="38100" dist="38100" dir="2700000" algn="tl">
                  <a:srgbClr val="C0C0C0"/>
                </a:outerShdw>
              </a:effectLst>
            </a:endParaRPr>
          </a:p>
          <a:p>
            <a:pPr marL="342900" indent="-342900">
              <a:lnSpc>
                <a:spcPct val="80000"/>
              </a:lnSpc>
              <a:spcBef>
                <a:spcPct val="20000"/>
              </a:spcBef>
              <a:buFontTx/>
              <a:buChar char="•"/>
              <a:defRPr/>
            </a:pPr>
            <a:r>
              <a:rPr lang="en-US" sz="2400" b="0" dirty="0">
                <a:solidFill>
                  <a:schemeClr val="tx1"/>
                </a:solidFill>
              </a:rPr>
              <a:t>ERCOT Guides constitute amplifications to the ERCOT Protocols</a:t>
            </a:r>
          </a:p>
          <a:p>
            <a:pPr marL="1143000" lvl="2" indent="-228600">
              <a:lnSpc>
                <a:spcPct val="80000"/>
              </a:lnSpc>
              <a:spcBef>
                <a:spcPct val="20000"/>
              </a:spcBef>
              <a:buFont typeface="Arial" charset="0"/>
              <a:buChar char="–"/>
              <a:defRPr/>
            </a:pPr>
            <a:r>
              <a:rPr lang="en-US" sz="2000" b="0" dirty="0">
                <a:solidFill>
                  <a:schemeClr val="tx1"/>
                </a:solidFill>
              </a:rPr>
              <a:t>Commercial Operations Market Guide</a:t>
            </a:r>
          </a:p>
          <a:p>
            <a:pPr marL="1143000" lvl="2" indent="-228600">
              <a:lnSpc>
                <a:spcPct val="80000"/>
              </a:lnSpc>
              <a:spcBef>
                <a:spcPct val="20000"/>
              </a:spcBef>
              <a:buFont typeface="Arial" charset="0"/>
              <a:buChar char="–"/>
              <a:defRPr/>
            </a:pPr>
            <a:r>
              <a:rPr lang="en-US" sz="2000" b="0" dirty="0">
                <a:solidFill>
                  <a:schemeClr val="tx1"/>
                </a:solidFill>
              </a:rPr>
              <a:t>Data Transport Guide</a:t>
            </a:r>
          </a:p>
          <a:p>
            <a:pPr marL="1143000" lvl="2" indent="-228600">
              <a:lnSpc>
                <a:spcPct val="80000"/>
              </a:lnSpc>
              <a:spcBef>
                <a:spcPct val="20000"/>
              </a:spcBef>
              <a:buFont typeface="Arial" charset="0"/>
              <a:buChar char="–"/>
              <a:defRPr/>
            </a:pPr>
            <a:r>
              <a:rPr lang="en-US" sz="2000" b="0" dirty="0">
                <a:solidFill>
                  <a:schemeClr val="tx1"/>
                </a:solidFill>
              </a:rPr>
              <a:t>Load Profiling Guide</a:t>
            </a:r>
          </a:p>
          <a:p>
            <a:pPr marL="1143000" lvl="2" indent="-228600">
              <a:lnSpc>
                <a:spcPct val="80000"/>
              </a:lnSpc>
              <a:spcBef>
                <a:spcPct val="20000"/>
              </a:spcBef>
              <a:buFont typeface="Arial" charset="0"/>
              <a:buChar char="–"/>
              <a:defRPr/>
            </a:pPr>
            <a:r>
              <a:rPr lang="en-US" sz="2000" b="0" dirty="0">
                <a:solidFill>
                  <a:schemeClr val="tx1"/>
                </a:solidFill>
              </a:rPr>
              <a:t>Nodal Operating Guide</a:t>
            </a:r>
          </a:p>
          <a:p>
            <a:pPr marL="1143000" lvl="2" indent="-228600">
              <a:lnSpc>
                <a:spcPct val="80000"/>
              </a:lnSpc>
              <a:spcBef>
                <a:spcPct val="20000"/>
              </a:spcBef>
              <a:buFont typeface="Arial" charset="0"/>
              <a:buChar char="–"/>
              <a:defRPr/>
            </a:pPr>
            <a:r>
              <a:rPr lang="en-US" sz="2000" b="0" dirty="0">
                <a:solidFill>
                  <a:schemeClr val="tx1"/>
                </a:solidFill>
              </a:rPr>
              <a:t>Planning Guide</a:t>
            </a:r>
          </a:p>
          <a:p>
            <a:pPr marL="1143000" lvl="2" indent="-228600">
              <a:lnSpc>
                <a:spcPct val="80000"/>
              </a:lnSpc>
              <a:spcBef>
                <a:spcPct val="20000"/>
              </a:spcBef>
              <a:buFont typeface="Arial" charset="0"/>
              <a:buChar char="–"/>
              <a:defRPr/>
            </a:pPr>
            <a:r>
              <a:rPr lang="en-US" sz="2000" b="0" dirty="0">
                <a:solidFill>
                  <a:schemeClr val="tx1"/>
                </a:solidFill>
              </a:rPr>
              <a:t>Retail Market Guide</a:t>
            </a:r>
            <a:endParaRPr lang="en-US" sz="2000" b="0" dirty="0">
              <a:solidFill>
                <a:srgbClr val="66FF66"/>
              </a:solidFill>
            </a:endParaRPr>
          </a:p>
          <a:p>
            <a:pPr marL="1143000" lvl="2" indent="-228600">
              <a:lnSpc>
                <a:spcPct val="80000"/>
              </a:lnSpc>
              <a:spcBef>
                <a:spcPct val="20000"/>
              </a:spcBef>
              <a:buFont typeface="Arial" charset="0"/>
              <a:buChar char="–"/>
              <a:defRPr/>
            </a:pPr>
            <a:r>
              <a:rPr lang="en-US" sz="2000" b="0" dirty="0">
                <a:solidFill>
                  <a:schemeClr val="tx1"/>
                </a:solidFill>
              </a:rPr>
              <a:t>Settlement Metering Operating Guide</a:t>
            </a:r>
          </a:p>
          <a:p>
            <a:pPr marL="1143000" lvl="2" indent="-228600">
              <a:lnSpc>
                <a:spcPct val="80000"/>
              </a:lnSpc>
              <a:spcBef>
                <a:spcPct val="20000"/>
              </a:spcBef>
              <a:buFont typeface="Arial" charset="0"/>
              <a:buChar char="–"/>
              <a:defRPr/>
            </a:pPr>
            <a:r>
              <a:rPr lang="en-US" sz="2000" b="0" dirty="0">
                <a:solidFill>
                  <a:schemeClr val="tx1"/>
                </a:solidFill>
              </a:rPr>
              <a:t>Texas SET Implementation Guide</a:t>
            </a:r>
            <a:endParaRPr lang="en-US" sz="2000" b="0" dirty="0">
              <a:solidFill>
                <a:srgbClr val="66FF66"/>
              </a:solidFill>
            </a:endParaRPr>
          </a:p>
          <a:p>
            <a:pPr marL="1143000" lvl="2" indent="-228600">
              <a:lnSpc>
                <a:spcPct val="80000"/>
              </a:lnSpc>
              <a:spcBef>
                <a:spcPct val="20000"/>
              </a:spcBef>
              <a:buFont typeface="Arial" charset="0"/>
              <a:buNone/>
              <a:defRPr/>
            </a:pPr>
            <a:endParaRPr lang="en-US" sz="2000" b="0" dirty="0">
              <a:solidFill>
                <a:srgbClr val="66FF66"/>
              </a:solidFill>
            </a:endParaRPr>
          </a:p>
        </p:txBody>
      </p:sp>
    </p:spTree>
    <p:extLst>
      <p:ext uri="{BB962C8B-B14F-4D97-AF65-F5344CB8AC3E}">
        <p14:creationId xmlns:p14="http://schemas.microsoft.com/office/powerpoint/2010/main" val="3477180470"/>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266700" y="171450"/>
            <a:ext cx="8647113" cy="552450"/>
          </a:xfrm>
        </p:spPr>
        <p:txBody>
          <a:bodyPr/>
          <a:lstStyle/>
          <a:p>
            <a:pPr eaLnBrk="1" hangingPunct="1"/>
            <a:r>
              <a:rPr lang="en-US" b="1" dirty="0" smtClean="0"/>
              <a:t>Types of Revision Request</a:t>
            </a:r>
          </a:p>
        </p:txBody>
      </p:sp>
      <p:sp>
        <p:nvSpPr>
          <p:cNvPr id="16387" name="Rectangle 3"/>
          <p:cNvSpPr>
            <a:spLocks noGrp="1" noChangeArrowheads="1"/>
          </p:cNvSpPr>
          <p:nvPr>
            <p:ph type="body" idx="4294967295"/>
          </p:nvPr>
        </p:nvSpPr>
        <p:spPr>
          <a:xfrm>
            <a:off x="457200" y="1270000"/>
            <a:ext cx="8229600" cy="5257800"/>
          </a:xfrm>
        </p:spPr>
        <p:txBody>
          <a:bodyPr/>
          <a:lstStyle/>
          <a:p>
            <a:pPr marL="0" indent="0" eaLnBrk="1" hangingPunct="1">
              <a:lnSpc>
                <a:spcPct val="90000"/>
              </a:lnSpc>
              <a:buFontTx/>
              <a:buNone/>
            </a:pPr>
            <a:r>
              <a:rPr lang="en-US" sz="2300" dirty="0" smtClean="0"/>
              <a:t>Protocols</a:t>
            </a:r>
          </a:p>
          <a:p>
            <a:pPr marL="457200" lvl="1" indent="-342900" eaLnBrk="1" hangingPunct="1">
              <a:lnSpc>
                <a:spcPct val="90000"/>
              </a:lnSpc>
              <a:buFontTx/>
              <a:buChar char="•"/>
            </a:pPr>
            <a:r>
              <a:rPr lang="en-US" sz="2300" dirty="0" smtClean="0"/>
              <a:t>Nodal Protocol Revision Request (NPRR)</a:t>
            </a:r>
          </a:p>
          <a:p>
            <a:pPr marL="0" indent="0" eaLnBrk="1" hangingPunct="1">
              <a:lnSpc>
                <a:spcPct val="50000"/>
              </a:lnSpc>
              <a:buFontTx/>
              <a:buNone/>
            </a:pPr>
            <a:endParaRPr lang="en-US" sz="2300" dirty="0" smtClean="0"/>
          </a:p>
          <a:p>
            <a:pPr marL="0" indent="0" eaLnBrk="1" hangingPunct="1">
              <a:lnSpc>
                <a:spcPct val="90000"/>
              </a:lnSpc>
              <a:buFontTx/>
              <a:buNone/>
            </a:pPr>
            <a:r>
              <a:rPr lang="en-US" sz="2300" dirty="0" smtClean="0"/>
              <a:t>System Changes</a:t>
            </a:r>
          </a:p>
          <a:p>
            <a:pPr marL="457200" lvl="1" indent="-342900" eaLnBrk="1" hangingPunct="1">
              <a:lnSpc>
                <a:spcPct val="90000"/>
              </a:lnSpc>
              <a:buFontTx/>
              <a:buChar char="•"/>
            </a:pPr>
            <a:r>
              <a:rPr lang="en-US" sz="2300" dirty="0" smtClean="0"/>
              <a:t>System Change Request (SCR)</a:t>
            </a:r>
          </a:p>
          <a:p>
            <a:pPr marL="0" indent="0" eaLnBrk="1" hangingPunct="1">
              <a:lnSpc>
                <a:spcPct val="90000"/>
              </a:lnSpc>
              <a:buFontTx/>
              <a:buNone/>
            </a:pPr>
            <a:endParaRPr lang="en-US" sz="2300" b="0" dirty="0" smtClean="0"/>
          </a:p>
          <a:p>
            <a:pPr marL="0" indent="0" eaLnBrk="1" hangingPunct="1">
              <a:lnSpc>
                <a:spcPct val="90000"/>
              </a:lnSpc>
              <a:buFontTx/>
              <a:buNone/>
            </a:pPr>
            <a:r>
              <a:rPr lang="en-US" sz="2300" dirty="0" smtClean="0"/>
              <a:t>Market Guides </a:t>
            </a:r>
          </a:p>
          <a:p>
            <a:pPr marL="457200" lvl="1" indent="-342900" eaLnBrk="1" hangingPunct="1">
              <a:lnSpc>
                <a:spcPct val="90000"/>
              </a:lnSpc>
              <a:buFontTx/>
              <a:buChar char="•"/>
            </a:pPr>
            <a:r>
              <a:rPr lang="en-US" sz="2300" dirty="0" smtClean="0"/>
              <a:t>Load Profiling Guide Revision Request (LPGRR)</a:t>
            </a:r>
          </a:p>
          <a:p>
            <a:pPr marL="457200" lvl="1" indent="-342900" eaLnBrk="1" hangingPunct="1">
              <a:lnSpc>
                <a:spcPct val="90000"/>
              </a:lnSpc>
              <a:buFontTx/>
              <a:buChar char="•"/>
            </a:pPr>
            <a:r>
              <a:rPr lang="en-US" sz="2300" dirty="0" smtClean="0"/>
              <a:t>Nodal Operating Guide Revision Request (NOGRR)</a:t>
            </a:r>
          </a:p>
          <a:p>
            <a:pPr marL="457200" lvl="1" indent="-342900" eaLnBrk="1" hangingPunct="1">
              <a:lnSpc>
                <a:spcPct val="90000"/>
              </a:lnSpc>
              <a:buFontTx/>
              <a:buChar char="•"/>
            </a:pPr>
            <a:r>
              <a:rPr lang="en-US" sz="2300" dirty="0" smtClean="0"/>
              <a:t>Retail Market Guide (RMGRR) </a:t>
            </a:r>
          </a:p>
          <a:p>
            <a:pPr marL="457200" lvl="1" indent="-342900" eaLnBrk="1" hangingPunct="1">
              <a:lnSpc>
                <a:spcPct val="90000"/>
              </a:lnSpc>
              <a:buFontTx/>
              <a:buChar char="•"/>
            </a:pPr>
            <a:r>
              <a:rPr lang="en-US" sz="2300" dirty="0" smtClean="0"/>
              <a:t>Commercial Operations Market Guide Revision Request (COPMGRR) </a:t>
            </a:r>
          </a:p>
          <a:p>
            <a:pPr marL="457200" lvl="1" indent="-342900" eaLnBrk="1" hangingPunct="1">
              <a:lnSpc>
                <a:spcPct val="90000"/>
              </a:lnSpc>
              <a:buFontTx/>
              <a:buChar char="•"/>
            </a:pPr>
            <a:r>
              <a:rPr lang="en-US" sz="2300" dirty="0" smtClean="0"/>
              <a:t>Settlement Metering Operating Guide (SMOGRR)</a:t>
            </a:r>
          </a:p>
          <a:p>
            <a:pPr marL="457200" lvl="1" indent="-342900" eaLnBrk="1" hangingPunct="1">
              <a:lnSpc>
                <a:spcPct val="90000"/>
              </a:lnSpc>
              <a:buFontTx/>
              <a:buChar char="•"/>
            </a:pPr>
            <a:r>
              <a:rPr lang="en-US" sz="2300" dirty="0" smtClean="0"/>
              <a:t>Planning Guide Revision Request (PGRR)</a:t>
            </a:r>
          </a:p>
        </p:txBody>
      </p:sp>
    </p:spTree>
    <p:extLst>
      <p:ext uri="{BB962C8B-B14F-4D97-AF65-F5344CB8AC3E}">
        <p14:creationId xmlns:p14="http://schemas.microsoft.com/office/powerpoint/2010/main" val="539953642"/>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127000" y="152400"/>
            <a:ext cx="87122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2000" dirty="0">
                <a:solidFill>
                  <a:schemeClr val="bg1"/>
                </a:solidFill>
                <a:latin typeface="+mj-lt"/>
              </a:rPr>
              <a:t>Summary</a:t>
            </a:r>
          </a:p>
        </p:txBody>
      </p:sp>
      <p:sp>
        <p:nvSpPr>
          <p:cNvPr id="17411" name="Rectangle 3"/>
          <p:cNvSpPr>
            <a:spLocks noChangeArrowheads="1"/>
          </p:cNvSpPr>
          <p:nvPr/>
        </p:nvSpPr>
        <p:spPr bwMode="auto">
          <a:xfrm>
            <a:off x="533400" y="1422400"/>
            <a:ext cx="82296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r>
              <a:rPr lang="en-US" sz="2800" b="0" dirty="0">
                <a:solidFill>
                  <a:schemeClr val="tx1"/>
                </a:solidFill>
              </a:rPr>
              <a:t>We talked about...</a:t>
            </a:r>
          </a:p>
          <a:p>
            <a:pPr marL="342900" indent="-342900"/>
            <a:endParaRPr lang="en-US" sz="900" b="0" dirty="0">
              <a:solidFill>
                <a:schemeClr val="tx1"/>
              </a:solidFill>
            </a:endParaRPr>
          </a:p>
          <a:p>
            <a:pPr marL="342900" indent="-342900">
              <a:buFontTx/>
              <a:buChar char="•"/>
            </a:pPr>
            <a:r>
              <a:rPr lang="en-US" sz="2800" b="0" dirty="0">
                <a:solidFill>
                  <a:schemeClr val="tx1"/>
                </a:solidFill>
              </a:rPr>
              <a:t>Five Subcommittees reporting to TAC</a:t>
            </a:r>
          </a:p>
          <a:p>
            <a:pPr marL="342900" indent="-342900">
              <a:buFontTx/>
              <a:buChar char="•"/>
            </a:pPr>
            <a:endParaRPr lang="en-US" sz="800" b="0" dirty="0">
              <a:solidFill>
                <a:schemeClr val="tx1"/>
              </a:solidFill>
            </a:endParaRPr>
          </a:p>
          <a:p>
            <a:pPr marL="342900" indent="-342900">
              <a:buFontTx/>
              <a:buChar char="•"/>
            </a:pPr>
            <a:r>
              <a:rPr lang="en-US" sz="2800" b="0" dirty="0">
                <a:solidFill>
                  <a:schemeClr val="tx1"/>
                </a:solidFill>
              </a:rPr>
              <a:t>In addition to the Subcommittees, there are many Working Groups and other Task Forces to manage the needs of the Market</a:t>
            </a:r>
          </a:p>
          <a:p>
            <a:pPr marL="342900" indent="-342900">
              <a:buFontTx/>
              <a:buChar char="•"/>
            </a:pPr>
            <a:endParaRPr lang="en-US" sz="800" b="0" dirty="0">
              <a:solidFill>
                <a:schemeClr val="tx1"/>
              </a:solidFill>
            </a:endParaRPr>
          </a:p>
          <a:p>
            <a:pPr marL="342900" indent="-342900">
              <a:buFontTx/>
              <a:buChar char="•"/>
            </a:pPr>
            <a:r>
              <a:rPr lang="en-US" sz="2800" b="0" dirty="0">
                <a:solidFill>
                  <a:schemeClr val="tx1"/>
                </a:solidFill>
              </a:rPr>
              <a:t>For meeting information, go to the home page of ERCOT.com and click on View Calendar</a:t>
            </a:r>
          </a:p>
          <a:p>
            <a:pPr marL="342900" indent="-342900">
              <a:buFontTx/>
              <a:buChar char="•"/>
            </a:pPr>
            <a:endParaRPr lang="en-US" sz="800" b="0" dirty="0">
              <a:solidFill>
                <a:schemeClr val="tx1"/>
              </a:solidFill>
            </a:endParaRPr>
          </a:p>
          <a:p>
            <a:pPr marL="342900" indent="-342900">
              <a:buFontTx/>
              <a:buChar char="•"/>
            </a:pPr>
            <a:r>
              <a:rPr lang="en-US" sz="2800" b="0" dirty="0">
                <a:solidFill>
                  <a:schemeClr val="tx1"/>
                </a:solidFill>
              </a:rPr>
              <a:t>Where to find ERCOT Protocols, Market Guides, and what are the processes to revise these guides</a:t>
            </a:r>
          </a:p>
        </p:txBody>
      </p:sp>
    </p:spTree>
    <p:extLst>
      <p:ext uri="{BB962C8B-B14F-4D97-AF65-F5344CB8AC3E}">
        <p14:creationId xmlns:p14="http://schemas.microsoft.com/office/powerpoint/2010/main" val="401533630"/>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228600" y="1511300"/>
            <a:ext cx="8686800" cy="381000"/>
          </a:xfrm>
        </p:spPr>
        <p:txBody>
          <a:bodyPr/>
          <a:lstStyle/>
          <a:p>
            <a:pPr algn="ctr" eaLnBrk="1" hangingPunct="1"/>
            <a:r>
              <a:rPr lang="en-US" sz="4000" b="1" dirty="0" smtClean="0">
                <a:solidFill>
                  <a:schemeClr val="tx1"/>
                </a:solidFill>
                <a:latin typeface="Arial" charset="0"/>
              </a:rPr>
              <a:t>PARTICIPATE!</a:t>
            </a:r>
          </a:p>
        </p:txBody>
      </p:sp>
      <p:sp>
        <p:nvSpPr>
          <p:cNvPr id="18435" name="Rectangle 3"/>
          <p:cNvSpPr>
            <a:spLocks noGrp="1" noChangeArrowheads="1"/>
          </p:cNvSpPr>
          <p:nvPr>
            <p:ph type="subTitle" idx="4294967295"/>
          </p:nvPr>
        </p:nvSpPr>
        <p:spPr>
          <a:xfrm>
            <a:off x="304800" y="1981200"/>
            <a:ext cx="8382000" cy="990600"/>
          </a:xfrm>
        </p:spPr>
        <p:txBody>
          <a:bodyPr/>
          <a:lstStyle/>
          <a:p>
            <a:pPr marL="0" indent="0" algn="ctr" eaLnBrk="1" hangingPunct="1">
              <a:buFontTx/>
              <a:buNone/>
            </a:pPr>
            <a:r>
              <a:rPr lang="en-US" b="0" dirty="0" smtClean="0">
                <a:cs typeface="Arial" charset="0"/>
              </a:rPr>
              <a:t>Input from every Market Participant is vital not only to the success of the individual company but also to the success of the Market as a whole.</a:t>
            </a:r>
            <a:r>
              <a:rPr lang="en-US" sz="1800" b="0" dirty="0" smtClean="0"/>
              <a:t> </a:t>
            </a:r>
          </a:p>
        </p:txBody>
      </p:sp>
      <p:sp>
        <p:nvSpPr>
          <p:cNvPr id="18436" name="Rectangle 4"/>
          <p:cNvSpPr>
            <a:spLocks noChangeArrowheads="1"/>
          </p:cNvSpPr>
          <p:nvPr/>
        </p:nvSpPr>
        <p:spPr bwMode="auto">
          <a:xfrm>
            <a:off x="101600" y="152400"/>
            <a:ext cx="8585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r>
              <a:rPr lang="en-US" sz="2000" dirty="0">
                <a:solidFill>
                  <a:schemeClr val="bg1"/>
                </a:solidFill>
                <a:latin typeface="+mj-lt"/>
              </a:rPr>
              <a:t>A Final Note…</a:t>
            </a:r>
          </a:p>
        </p:txBody>
      </p:sp>
      <p:pic>
        <p:nvPicPr>
          <p:cNvPr id="18437" name="Picture 5" descr="MCj0233087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5200" y="4064000"/>
            <a:ext cx="2016125" cy="20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6475993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39700" y="155575"/>
            <a:ext cx="8458200" cy="246063"/>
          </a:xfrm>
        </p:spPr>
        <p:txBody>
          <a:bodyPr/>
          <a:lstStyle/>
          <a:p>
            <a:pPr eaLnBrk="1" hangingPunct="1"/>
            <a:r>
              <a:rPr lang="en-US" b="1" dirty="0" smtClean="0"/>
              <a:t>Questions</a:t>
            </a:r>
          </a:p>
        </p:txBody>
      </p:sp>
      <p:pic>
        <p:nvPicPr>
          <p:cNvPr id="19459" name="Picture 3" descr="BD00028_"/>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2438400" y="1647825"/>
            <a:ext cx="4271963" cy="4295775"/>
          </a:xfrm>
        </p:spPr>
      </p:pic>
    </p:spTree>
    <p:extLst>
      <p:ext uri="{BB962C8B-B14F-4D97-AF65-F5344CB8AC3E}">
        <p14:creationId xmlns:p14="http://schemas.microsoft.com/office/powerpoint/2010/main" val="1258546285"/>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39700" y="152400"/>
            <a:ext cx="854710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lvl="1"/>
            <a:r>
              <a:rPr lang="en-US" sz="2000" dirty="0">
                <a:solidFill>
                  <a:schemeClr val="bg1"/>
                </a:solidFill>
                <a:latin typeface="+mj-lt"/>
              </a:rPr>
              <a:t>Overview</a:t>
            </a:r>
          </a:p>
        </p:txBody>
      </p:sp>
      <p:sp>
        <p:nvSpPr>
          <p:cNvPr id="4099" name="Rectangle 3"/>
          <p:cNvSpPr>
            <a:spLocks noChangeArrowheads="1"/>
          </p:cNvSpPr>
          <p:nvPr/>
        </p:nvSpPr>
        <p:spPr bwMode="auto">
          <a:xfrm>
            <a:off x="457200" y="1600200"/>
            <a:ext cx="82296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buFontTx/>
              <a:buChar char="•"/>
            </a:pPr>
            <a:r>
              <a:rPr lang="en-US" sz="2400" b="0" dirty="0">
                <a:solidFill>
                  <a:schemeClr val="tx1"/>
                </a:solidFill>
              </a:rPr>
              <a:t>Subcommittees and Working Groups</a:t>
            </a:r>
          </a:p>
          <a:p>
            <a:pPr marL="742950" lvl="1" indent="-285750">
              <a:buFont typeface="Arial" charset="0"/>
              <a:buChar char="–"/>
            </a:pPr>
            <a:r>
              <a:rPr lang="en-US" sz="2400" b="0" dirty="0">
                <a:solidFill>
                  <a:schemeClr val="tx1"/>
                </a:solidFill>
              </a:rPr>
              <a:t>Purpose</a:t>
            </a:r>
          </a:p>
          <a:p>
            <a:pPr marL="742950" lvl="1" indent="-285750">
              <a:buFont typeface="Arial" charset="0"/>
              <a:buChar char="–"/>
            </a:pPr>
            <a:r>
              <a:rPr lang="en-US" sz="2400" b="0" dirty="0">
                <a:solidFill>
                  <a:schemeClr val="tx1"/>
                </a:solidFill>
              </a:rPr>
              <a:t>Organization</a:t>
            </a:r>
          </a:p>
          <a:p>
            <a:pPr marL="742950" lvl="1" indent="-285750">
              <a:buFont typeface="Arial" charset="0"/>
              <a:buChar char="–"/>
            </a:pPr>
            <a:r>
              <a:rPr lang="en-US" sz="2400" b="0" dirty="0">
                <a:solidFill>
                  <a:schemeClr val="tx1"/>
                </a:solidFill>
              </a:rPr>
              <a:t>Activities</a:t>
            </a:r>
          </a:p>
          <a:p>
            <a:pPr marL="742950" lvl="1" indent="-285750"/>
            <a:endParaRPr lang="en-US" sz="2000" b="0" dirty="0">
              <a:solidFill>
                <a:schemeClr val="tx1"/>
              </a:solidFill>
            </a:endParaRPr>
          </a:p>
          <a:p>
            <a:pPr marL="342900" indent="-342900">
              <a:buFontTx/>
              <a:buChar char="•"/>
            </a:pPr>
            <a:r>
              <a:rPr lang="en-US" sz="2400" b="0" dirty="0">
                <a:solidFill>
                  <a:schemeClr val="tx1"/>
                </a:solidFill>
              </a:rPr>
              <a:t>Retail Market Subcommittee, Working Groups, &amp; Task Forces</a:t>
            </a:r>
          </a:p>
          <a:p>
            <a:pPr marL="342900" indent="-342900"/>
            <a:endParaRPr lang="en-US" sz="2000" b="0" dirty="0">
              <a:solidFill>
                <a:schemeClr val="tx1"/>
              </a:solidFill>
            </a:endParaRPr>
          </a:p>
          <a:p>
            <a:pPr marL="342900" indent="-342900">
              <a:buFontTx/>
              <a:buChar char="•"/>
            </a:pPr>
            <a:r>
              <a:rPr lang="en-US" sz="2400" b="0" dirty="0">
                <a:solidFill>
                  <a:schemeClr val="tx1"/>
                </a:solidFill>
              </a:rPr>
              <a:t>Commercial Operations Subcommittee, Working Groups </a:t>
            </a:r>
          </a:p>
          <a:p>
            <a:pPr marL="342900" indent="-342900"/>
            <a:endParaRPr lang="en-US" sz="2000" b="0" dirty="0">
              <a:solidFill>
                <a:schemeClr val="tx1"/>
              </a:solidFill>
            </a:endParaRPr>
          </a:p>
          <a:p>
            <a:pPr marL="342900" indent="-342900">
              <a:buFontTx/>
              <a:buChar char="•"/>
            </a:pPr>
            <a:r>
              <a:rPr lang="en-US" sz="2400" b="0" dirty="0">
                <a:solidFill>
                  <a:schemeClr val="tx1"/>
                </a:solidFill>
              </a:rPr>
              <a:t>Market Rules</a:t>
            </a:r>
          </a:p>
          <a:p>
            <a:pPr marL="342900" indent="-342900"/>
            <a:endParaRPr lang="en-US" sz="2000" b="0" dirty="0">
              <a:solidFill>
                <a:schemeClr val="tx1"/>
              </a:solidFill>
            </a:endParaRPr>
          </a:p>
        </p:txBody>
      </p:sp>
    </p:spTree>
    <p:extLst>
      <p:ext uri="{BB962C8B-B14F-4D97-AF65-F5344CB8AC3E}">
        <p14:creationId xmlns:p14="http://schemas.microsoft.com/office/powerpoint/2010/main" val="56104849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39700" y="184150"/>
            <a:ext cx="8647113" cy="552450"/>
          </a:xfrm>
        </p:spPr>
        <p:txBody>
          <a:bodyPr/>
          <a:lstStyle/>
          <a:p>
            <a:pPr eaLnBrk="1" hangingPunct="1"/>
            <a:r>
              <a:rPr lang="en-US" b="1" dirty="0" smtClean="0"/>
              <a:t>ERCOT Committees and Groups</a:t>
            </a:r>
          </a:p>
        </p:txBody>
      </p:sp>
      <p:sp>
        <p:nvSpPr>
          <p:cNvPr id="5123" name="Rectangle 3"/>
          <p:cNvSpPr>
            <a:spLocks noGrp="1" noChangeArrowheads="1"/>
          </p:cNvSpPr>
          <p:nvPr>
            <p:ph type="body" idx="1"/>
          </p:nvPr>
        </p:nvSpPr>
        <p:spPr>
          <a:xfrm>
            <a:off x="457200" y="2057401"/>
            <a:ext cx="8229600" cy="3213100"/>
          </a:xfrm>
        </p:spPr>
        <p:txBody>
          <a:bodyPr/>
          <a:lstStyle/>
          <a:p>
            <a:pPr indent="0" eaLnBrk="1" hangingPunct="1">
              <a:lnSpc>
                <a:spcPct val="80000"/>
              </a:lnSpc>
            </a:pPr>
            <a:r>
              <a:rPr lang="en-US" sz="2800" b="0" dirty="0" smtClean="0"/>
              <a:t>ERCOT’s board of directors, committees, subcommittees, working groups and task forces</a:t>
            </a:r>
          </a:p>
          <a:p>
            <a:pPr eaLnBrk="1" hangingPunct="1">
              <a:lnSpc>
                <a:spcPct val="80000"/>
              </a:lnSpc>
              <a:buFontTx/>
              <a:buNone/>
            </a:pPr>
            <a:endParaRPr lang="en-US" sz="2800" b="0" dirty="0" smtClean="0"/>
          </a:p>
          <a:p>
            <a:pPr indent="0" eaLnBrk="1" hangingPunct="1">
              <a:lnSpc>
                <a:spcPct val="80000"/>
              </a:lnSpc>
            </a:pPr>
            <a:r>
              <a:rPr lang="en-US" sz="2800" b="0" dirty="0" smtClean="0"/>
              <a:t>Comprised of Representatives from the Texas electricity market segments</a:t>
            </a:r>
          </a:p>
          <a:p>
            <a:pPr eaLnBrk="1" hangingPunct="1">
              <a:lnSpc>
                <a:spcPct val="80000"/>
              </a:lnSpc>
              <a:buFontTx/>
              <a:buNone/>
            </a:pPr>
            <a:endParaRPr lang="en-US" sz="2800" b="0" dirty="0" smtClean="0"/>
          </a:p>
          <a:p>
            <a:pPr indent="0" eaLnBrk="1" hangingPunct="1">
              <a:lnSpc>
                <a:spcPct val="80000"/>
              </a:lnSpc>
            </a:pPr>
            <a:r>
              <a:rPr lang="en-US" sz="2800" b="0" dirty="0" smtClean="0"/>
              <a:t>All Market Participants are </a:t>
            </a:r>
            <a:r>
              <a:rPr lang="en-US" sz="2800" b="0" i="1" dirty="0" smtClean="0"/>
              <a:t>strongly </a:t>
            </a:r>
            <a:r>
              <a:rPr lang="en-US" sz="2800" b="0" dirty="0" smtClean="0"/>
              <a:t>encouraged to join and participate in the committees and groups</a:t>
            </a:r>
          </a:p>
        </p:txBody>
      </p:sp>
    </p:spTree>
    <p:extLst>
      <p:ext uri="{BB962C8B-B14F-4D97-AF65-F5344CB8AC3E}">
        <p14:creationId xmlns:p14="http://schemas.microsoft.com/office/powerpoint/2010/main" val="3257692383"/>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52400" y="152400"/>
            <a:ext cx="8839200" cy="427038"/>
          </a:xfrm>
        </p:spPr>
        <p:txBody>
          <a:bodyPr/>
          <a:lstStyle/>
          <a:p>
            <a:pPr eaLnBrk="1" hangingPunct="1"/>
            <a:r>
              <a:rPr lang="en-US" b="1" dirty="0" smtClean="0"/>
              <a:t>ERCOT Committee and Groups Organizational Chart</a:t>
            </a:r>
          </a:p>
        </p:txBody>
      </p:sp>
      <p:sp>
        <p:nvSpPr>
          <p:cNvPr id="6147" name="_s1043"/>
          <p:cNvSpPr>
            <a:spLocks noChangeArrowheads="1"/>
          </p:cNvSpPr>
          <p:nvPr/>
        </p:nvSpPr>
        <p:spPr bwMode="auto">
          <a:xfrm>
            <a:off x="3695700" y="1181100"/>
            <a:ext cx="1600200" cy="381000"/>
          </a:xfrm>
          <a:prstGeom prst="roundRect">
            <a:avLst>
              <a:gd name="adj" fmla="val 16667"/>
            </a:avLst>
          </a:prstGeom>
          <a:solidFill>
            <a:srgbClr val="FFCC00"/>
          </a:solidFill>
          <a:ln w="9525">
            <a:solidFill>
              <a:srgbClr val="000000"/>
            </a:solidFill>
            <a:round/>
            <a:headEnd/>
            <a:tailEnd/>
          </a:ln>
        </p:spPr>
        <p:txBody>
          <a:bodyPr lIns="0" tIns="0" rIns="0" bIns="0" anchor="ctr"/>
          <a:lstStyle/>
          <a:p>
            <a:pPr algn="ctr"/>
            <a:endParaRPr lang="en-US" sz="1200" b="0" dirty="0"/>
          </a:p>
          <a:p>
            <a:pPr algn="ctr"/>
            <a:r>
              <a:rPr lang="en-US" sz="1300" b="0" dirty="0"/>
              <a:t>Board of Directors</a:t>
            </a:r>
          </a:p>
          <a:p>
            <a:pPr algn="ctr"/>
            <a:endParaRPr lang="en-US" sz="1300" b="0" dirty="0">
              <a:solidFill>
                <a:schemeClr val="tx1"/>
              </a:solidFill>
            </a:endParaRPr>
          </a:p>
        </p:txBody>
      </p:sp>
      <p:sp>
        <p:nvSpPr>
          <p:cNvPr id="6148" name="_s1044"/>
          <p:cNvSpPr>
            <a:spLocks noChangeArrowheads="1"/>
          </p:cNvSpPr>
          <p:nvPr/>
        </p:nvSpPr>
        <p:spPr bwMode="auto">
          <a:xfrm>
            <a:off x="3238500" y="1638300"/>
            <a:ext cx="2514600" cy="381000"/>
          </a:xfrm>
          <a:prstGeom prst="roundRect">
            <a:avLst>
              <a:gd name="adj" fmla="val 16667"/>
            </a:avLst>
          </a:prstGeom>
          <a:solidFill>
            <a:srgbClr val="FFCC00"/>
          </a:solidFill>
          <a:ln w="9525">
            <a:solidFill>
              <a:srgbClr val="000000"/>
            </a:solidFill>
            <a:round/>
            <a:headEnd/>
            <a:tailEnd/>
          </a:ln>
        </p:spPr>
        <p:txBody>
          <a:bodyPr lIns="0" tIns="0" rIns="0" bIns="0" anchor="ctr"/>
          <a:lstStyle/>
          <a:p>
            <a:pPr algn="ctr"/>
            <a:r>
              <a:rPr lang="en-US" sz="1300" b="0"/>
              <a:t>Technical Advisory Committee (TAC)</a:t>
            </a:r>
            <a:endParaRPr lang="en-US" sz="1300" b="0">
              <a:solidFill>
                <a:schemeClr val="tx1"/>
              </a:solidFill>
            </a:endParaRPr>
          </a:p>
        </p:txBody>
      </p:sp>
      <p:sp>
        <p:nvSpPr>
          <p:cNvPr id="6149" name="_s1048"/>
          <p:cNvSpPr>
            <a:spLocks noChangeArrowheads="1"/>
          </p:cNvSpPr>
          <p:nvPr/>
        </p:nvSpPr>
        <p:spPr bwMode="auto">
          <a:xfrm>
            <a:off x="5505450" y="2247900"/>
            <a:ext cx="1676400" cy="533400"/>
          </a:xfrm>
          <a:prstGeom prst="roundRect">
            <a:avLst>
              <a:gd name="adj" fmla="val 16667"/>
            </a:avLst>
          </a:prstGeom>
          <a:solidFill>
            <a:schemeClr val="accent1"/>
          </a:solidFill>
          <a:ln w="9525">
            <a:solidFill>
              <a:srgbClr val="000000"/>
            </a:solidFill>
            <a:round/>
            <a:headEnd/>
            <a:tailEnd/>
          </a:ln>
        </p:spPr>
        <p:txBody>
          <a:bodyPr lIns="0" tIns="0" rIns="0" bIns="0" anchor="ctr"/>
          <a:lstStyle/>
          <a:p>
            <a:pPr algn="ctr"/>
            <a:r>
              <a:rPr lang="en-US" sz="1100" b="0"/>
              <a:t>Reliability and Operations Subcommittee (ROS)</a:t>
            </a:r>
            <a:endParaRPr lang="en-US" sz="1100" b="0">
              <a:solidFill>
                <a:schemeClr val="tx1"/>
              </a:solidFill>
            </a:endParaRPr>
          </a:p>
        </p:txBody>
      </p:sp>
      <p:sp>
        <p:nvSpPr>
          <p:cNvPr id="6150" name="_s1053"/>
          <p:cNvSpPr>
            <a:spLocks noChangeArrowheads="1"/>
          </p:cNvSpPr>
          <p:nvPr/>
        </p:nvSpPr>
        <p:spPr bwMode="auto">
          <a:xfrm>
            <a:off x="5559425" y="2862263"/>
            <a:ext cx="1450975" cy="2657475"/>
          </a:xfrm>
          <a:prstGeom prst="roundRect">
            <a:avLst>
              <a:gd name="adj" fmla="val 16667"/>
            </a:avLst>
          </a:prstGeom>
          <a:solidFill>
            <a:schemeClr val="accent1"/>
          </a:solidFill>
          <a:ln w="9525">
            <a:solidFill>
              <a:srgbClr val="000000"/>
            </a:solidFill>
            <a:round/>
            <a:headEnd/>
            <a:tailEnd/>
          </a:ln>
        </p:spPr>
        <p:txBody>
          <a:bodyPr lIns="0" tIns="0" rIns="0" bIns="0" anchor="ctr"/>
          <a:lstStyle/>
          <a:p>
            <a:pPr algn="ctr"/>
            <a:endParaRPr lang="en-US" sz="900" u="sng" dirty="0"/>
          </a:p>
          <a:p>
            <a:pPr algn="ctr"/>
            <a:r>
              <a:rPr lang="en-US" sz="900" u="sng" dirty="0"/>
              <a:t>Working Groups</a:t>
            </a:r>
          </a:p>
          <a:p>
            <a:pPr algn="ctr"/>
            <a:r>
              <a:rPr lang="en-US" sz="900" dirty="0"/>
              <a:t>Black Start (BSWG)</a:t>
            </a:r>
          </a:p>
          <a:p>
            <a:pPr algn="ctr"/>
            <a:r>
              <a:rPr lang="en-US" sz="900" dirty="0"/>
              <a:t>Critical Infrastructure Protection (CIPWG)</a:t>
            </a:r>
          </a:p>
          <a:p>
            <a:pPr algn="ctr"/>
            <a:r>
              <a:rPr lang="en-US" sz="900" dirty="0"/>
              <a:t>Dynamics (DWG)</a:t>
            </a:r>
          </a:p>
          <a:p>
            <a:pPr algn="ctr"/>
            <a:r>
              <a:rPr lang="en-US" sz="900" dirty="0"/>
              <a:t>NERC Reliability (NRWG)</a:t>
            </a:r>
          </a:p>
          <a:p>
            <a:pPr algn="ctr"/>
            <a:r>
              <a:rPr lang="en-US" sz="900" dirty="0"/>
              <a:t>Network Data Support (NDSWG)</a:t>
            </a:r>
          </a:p>
          <a:p>
            <a:pPr algn="ctr"/>
            <a:r>
              <a:rPr lang="en-US" sz="900" dirty="0"/>
              <a:t>Operations (OWG)</a:t>
            </a:r>
          </a:p>
          <a:p>
            <a:pPr algn="ctr"/>
            <a:r>
              <a:rPr lang="en-US" sz="900" dirty="0"/>
              <a:t>Performance Disturbance Compliance (PDCWG)</a:t>
            </a:r>
          </a:p>
          <a:p>
            <a:pPr algn="ctr"/>
            <a:r>
              <a:rPr lang="en-US" sz="900" dirty="0"/>
              <a:t>Planning (PLWG)</a:t>
            </a:r>
          </a:p>
          <a:p>
            <a:pPr algn="ctr"/>
            <a:r>
              <a:rPr lang="en-US" sz="900" dirty="0"/>
              <a:t>System Protection (SPWG)</a:t>
            </a:r>
          </a:p>
          <a:p>
            <a:pPr algn="ctr"/>
            <a:r>
              <a:rPr lang="en-US" sz="900" dirty="0"/>
              <a:t>Steady State (SSWG)</a:t>
            </a:r>
          </a:p>
          <a:p>
            <a:pPr algn="ctr"/>
            <a:endParaRPr lang="en-US" sz="1200" b="0" dirty="0">
              <a:solidFill>
                <a:schemeClr val="tx1"/>
              </a:solidFill>
            </a:endParaRPr>
          </a:p>
        </p:txBody>
      </p:sp>
      <p:sp>
        <p:nvSpPr>
          <p:cNvPr id="6151" name="_s1052"/>
          <p:cNvSpPr>
            <a:spLocks noChangeArrowheads="1"/>
          </p:cNvSpPr>
          <p:nvPr/>
        </p:nvSpPr>
        <p:spPr bwMode="auto">
          <a:xfrm>
            <a:off x="7353300" y="5392738"/>
            <a:ext cx="1600200" cy="917575"/>
          </a:xfrm>
          <a:prstGeom prst="roundRect">
            <a:avLst>
              <a:gd name="adj" fmla="val 16667"/>
            </a:avLst>
          </a:prstGeom>
          <a:solidFill>
            <a:schemeClr val="accent1"/>
          </a:solidFill>
          <a:ln w="9525">
            <a:solidFill>
              <a:srgbClr val="000000"/>
            </a:solidFill>
            <a:round/>
            <a:headEnd/>
            <a:tailEnd/>
          </a:ln>
        </p:spPr>
        <p:txBody>
          <a:bodyPr lIns="0" tIns="0" rIns="0" bIns="0" anchor="ctr"/>
          <a:lstStyle/>
          <a:p>
            <a:pPr algn="ctr">
              <a:defRPr/>
            </a:pPr>
            <a:r>
              <a:rPr lang="en-US" sz="1100" u="sng" dirty="0"/>
              <a:t>Task Forces</a:t>
            </a:r>
          </a:p>
          <a:p>
            <a:pPr marL="228600" indent="-228600" algn="ctr">
              <a:defRPr/>
            </a:pPr>
            <a:r>
              <a:rPr lang="en-US" sz="1100" dirty="0"/>
              <a:t>Generation Adequacy (GATF</a:t>
            </a:r>
            <a:r>
              <a:rPr lang="en-US" sz="1100" dirty="0" smtClean="0"/>
              <a:t>)</a:t>
            </a:r>
          </a:p>
          <a:p>
            <a:pPr marL="228600" indent="-228600" algn="ctr">
              <a:defRPr/>
            </a:pPr>
            <a:r>
              <a:rPr lang="en-US" sz="1100" dirty="0" smtClean="0"/>
              <a:t>Resource Adequacy (RATF)</a:t>
            </a:r>
            <a:endParaRPr lang="en-US" sz="1100" dirty="0"/>
          </a:p>
        </p:txBody>
      </p:sp>
      <p:sp>
        <p:nvSpPr>
          <p:cNvPr id="6152" name="_s1048"/>
          <p:cNvSpPr>
            <a:spLocks noChangeArrowheads="1"/>
          </p:cNvSpPr>
          <p:nvPr/>
        </p:nvSpPr>
        <p:spPr bwMode="auto">
          <a:xfrm>
            <a:off x="152400" y="2266950"/>
            <a:ext cx="1676400" cy="533400"/>
          </a:xfrm>
          <a:prstGeom prst="roundRect">
            <a:avLst>
              <a:gd name="adj" fmla="val 16667"/>
            </a:avLst>
          </a:prstGeom>
          <a:solidFill>
            <a:srgbClr val="FFFF00"/>
          </a:solidFill>
          <a:ln w="9525">
            <a:solidFill>
              <a:srgbClr val="000000"/>
            </a:solidFill>
            <a:round/>
            <a:headEnd/>
            <a:tailEnd/>
          </a:ln>
        </p:spPr>
        <p:txBody>
          <a:bodyPr lIns="0" tIns="0" rIns="0" bIns="0" anchor="ctr"/>
          <a:lstStyle/>
          <a:p>
            <a:pPr algn="ctr"/>
            <a:r>
              <a:rPr lang="en-US" sz="1200" b="0" dirty="0"/>
              <a:t>Commercial Operations Subcommittee (COPS)</a:t>
            </a:r>
          </a:p>
        </p:txBody>
      </p:sp>
      <p:sp>
        <p:nvSpPr>
          <p:cNvPr id="6153" name="_s1048"/>
          <p:cNvSpPr>
            <a:spLocks noChangeArrowheads="1"/>
          </p:cNvSpPr>
          <p:nvPr/>
        </p:nvSpPr>
        <p:spPr bwMode="auto">
          <a:xfrm>
            <a:off x="7277100" y="2247900"/>
            <a:ext cx="1676400" cy="533400"/>
          </a:xfrm>
          <a:prstGeom prst="roundRect">
            <a:avLst>
              <a:gd name="adj" fmla="val 16667"/>
            </a:avLst>
          </a:prstGeom>
          <a:solidFill>
            <a:schemeClr val="accent1"/>
          </a:solidFill>
          <a:ln w="9525">
            <a:solidFill>
              <a:srgbClr val="000000"/>
            </a:solidFill>
            <a:round/>
            <a:headEnd/>
            <a:tailEnd/>
          </a:ln>
        </p:spPr>
        <p:txBody>
          <a:bodyPr lIns="0" tIns="0" rIns="0" bIns="0" anchor="ctr"/>
          <a:lstStyle/>
          <a:p>
            <a:pPr algn="ctr"/>
            <a:r>
              <a:rPr lang="en-US" sz="1200" b="0"/>
              <a:t>Wholesale Market Subcommittee (WMS)</a:t>
            </a:r>
          </a:p>
        </p:txBody>
      </p:sp>
      <p:sp>
        <p:nvSpPr>
          <p:cNvPr id="6154" name="_s1048"/>
          <p:cNvSpPr>
            <a:spLocks noChangeArrowheads="1"/>
          </p:cNvSpPr>
          <p:nvPr/>
        </p:nvSpPr>
        <p:spPr bwMode="auto">
          <a:xfrm>
            <a:off x="3733800" y="2247900"/>
            <a:ext cx="1676400" cy="533400"/>
          </a:xfrm>
          <a:prstGeom prst="roundRect">
            <a:avLst>
              <a:gd name="adj" fmla="val 16667"/>
            </a:avLst>
          </a:prstGeom>
          <a:solidFill>
            <a:srgbClr val="FFFF00"/>
          </a:solidFill>
          <a:ln w="9525">
            <a:solidFill>
              <a:srgbClr val="000000"/>
            </a:solidFill>
            <a:round/>
            <a:headEnd/>
            <a:tailEnd/>
          </a:ln>
        </p:spPr>
        <p:txBody>
          <a:bodyPr lIns="0" tIns="0" rIns="0" bIns="0" anchor="ctr"/>
          <a:lstStyle/>
          <a:p>
            <a:pPr algn="ctr"/>
            <a:r>
              <a:rPr lang="en-US" sz="1200" b="0"/>
              <a:t>Retail Market Subcommittee (RMS)</a:t>
            </a:r>
          </a:p>
        </p:txBody>
      </p:sp>
      <p:sp>
        <p:nvSpPr>
          <p:cNvPr id="6155" name="_s1048"/>
          <p:cNvSpPr>
            <a:spLocks noChangeArrowheads="1"/>
          </p:cNvSpPr>
          <p:nvPr/>
        </p:nvSpPr>
        <p:spPr bwMode="auto">
          <a:xfrm>
            <a:off x="1962150" y="2247900"/>
            <a:ext cx="1676400" cy="533400"/>
          </a:xfrm>
          <a:prstGeom prst="roundRect">
            <a:avLst>
              <a:gd name="adj" fmla="val 16667"/>
            </a:avLst>
          </a:prstGeom>
          <a:solidFill>
            <a:srgbClr val="0EC89C"/>
          </a:solidFill>
          <a:ln w="9525">
            <a:solidFill>
              <a:srgbClr val="000000"/>
            </a:solidFill>
            <a:round/>
            <a:headEnd/>
            <a:tailEnd/>
          </a:ln>
        </p:spPr>
        <p:txBody>
          <a:bodyPr lIns="0" tIns="0" rIns="0" bIns="0" anchor="ctr"/>
          <a:lstStyle/>
          <a:p>
            <a:pPr algn="ctr"/>
            <a:endParaRPr lang="en-US" sz="1100" b="0" dirty="0" smtClean="0"/>
          </a:p>
          <a:p>
            <a:pPr algn="ctr"/>
            <a:r>
              <a:rPr lang="en-US" sz="1100" b="0" dirty="0" smtClean="0"/>
              <a:t>Protocol </a:t>
            </a:r>
            <a:r>
              <a:rPr lang="en-US" sz="1100" b="0" dirty="0"/>
              <a:t>Revision Subcommittee (PRS)</a:t>
            </a:r>
          </a:p>
          <a:p>
            <a:pPr algn="ctr"/>
            <a:endParaRPr lang="en-US" dirty="0"/>
          </a:p>
        </p:txBody>
      </p:sp>
      <p:sp>
        <p:nvSpPr>
          <p:cNvPr id="6156" name="_s1053"/>
          <p:cNvSpPr>
            <a:spLocks noChangeArrowheads="1"/>
          </p:cNvSpPr>
          <p:nvPr/>
        </p:nvSpPr>
        <p:spPr bwMode="auto">
          <a:xfrm>
            <a:off x="152400" y="3105150"/>
            <a:ext cx="1600200" cy="1050925"/>
          </a:xfrm>
          <a:prstGeom prst="roundRect">
            <a:avLst>
              <a:gd name="adj" fmla="val 16667"/>
            </a:avLst>
          </a:prstGeom>
          <a:solidFill>
            <a:srgbClr val="FFFF00"/>
          </a:solidFill>
          <a:ln w="9525">
            <a:solidFill>
              <a:srgbClr val="000000"/>
            </a:solidFill>
            <a:round/>
            <a:headEnd/>
            <a:tailEnd/>
          </a:ln>
        </p:spPr>
        <p:txBody>
          <a:bodyPr lIns="0" tIns="0" rIns="0" bIns="0" anchor="ctr"/>
          <a:lstStyle/>
          <a:p>
            <a:pPr algn="ctr"/>
            <a:r>
              <a:rPr lang="en-US" sz="1100" u="sng" dirty="0"/>
              <a:t>Working Groups</a:t>
            </a:r>
          </a:p>
          <a:p>
            <a:pPr algn="ctr"/>
            <a:r>
              <a:rPr lang="en-US" sz="1100" dirty="0"/>
              <a:t>Communications and Settlements (CSWG)</a:t>
            </a:r>
          </a:p>
          <a:p>
            <a:pPr algn="ctr"/>
            <a:r>
              <a:rPr lang="en-US" sz="1100" dirty="0"/>
              <a:t>Profiling (PWG)</a:t>
            </a:r>
          </a:p>
          <a:p>
            <a:pPr algn="ctr"/>
            <a:endParaRPr lang="en-US" sz="1200" b="0" dirty="0">
              <a:solidFill>
                <a:schemeClr val="tx1"/>
              </a:solidFill>
            </a:endParaRPr>
          </a:p>
        </p:txBody>
      </p:sp>
      <p:sp>
        <p:nvSpPr>
          <p:cNvPr id="6157" name="_s1053"/>
          <p:cNvSpPr>
            <a:spLocks noChangeArrowheads="1"/>
          </p:cNvSpPr>
          <p:nvPr/>
        </p:nvSpPr>
        <p:spPr bwMode="auto">
          <a:xfrm>
            <a:off x="7353300" y="2971800"/>
            <a:ext cx="1600200" cy="2239963"/>
          </a:xfrm>
          <a:prstGeom prst="roundRect">
            <a:avLst>
              <a:gd name="adj" fmla="val 16667"/>
            </a:avLst>
          </a:prstGeom>
          <a:solidFill>
            <a:schemeClr val="accent1"/>
          </a:solidFill>
          <a:ln w="9525">
            <a:solidFill>
              <a:srgbClr val="000000"/>
            </a:solidFill>
            <a:round/>
            <a:headEnd/>
            <a:tailEnd/>
          </a:ln>
        </p:spPr>
        <p:txBody>
          <a:bodyPr lIns="0" tIns="0" rIns="0" bIns="0" anchor="ctr"/>
          <a:lstStyle/>
          <a:p>
            <a:pPr algn="ctr"/>
            <a:endParaRPr lang="en-US" sz="1050" u="sng" dirty="0" smtClean="0"/>
          </a:p>
          <a:p>
            <a:pPr algn="ctr"/>
            <a:endParaRPr lang="en-US" sz="1050" u="sng" dirty="0"/>
          </a:p>
          <a:p>
            <a:pPr algn="ctr"/>
            <a:r>
              <a:rPr lang="en-US" sz="1050" u="sng" dirty="0" smtClean="0"/>
              <a:t>Working </a:t>
            </a:r>
            <a:r>
              <a:rPr lang="en-US" sz="1050" u="sng" dirty="0"/>
              <a:t>Groups</a:t>
            </a:r>
          </a:p>
          <a:p>
            <a:pPr algn="ctr"/>
            <a:r>
              <a:rPr lang="en-US" sz="1050" dirty="0"/>
              <a:t>Congestion Management (CMWG)</a:t>
            </a:r>
          </a:p>
          <a:p>
            <a:pPr algn="ctr"/>
            <a:r>
              <a:rPr lang="en-US" sz="1050" dirty="0"/>
              <a:t>Demand Side (DSWG)</a:t>
            </a:r>
          </a:p>
          <a:p>
            <a:pPr algn="ctr"/>
            <a:r>
              <a:rPr lang="en-US" sz="1050" dirty="0"/>
              <a:t>Emerging Technologies (ETWG)</a:t>
            </a:r>
          </a:p>
          <a:p>
            <a:pPr algn="ctr"/>
            <a:r>
              <a:rPr lang="en-US" sz="1050" dirty="0"/>
              <a:t>Market Credit (MCWG)</a:t>
            </a:r>
          </a:p>
          <a:p>
            <a:pPr algn="ctr"/>
            <a:r>
              <a:rPr lang="en-US" sz="1050" dirty="0"/>
              <a:t>Metering (MWG)</a:t>
            </a:r>
          </a:p>
          <a:p>
            <a:pPr algn="ctr"/>
            <a:r>
              <a:rPr lang="en-US" sz="1050" dirty="0"/>
              <a:t>QSE Managers (QMWG)</a:t>
            </a:r>
          </a:p>
          <a:p>
            <a:pPr algn="ctr"/>
            <a:r>
              <a:rPr lang="en-US" sz="1050" dirty="0"/>
              <a:t>Resource Cost (RCWG)</a:t>
            </a:r>
          </a:p>
          <a:p>
            <a:pPr algn="ctr"/>
            <a:endParaRPr lang="en-US" sz="1050" dirty="0"/>
          </a:p>
          <a:p>
            <a:pPr algn="ctr"/>
            <a:endParaRPr lang="en-US" b="0" dirty="0">
              <a:solidFill>
                <a:schemeClr val="tx1"/>
              </a:solidFill>
            </a:endParaRPr>
          </a:p>
        </p:txBody>
      </p:sp>
      <p:sp>
        <p:nvSpPr>
          <p:cNvPr id="6158" name="_s1053"/>
          <p:cNvSpPr>
            <a:spLocks noChangeArrowheads="1"/>
          </p:cNvSpPr>
          <p:nvPr/>
        </p:nvSpPr>
        <p:spPr bwMode="auto">
          <a:xfrm>
            <a:off x="3771900" y="2985778"/>
            <a:ext cx="1600200" cy="1676400"/>
          </a:xfrm>
          <a:prstGeom prst="roundRect">
            <a:avLst>
              <a:gd name="adj" fmla="val 16667"/>
            </a:avLst>
          </a:prstGeom>
          <a:solidFill>
            <a:srgbClr val="FFFF00"/>
          </a:solidFill>
          <a:ln w="9525">
            <a:solidFill>
              <a:srgbClr val="000000"/>
            </a:solidFill>
            <a:round/>
            <a:headEnd/>
            <a:tailEnd/>
          </a:ln>
        </p:spPr>
        <p:txBody>
          <a:bodyPr lIns="0" tIns="0" rIns="0" bIns="0" anchor="ctr"/>
          <a:lstStyle/>
          <a:p>
            <a:pPr algn="ctr"/>
            <a:endParaRPr lang="en-US" sz="1100" u="sng" dirty="0" smtClean="0"/>
          </a:p>
          <a:p>
            <a:pPr algn="ctr"/>
            <a:endParaRPr lang="en-US" sz="1100" u="sng" dirty="0"/>
          </a:p>
          <a:p>
            <a:pPr algn="ctr"/>
            <a:r>
              <a:rPr lang="en-US" sz="1100" u="sng" dirty="0" smtClean="0"/>
              <a:t>Working </a:t>
            </a:r>
            <a:r>
              <a:rPr lang="en-US" sz="1100" u="sng" dirty="0"/>
              <a:t>Groups</a:t>
            </a:r>
          </a:p>
          <a:p>
            <a:pPr algn="ctr"/>
            <a:r>
              <a:rPr lang="en-US" sz="1100" dirty="0"/>
              <a:t>Advanced Metering (AMWG)</a:t>
            </a:r>
          </a:p>
          <a:p>
            <a:pPr algn="ctr"/>
            <a:r>
              <a:rPr lang="en-US" sz="1100" dirty="0"/>
              <a:t>Texas Data Transport (TDTWG)</a:t>
            </a:r>
          </a:p>
          <a:p>
            <a:pPr algn="ctr"/>
            <a:r>
              <a:rPr lang="en-US" sz="1100" dirty="0"/>
              <a:t>Texas Standard Electronic Transaction (Texas SET) </a:t>
            </a:r>
          </a:p>
          <a:p>
            <a:pPr algn="ctr"/>
            <a:endParaRPr lang="en-US" b="0" dirty="0">
              <a:solidFill>
                <a:schemeClr val="tx1"/>
              </a:solidFill>
            </a:endParaRPr>
          </a:p>
        </p:txBody>
      </p:sp>
      <p:sp>
        <p:nvSpPr>
          <p:cNvPr id="6159" name="_s1052"/>
          <p:cNvSpPr>
            <a:spLocks noChangeArrowheads="1"/>
          </p:cNvSpPr>
          <p:nvPr/>
        </p:nvSpPr>
        <p:spPr bwMode="auto">
          <a:xfrm>
            <a:off x="3746500" y="4914900"/>
            <a:ext cx="1549400" cy="649288"/>
          </a:xfrm>
          <a:prstGeom prst="roundRect">
            <a:avLst>
              <a:gd name="adj" fmla="val 16667"/>
            </a:avLst>
          </a:prstGeom>
          <a:solidFill>
            <a:srgbClr val="FFFF00"/>
          </a:solidFill>
          <a:ln w="9525">
            <a:solidFill>
              <a:schemeClr val="tx1"/>
            </a:solidFill>
            <a:round/>
            <a:headEnd/>
            <a:tailEnd/>
          </a:ln>
        </p:spPr>
        <p:txBody>
          <a:bodyPr lIns="0" tIns="0" rIns="0" bIns="0" anchor="ctr"/>
          <a:lstStyle/>
          <a:p>
            <a:pPr algn="ctr"/>
            <a:r>
              <a:rPr lang="en-US" sz="1100" u="sng" dirty="0"/>
              <a:t>Task Forces</a:t>
            </a:r>
          </a:p>
          <a:p>
            <a:pPr algn="ctr"/>
            <a:r>
              <a:rPr lang="en-US" sz="1100" dirty="0" err="1"/>
              <a:t>MarkeTrak</a:t>
            </a:r>
            <a:endParaRPr lang="en-US" sz="1100" dirty="0"/>
          </a:p>
          <a:p>
            <a:pPr algn="ctr"/>
            <a:r>
              <a:rPr lang="en-US" sz="1100" dirty="0"/>
              <a:t>Sharyland Transition (STTF)</a:t>
            </a:r>
          </a:p>
        </p:txBody>
      </p:sp>
      <p:sp>
        <p:nvSpPr>
          <p:cNvPr id="6162" name="_s1052"/>
          <p:cNvSpPr>
            <a:spLocks noChangeArrowheads="1"/>
          </p:cNvSpPr>
          <p:nvPr/>
        </p:nvSpPr>
        <p:spPr bwMode="auto">
          <a:xfrm>
            <a:off x="5505450" y="5564188"/>
            <a:ext cx="1600200" cy="911225"/>
          </a:xfrm>
          <a:prstGeom prst="roundRect">
            <a:avLst>
              <a:gd name="adj" fmla="val 16667"/>
            </a:avLst>
          </a:prstGeom>
          <a:solidFill>
            <a:schemeClr val="accent1"/>
          </a:solidFill>
          <a:ln w="9525">
            <a:solidFill>
              <a:srgbClr val="000000"/>
            </a:solidFill>
            <a:round/>
            <a:headEnd/>
            <a:tailEnd/>
          </a:ln>
        </p:spPr>
        <p:txBody>
          <a:bodyPr lIns="0" tIns="0" rIns="0" bIns="0" anchor="ctr"/>
          <a:lstStyle/>
          <a:p>
            <a:pPr algn="ctr">
              <a:defRPr/>
            </a:pPr>
            <a:r>
              <a:rPr lang="en-US" sz="800" u="sng" dirty="0"/>
              <a:t>Task Forces</a:t>
            </a:r>
          </a:p>
          <a:p>
            <a:pPr marL="228600" indent="-228600" algn="ctr">
              <a:defRPr/>
            </a:pPr>
            <a:r>
              <a:rPr lang="en-US" sz="800" dirty="0"/>
              <a:t>Data Change Process (DCPTF)</a:t>
            </a:r>
          </a:p>
          <a:p>
            <a:pPr marL="228600" indent="-228600" algn="ctr">
              <a:defRPr/>
            </a:pPr>
            <a:r>
              <a:rPr lang="en-US" sz="800" dirty="0" err="1"/>
              <a:t>Opearations</a:t>
            </a:r>
            <a:r>
              <a:rPr lang="en-US" sz="800" dirty="0"/>
              <a:t> &amp; Planning Synchronization (OPSTF)</a:t>
            </a:r>
          </a:p>
          <a:p>
            <a:pPr marL="228600" indent="-228600" algn="ctr">
              <a:defRPr/>
            </a:pPr>
            <a:r>
              <a:rPr lang="en-US" sz="800" dirty="0"/>
              <a:t>SPS Type 2 (SPS2TF)</a:t>
            </a:r>
          </a:p>
          <a:p>
            <a:pPr marL="228600" indent="-228600" algn="ctr">
              <a:defRPr/>
            </a:pPr>
            <a:r>
              <a:rPr lang="en-US" sz="800" dirty="0"/>
              <a:t>Voltage Reduction (VRTF)</a:t>
            </a:r>
          </a:p>
          <a:p>
            <a:pPr marL="228600" indent="-228600" algn="ctr">
              <a:defRPr/>
            </a:pPr>
            <a:endParaRPr lang="en-US" sz="900" dirty="0"/>
          </a:p>
        </p:txBody>
      </p:sp>
      <p:cxnSp>
        <p:nvCxnSpPr>
          <p:cNvPr id="6161" name="AutoShape 19"/>
          <p:cNvCxnSpPr>
            <a:cxnSpLocks noChangeShapeType="1"/>
          </p:cNvCxnSpPr>
          <p:nvPr/>
        </p:nvCxnSpPr>
        <p:spPr bwMode="auto">
          <a:xfrm>
            <a:off x="952500" y="2171700"/>
            <a:ext cx="7162800" cy="1588"/>
          </a:xfrm>
          <a:prstGeom prst="straightConnector1">
            <a:avLst/>
          </a:prstGeom>
          <a:noFill/>
          <a:ln w="25400">
            <a:solidFill>
              <a:schemeClr val="tx1"/>
            </a:solidFill>
            <a:round/>
            <a:headEnd/>
            <a:tailEnd/>
          </a:ln>
          <a:extLst>
            <a:ext uri="{909E8E84-426E-40DD-AFC4-6F175D3DCCD1}">
              <a14:hiddenFill xmlns:a14="http://schemas.microsoft.com/office/drawing/2010/main">
                <a:noFill/>
              </a14:hiddenFill>
            </a:ext>
          </a:extLst>
        </p:spPr>
      </p:cxnSp>
      <p:sp>
        <p:nvSpPr>
          <p:cNvPr id="2" name="Line 20"/>
          <p:cNvSpPr>
            <a:spLocks noChangeShapeType="1"/>
          </p:cNvSpPr>
          <p:nvPr/>
        </p:nvSpPr>
        <p:spPr bwMode="auto">
          <a:xfrm>
            <a:off x="4533900" y="1562100"/>
            <a:ext cx="0" cy="76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3" name="Line 21"/>
          <p:cNvSpPr>
            <a:spLocks noChangeShapeType="1"/>
          </p:cNvSpPr>
          <p:nvPr/>
        </p:nvSpPr>
        <p:spPr bwMode="auto">
          <a:xfrm>
            <a:off x="4533900" y="20193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4" name="Line 22"/>
          <p:cNvSpPr>
            <a:spLocks noChangeShapeType="1"/>
          </p:cNvSpPr>
          <p:nvPr/>
        </p:nvSpPr>
        <p:spPr bwMode="auto">
          <a:xfrm>
            <a:off x="952500" y="2819400"/>
            <a:ext cx="0" cy="28575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5" name="Line 24"/>
          <p:cNvSpPr>
            <a:spLocks noChangeShapeType="1"/>
          </p:cNvSpPr>
          <p:nvPr/>
        </p:nvSpPr>
        <p:spPr bwMode="auto">
          <a:xfrm>
            <a:off x="4533900" y="2800350"/>
            <a:ext cx="0" cy="28575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6" name="Line 25"/>
          <p:cNvSpPr>
            <a:spLocks noChangeShapeType="1"/>
          </p:cNvSpPr>
          <p:nvPr/>
        </p:nvSpPr>
        <p:spPr bwMode="auto">
          <a:xfrm flipH="1" flipV="1">
            <a:off x="6280150" y="2871788"/>
            <a:ext cx="0" cy="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7" name="Line 26"/>
          <p:cNvSpPr>
            <a:spLocks noChangeShapeType="1"/>
          </p:cNvSpPr>
          <p:nvPr/>
        </p:nvSpPr>
        <p:spPr bwMode="auto">
          <a:xfrm>
            <a:off x="8115300" y="2781300"/>
            <a:ext cx="0" cy="1905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8" name="Line 28"/>
          <p:cNvSpPr>
            <a:spLocks noChangeShapeType="1"/>
          </p:cNvSpPr>
          <p:nvPr/>
        </p:nvSpPr>
        <p:spPr bwMode="auto">
          <a:xfrm>
            <a:off x="4610100" y="4762500"/>
            <a:ext cx="0" cy="1524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69" name="Line 29"/>
          <p:cNvSpPr>
            <a:spLocks noChangeShapeType="1"/>
          </p:cNvSpPr>
          <p:nvPr/>
        </p:nvSpPr>
        <p:spPr bwMode="auto">
          <a:xfrm flipH="1">
            <a:off x="6303963" y="5519738"/>
            <a:ext cx="0" cy="4445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71" name="Line 32"/>
          <p:cNvSpPr>
            <a:spLocks noChangeShapeType="1"/>
          </p:cNvSpPr>
          <p:nvPr/>
        </p:nvSpPr>
        <p:spPr bwMode="auto">
          <a:xfrm>
            <a:off x="2781300" y="2171700"/>
            <a:ext cx="0" cy="76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72" name="Line 33"/>
          <p:cNvSpPr>
            <a:spLocks noChangeShapeType="1"/>
          </p:cNvSpPr>
          <p:nvPr/>
        </p:nvSpPr>
        <p:spPr bwMode="auto">
          <a:xfrm>
            <a:off x="4533900" y="2171700"/>
            <a:ext cx="0" cy="76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73" name="Line 34"/>
          <p:cNvSpPr>
            <a:spLocks noChangeShapeType="1"/>
          </p:cNvSpPr>
          <p:nvPr/>
        </p:nvSpPr>
        <p:spPr bwMode="auto">
          <a:xfrm>
            <a:off x="6286500" y="2171700"/>
            <a:ext cx="19050" cy="76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74" name="Line 35"/>
          <p:cNvSpPr>
            <a:spLocks noChangeShapeType="1"/>
          </p:cNvSpPr>
          <p:nvPr/>
        </p:nvSpPr>
        <p:spPr bwMode="auto">
          <a:xfrm>
            <a:off x="8115300" y="2171700"/>
            <a:ext cx="0" cy="7620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75" name="_s1043"/>
          <p:cNvSpPr>
            <a:spLocks noChangeArrowheads="1"/>
          </p:cNvSpPr>
          <p:nvPr/>
        </p:nvSpPr>
        <p:spPr bwMode="auto">
          <a:xfrm>
            <a:off x="6076950" y="1409700"/>
            <a:ext cx="2209800" cy="685800"/>
          </a:xfrm>
          <a:prstGeom prst="roundRect">
            <a:avLst>
              <a:gd name="adj" fmla="val 1666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ctr"/>
          <a:lstStyle/>
          <a:p>
            <a:pPr algn="ctr"/>
            <a:endParaRPr lang="en-US" sz="600" b="0" dirty="0"/>
          </a:p>
          <a:p>
            <a:pPr algn="ctr"/>
            <a:r>
              <a:rPr lang="en-US" sz="900" b="0" dirty="0"/>
              <a:t>Finance and Audit Committee</a:t>
            </a:r>
          </a:p>
          <a:p>
            <a:pPr algn="ctr"/>
            <a:r>
              <a:rPr lang="en-US" sz="900" b="0" dirty="0"/>
              <a:t>Credit Work Group</a:t>
            </a:r>
          </a:p>
          <a:p>
            <a:pPr algn="ctr"/>
            <a:r>
              <a:rPr lang="en-US" sz="900" b="0" dirty="0"/>
              <a:t>HR and Governance Committee</a:t>
            </a:r>
          </a:p>
          <a:p>
            <a:pPr algn="ctr"/>
            <a:r>
              <a:rPr lang="en-US" sz="900" b="0" dirty="0"/>
              <a:t>Nominating Committee</a:t>
            </a:r>
          </a:p>
          <a:p>
            <a:pPr algn="ctr"/>
            <a:endParaRPr lang="en-US" sz="800" b="0" dirty="0">
              <a:solidFill>
                <a:schemeClr val="tx1"/>
              </a:solidFill>
            </a:endParaRPr>
          </a:p>
        </p:txBody>
      </p:sp>
      <p:cxnSp>
        <p:nvCxnSpPr>
          <p:cNvPr id="6176" name="Straight Arrow Connector 44"/>
          <p:cNvCxnSpPr>
            <a:cxnSpLocks noChangeShapeType="1"/>
            <a:stCxn id="6147" idx="3"/>
          </p:cNvCxnSpPr>
          <p:nvPr/>
        </p:nvCxnSpPr>
        <p:spPr bwMode="auto">
          <a:xfrm>
            <a:off x="5295900" y="1371600"/>
            <a:ext cx="876300" cy="381000"/>
          </a:xfrm>
          <a:prstGeom prst="straightConnector1">
            <a:avLst/>
          </a:prstGeom>
          <a:noFill/>
          <a:ln w="9525" algn="ctr">
            <a:solidFill>
              <a:srgbClr val="000000"/>
            </a:solidFill>
            <a:round/>
            <a:headEnd/>
            <a:tailEnd type="arrow" w="med" len="med"/>
          </a:ln>
          <a:extLst>
            <a:ext uri="{909E8E84-426E-40DD-AFC4-6F175D3DCCD1}">
              <a14:hiddenFill xmlns:a14="http://schemas.microsoft.com/office/drawing/2010/main">
                <a:noFill/>
              </a14:hiddenFill>
            </a:ext>
          </a:extLst>
        </p:spPr>
      </p:cxnSp>
      <p:sp>
        <p:nvSpPr>
          <p:cNvPr id="6177" name="Line 29"/>
          <p:cNvSpPr>
            <a:spLocks noChangeShapeType="1"/>
          </p:cNvSpPr>
          <p:nvPr/>
        </p:nvSpPr>
        <p:spPr bwMode="auto">
          <a:xfrm>
            <a:off x="6303963" y="2800350"/>
            <a:ext cx="0" cy="71438"/>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78" name="Line 26"/>
          <p:cNvSpPr>
            <a:spLocks noChangeShapeType="1"/>
          </p:cNvSpPr>
          <p:nvPr/>
        </p:nvSpPr>
        <p:spPr bwMode="auto">
          <a:xfrm>
            <a:off x="8115300" y="5210175"/>
            <a:ext cx="0" cy="182563"/>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37" name="Line 31"/>
          <p:cNvSpPr>
            <a:spLocks noChangeShapeType="1"/>
          </p:cNvSpPr>
          <p:nvPr/>
        </p:nvSpPr>
        <p:spPr bwMode="auto">
          <a:xfrm>
            <a:off x="952500" y="2171700"/>
            <a:ext cx="0" cy="95250"/>
          </a:xfrm>
          <a:prstGeom prst="line">
            <a:avLst/>
          </a:prstGeom>
          <a:noFill/>
          <a:ln w="25400">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955319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39700" y="312737"/>
            <a:ext cx="8915400" cy="320675"/>
          </a:xfrm>
        </p:spPr>
        <p:txBody>
          <a:bodyPr/>
          <a:lstStyle/>
          <a:p>
            <a:pPr eaLnBrk="1" hangingPunct="1"/>
            <a:r>
              <a:rPr lang="en-US" b="1" dirty="0" smtClean="0"/>
              <a:t>What’s going on?</a:t>
            </a:r>
          </a:p>
        </p:txBody>
      </p:sp>
      <p:sp>
        <p:nvSpPr>
          <p:cNvPr id="7171" name="Rectangle 3"/>
          <p:cNvSpPr>
            <a:spLocks noGrp="1" noChangeArrowheads="1"/>
          </p:cNvSpPr>
          <p:nvPr>
            <p:ph type="body" idx="1"/>
          </p:nvPr>
        </p:nvSpPr>
        <p:spPr/>
        <p:txBody>
          <a:bodyPr/>
          <a:lstStyle/>
          <a:p>
            <a:pPr eaLnBrk="1" hangingPunct="1">
              <a:buFontTx/>
              <a:buNone/>
            </a:pPr>
            <a:r>
              <a:rPr lang="en-US" sz="2800" dirty="0" smtClean="0"/>
              <a:t>Information on all these groups can be found on ERCOT’s website, www.ercot.com</a:t>
            </a:r>
          </a:p>
          <a:p>
            <a:pPr eaLnBrk="1" hangingPunct="1">
              <a:buFontTx/>
              <a:buNone/>
            </a:pPr>
            <a:endParaRPr lang="en-US" sz="2800" dirty="0" smtClean="0"/>
          </a:p>
          <a:p>
            <a:pPr lvl="1" eaLnBrk="1" hangingPunct="1">
              <a:buFontTx/>
              <a:buChar char="•"/>
            </a:pPr>
            <a:r>
              <a:rPr lang="en-US" sz="2800" dirty="0" smtClean="0"/>
              <a:t>Committees and Groups web pages</a:t>
            </a:r>
          </a:p>
          <a:p>
            <a:pPr lvl="1" eaLnBrk="1" hangingPunct="1">
              <a:buFontTx/>
              <a:buChar char="•"/>
            </a:pPr>
            <a:r>
              <a:rPr lang="en-US" sz="2800" dirty="0" smtClean="0"/>
              <a:t>Meeting Agenda &amp; Minutes</a:t>
            </a:r>
          </a:p>
          <a:p>
            <a:pPr lvl="1" eaLnBrk="1" hangingPunct="1">
              <a:buFontTx/>
              <a:buChar char="•"/>
            </a:pPr>
            <a:r>
              <a:rPr lang="en-US" sz="2800" dirty="0" smtClean="0"/>
              <a:t>ERCOT Meeting Calendar</a:t>
            </a:r>
          </a:p>
          <a:p>
            <a:pPr lvl="1" eaLnBrk="1" hangingPunct="1">
              <a:buFontTx/>
              <a:buChar char="•"/>
            </a:pPr>
            <a:r>
              <a:rPr lang="en-US" sz="2800" dirty="0" smtClean="0"/>
              <a:t>Mailing lists</a:t>
            </a:r>
          </a:p>
          <a:p>
            <a:pPr lvl="1" eaLnBrk="1" hangingPunct="1">
              <a:buFontTx/>
              <a:buChar char="•"/>
            </a:pPr>
            <a:endParaRPr lang="en-US" sz="2800" dirty="0" smtClean="0"/>
          </a:p>
        </p:txBody>
      </p:sp>
      <p:pic>
        <p:nvPicPr>
          <p:cNvPr id="7172" name="Picture 4" descr="MCj0299063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38600" y="4648200"/>
            <a:ext cx="1316038"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752807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9700" y="152400"/>
            <a:ext cx="8699500" cy="533400"/>
          </a:xfrm>
        </p:spPr>
        <p:txBody>
          <a:bodyPr/>
          <a:lstStyle/>
          <a:p>
            <a:pPr eaLnBrk="1" hangingPunct="1"/>
            <a:r>
              <a:rPr lang="en-US" b="1" dirty="0" smtClean="0"/>
              <a:t>Retail Market Subcommittee (RMS)</a:t>
            </a:r>
          </a:p>
        </p:txBody>
      </p:sp>
      <p:sp>
        <p:nvSpPr>
          <p:cNvPr id="8195" name="Rectangle 3"/>
          <p:cNvSpPr>
            <a:spLocks noGrp="1" noChangeArrowheads="1"/>
          </p:cNvSpPr>
          <p:nvPr>
            <p:ph type="body" idx="1"/>
          </p:nvPr>
        </p:nvSpPr>
        <p:spPr>
          <a:xfrm>
            <a:off x="457200" y="1524000"/>
            <a:ext cx="8229600" cy="4525963"/>
          </a:xfrm>
        </p:spPr>
        <p:txBody>
          <a:bodyPr/>
          <a:lstStyle/>
          <a:p>
            <a:pPr indent="0" eaLnBrk="1" hangingPunct="1">
              <a:lnSpc>
                <a:spcPct val="90000"/>
              </a:lnSpc>
            </a:pPr>
            <a:r>
              <a:rPr lang="en-US" sz="2800" b="0" dirty="0" smtClean="0"/>
              <a:t>Reports to the Technical Advisory Committee (TAC)</a:t>
            </a:r>
          </a:p>
          <a:p>
            <a:pPr indent="0" eaLnBrk="1" hangingPunct="1">
              <a:lnSpc>
                <a:spcPct val="90000"/>
              </a:lnSpc>
              <a:buFontTx/>
              <a:buNone/>
            </a:pPr>
            <a:endParaRPr lang="en-US" b="0" dirty="0" smtClean="0"/>
          </a:p>
          <a:p>
            <a:pPr indent="0" eaLnBrk="1" hangingPunct="1">
              <a:lnSpc>
                <a:spcPct val="90000"/>
              </a:lnSpc>
            </a:pPr>
            <a:r>
              <a:rPr lang="en-US" sz="2800" b="0" dirty="0" smtClean="0"/>
              <a:t>Serves as a forum for issue resolution for Retail Market matters directly affecting ERCOT and ERCOT Protocols</a:t>
            </a:r>
          </a:p>
          <a:p>
            <a:pPr indent="0" eaLnBrk="1" hangingPunct="1">
              <a:lnSpc>
                <a:spcPct val="90000"/>
              </a:lnSpc>
              <a:buFontTx/>
              <a:buNone/>
            </a:pPr>
            <a:endParaRPr lang="en-US" b="0" dirty="0" smtClean="0"/>
          </a:p>
          <a:p>
            <a:pPr indent="0" eaLnBrk="1" hangingPunct="1">
              <a:lnSpc>
                <a:spcPct val="90000"/>
              </a:lnSpc>
            </a:pPr>
            <a:r>
              <a:rPr lang="en-US" sz="2800" b="0" dirty="0" smtClean="0"/>
              <a:t>RMS recommends changes and documents the justification for proposed changes to retail related Protocols, systems, resources and procedures</a:t>
            </a:r>
            <a:r>
              <a:rPr lang="en-US" sz="3200" b="0" dirty="0" smtClean="0"/>
              <a:t> </a:t>
            </a:r>
          </a:p>
          <a:p>
            <a:pPr indent="0" eaLnBrk="1" hangingPunct="1">
              <a:lnSpc>
                <a:spcPct val="90000"/>
              </a:lnSpc>
              <a:buFontTx/>
              <a:buNone/>
            </a:pPr>
            <a:endParaRPr lang="en-US" sz="3200" b="0" dirty="0" smtClean="0"/>
          </a:p>
        </p:txBody>
      </p:sp>
    </p:spTree>
    <p:extLst>
      <p:ext uri="{BB962C8B-B14F-4D97-AF65-F5344CB8AC3E}">
        <p14:creationId xmlns:p14="http://schemas.microsoft.com/office/powerpoint/2010/main" val="378435340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88900" y="63500"/>
            <a:ext cx="8589963" cy="595313"/>
          </a:xfrm>
        </p:spPr>
        <p:txBody>
          <a:bodyPr/>
          <a:lstStyle/>
          <a:p>
            <a:pPr eaLnBrk="1" hangingPunct="1"/>
            <a:r>
              <a:rPr lang="en-US" b="1" dirty="0" smtClean="0"/>
              <a:t>RMS Working Groups</a:t>
            </a:r>
          </a:p>
        </p:txBody>
      </p:sp>
      <p:sp>
        <p:nvSpPr>
          <p:cNvPr id="9219" name="Rectangle 3"/>
          <p:cNvSpPr>
            <a:spLocks noGrp="1" noChangeArrowheads="1"/>
          </p:cNvSpPr>
          <p:nvPr>
            <p:ph type="body" idx="1"/>
          </p:nvPr>
        </p:nvSpPr>
        <p:spPr>
          <a:xfrm>
            <a:off x="457200" y="1600200"/>
            <a:ext cx="8229600" cy="5029200"/>
          </a:xfrm>
        </p:spPr>
        <p:txBody>
          <a:bodyPr/>
          <a:lstStyle/>
          <a:p>
            <a:pPr eaLnBrk="1" hangingPunct="1">
              <a:lnSpc>
                <a:spcPct val="90000"/>
              </a:lnSpc>
              <a:buFontTx/>
              <a:buNone/>
            </a:pPr>
            <a:r>
              <a:rPr lang="en-US" sz="2800" dirty="0" smtClean="0"/>
              <a:t>Three Working Groups report to RMS</a:t>
            </a:r>
          </a:p>
          <a:p>
            <a:pPr eaLnBrk="1" hangingPunct="1">
              <a:lnSpc>
                <a:spcPct val="90000"/>
              </a:lnSpc>
              <a:buFontTx/>
              <a:buNone/>
            </a:pPr>
            <a:endParaRPr lang="en-US" sz="2800" dirty="0" smtClean="0"/>
          </a:p>
          <a:p>
            <a:pPr lvl="1" eaLnBrk="1" hangingPunct="1">
              <a:lnSpc>
                <a:spcPct val="150000"/>
              </a:lnSpc>
              <a:buFontTx/>
              <a:buChar char="•"/>
            </a:pPr>
            <a:r>
              <a:rPr lang="en-US" sz="2800" dirty="0" smtClean="0"/>
              <a:t>Advanced Metering (AMWG)</a:t>
            </a:r>
          </a:p>
          <a:p>
            <a:pPr lvl="1" eaLnBrk="1" hangingPunct="1">
              <a:lnSpc>
                <a:spcPct val="150000"/>
              </a:lnSpc>
              <a:buFontTx/>
              <a:buChar char="•"/>
            </a:pPr>
            <a:r>
              <a:rPr lang="en-US" sz="2800" dirty="0" smtClean="0"/>
              <a:t>Texas Data Transport (TDTWG)</a:t>
            </a:r>
          </a:p>
          <a:p>
            <a:pPr lvl="1" eaLnBrk="1" hangingPunct="1">
              <a:lnSpc>
                <a:spcPct val="150000"/>
              </a:lnSpc>
              <a:buFontTx/>
              <a:buChar char="•"/>
            </a:pPr>
            <a:r>
              <a:rPr lang="en-US" sz="2800" dirty="0" smtClean="0"/>
              <a:t>Texas Standard Electronic Transaction</a:t>
            </a:r>
            <a:br>
              <a:rPr lang="en-US" sz="2800" dirty="0" smtClean="0"/>
            </a:br>
            <a:r>
              <a:rPr lang="en-US" sz="2800" dirty="0" smtClean="0"/>
              <a:t>(Texas SET)</a:t>
            </a:r>
          </a:p>
          <a:p>
            <a:pPr lvl="1" eaLnBrk="1" hangingPunct="1">
              <a:lnSpc>
                <a:spcPct val="150000"/>
              </a:lnSpc>
              <a:buFontTx/>
              <a:buNone/>
            </a:pPr>
            <a:endParaRPr lang="en-US" sz="2800" dirty="0" smtClean="0"/>
          </a:p>
          <a:p>
            <a:pPr eaLnBrk="1" hangingPunct="1">
              <a:lnSpc>
                <a:spcPct val="90000"/>
              </a:lnSpc>
              <a:buFontTx/>
              <a:buNone/>
            </a:pPr>
            <a:endParaRPr lang="en-US" sz="2400" dirty="0" smtClean="0"/>
          </a:p>
        </p:txBody>
      </p:sp>
    </p:spTree>
    <p:extLst>
      <p:ext uri="{BB962C8B-B14F-4D97-AF65-F5344CB8AC3E}">
        <p14:creationId xmlns:p14="http://schemas.microsoft.com/office/powerpoint/2010/main" val="426823317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88900" y="63500"/>
            <a:ext cx="8589963" cy="595313"/>
          </a:xfrm>
        </p:spPr>
        <p:txBody>
          <a:bodyPr/>
          <a:lstStyle/>
          <a:p>
            <a:pPr eaLnBrk="1" hangingPunct="1"/>
            <a:r>
              <a:rPr lang="en-US" b="1" dirty="0" smtClean="0"/>
              <a:t>Currently Active RMS Task Force</a:t>
            </a:r>
          </a:p>
        </p:txBody>
      </p:sp>
      <p:sp>
        <p:nvSpPr>
          <p:cNvPr id="10243" name="Rectangle 3"/>
          <p:cNvSpPr>
            <a:spLocks noGrp="1" noChangeArrowheads="1"/>
          </p:cNvSpPr>
          <p:nvPr>
            <p:ph type="body" idx="1"/>
          </p:nvPr>
        </p:nvSpPr>
        <p:spPr>
          <a:xfrm>
            <a:off x="449263" y="1803400"/>
            <a:ext cx="8229600" cy="5029200"/>
          </a:xfrm>
        </p:spPr>
        <p:txBody>
          <a:bodyPr/>
          <a:lstStyle/>
          <a:p>
            <a:pPr eaLnBrk="1" hangingPunct="1">
              <a:lnSpc>
                <a:spcPct val="90000"/>
              </a:lnSpc>
              <a:buFontTx/>
              <a:buNone/>
            </a:pPr>
            <a:r>
              <a:rPr lang="en-US" sz="2800" dirty="0" smtClean="0"/>
              <a:t>Two Active Task Forces Support RMS</a:t>
            </a:r>
          </a:p>
          <a:p>
            <a:pPr eaLnBrk="1" hangingPunct="1">
              <a:lnSpc>
                <a:spcPct val="90000"/>
              </a:lnSpc>
              <a:buFontTx/>
              <a:buNone/>
            </a:pPr>
            <a:endParaRPr lang="en-US" sz="2800" dirty="0" smtClean="0"/>
          </a:p>
          <a:p>
            <a:pPr lvl="1" eaLnBrk="1" hangingPunct="1">
              <a:lnSpc>
                <a:spcPct val="150000"/>
              </a:lnSpc>
              <a:buFontTx/>
              <a:buChar char="•"/>
            </a:pPr>
            <a:r>
              <a:rPr lang="en-US" sz="2800" dirty="0" err="1" smtClean="0"/>
              <a:t>MarkeTrak</a:t>
            </a:r>
            <a:r>
              <a:rPr lang="en-US" sz="2800" dirty="0" smtClean="0"/>
              <a:t> Task Force (MTTF) </a:t>
            </a:r>
          </a:p>
          <a:p>
            <a:pPr lvl="1" eaLnBrk="1" hangingPunct="1">
              <a:lnSpc>
                <a:spcPct val="150000"/>
              </a:lnSpc>
              <a:buFontTx/>
              <a:buChar char="•"/>
            </a:pPr>
            <a:r>
              <a:rPr lang="en-US" sz="2800" dirty="0" smtClean="0"/>
              <a:t>Sharyland Transition (STTF)</a:t>
            </a:r>
            <a:endParaRPr lang="en-US" sz="2400" dirty="0" smtClean="0"/>
          </a:p>
        </p:txBody>
      </p:sp>
    </p:spTree>
    <p:extLst>
      <p:ext uri="{BB962C8B-B14F-4D97-AF65-F5344CB8AC3E}">
        <p14:creationId xmlns:p14="http://schemas.microsoft.com/office/powerpoint/2010/main" val="170475332"/>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39700" y="117475"/>
            <a:ext cx="8974138" cy="914400"/>
          </a:xfrm>
        </p:spPr>
        <p:txBody>
          <a:bodyPr anchor="t"/>
          <a:lstStyle/>
          <a:p>
            <a:pPr eaLnBrk="1" hangingPunct="1"/>
            <a:r>
              <a:rPr lang="en-US" b="1" dirty="0" smtClean="0"/>
              <a:t>Commercial Operations Subcommittee (COPS)</a:t>
            </a:r>
          </a:p>
        </p:txBody>
      </p:sp>
      <p:sp>
        <p:nvSpPr>
          <p:cNvPr id="11267" name="Rectangle 3"/>
          <p:cNvSpPr>
            <a:spLocks noGrp="1" noChangeArrowheads="1"/>
          </p:cNvSpPr>
          <p:nvPr>
            <p:ph type="body" idx="1"/>
          </p:nvPr>
        </p:nvSpPr>
        <p:spPr>
          <a:xfrm>
            <a:off x="533400" y="1574800"/>
            <a:ext cx="8229600" cy="4525963"/>
          </a:xfrm>
        </p:spPr>
        <p:txBody>
          <a:bodyPr/>
          <a:lstStyle/>
          <a:p>
            <a:pPr eaLnBrk="1" hangingPunct="1"/>
            <a:r>
              <a:rPr lang="en-US" sz="2400" b="0" dirty="0" smtClean="0">
                <a:cs typeface="Arial" charset="0"/>
              </a:rPr>
              <a:t>Reports to the Technical Advisory Committee (</a:t>
            </a:r>
            <a:r>
              <a:rPr lang="en-US" sz="2400" b="0" dirty="0" smtClean="0">
                <a:cs typeface="Arial" charset="0"/>
              </a:rPr>
              <a:t>TAC)</a:t>
            </a:r>
          </a:p>
          <a:p>
            <a:pPr lvl="1" eaLnBrk="1" hangingPunct="1">
              <a:buFont typeface="Arial" charset="0"/>
              <a:buChar char="-"/>
            </a:pPr>
            <a:r>
              <a:rPr lang="en-US" sz="2400" b="0" dirty="0" smtClean="0">
                <a:cs typeface="Arial" charset="0"/>
              </a:rPr>
              <a:t>Addresses the processes through which ERCOT Market data is translated into financial settlements</a:t>
            </a:r>
          </a:p>
          <a:p>
            <a:pPr eaLnBrk="1" hangingPunct="1"/>
            <a:r>
              <a:rPr lang="en-US" sz="2400" b="0" dirty="0" smtClean="0">
                <a:cs typeface="Arial" charset="0"/>
              </a:rPr>
              <a:t>Includes</a:t>
            </a:r>
            <a:r>
              <a:rPr lang="en-US" sz="2400" b="0" dirty="0" smtClean="0">
                <a:cs typeface="Arial" charset="0"/>
              </a:rPr>
              <a:t>:</a:t>
            </a:r>
          </a:p>
          <a:p>
            <a:pPr lvl="1" eaLnBrk="1" hangingPunct="1">
              <a:buFont typeface="Arial" charset="0"/>
              <a:buChar char="-"/>
            </a:pPr>
            <a:r>
              <a:rPr lang="en-US" sz="2400" dirty="0" smtClean="0">
                <a:cs typeface="Arial" charset="0"/>
              </a:rPr>
              <a:t>The application of load profiles, data aggregation, data extract variances </a:t>
            </a:r>
          </a:p>
          <a:p>
            <a:pPr lvl="1" eaLnBrk="1" hangingPunct="1">
              <a:buFont typeface="Arial" charset="0"/>
              <a:buChar char="-"/>
            </a:pPr>
            <a:r>
              <a:rPr lang="en-US" sz="2400" dirty="0" smtClean="0">
                <a:cs typeface="Arial" charset="0"/>
              </a:rPr>
              <a:t>Congestion Revenue Rights (CRRs) settlements</a:t>
            </a:r>
          </a:p>
          <a:p>
            <a:pPr lvl="1" eaLnBrk="1" hangingPunct="1">
              <a:buFont typeface="Arial" charset="0"/>
              <a:buChar char="-"/>
            </a:pPr>
            <a:r>
              <a:rPr lang="en-US" sz="2400" dirty="0" smtClean="0">
                <a:cs typeface="Arial" charset="0"/>
              </a:rPr>
              <a:t>Qualified Scheduling Entity (QSE) settlements</a:t>
            </a:r>
          </a:p>
          <a:p>
            <a:pPr lvl="1" eaLnBrk="1" hangingPunct="1">
              <a:buFont typeface="Arial" charset="0"/>
              <a:buChar char="-"/>
            </a:pPr>
            <a:r>
              <a:rPr lang="en-US" sz="2400" dirty="0" smtClean="0">
                <a:cs typeface="Arial" charset="0"/>
              </a:rPr>
              <a:t>Invoicing</a:t>
            </a:r>
          </a:p>
          <a:p>
            <a:pPr lvl="1" eaLnBrk="1" hangingPunct="1">
              <a:buFont typeface="Arial" charset="0"/>
              <a:buChar char="-"/>
            </a:pPr>
            <a:r>
              <a:rPr lang="en-US" sz="2400" dirty="0" smtClean="0">
                <a:cs typeface="Arial" charset="0"/>
              </a:rPr>
              <a:t>Dispute resolution</a:t>
            </a:r>
            <a:endParaRPr lang="en-US" sz="3200" dirty="0" smtClean="0">
              <a:cs typeface="Arial" charset="0"/>
            </a:endParaRPr>
          </a:p>
        </p:txBody>
      </p:sp>
    </p:spTree>
    <p:extLst>
      <p:ext uri="{BB962C8B-B14F-4D97-AF65-F5344CB8AC3E}">
        <p14:creationId xmlns:p14="http://schemas.microsoft.com/office/powerpoint/2010/main" val="1188094520"/>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NODAL MARKET EDUCATION&amp;quot;&quot;/&gt;&lt;property id=&quot;20307&quot; value=&quot;256&quot;/&gt;&lt;/object&gt;&lt;object type=&quot;3&quot; unique_id=&quot;10005&quot;&gt;&lt;property id=&quot;20148&quot; value=&quot;5&quot;/&gt;&lt;property id=&quot;20300&quot; value=&quot;Slide 2 - &amp;quot;Legal Disclaimers and Admonitions&amp;quot;&quot;/&gt;&lt;property id=&quot;20307&quot; value=&quot;650&quot;/&gt;&lt;/object&gt;&lt;object type=&quot;3&quot; unique_id=&quot;10006&quot;&gt;&lt;property id=&quot;20148&quot; value=&quot;5&quot;/&gt;&lt;property id=&quot;20300&quot; value=&quot;Slide 3 - &amp;quot;Legal Disclaimers and Admonitions&amp;quot;&quot;/&gt;&lt;property id=&quot;20307&quot; value=&quot;651&quot;/&gt;&lt;/object&gt;&lt;object type=&quot;3&quot; unique_id=&quot;10007&quot;&gt;&lt;property id=&quot;20148&quot; value=&quot;5&quot;/&gt;&lt;property id=&quot;20300&quot; value=&quot;Slide 4 - &amp;quot;Housekeeping&amp;quot;&quot;/&gt;&lt;property id=&quot;20307&quot; value=&quot;652&quot;/&gt;&lt;/object&gt;&lt;object type=&quot;3&quot; unique_id=&quot;10008&quot;&gt;&lt;property id=&quot;20148&quot; value=&quot;5&quot;/&gt;&lt;property id=&quot;20300&quot; value=&quot;Slide 5 - &amp;quot;NERC Certification&amp;quot;&quot;/&gt;&lt;property id=&quot;20307&quot; value=&quot;656&quot;/&gt;&lt;/object&gt;&lt;object type=&quot;3&quot; unique_id=&quot;10009&quot;&gt;&lt;property id=&quot;20148&quot; value=&quot;5&quot;/&gt;&lt;property id=&quot;20300&quot; value=&quot;Slide 6 - &amp;quot;Course Introduction&amp;quot;&quot;/&gt;&lt;property id=&quot;20307&quot; value=&quot;261&quot;/&gt;&lt;/object&gt;&lt;object type=&quot;3&quot; unique_id=&quot;10010&quot;&gt;&lt;property id=&quot;20148&quot; value=&quot;5&quot;/&gt;&lt;property id=&quot;20300&quot; value=&quot;Slide 7 - &amp;quot;Course Audience&amp;quot;&quot;/&gt;&lt;property id=&quot;20307&quot; value=&quot;713&quot;/&gt;&lt;/object&gt;&lt;object type=&quot;3&quot; unique_id=&quot;10011&quot;&gt;&lt;property id=&quot;20148&quot; value=&quot;5&quot;/&gt;&lt;property id=&quot;20300&quot; value=&quot;Slide 8 - &amp;quot;Module Objectives&amp;quot;&quot;/&gt;&lt;property id=&quot;20307&quot; value=&quot;653&quot;/&gt;&lt;/object&gt;&lt;object type=&quot;3&quot; unique_id=&quot;10012&quot;&gt;&lt;property id=&quot;20148&quot; value=&quot;5&quot;/&gt;&lt;property id=&quot;20300&quot; value=&quot;Slide 9 - &amp;quot;Course Modules&amp;quot;&quot;/&gt;&lt;property id=&quot;20307&quot; value=&quot;657&quot;/&gt;&lt;/object&gt;&lt;object type=&quot;3&quot; unique_id=&quot;10013&quot;&gt;&lt;property id=&quot;20148&quot; value=&quot;5&quot;/&gt;&lt;property id=&quot;20300&quot; value=&quot;Slide 10 - &amp;quot;Agenda&amp;quot;&quot;/&gt;&lt;property id=&quot;20307&quot; value=&quot;331&quot;/&gt;&lt;/object&gt;&lt;object type=&quot;3&quot; unique_id=&quot;10014&quot;&gt;&lt;property id=&quot;20148&quot; value=&quot;5&quot;/&gt;&lt;property id=&quot;20300&quot; value=&quot;Slide 11 - &amp;quot;Introductions&amp;quot;&quot;/&gt;&lt;property id=&quot;20307&quot; value=&quot;274&quot;/&gt;&lt;/object&gt;&lt;object type=&quot;3&quot; unique_id=&quot;10015&quot;&gt;&lt;property id=&quot;20148&quot; value=&quot;5&quot;/&gt;&lt;property id=&quot;20300&quot; value=&quot;Slide 12 - &amp;quot;Module 1: Fundamentals of Congestion Revenue Rights &amp;quot;&quot;/&gt;&lt;property id=&quot;20307&quot; value=&quot;275&quot;/&gt;&lt;/object&gt;&lt;object type=&quot;3&quot; unique_id=&quot;10016&quot;&gt;&lt;property id=&quot;20148&quot; value=&quot;5&quot;/&gt;&lt;property id=&quot;20300&quot; value=&quot;Slide 13 - &amp;quot;Objectives&amp;quot;&quot;/&gt;&lt;property id=&quot;20307&quot; value=&quot;658&quot;/&gt;&lt;/object&gt;&lt;object type=&quot;3&quot; unique_id=&quot;10017&quot;&gt;&lt;property id=&quot;20148&quot; value=&quot;5&quot;/&gt;&lt;property id=&quot;20300&quot; value=&quot;Slide 14 - &amp;quot;Locational Marginal Pricing&amp;quot;&quot;/&gt;&lt;property id=&quot;20307&quot; value=&quot;683&quot;/&gt;&lt;/object&gt;&lt;object type=&quot;3&quot; unique_id=&quot;10018&quot;&gt;&lt;property id=&quot;20148&quot; value=&quot;5&quot;/&gt;&lt;property id=&quot;20300&quot; value=&quot;Slide 15 - &amp;quot;Locational Marginal Pricing&amp;quot;&quot;/&gt;&lt;property id=&quot;20307&quot; value=&quot;684&quot;/&gt;&lt;/object&gt;&lt;object type=&quot;3&quot; unique_id=&quot;10019&quot;&gt;&lt;property id=&quot;20148&quot; value=&quot;5&quot;/&gt;&lt;property id=&quot;20300&quot; value=&quot;Slide 16 - &amp;quot;Locational Marginal Pricing&amp;quot;&quot;/&gt;&lt;property id=&quot;20307&quot; value=&quot;682&quot;/&gt;&lt;/object&gt;&lt;object type=&quot;3&quot; unique_id=&quot;10020&quot;&gt;&lt;property id=&quot;20148&quot; value=&quot;5&quot;/&gt;&lt;property id=&quot;20300&quot; value=&quot;Slide 17 - &amp;quot;Locational Marginal Pricing&amp;quot;&quot;/&gt;&lt;property id=&quot;20307&quot; value=&quot;685&quot;/&gt;&lt;/object&gt;&lt;object type=&quot;3&quot; unique_id=&quot;10021&quot;&gt;&lt;property id=&quot;20148&quot; value=&quot;5&quot;/&gt;&lt;property id=&quot;20300&quot; value=&quot;Slide 18 - &amp;quot;Locational Marginal Pricing&amp;quot;&quot;/&gt;&lt;property id=&quot;20307&quot; value=&quot;686&quot;/&gt;&lt;/object&gt;&lt;object type=&quot;3&quot; unique_id=&quot;10022&quot;&gt;&lt;property id=&quot;20148&quot; value=&quot;5&quot;/&gt;&lt;property id=&quot;20300&quot; value=&quot;Slide 19 - &amp;quot;Locational Marginal Pricing&amp;quot;&quot;/&gt;&lt;property id=&quot;20307&quot; value=&quot;687&quot;/&gt;&lt;/object&gt;&lt;object type=&quot;3&quot; unique_id=&quot;10023&quot;&gt;&lt;property id=&quot;20148&quot; value=&quot;5&quot;/&gt;&lt;property id=&quot;20300&quot; value=&quot;Slide 20 - &amp;quot;Locational Marginal Pricing&amp;quot;&quot;/&gt;&lt;property id=&quot;20307&quot; value=&quot;688&quot;/&gt;&lt;/object&gt;&lt;object type=&quot;3&quot; unique_id=&quot;10024&quot;&gt;&lt;property id=&quot;20148&quot; value=&quot;5&quot;/&gt;&lt;property id=&quot;20300&quot; value=&quot;Slide 21 - &amp;quot;Locational Marginal Pricing&amp;quot;&quot;/&gt;&lt;property id=&quot;20307&quot; value=&quot;689&quot;/&gt;&lt;/object&gt;&lt;object type=&quot;3&quot; unique_id=&quot;10025&quot;&gt;&lt;property id=&quot;20148&quot; value=&quot;5&quot;/&gt;&lt;property id=&quot;20300&quot; value=&quot;Slide 22 - &amp;quot;Locational Marginal Pricing&amp;quot;&quot;/&gt;&lt;property id=&quot;20307&quot; value=&quot;690&quot;/&gt;&lt;/object&gt;&lt;object type=&quot;3&quot; unique_id=&quot;10026&quot;&gt;&lt;property id=&quot;20148&quot; value=&quot;5&quot;/&gt;&lt;property id=&quot;20300&quot; value=&quot;Slide 23 - &amp;quot;Locational Marginal Pricing&amp;quot;&quot;/&gt;&lt;property id=&quot;20307&quot; value=&quot;691&quot;/&gt;&lt;/object&gt;&lt;object type=&quot;3&quot; unique_id=&quot;10027&quot;&gt;&lt;property id=&quot;20148&quot; value=&quot;5&quot;/&gt;&lt;property id=&quot;20300&quot; value=&quot;Slide 24 - &amp;quot;Congestion Rent&amp;quot;&quot;/&gt;&lt;property id=&quot;20307&quot; value=&quot;692&quot;/&gt;&lt;/object&gt;&lt;object type=&quot;3&quot; unique_id=&quot;10028&quot;&gt;&lt;property id=&quot;20148&quot; value=&quot;5&quot;/&gt;&lt;property id=&quot;20300&quot; value=&quot;Slide 25 - &amp;quot;Settlement Point Prices&amp;quot;&quot;/&gt;&lt;property id=&quot;20307&quot; value=&quot;693&quot;/&gt;&lt;/object&gt;&lt;object type=&quot;3&quot; unique_id=&quot;10029&quot;&gt;&lt;property id=&quot;20148&quot; value=&quot;5&quot;/&gt;&lt;property id=&quot;20300&quot; value=&quot;Slide 26 - &amp;quot;Settlement Point Prices&amp;quot;&quot;/&gt;&lt;property id=&quot;20307&quot; value=&quot;694&quot;/&gt;&lt;/object&gt;&lt;object type=&quot;3&quot; unique_id=&quot;10030&quot;&gt;&lt;property id=&quot;20148&quot; value=&quot;5&quot;/&gt;&lt;property id=&quot;20300&quot; value=&quot;Slide 27 - &amp;quot;Congestion Revenue Rights&amp;quot;&quot;/&gt;&lt;property id=&quot;20307&quot; value=&quot;511&quot;/&gt;&lt;/object&gt;&lt;object type=&quot;3&quot; unique_id=&quot;10031&quot;&gt;&lt;property id=&quot;20148&quot; value=&quot;5&quot;/&gt;&lt;property id=&quot;20300&quot; value=&quot;Slide 28 - &amp;quot;Congestion Revenue Rights&amp;quot;&quot;/&gt;&lt;property id=&quot;20307&quot; value=&quot;512&quot;/&gt;&lt;/object&gt;&lt;object type=&quot;3&quot; unique_id=&quot;10032&quot;&gt;&lt;property id=&quot;20148&quot; value=&quot;5&quot;/&gt;&lt;property id=&quot;20300&quot; value=&quot;Slide 29 - &amp;quot;Congestion Revenue Rights&amp;quot;&quot;/&gt;&lt;property id=&quot;20307&quot; value=&quot;663&quot;/&gt;&lt;/object&gt;&lt;object type=&quot;3&quot; unique_id=&quot;10033&quot;&gt;&lt;property id=&quot;20148&quot; value=&quot;5&quot;/&gt;&lt;property id=&quot;20300&quot; value=&quot;Slide 30 - &amp;quot;Congestion Revenue Rights&amp;quot;&quot;/&gt;&lt;property id=&quot;20307&quot; value=&quot;514&quot;/&gt;&lt;/object&gt;&lt;object type=&quot;3&quot; unique_id=&quot;10034&quot;&gt;&lt;property id=&quot;20148&quot; value=&quot;5&quot;/&gt;&lt;property id=&quot;20300&quot; value=&quot;Slide 31 - &amp;quot;Congestion Revenue Rights&amp;quot;&quot;/&gt;&lt;property id=&quot;20307&quot; value=&quot;515&quot;/&gt;&lt;/object&gt;&lt;object type=&quot;3&quot; unique_id=&quot;10035&quot;&gt;&lt;property id=&quot;20148&quot; value=&quot;5&quot;/&gt;&lt;property id=&quot;20300&quot; value=&quot;Slide 32 - &amp;quot;Congestion Revenue Rights&amp;quot;&quot;/&gt;&lt;property id=&quot;20307&quot; value=&quot;516&quot;/&gt;&lt;/object&gt;&lt;object type=&quot;3&quot; unique_id=&quot;10036&quot;&gt;&lt;property id=&quot;20148&quot; value=&quot;5&quot;/&gt;&lt;property id=&quot;20300&quot; value=&quot;Slide 33 - &amp;quot;Congestion Revenue Rights&amp;quot;&quot;/&gt;&lt;property id=&quot;20307&quot; value=&quot;517&quot;/&gt;&lt;/object&gt;&lt;object type=&quot;3&quot; unique_id=&quot;10037&quot;&gt;&lt;property id=&quot;20148&quot; value=&quot;5&quot;/&gt;&lt;property id=&quot;20300&quot; value=&quot;Slide 34 - &amp;quot;Congestion Revenue Rights&amp;quot;&quot;/&gt;&lt;property id=&quot;20307&quot; value=&quot;518&quot;/&gt;&lt;/object&gt;&lt;object type=&quot;3&quot; unique_id=&quot;10038&quot;&gt;&lt;property id=&quot;20148&quot; value=&quot;5&quot;/&gt;&lt;property id=&quot;20300&quot; value=&quot;Slide 35 - &amp;quot;Congestion Revenue Rights&amp;quot;&quot;/&gt;&lt;property id=&quot;20307&quot; value=&quot;519&quot;/&gt;&lt;/object&gt;&lt;object type=&quot;3&quot; unique_id=&quot;10039&quot;&gt;&lt;property id=&quot;20148&quot; value=&quot;5&quot;/&gt;&lt;property id=&quot;20300&quot; value=&quot;Slide 36 - &amp;quot;Congestion Revenue Rights&amp;quot;&quot;/&gt;&lt;property id=&quot;20307&quot; value=&quot;520&quot;/&gt;&lt;/object&gt;&lt;object type=&quot;3&quot; unique_id=&quot;10040&quot;&gt;&lt;property id=&quot;20148&quot; value=&quot;5&quot;/&gt;&lt;property id=&quot;20300&quot; value=&quot;Slide 37 - &amp;quot;Congestion Revenue Rights&amp;quot;&quot;/&gt;&lt;property id=&quot;20307&quot; value=&quot;521&quot;/&gt;&lt;/object&gt;&lt;object type=&quot;3&quot; unique_id=&quot;10041&quot;&gt;&lt;property id=&quot;20148&quot; value=&quot;5&quot;/&gt;&lt;property id=&quot;20300&quot; value=&quot;Slide 38 - &amp;quot;Congestion Revenue Rights&amp;#x0D;&amp;#x0A;&amp;quot;&quot;/&gt;&lt;property id=&quot;20307&quot; value=&quot;522&quot;/&gt;&lt;/object&gt;&lt;object type=&quot;3&quot; unique_id=&quot;10042&quot;&gt;&lt;property id=&quot;20148&quot; value=&quot;5&quot;/&gt;&lt;property id=&quot;20300&quot; value=&quot;Slide 39 - &amp;quot;Activity: Congestion Revenue Rights&amp;quot;&quot;/&gt;&lt;property id=&quot;20307&quot; value=&quot;523&quot;/&gt;&lt;/object&gt;&lt;object type=&quot;3&quot; unique_id=&quot;10043&quot;&gt;&lt;property id=&quot;20148&quot; value=&quot;5&quot;/&gt;&lt;property id=&quot;20300&quot; value=&quot;Slide 40 - &amp;quot;Modeling for Congestion Revenue Rights&amp;quot;&quot;/&gt;&lt;property id=&quot;20307&quot; value=&quot;565&quot;/&gt;&lt;/object&gt;&lt;object type=&quot;3&quot; unique_id=&quot;10044&quot;&gt;&lt;property id=&quot;20148&quot; value=&quot;5&quot;/&gt;&lt;property id=&quot;20300&quot; value=&quot;Slide 41 - &amp;quot;Modeling for Congestion Revenue Rights&amp;quot;&quot;/&gt;&lt;property id=&quot;20307&quot; value=&quot;611&quot;/&gt;&lt;/object&gt;&lt;object type=&quot;3&quot; unique_id=&quot;10045&quot;&gt;&lt;property id=&quot;20148&quot; value=&quot;5&quot;/&gt;&lt;property id=&quot;20300&quot; value=&quot;Slide 42 - &amp;quot;Modeling for Congestion Revenue Rights&amp;quot;&quot;/&gt;&lt;property id=&quot;20307&quot; value=&quot;612&quot;/&gt;&lt;/object&gt;&lt;object type=&quot;3&quot; unique_id=&quot;10046&quot;&gt;&lt;property id=&quot;20148&quot; value=&quot;5&quot;/&gt;&lt;property id=&quot;20300&quot; value=&quot;Slide 43 - &amp;quot;Modeling for Congestion Revenue Rights&amp;quot;&quot;/&gt;&lt;property id=&quot;20307&quot; value=&quot;613&quot;/&gt;&lt;/object&gt;&lt;object type=&quot;3&quot; unique_id=&quot;10047&quot;&gt;&lt;property id=&quot;20148&quot; value=&quot;5&quot;/&gt;&lt;property id=&quot;20300&quot; value=&quot;Slide 44 - &amp;quot;Modeling for Congestion Revenue Rights&amp;quot;&quot;/&gt;&lt;property id=&quot;20307&quot; value=&quot;569&quot;/&gt;&lt;/object&gt;&lt;object type=&quot;3&quot; unique_id=&quot;10048&quot;&gt;&lt;property id=&quot;20148&quot; value=&quot;5&quot;/&gt;&lt;property id=&quot;20300&quot; value=&quot;Slide 45 - &amp;quot;Modeling for Congestion Revenue Rights&amp;quot;&quot;/&gt;&lt;property id=&quot;20307&quot; value=&quot;571&quot;/&gt;&lt;/object&gt;&lt;object type=&quot;3&quot; unique_id=&quot;10049&quot;&gt;&lt;property id=&quot;20148&quot; value=&quot;5&quot;/&gt;&lt;property id=&quot;20300&quot; value=&quot;Slide 46 - &amp;quot;Modeling of Congestion Revenue Rights&amp;quot;&quot;/&gt;&lt;property id=&quot;20307&quot; value=&quot;531&quot;/&gt;&lt;/object&gt;&lt;object type=&quot;3&quot; unique_id=&quot;10050&quot;&gt;&lt;property id=&quot;20148&quot; value=&quot;5&quot;/&gt;&lt;property id=&quot;20300&quot; value=&quot;Slide 47 - &amp;quot;Module 1: Summary&amp;quot;&quot;/&gt;&lt;property id=&quot;20307&quot; value=&quot;532&quot;/&gt;&lt;/object&gt;&lt;object type=&quot;3&quot; unique_id=&quot;10051&quot;&gt;&lt;property id=&quot;20148&quot; value=&quot;5&quot;/&gt;&lt;property id=&quot;20300&quot; value=&quot;Slide 48 - &amp;quot;Module 2: CRR Allocation &amp;amp; Auction Process &amp;quot;&quot;/&gt;&lt;property id=&quot;20307&quot; value=&quot;337&quot;/&gt;&lt;/object&gt;&lt;object type=&quot;3&quot; unique_id=&quot;10052&quot;&gt;&lt;property id=&quot;20148&quot; value=&quot;5&quot;/&gt;&lt;property id=&quot;20300&quot; value=&quot;Slide 49 - &amp;quot;Module 2: Objectives&amp;quot;&quot;/&gt;&lt;property id=&quot;20307&quot; value=&quot;338&quot;/&gt;&lt;/object&gt;&lt;object type=&quot;3&quot; unique_id=&quot;10053&quot;&gt;&lt;property id=&quot;20148&quot; value=&quot;5&quot;/&gt;&lt;property id=&quot;20300&quot; value=&quot;Slide 50 - &amp;quot;CRR Network Model&amp;quot;&quot;/&gt;&lt;property id=&quot;20307&quot; value=&quot;339&quot;/&gt;&lt;/object&gt;&lt;object type=&quot;3&quot; unique_id=&quot;10054&quot;&gt;&lt;property id=&quot;20148&quot; value=&quot;5&quot;/&gt;&lt;property id=&quot;20300&quot; value=&quot;Slide 51 - &amp;quot;CRR Network Model&amp;quot;&quot;/&gt;&lt;property id=&quot;20307&quot; value=&quot;340&quot;/&gt;&lt;/object&gt;&lt;object type=&quot;3&quot; unique_id=&quot;10055&quot;&gt;&lt;property id=&quot;20148&quot; value=&quot;5&quot;/&gt;&lt;property id=&quot;20300&quot; value=&quot;Slide 52 - &amp;quot;CRR Network Model&amp;quot;&quot;/&gt;&lt;property id=&quot;20307&quot; value=&quot;341&quot;/&gt;&lt;/object&gt;&lt;object type=&quot;3&quot; unique_id=&quot;10056&quot;&gt;&lt;property id=&quot;20148&quot; value=&quot;5&quot;/&gt;&lt;property id=&quot;20300&quot; value=&quot;Slide 53 - &amp;quot;CRR Network Model&amp;quot;&quot;/&gt;&lt;property id=&quot;20307&quot; value=&quot;342&quot;/&gt;&lt;/object&gt;&lt;object type=&quot;3&quot; unique_id=&quot;10057&quot;&gt;&lt;property id=&quot;20148&quot; value=&quot;5&quot;/&gt;&lt;property id=&quot;20300&quot; value=&quot;Slide 54 - &amp;quot;CRR Network Model&amp;quot;&quot;/&gt;&lt;property id=&quot;20307&quot; value=&quot;343&quot;/&gt;&lt;/object&gt;&lt;object type=&quot;3&quot; unique_id=&quot;10058&quot;&gt;&lt;property id=&quot;20148&quot; value=&quot;5&quot;/&gt;&lt;property id=&quot;20300&quot; value=&quot;Slide 55 - &amp;quot;CRR Allocation&amp;quot;&quot;/&gt;&lt;property id=&quot;20307&quot; value=&quot;346&quot;/&gt;&lt;/object&gt;&lt;object type=&quot;3&quot; unique_id=&quot;10059&quot;&gt;&lt;property id=&quot;20148&quot; value=&quot;5&quot;/&gt;&lt;property id=&quot;20300&quot; value=&quot;Slide 56 - &amp;quot;CRR Allocation&amp;quot;&quot;/&gt;&lt;property id=&quot;20307&quot; value=&quot;350&quot;/&gt;&lt;/object&gt;&lt;object type=&quot;3&quot; unique_id=&quot;10060&quot;&gt;&lt;property id=&quot;20148&quot; value=&quot;5&quot;/&gt;&lt;property id=&quot;20300&quot; value=&quot;Slide 57 - &amp;quot;CRR Auction&amp;quot;&quot;/&gt;&lt;property id=&quot;20307&quot; value=&quot;352&quot;/&gt;&lt;/object&gt;&lt;object type=&quot;3&quot; unique_id=&quot;10061&quot;&gt;&lt;property id=&quot;20148&quot; value=&quot;5&quot;/&gt;&lt;property id=&quot;20300&quot; value=&quot;Slide 58 - &amp;quot;CRR Auction&amp;quot;&quot;/&gt;&lt;property id=&quot;20307&quot; value=&quot;709&quot;/&gt;&lt;/object&gt;&lt;object type=&quot;3&quot; unique_id=&quot;10062&quot;&gt;&lt;property id=&quot;20148&quot; value=&quot;5&quot;/&gt;&lt;property id=&quot;20300&quot; value=&quot;Slide 59 - &amp;quot;CRR Auction&amp;quot;&quot;/&gt;&lt;property id=&quot;20307&quot; value=&quot;354&quot;/&gt;&lt;/object&gt;&lt;object type=&quot;3&quot; unique_id=&quot;10063&quot;&gt;&lt;property id=&quot;20148&quot; value=&quot;5&quot;/&gt;&lt;property id=&quot;20300&quot; value=&quot;Slide 60 - &amp;quot;CRR Auction&amp;quot;&quot;/&gt;&lt;property id=&quot;20307&quot; value=&quot;355&quot;/&gt;&lt;/object&gt;&lt;object type=&quot;3&quot; unique_id=&quot;10064&quot;&gt;&lt;property id=&quot;20148&quot; value=&quot;5&quot;/&gt;&lt;property id=&quot;20300&quot; value=&quot;Slide 61 - &amp;quot;CRR Auction &amp;quot;&quot;/&gt;&lt;property id=&quot;20307&quot; value=&quot;533&quot;/&gt;&lt;/object&gt;&lt;object type=&quot;3&quot; unique_id=&quot;10065&quot;&gt;&lt;property id=&quot;20148&quot; value=&quot;5&quot;/&gt;&lt;property id=&quot;20300&quot; value=&quot;Slide 62 - &amp;quot;CRR Auction&amp;quot;&quot;/&gt;&lt;property id=&quot;20307&quot; value=&quot;667&quot;/&gt;&lt;/object&gt;&lt;object type=&quot;3&quot; unique_id=&quot;10066&quot;&gt;&lt;property id=&quot;20148&quot; value=&quot;5&quot;/&gt;&lt;property id=&quot;20300&quot; value=&quot;Slide 63 - &amp;quot;CRR Auction&amp;quot;&quot;/&gt;&lt;property id=&quot;20307&quot; value=&quot;696&quot;/&gt;&lt;/object&gt;&lt;object type=&quot;3&quot; unique_id=&quot;10067&quot;&gt;&lt;property id=&quot;20148&quot; value=&quot;5&quot;/&gt;&lt;property id=&quot;20300&quot; value=&quot;Slide 64 - &amp;quot;CRR Auction&amp;quot;&quot;/&gt;&lt;property id=&quot;20307&quot; value=&quot;668&quot;/&gt;&lt;/object&gt;&lt;object type=&quot;3&quot; unique_id=&quot;10068&quot;&gt;&lt;property id=&quot;20148&quot; value=&quot;5&quot;/&gt;&lt;property id=&quot;20300&quot; value=&quot;Slide 65 - &amp;quot;CRR Auctions&amp;quot;&quot;/&gt;&lt;property id=&quot;20307&quot; value=&quot;669&quot;/&gt;&lt;/object&gt;&lt;object type=&quot;3&quot; unique_id=&quot;10069&quot;&gt;&lt;property id=&quot;20148&quot; value=&quot;5&quot;/&gt;&lt;property id=&quot;20300&quot; value=&quot;Slide 66 - &amp;quot;CRR Auction&amp;quot;&quot;/&gt;&lt;property id=&quot;20307&quot; value=&quot;356&quot;/&gt;&lt;/object&gt;&lt;object type=&quot;3&quot; unique_id=&quot;10070&quot;&gt;&lt;property id=&quot;20148&quot; value=&quot;5&quot;/&gt;&lt;property id=&quot;20300&quot; value=&quot;Slide 67 - &amp;quot;CRR Auction&amp;quot;&quot;/&gt;&lt;property id=&quot;20307&quot; value=&quot;357&quot;/&gt;&lt;/object&gt;&lt;object type=&quot;3&quot; unique_id=&quot;10071&quot;&gt;&lt;property id=&quot;20148&quot; value=&quot;5&quot;/&gt;&lt;property id=&quot;20300&quot; value=&quot;Slide 68 - &amp;quot;CRR Auction&amp;quot;&quot;/&gt;&lt;property id=&quot;20307&quot; value=&quot;710&quot;/&gt;&lt;/object&gt;&lt;object type=&quot;3&quot; unique_id=&quot;10072&quot;&gt;&lt;property id=&quot;20148&quot; value=&quot;5&quot;/&gt;&lt;property id=&quot;20300&quot; value=&quot;Slide 69 - &amp;quot;CRR Auction&amp;quot;&quot;/&gt;&lt;property id=&quot;20307&quot; value=&quot;359&quot;/&gt;&lt;/object&gt;&lt;object type=&quot;3&quot; unique_id=&quot;10073&quot;&gt;&lt;property id=&quot;20148&quot; value=&quot;5&quot;/&gt;&lt;property id=&quot;20300&quot; value=&quot;Slide 70 - &amp;quot;CRR Auction&amp;quot;&quot;/&gt;&lt;property id=&quot;20307&quot; value=&quot;360&quot;/&gt;&lt;/object&gt;&lt;object type=&quot;3&quot; unique_id=&quot;10074&quot;&gt;&lt;property id=&quot;20148&quot; value=&quot;5&quot;/&gt;&lt;property id=&quot;20300&quot; value=&quot;Slide 71 - &amp;quot;CRR Auction&amp;quot;&quot;/&gt;&lt;property id=&quot;20307&quot; value=&quot;645&quot;/&gt;&lt;/object&gt;&lt;object type=&quot;3&quot; unique_id=&quot;10075&quot;&gt;&lt;property id=&quot;20148&quot; value=&quot;5&quot;/&gt;&lt;property id=&quot;20300&quot; value=&quot;Slide 72 - &amp;quot;CRR Auction&amp;quot;&quot;/&gt;&lt;property id=&quot;20307&quot; value=&quot;644&quot;/&gt;&lt;/object&gt;&lt;object type=&quot;3&quot; unique_id=&quot;10076&quot;&gt;&lt;property id=&quot;20148&quot; value=&quot;5&quot;/&gt;&lt;property id=&quot;20300&quot; value=&quot;Slide 73 - &amp;quot;CRR Auction&amp;quot;&quot;/&gt;&lt;property id=&quot;20307&quot; value=&quot;643&quot;/&gt;&lt;/object&gt;&lt;object type=&quot;3&quot; unique_id=&quot;10077&quot;&gt;&lt;property id=&quot;20148&quot; value=&quot;5&quot;/&gt;&lt;property id=&quot;20300&quot; value=&quot;Slide 74 - &amp;quot;CRR Auction&amp;quot;&quot;/&gt;&lt;property id=&quot;20307&quot; value=&quot;642&quot;/&gt;&lt;/object&gt;&lt;object type=&quot;3&quot; unique_id=&quot;10078&quot;&gt;&lt;property id=&quot;20148&quot; value=&quot;5&quot;/&gt;&lt;property id=&quot;20300&quot; value=&quot;Slide 75 - &amp;quot;CRR Auction&amp;quot;&quot;/&gt;&lt;property id=&quot;20307&quot; value=&quot;534&quot;/&gt;&lt;/object&gt;&lt;object type=&quot;3&quot; unique_id=&quot;10079&quot;&gt;&lt;property id=&quot;20148&quot; value=&quot;5&quot;/&gt;&lt;property id=&quot;20300&quot; value=&quot;Slide 76 - &amp;quot;CRR Auction&amp;quot;&quot;/&gt;&lt;property id=&quot;20307&quot; value=&quot;365&quot;/&gt;&lt;/object&gt;&lt;object type=&quot;3&quot; unique_id=&quot;10080&quot;&gt;&lt;property id=&quot;20148&quot; value=&quot;5&quot;/&gt;&lt;property id=&quot;20300&quot; value=&quot;Slide 77 - &amp;quot;CRR Auction&amp;quot;&quot;/&gt;&lt;property id=&quot;20307&quot; value=&quot;366&quot;/&gt;&lt;/object&gt;&lt;object type=&quot;3&quot; unique_id=&quot;10081&quot;&gt;&lt;property id=&quot;20148&quot; value=&quot;5&quot;/&gt;&lt;property id=&quot;20300&quot; value=&quot;Slide 78 - &amp;quot;CRR Auction&amp;quot;&quot;/&gt;&lt;property id=&quot;20307&quot; value=&quot;665&quot;/&gt;&lt;/object&gt;&lt;object type=&quot;3&quot; unique_id=&quot;10082&quot;&gt;&lt;property id=&quot;20148&quot; value=&quot;5&quot;/&gt;&lt;property id=&quot;20300&quot; value=&quot;Slide 79 - &amp;quot;CRR Auction&amp;quot;&quot;/&gt;&lt;property id=&quot;20307&quot; value=&quot;367&quot;/&gt;&lt;/object&gt;&lt;object type=&quot;3&quot; unique_id=&quot;10083&quot;&gt;&lt;property id=&quot;20148&quot; value=&quot;5&quot;/&gt;&lt;property id=&quot;20300&quot; value=&quot;Slide 80 - &amp;quot;CRR Auction&amp;quot;&quot;/&gt;&lt;property id=&quot;20307&quot; value=&quot;369&quot;/&gt;&lt;/object&gt;&lt;object type=&quot;3&quot; unique_id=&quot;10084&quot;&gt;&lt;property id=&quot;20148&quot; value=&quot;5&quot;/&gt;&lt;property id=&quot;20300&quot; value=&quot;Slide 81 - &amp;quot;CRR Auction&amp;quot;&quot;/&gt;&lt;property id=&quot;20307&quot; value=&quot;535&quot;/&gt;&lt;/object&gt;&lt;object type=&quot;3&quot; unique_id=&quot;10085&quot;&gt;&lt;property id=&quot;20148&quot; value=&quot;5&quot;/&gt;&lt;property id=&quot;20300&quot; value=&quot;Slide 82 - &amp;quot;CRR Auction&amp;quot;&quot;/&gt;&lt;property id=&quot;20307&quot; value=&quot;370&quot;/&gt;&lt;/object&gt;&lt;object type=&quot;3&quot; unique_id=&quot;10086&quot;&gt;&lt;property id=&quot;20148&quot; value=&quot;5&quot;/&gt;&lt;property id=&quot;20300&quot; value=&quot;Slide 83 - &amp;quot;CRR Auction&amp;quot;&quot;/&gt;&lt;property id=&quot;20307&quot; value=&quot;373&quot;/&gt;&lt;/object&gt;&lt;object type=&quot;3&quot; unique_id=&quot;10087&quot;&gt;&lt;property id=&quot;20148&quot; value=&quot;5&quot;/&gt;&lt;property id=&quot;20300&quot; value=&quot;Slide 84 - &amp;quot;CRR Auction&amp;quot;&quot;/&gt;&lt;property id=&quot;20307&quot; value=&quot;375&quot;/&gt;&lt;/object&gt;&lt;object type=&quot;3&quot; unique_id=&quot;10088&quot;&gt;&lt;property id=&quot;20148&quot; value=&quot;5&quot;/&gt;&lt;property id=&quot;20300&quot; value=&quot;Slide 85 - &amp;quot;CRR Auction&amp;quot;&quot;/&gt;&lt;property id=&quot;20307&quot; value=&quot;714&quot;/&gt;&lt;/object&gt;&lt;object type=&quot;3&quot; unique_id=&quot;10089&quot;&gt;&lt;property id=&quot;20148&quot; value=&quot;5&quot;/&gt;&lt;property id=&quot;20300&quot; value=&quot;Slide 86 - &amp;quot;CRR Auction Settlements&amp;quot;&quot;/&gt;&lt;property id=&quot;20307&quot; value=&quot;377&quot;/&gt;&lt;/object&gt;&lt;object type=&quot;3&quot; unique_id=&quot;10090&quot;&gt;&lt;property id=&quot;20148&quot; value=&quot;5&quot;/&gt;&lt;property id=&quot;20300&quot; value=&quot;Slide 87 - &amp;quot;Activity: Calculating Awards&amp;quot;&quot;/&gt;&lt;property id=&quot;20307&quot; value=&quot;664&quot;/&gt;&lt;/object&gt;&lt;object type=&quot;3&quot; unique_id=&quot;10091&quot;&gt;&lt;property id=&quot;20148&quot; value=&quot;5&quot;/&gt;&lt;property id=&quot;20300&quot; value=&quot;Slide 88 - &amp;quot;CRR Auction – Transmission Capacity&amp;quot;&quot;/&gt;&lt;property id=&quot;20307&quot; value=&quot;379&quot;/&gt;&lt;/object&gt;&lt;object type=&quot;3&quot; unique_id=&quot;10092&quot;&gt;&lt;property id=&quot;20148&quot; value=&quot;5&quot;/&gt;&lt;property id=&quot;20300&quot; value=&quot;Slide 89 - &amp;quot;Module 2: Summary&amp;quot;&quot;/&gt;&lt;property id=&quot;20307&quot; value=&quot;381&quot;/&gt;&lt;/object&gt;&lt;object type=&quot;3&quot; unique_id=&quot;10093&quot;&gt;&lt;property id=&quot;20148&quot; value=&quot;5&quot;/&gt;&lt;property id=&quot;20300&quot; value=&quot;Slide 90 - &amp;quot;Module 3: Trading of Congestion Revenue Rights &amp;quot;&quot;/&gt;&lt;property id=&quot;20307&quot; value=&quot;382&quot;/&gt;&lt;/object&gt;&lt;object type=&quot;3&quot; unique_id=&quot;10094&quot;&gt;&lt;property id=&quot;20148&quot; value=&quot;5&quot;/&gt;&lt;property id=&quot;20300&quot; value=&quot;Slide 91 - &amp;quot;Module 3: Objectives&amp;quot;&quot;/&gt;&lt;property id=&quot;20307&quot; value=&quot;383&quot;/&gt;&lt;/object&gt;&lt;object type=&quot;3&quot; unique_id=&quot;10095&quot;&gt;&lt;property id=&quot;20148&quot; value=&quot;5&quot;/&gt;&lt;property id=&quot;20300&quot; value=&quot;Slide 92 - &amp;quot;Bilateral Trades of CRRs&amp;quot;&quot;/&gt;&lt;property id=&quot;20307&quot; value=&quot;385&quot;/&gt;&lt;/object&gt;&lt;object type=&quot;3&quot; unique_id=&quot;10096&quot;&gt;&lt;property id=&quot;20148&quot; value=&quot;5&quot;/&gt;&lt;property id=&quot;20300&quot; value=&quot;Slide 93 - &amp;quot;Tradable Congestion Revenue Rights&amp;quot;&quot;/&gt;&lt;property id=&quot;20307&quot; value=&quot;386&quot;/&gt;&lt;/object&gt;&lt;object type=&quot;3&quot; unique_id=&quot;10097&quot;&gt;&lt;property id=&quot;20148&quot; value=&quot;5&quot;/&gt;&lt;property id=&quot;20300&quot; value=&quot;Slide 94 - &amp;quot;Parameters for Trading Congestion Revenue Rights&amp;quot;&quot;/&gt;&lt;property id=&quot;20307&quot; value=&quot;387&quot;/&gt;&lt;/object&gt;&lt;object type=&quot;3&quot; unique_id=&quot;10098&quot;&gt;&lt;property id=&quot;20148&quot; value=&quot;5&quot;/&gt;&lt;property id=&quot;20300&quot; value=&quot;Slide 95 - &amp;quot;Parameters for Trading Congestion Revenue Rights&amp;quot;&quot;/&gt;&lt;property id=&quot;20307&quot; value=&quot;388&quot;/&gt;&lt;/object&gt;&lt;object type=&quot;3&quot; unique_id=&quot;10099&quot;&gt;&lt;property id=&quot;20148&quot; value=&quot;5&quot;/&gt;&lt;property id=&quot;20300&quot; value=&quot;Slide 96 - &amp;quot;Parameters for Trading Congestion Revenue Rights (continued)&amp;quot;&quot;/&gt;&lt;property id=&quot;20307&quot; value=&quot;389&quot;/&gt;&lt;/object&gt;&lt;object type=&quot;3&quot; unique_id=&quot;10100&quot;&gt;&lt;property id=&quot;20148&quot; value=&quot;5&quot;/&gt;&lt;property id=&quot;20300&quot; value=&quot;Slide 97 - &amp;quot;Posting Offers and Bids for Trades&amp;quot;&quot;/&gt;&lt;property id=&quot;20307&quot; value=&quot;390&quot;/&gt;&lt;/object&gt;&lt;object type=&quot;3&quot; unique_id=&quot;10101&quot;&gt;&lt;property id=&quot;20148&quot; value=&quot;5&quot;/&gt;&lt;property id=&quot;20300&quot; value=&quot;Slide 98 - &amp;quot;Trading of Congestion Revenue Rights&amp;quot;&quot;/&gt;&lt;property id=&quot;20307&quot; value=&quot;391&quot;/&gt;&lt;/object&gt;&lt;object type=&quot;3&quot; unique_id=&quot;10102&quot;&gt;&lt;property id=&quot;20148&quot; value=&quot;5&quot;/&gt;&lt;property id=&quot;20300&quot; value=&quot;Slide 99 - &amp;quot;Trading of Congestion Revenue Rights&amp;quot;&quot;/&gt;&lt;property id=&quot;20307&quot; value=&quot;392&quot;/&gt;&lt;/object&gt;&lt;object type=&quot;3&quot; unique_id=&quot;10103&quot;&gt;&lt;property id=&quot;20148&quot; value=&quot;5&quot;/&gt;&lt;property id=&quot;20300&quot; value=&quot;Slide 100 - &amp;quot;Trading of Congestion Revenue Rights&amp;quot;&quot;/&gt;&lt;property id=&quot;20307&quot; value=&quot;394&quot;/&gt;&lt;/object&gt;&lt;object type=&quot;3&quot; unique_id=&quot;10104&quot;&gt;&lt;property id=&quot;20148&quot; value=&quot;5&quot;/&gt;&lt;property id=&quot;20300&quot; value=&quot;Slide 101 - &amp;quot;Settlements of Traded Congestion Revenue Rights&amp;quot;&quot;/&gt;&lt;property id=&quot;20307&quot; value=&quot;395&quot;/&gt;&lt;/object&gt;&lt;object type=&quot;3&quot; unique_id=&quot;10105&quot;&gt;&lt;property id=&quot;20148&quot; value=&quot;5&quot;/&gt;&lt;property id=&quot;20300&quot; value=&quot;Slide 102 - &amp;quot;Module 3: Summary&amp;quot;&quot;/&gt;&lt;property id=&quot;20307&quot; value=&quot;396&quot;/&gt;&lt;/object&gt;&lt;object type=&quot;3&quot; unique_id=&quot;10106&quot;&gt;&lt;property id=&quot;20148&quot; value=&quot;5&quot;/&gt;&lt;property id=&quot;20300&quot; value=&quot;Slide 103 - &amp;quot;Module 4: Managing Creditworthiness &amp;quot;&quot;/&gt;&lt;property id=&quot;20307&quot; value=&quot;397&quot;/&gt;&lt;/object&gt;&lt;object type=&quot;3&quot; unique_id=&quot;10107&quot;&gt;&lt;property id=&quot;20148&quot; value=&quot;5&quot;/&gt;&lt;property id=&quot;20300&quot; value=&quot;Slide 104 - &amp;quot;Module 4: Objectives&amp;quot;&quot;/&gt;&lt;property id=&quot;20307&quot; value=&quot;536&quot;/&gt;&lt;/object&gt;&lt;object type=&quot;3&quot; unique_id=&quot;10108&quot;&gt;&lt;property id=&quot;20148&quot; value=&quot;5&quot;/&gt;&lt;property id=&quot;20300&quot; value=&quot;Slide 105 - &amp;quot;Managing Credit&amp;quot;&quot;/&gt;&lt;property id=&quot;20307&quot; value=&quot;537&quot;/&gt;&lt;/object&gt;&lt;object type=&quot;3&quot; unique_id=&quot;10109&quot;&gt;&lt;property id=&quot;20148&quot; value=&quot;5&quot;/&gt;&lt;property id=&quot;20300&quot; value=&quot;Slide 106 - &amp;quot;Counter-Party&amp;quot;&quot;/&gt;&lt;property id=&quot;20307&quot; value=&quot;539&quot;/&gt;&lt;/object&gt;&lt;object type=&quot;3&quot; unique_id=&quot;10110&quot;&gt;&lt;property id=&quot;20148&quot; value=&quot;5&quot;/&gt;&lt;property id=&quot;20300&quot; value=&quot;Slide 107 - &amp;quot;Available Credit Limit&amp;quot;&quot;/&gt;&lt;property id=&quot;20307&quot; value=&quot;540&quot;/&gt;&lt;/object&gt;&lt;object type=&quot;3&quot; unique_id=&quot;10111&quot;&gt;&lt;property id=&quot;20148&quot; value=&quot;5&quot;/&gt;&lt;property id=&quot;20300&quot; value=&quot;Slide 108 - &amp;quot;Available Credit Limit&amp;quot;&quot;/&gt;&lt;property id=&quot;20307&quot; value=&quot;708&quot;/&gt;&lt;/object&gt;&lt;object type=&quot;3&quot; unique_id=&quot;10112&quot;&gt;&lt;property id=&quot;20148&quot; value=&quot;5&quot;/&gt;&lt;property id=&quot;20300&quot; value=&quot;Slide 109 - &amp;quot;Available Credit Limit&amp;quot;&quot;/&gt;&lt;property id=&quot;20307&quot; value=&quot;541&quot;/&gt;&lt;/object&gt;&lt;object type=&quot;3&quot; unique_id=&quot;10113&quot;&gt;&lt;property id=&quot;20148&quot; value=&quot;5&quot;/&gt;&lt;property id=&quot;20300&quot; value=&quot;Slide 110 - &amp;quot;Available Credit Limit&amp;quot;&quot;/&gt;&lt;property id=&quot;20307&quot; value=&quot;542&quot;/&gt;&lt;/object&gt;&lt;object type=&quot;3&quot; unique_id=&quot;10114&quot;&gt;&lt;property id=&quot;20148&quot; value=&quot;5&quot;/&gt;&lt;property id=&quot;20300&quot; value=&quot;Slide 111 - &amp;quot;Available Credit Limit&amp;quot;&quot;/&gt;&lt;property id=&quot;20307&quot; value=&quot;543&quot;/&gt;&lt;/object&gt;&lt;object type=&quot;3&quot; unique_id=&quot;10115&quot;&gt;&lt;property id=&quot;20148&quot; value=&quot;5&quot;/&gt;&lt;property id=&quot;20300&quot; value=&quot;Slide 112 - &amp;quot;Available Credit Limit&amp;quot;&quot;/&gt;&lt;property id=&quot;20307&quot; value=&quot;544&quot;/&gt;&lt;/object&gt;&lt;object type=&quot;3&quot; unique_id=&quot;10116&quot;&gt;&lt;property id=&quot;20148&quot; value=&quot;5&quot;/&gt;&lt;property id=&quot;20300&quot; value=&quot;Slide 113 - &amp;quot;Available Credit Limit&amp;quot;&quot;/&gt;&lt;property id=&quot;20307&quot; value=&quot;545&quot;/&gt;&lt;/object&gt;&lt;object type=&quot;3&quot; unique_id=&quot;10117&quot;&gt;&lt;property id=&quot;20148&quot; value=&quot;5&quot;/&gt;&lt;property id=&quot;20300&quot; value=&quot;Slide 114 - &amp;quot;Available Credit Limit&amp;quot;&quot;/&gt;&lt;property id=&quot;20307&quot; value=&quot;614&quot;/&gt;&lt;/object&gt;&lt;object type=&quot;3&quot; unique_id=&quot;10118&quot;&gt;&lt;property id=&quot;20148&quot; value=&quot;5&quot;/&gt;&lt;property id=&quot;20300&quot; value=&quot;Slide 115 - &amp;quot;Available Credit Limit&amp;quot;&quot;/&gt;&lt;property id=&quot;20307&quot; value=&quot;546&quot;/&gt;&lt;/object&gt;&lt;object type=&quot;3&quot; unique_id=&quot;10119&quot;&gt;&lt;property id=&quot;20148&quot; value=&quot;5&quot;/&gt;&lt;property id=&quot;20300&quot; value=&quot;Slide 116 - &amp;quot;Available Credit Limit&amp;quot;&quot;/&gt;&lt;property id=&quot;20307&quot; value=&quot;547&quot;/&gt;&lt;/object&gt;&lt;object type=&quot;3&quot; unique_id=&quot;10120&quot;&gt;&lt;property id=&quot;20148&quot; value=&quot;5&quot;/&gt;&lt;property id=&quot;20300&quot; value=&quot;Slide 117 - &amp;quot;Available Credit Limit&amp;quot;&quot;/&gt;&lt;property id=&quot;20307&quot; value=&quot;548&quot;/&gt;&lt;/object&gt;&lt;object type=&quot;3&quot; unique_id=&quot;10121&quot;&gt;&lt;property id=&quot;20148&quot; value=&quot;5&quot;/&gt;&lt;property id=&quot;20300&quot; value=&quot;Slide 118 - &amp;quot;Available Credit Limit&amp;quot;&quot;/&gt;&lt;property id=&quot;20307&quot; value=&quot;549&quot;/&gt;&lt;/object&gt;&lt;object type=&quot;3&quot; unique_id=&quot;10122&quot;&gt;&lt;property id=&quot;20148&quot; value=&quot;5&quot;/&gt;&lt;property id=&quot;20300&quot; value=&quot;Slide 119 - &amp;quot;Available Credit Limit&amp;quot;&quot;/&gt;&lt;property id=&quot;20307&quot; value=&quot;615&quot;/&gt;&lt;/object&gt;&lt;object type=&quot;3&quot; unique_id=&quot;10123&quot;&gt;&lt;property id=&quot;20148&quot; value=&quot;5&quot;/&gt;&lt;property id=&quot;20300&quot; value=&quot;Slide 120 - &amp;quot;Available Credit Limit&amp;quot;&quot;/&gt;&lt;property id=&quot;20307&quot; value=&quot;616&quot;/&gt;&lt;/object&gt;&lt;object type=&quot;3&quot; unique_id=&quot;10124&quot;&gt;&lt;property id=&quot;20148&quot; value=&quot;5&quot;/&gt;&lt;property id=&quot;20300&quot; value=&quot;Slide 121 - &amp;quot;Managing Creditworthiness&amp;quot;&quot;/&gt;&lt;property id=&quot;20307&quot; value=&quot;624&quot;/&gt;&lt;/object&gt;&lt;object type=&quot;3&quot; unique_id=&quot;10125&quot;&gt;&lt;property id=&quot;20148&quot; value=&quot;5&quot;/&gt;&lt;property id=&quot;20300&quot; value=&quot;Slide 122 - &amp;quot;Managing Creditworthiness&amp;quot;&quot;/&gt;&lt;property id=&quot;20307&quot; value=&quot;625&quot;/&gt;&lt;/object&gt;&lt;object type=&quot;3&quot; unique_id=&quot;10126&quot;&gt;&lt;property id=&quot;20148&quot; value=&quot;5&quot;/&gt;&lt;property id=&quot;20300&quot; value=&quot;Slide 123 - &amp;quot;Managing Creditworthiness&amp;quot;&quot;/&gt;&lt;property id=&quot;20307&quot; value=&quot;626&quot;/&gt;&lt;/object&gt;&lt;object type=&quot;3&quot; unique_id=&quot;10127&quot;&gt;&lt;property id=&quot;20148&quot; value=&quot;5&quot;/&gt;&lt;property id=&quot;20300&quot; value=&quot;Slide 124 - &amp;quot;Managing Creditworthiness: Example 1&amp;quot;&quot;/&gt;&lt;property id=&quot;20307&quot; value=&quot;702&quot;/&gt;&lt;/object&gt;&lt;object type=&quot;3&quot; unique_id=&quot;10128&quot;&gt;&lt;property id=&quot;20148&quot; value=&quot;5&quot;/&gt;&lt;property id=&quot;20300&quot; value=&quot;Slide 125 - &amp;quot;Managing Creditworthiness: Example 1&amp;quot;&quot;/&gt;&lt;property id=&quot;20307&quot; value=&quot;703&quot;/&gt;&lt;/object&gt;&lt;object type=&quot;3&quot; unique_id=&quot;10129&quot;&gt;&lt;property id=&quot;20148&quot; value=&quot;5&quot;/&gt;&lt;property id=&quot;20300&quot; value=&quot;Slide 126 - &amp;quot;Managing Creditworthiness: Example 1&amp;quot;&quot;/&gt;&lt;property id=&quot;20307&quot; value=&quot;704&quot;/&gt;&lt;/object&gt;&lt;object type=&quot;3&quot; unique_id=&quot;10130&quot;&gt;&lt;property id=&quot;20148&quot; value=&quot;5&quot;/&gt;&lt;property id=&quot;20300&quot; value=&quot;Slide 127 - &amp;quot;Managing Creditworthiness: Example 2&amp;quot;&quot;/&gt;&lt;property id=&quot;20307&quot; value=&quot;705&quot;/&gt;&lt;/object&gt;&lt;object type=&quot;3&quot; unique_id=&quot;10131&quot;&gt;&lt;property id=&quot;20148&quot; value=&quot;5&quot;/&gt;&lt;property id=&quot;20300&quot; value=&quot;Slide 128 - &amp;quot;Managing Creditworthiness: Example 2&amp;quot;&quot;/&gt;&lt;property id=&quot;20307&quot; value=&quot;706&quot;/&gt;&lt;/object&gt;&lt;object type=&quot;3&quot; unique_id=&quot;10132&quot;&gt;&lt;property id=&quot;20148&quot; value=&quot;5&quot;/&gt;&lt;property id=&quot;20300&quot; value=&quot;Slide 129 - &amp;quot;Managing Creditworthiness: Example 2&amp;quot;&quot;/&gt;&lt;property id=&quot;20307&quot; value=&quot;707&quot;/&gt;&lt;/object&gt;&lt;object type=&quot;3&quot; unique_id=&quot;10133&quot;&gt;&lt;property id=&quot;20148&quot; value=&quot;5&quot;/&gt;&lt;property id=&quot;20300&quot; value=&quot;Slide 130 - &amp;quot;Module 4: Summary&amp;quot;&quot;/&gt;&lt;property id=&quot;20307&quot; value=&quot;560&quot;/&gt;&lt;/object&gt;&lt;object type=&quot;3&quot; unique_id=&quot;10134&quot;&gt;&lt;property id=&quot;20148&quot; value=&quot;5&quot;/&gt;&lt;property id=&quot;20300&quot; value=&quot;Slide 131 - &amp;quot;Module 5: CRR Settlements&amp;quot;&quot;/&gt;&lt;property id=&quot;20307&quot; value=&quot;464&quot;/&gt;&lt;/object&gt;&lt;object type=&quot;3&quot; unique_id=&quot;10135&quot;&gt;&lt;property id=&quot;20148&quot; value=&quot;5&quot;/&gt;&lt;property id=&quot;20300&quot; value=&quot;Slide 132 - &amp;quot;Module 5: Objectives&amp;quot;&quot;/&gt;&lt;property id=&quot;20307&quot; value=&quot;465&quot;/&gt;&lt;/object&gt;&lt;object type=&quot;3&quot; unique_id=&quot;10136&quot;&gt;&lt;property id=&quot;20148&quot; value=&quot;5&quot;/&gt;&lt;property id=&quot;20300&quot; value=&quot;Slide 133 - &amp;quot;Financial Impacts: Allocation, Auction &amp;amp; Bilateral Trades&amp;quot;&quot;/&gt;&lt;property id=&quot;20307&quot; value=&quot;466&quot;/&gt;&lt;/object&gt;&lt;object type=&quot;3&quot; unique_id=&quot;10137&quot;&gt;&lt;property id=&quot;20148&quot; value=&quot;5&quot;/&gt;&lt;property id=&quot;20300&quot; value=&quot;Slide 134 - &amp;quot;Invoicing of CRR Auction&amp;quot;&quot;/&gt;&lt;property id=&quot;20307&quot; value=&quot;561&quot;/&gt;&lt;/object&gt;&lt;object type=&quot;3&quot; unique_id=&quot;10138&quot;&gt;&lt;property id=&quot;20148&quot; value=&quot;5&quot;/&gt;&lt;property id=&quot;20300&quot; value=&quot;Slide 135 - &amp;quot;Auction Revenue Money Flow &amp;quot;&quot;/&gt;&lt;property id=&quot;20307&quot; value=&quot;468&quot;/&gt;&lt;/object&gt;&lt;object type=&quot;3&quot; unique_id=&quot;10139&quot;&gt;&lt;property id=&quot;20148&quot; value=&quot;5&quot;/&gt;&lt;property id=&quot;20300&quot; value=&quot;Slide 136 - &amp;quot;Auction Revenue Money Flow &amp;quot;&quot;/&gt;&lt;property id=&quot;20307&quot; value=&quot;562&quot;/&gt;&lt;/object&gt;&lt;object type=&quot;3&quot; unique_id=&quot;10140&quot;&gt;&lt;property id=&quot;20148&quot; value=&quot;5&quot;/&gt;&lt;property id=&quot;20300&quot; value=&quot;Slide 137 - &amp;quot;Day-Ahead Settlement of CRRs&amp;quot;&quot;/&gt;&lt;property id=&quot;20307&quot; value=&quot;470&quot;/&gt;&lt;/object&gt;&lt;object type=&quot;3&quot; unique_id=&quot;10141&quot;&gt;&lt;property id=&quot;20148&quot; value=&quot;5&quot;/&gt;&lt;property id=&quot;20300&quot; value=&quot;Slide 138 - &amp;quot;Day-Ahead Settlement of CRRs – Money Flow&amp;quot;&quot;/&gt;&lt;property id=&quot;20307&quot; value=&quot;629&quot;/&gt;&lt;/object&gt;&lt;object type=&quot;3&quot; unique_id=&quot;10142&quot;&gt;&lt;property id=&quot;20148&quot; value=&quot;5&quot;/&gt;&lt;property id=&quot;20300&quot; value=&quot;Slide 139 - &amp;quot;Payment for CRRs Settled in Day-Ahead&amp;quot;&quot;/&gt;&lt;property id=&quot;20307&quot; value=&quot;563&quot;/&gt;&lt;/object&gt;&lt;object type=&quot;3&quot; unique_id=&quot;10143&quot;&gt;&lt;property id=&quot;20148&quot; value=&quot;5&quot;/&gt;&lt;property id=&quot;20300&quot; value=&quot;Slide 140 - &amp;quot;Payment for CRRs Settled in Day-Ahead&amp;quot;&quot;/&gt;&lt;property id=&quot;20307&quot; value=&quot;564&quot;/&gt;&lt;/object&gt;&lt;object type=&quot;3&quot; unique_id=&quot;10144&quot;&gt;&lt;property id=&quot;20148&quot; value=&quot;5&quot;/&gt;&lt;property id=&quot;20300&quot; value=&quot;Slide 141 - &amp;quot;Payment for CRRs Settled in Day-Ahead&amp;quot;&quot;/&gt;&lt;property id=&quot;20307&quot; value=&quot;473&quot;/&gt;&lt;/object&gt;&lt;object type=&quot;3&quot; unique_id=&quot;10145&quot;&gt;&lt;property id=&quot;20148&quot; value=&quot;5&quot;/&gt;&lt;property id=&quot;20300&quot; value=&quot;Slide 142 - &amp;quot;Payment for CRRs Settled in Day-Ahead&amp;quot;&quot;/&gt;&lt;property id=&quot;20307&quot; value=&quot;572&quot;/&gt;&lt;/object&gt;&lt;object type=&quot;3&quot; unique_id=&quot;10146&quot;&gt;&lt;property id=&quot;20148&quot; value=&quot;5&quot;/&gt;&lt;property id=&quot;20300&quot; value=&quot;Slide 143 - &amp;quot;Payment for CRRs Settled in Day-Ahead&amp;quot;&quot;/&gt;&lt;property id=&quot;20307&quot; value=&quot;573&quot;/&gt;&lt;/object&gt;&lt;object type=&quot;3&quot; unique_id=&quot;10147&quot;&gt;&lt;property id=&quot;20148&quot; value=&quot;5&quot;/&gt;&lt;property id=&quot;20300&quot; value=&quot;Slide 144 - &amp;quot;Payment for CRRs Settled in Day-Ahead&amp;quot;&quot;/&gt;&lt;property id=&quot;20307&quot; value=&quot;476&quot;/&gt;&lt;/object&gt;&lt;object type=&quot;3&quot; unique_id=&quot;10148&quot;&gt;&lt;property id=&quot;20148&quot; value=&quot;5&quot;/&gt;&lt;property id=&quot;20300&quot; value=&quot;Slide 145 - &amp;quot;Payment for CRRs Settled in Day-Ahead&amp;quot;&quot;/&gt;&lt;property id=&quot;20307&quot; value=&quot;609&quot;/&gt;&lt;/object&gt;&lt;object type=&quot;3&quot; unique_id=&quot;10149&quot;&gt;&lt;property id=&quot;20148&quot; value=&quot;5&quot;/&gt;&lt;property id=&quot;20300&quot; value=&quot;Slide 146 - &amp;quot;Payment for CRRs Settled in Day-Ahead&amp;quot;&quot;/&gt;&lt;property id=&quot;20307&quot; value=&quot;496&quot;/&gt;&lt;/object&gt;&lt;object type=&quot;3&quot; unique_id=&quot;10150&quot;&gt;&lt;property id=&quot;20148&quot; value=&quot;5&quot;/&gt;&lt;property id=&quot;20300&quot; value=&quot;Slide 147 - &amp;quot;Payment for CRRs Settled in Day-Ahead&amp;quot;&quot;/&gt;&lt;property id=&quot;20307&quot; value=&quot;497&quot;/&gt;&lt;/object&gt;&lt;object type=&quot;3&quot; unique_id=&quot;10151&quot;&gt;&lt;property id=&quot;20148&quot; value=&quot;5&quot;/&gt;&lt;property id=&quot;20300&quot; value=&quot;Slide 148 - &amp;quot;Payment for CRRs Settled in Day-Ahead&amp;quot;&quot;/&gt;&lt;property id=&quot;20307&quot; value=&quot;498&quot;/&gt;&lt;/object&gt;&lt;object type=&quot;3&quot; unique_id=&quot;10152&quot;&gt;&lt;property id=&quot;20148&quot; value=&quot;5&quot;/&gt;&lt;property id=&quot;20300&quot; value=&quot;Slide 149 - &amp;quot;Payment for CRRs Settled in Day-Ahead&amp;quot;&quot;/&gt;&lt;property id=&quot;20307&quot; value=&quot;637&quot;/&gt;&lt;/object&gt;&lt;object type=&quot;3&quot; unique_id=&quot;10153&quot;&gt;&lt;property id=&quot;20148&quot; value=&quot;5&quot;/&gt;&lt;property id=&quot;20300&quot; value=&quot;Slide 150 - &amp;quot;Payment for CRRs Settled in Day-Ahead&amp;quot;&quot;/&gt;&lt;property id=&quot;20307&quot; value=&quot;638&quot;/&gt;&lt;/object&gt;&lt;object type=&quot;3&quot; unique_id=&quot;10154&quot;&gt;&lt;property id=&quot;20148&quot; value=&quot;5&quot;/&gt;&lt;property id=&quot;20300&quot; value=&quot;Slide 151 - &amp;quot;Day-Ahead Settlement of CRRs – Money Flow&amp;quot;&quot;/&gt;&lt;property id=&quot;20307&quot; value=&quot;630&quot;/&gt;&lt;/object&gt;&lt;object type=&quot;3&quot; unique_id=&quot;10155&quot;&gt;&lt;property id=&quot;20148&quot; value=&quot;5&quot;/&gt;&lt;property id=&quot;20300&quot; value=&quot;Slide 152 - &amp;quot;Day-Ahead Settlement of CRRs – Money Flow&amp;quot;&quot;/&gt;&lt;property id=&quot;20307&quot; value=&quot;631&quot;/&gt;&lt;/object&gt;&lt;object type=&quot;3&quot; unique_id=&quot;10156&quot;&gt;&lt;property id=&quot;20148&quot; value=&quot;5&quot;/&gt;&lt;property id=&quot;20300&quot; value=&quot;Slide 153 - &amp;quot;Day-Ahead Settlement of CRRs – Money Flow&amp;quot;&quot;/&gt;&lt;property id=&quot;20307&quot; value=&quot;632&quot;/&gt;&lt;/object&gt;&lt;object type=&quot;3&quot; unique_id=&quot;10157&quot;&gt;&lt;property id=&quot;20148&quot; value=&quot;5&quot;/&gt;&lt;property id=&quot;20300&quot; value=&quot;Slide 154 - &amp;quot;Day-Ahead Settlement of CRRs – Money Flow&amp;quot;&quot;/&gt;&lt;property id=&quot;20307&quot; value=&quot;633&quot;/&gt;&lt;/object&gt;&lt;object type=&quot;3&quot; unique_id=&quot;10158&quot;&gt;&lt;property id=&quot;20148&quot; value=&quot;5&quot;/&gt;&lt;property id=&quot;20300&quot; value=&quot;Slide 155 - &amp;quot;Shortfall Charge for CRRs Settled in Day-Ahead&amp;quot;&quot;/&gt;&lt;property id=&quot;20307&quot; value=&quot;481&quot;/&gt;&lt;/object&gt;&lt;object type=&quot;3&quot; unique_id=&quot;10159&quot;&gt;&lt;property id=&quot;20148&quot; value=&quot;5&quot;/&gt;&lt;property id=&quot;20300&quot; value=&quot;Slide 156 - &amp;quot;Shortfall Charge for CRRs Settled in Day-Ahead (continued)&amp;quot;&quot;/&gt;&lt;property id=&quot;20307&quot; value=&quot;482&quot;/&gt;&lt;/object&gt;&lt;object type=&quot;3&quot; unique_id=&quot;10160&quot;&gt;&lt;property id=&quot;20148&quot; value=&quot;5&quot;/&gt;&lt;property id=&quot;20300&quot; value=&quot;Slide 157 - &amp;quot;Day-Ahead Settlement of CRRs – Money Flow (continued)&amp;quot;&quot;/&gt;&lt;property id=&quot;20307&quot; value=&quot;484&quot;/&gt;&lt;/object&gt;&lt;object type=&quot;3&quot; unique_id=&quot;10161&quot;&gt;&lt;property id=&quot;20148&quot; value=&quot;5&quot;/&gt;&lt;property id=&quot;20300&quot; value=&quot;Slide 158 - &amp;quot;Balancing Account (continued)&amp;quot;&quot;/&gt;&lt;property id=&quot;20307&quot; value=&quot;485&quot;/&gt;&lt;/object&gt;&lt;object type=&quot;3&quot; unique_id=&quot;10162&quot;&gt;&lt;property id=&quot;20148&quot; value=&quot;5&quot;/&gt;&lt;property id=&quot;20300&quot; value=&quot;Slide 159 - &amp;quot;Day-Ahead Settlement of CRRs – Money Flow (continued)&amp;quot;&quot;/&gt;&lt;property id=&quot;20307&quot; value=&quot;486&quot;/&gt;&lt;/object&gt;&lt;object type=&quot;3&quot; unique_id=&quot;10163&quot;&gt;&lt;property id=&quot;20148&quot; value=&quot;5&quot;/&gt;&lt;property id=&quot;20300&quot; value=&quot;Slide 160 - &amp;quot;Day-Ahead Settlement of CRRs – Money Flow (continued)&amp;quot;&quot;/&gt;&lt;property id=&quot;20307&quot; value=&quot;649&quot;/&gt;&lt;/object&gt;&lt;object type=&quot;3&quot; unique_id=&quot;10164&quot;&gt;&lt;property id=&quot;20148&quot; value=&quot;5&quot;/&gt;&lt;property id=&quot;20300&quot; value=&quot;Slide 161 - &amp;quot;Activity: Calculating Settlements&amp;quot;&quot;/&gt;&lt;property id=&quot;20307&quot; value=&quot;487&quot;/&gt;&lt;/object&gt;&lt;object type=&quot;3&quot; unique_id=&quot;10165&quot;&gt;&lt;property id=&quot;20148&quot; value=&quot;5&quot;/&gt;&lt;property id=&quot;20300&quot; value=&quot;Slide 162 - &amp;quot;Annual Auction Revenues – Scenario #1&amp;quot;&quot;/&gt;&lt;property id=&quot;20307&quot; value=&quot;488&quot;/&gt;&lt;/object&gt;&lt;object type=&quot;3&quot; unique_id=&quot;10166&quot;&gt;&lt;property id=&quot;20148&quot; value=&quot;5&quot;/&gt;&lt;property id=&quot;20300&quot; value=&quot;Slide 163 - &amp;quot;Annual Auction Revenues – Scenario #1 (continued)&amp;quot;&quot;/&gt;&lt;property id=&quot;20307&quot; value=&quot;489&quot;/&gt;&lt;/object&gt;&lt;object type=&quot;3&quot; unique_id=&quot;10167&quot;&gt;&lt;property id=&quot;20148&quot; value=&quot;5&quot;/&gt;&lt;property id=&quot;20300&quot; value=&quot;Slide 164 - &amp;quot;Bilateral Trade – Scenario #2 (continued)&amp;quot;&quot;/&gt;&lt;property id=&quot;20307&quot; value=&quot;490&quot;/&gt;&lt;/object&gt;&lt;object type=&quot;3&quot; unique_id=&quot;10168&quot;&gt;&lt;property id=&quot;20148&quot; value=&quot;5&quot;/&gt;&lt;property id=&quot;20300&quot; value=&quot;Slide 165 - &amp;quot;Monthly Auction Revenues – Scenario #3&amp;quot;&quot;/&gt;&lt;property id=&quot;20307&quot; value=&quot;491&quot;/&gt;&lt;/object&gt;&lt;object type=&quot;3&quot; unique_id=&quot;10169&quot;&gt;&lt;property id=&quot;20148&quot; value=&quot;5&quot;/&gt;&lt;property id=&quot;20300&quot; value=&quot;Slide 166 - &amp;quot;CRR Portfolio&amp;quot;&quot;/&gt;&lt;property id=&quot;20307&quot; value=&quot;492&quot;/&gt;&lt;/object&gt;&lt;object type=&quot;3&quot; unique_id=&quot;10170&quot;&gt;&lt;property id=&quot;20148&quot; value=&quot;5&quot;/&gt;&lt;property id=&quot;20300&quot; value=&quot;Slide 167 - &amp;quot;CRRs Settled in the Day-Ahead Market – Scenario #4&amp;quot;&quot;/&gt;&lt;property id=&quot;20307&quot; value=&quot;493&quot;/&gt;&lt;/object&gt;&lt;object type=&quot;3&quot; unique_id=&quot;10171&quot;&gt;&lt;property id=&quot;20148&quot; value=&quot;5&quot;/&gt;&lt;property id=&quot;20300&quot; value=&quot;Slide 168 - &amp;quot;Module 5: Summary&amp;quot;&quot;/&gt;&lt;property id=&quot;20307&quot; value=&quot;494&quot;/&gt;&lt;/object&gt;&lt;object type=&quot;3&quot; unique_id=&quot;10172&quot;&gt;&lt;property id=&quot;20148&quot; value=&quot;5&quot;/&gt;&lt;property id=&quot;20300&quot; value=&quot;Slide 169 - &amp;quot;Module 6: Day-Ahead Point-to-Point Obligations &amp;quot;&quot;/&gt;&lt;property id=&quot;20307&quot; value=&quot;422&quot;/&gt;&lt;/object&gt;&lt;object type=&quot;3&quot; unique_id=&quot;10173&quot;&gt;&lt;property id=&quot;20148&quot; value=&quot;5&quot;/&gt;&lt;property id=&quot;20300&quot; value=&quot;Slide 170 - &amp;quot;Module 6: Objectives&amp;quot;&quot;/&gt;&lt;property id=&quot;20307&quot; value=&quot;423&quot;/&gt;&lt;/object&gt;&lt;object type=&quot;3&quot; unique_id=&quot;10174&quot;&gt;&lt;property id=&quot;20148&quot; value=&quot;5&quot;/&gt;&lt;property id=&quot;20300&quot; value=&quot;Slide 171 - &amp;quot;Day-Ahead Market&amp;quot;&quot;/&gt;&lt;property id=&quot;20307&quot; value=&quot;424&quot;/&gt;&lt;/object&gt;&lt;object type=&quot;3&quot; unique_id=&quot;10175&quot;&gt;&lt;property id=&quot;20148&quot; value=&quot;5&quot;/&gt;&lt;property id=&quot;20300&quot; value=&quot;Slide 172 - &amp;quot;Day-Ahead Market (continued)&amp;quot;&quot;/&gt;&lt;property id=&quot;20307&quot; value=&quot;425&quot;/&gt;&lt;/object&gt;&lt;object type=&quot;3&quot; unique_id=&quot;10176&quot;&gt;&lt;property id=&quot;20148&quot; value=&quot;5&quot;/&gt;&lt;property id=&quot;20300&quot; value=&quot;Slide 173 - &amp;quot;Transmission Capacity in Day-Ahead&amp;quot;&quot;/&gt;&lt;property id=&quot;20307&quot; value=&quot;711&quot;/&gt;&lt;/object&gt;&lt;object type=&quot;3&quot; unique_id=&quot;10177&quot;&gt;&lt;property id=&quot;20148&quot; value=&quot;5&quot;/&gt;&lt;property id=&quot;20300&quot; value=&quot;Slide 174 - &amp;quot;Transmission Capacity in Day-Ahead&amp;quot;&quot;/&gt;&lt;property id=&quot;20307&quot; value=&quot;712&quot;/&gt;&lt;/object&gt;&lt;object type=&quot;3&quot; unique_id=&quot;10178&quot;&gt;&lt;property id=&quot;20148&quot; value=&quot;5&quot;/&gt;&lt;property id=&quot;20300&quot; value=&quot;Slide 175 - &amp;quot;PTP Obligations in the Day-Ahead Market&amp;quot;&quot;/&gt;&lt;property id=&quot;20307&quot; value=&quot;579&quot;/&gt;&lt;/object&gt;&lt;object type=&quot;3&quot; unique_id=&quot;10179&quot;&gt;&lt;property id=&quot;20148&quot; value=&quot;5&quot;/&gt;&lt;property id=&quot;20300&quot; value=&quot;Slide 176 - &amp;quot;PTP Obligations in the Day-Ahead Market&amp;quot;&quot;/&gt;&lt;property id=&quot;20307&quot; value=&quot;433&quot;/&gt;&lt;/object&gt;&lt;object type=&quot;3&quot; unique_id=&quot;10180&quot;&gt;&lt;property id=&quot;20148&quot; value=&quot;5&quot;/&gt;&lt;property id=&quot;20300&quot; value=&quot;Slide 177 - &amp;quot;PTP Obligations in the Day-Ahead Market&amp;quot;&quot;/&gt;&lt;property id=&quot;20307&quot; value=&quot;580&quot;/&gt;&lt;/object&gt;&lt;object type=&quot;3&quot; unique_id=&quot;10181&quot;&gt;&lt;property id=&quot;20148&quot; value=&quot;5&quot;/&gt;&lt;property id=&quot;20300&quot; value=&quot;Slide 178 - &amp;quot;PTP Obligations in the Day-Ahead Market&amp;quot;&quot;/&gt;&lt;property id=&quot;20307&quot; value=&quot;434&quot;/&gt;&lt;/object&gt;&lt;object type=&quot;3&quot; unique_id=&quot;10182&quot;&gt;&lt;property id=&quot;20148&quot; value=&quot;5&quot;/&gt;&lt;property id=&quot;20300&quot; value=&quot;Slide 179 - &amp;quot;PTP Obligations in the Day-Ahead Market&amp;quot;&quot;/&gt;&lt;property id=&quot;20307&quot; value=&quot;435&quot;/&gt;&lt;/object&gt;&lt;object type=&quot;3&quot; unique_id=&quot;10183&quot;&gt;&lt;property id=&quot;20148&quot; value=&quot;5&quot;/&gt;&lt;property id=&quot;20300&quot; value=&quot;Slide 180 - &amp;quot;PTP Obligations in the Day-Ahead Market&amp;quot;&quot;/&gt;&lt;property id=&quot;20307&quot; value=&quot;436&quot;/&gt;&lt;/object&gt;&lt;object type=&quot;3&quot; unique_id=&quot;10184&quot;&gt;&lt;property id=&quot;20148&quot; value=&quot;5&quot;/&gt;&lt;property id=&quot;20300&quot; value=&quot;Slide 181 - &amp;quot;PTP Obligations in the Day-Ahead Market&amp;quot;&quot;/&gt;&lt;property id=&quot;20307&quot; value=&quot;437&quot;/&gt;&lt;/object&gt;&lt;object type=&quot;3&quot; unique_id=&quot;10185&quot;&gt;&lt;property id=&quot;20148&quot; value=&quot;5&quot;/&gt;&lt;property id=&quot;20300&quot; value=&quot;Slide 182 - &amp;quot;PTP Obligations in the Day-Ahead Market&amp;quot;&quot;/&gt;&lt;property id=&quot;20307&quot; value=&quot;438&quot;/&gt;&lt;/object&gt;&lt;object type=&quot;3&quot; unique_id=&quot;10186&quot;&gt;&lt;property id=&quot;20148&quot; value=&quot;5&quot;/&gt;&lt;property id=&quot;20300&quot; value=&quot;Slide 183 - &amp;quot;PTP Obligations in the Day-Ahead Market&amp;quot;&quot;/&gt;&lt;property id=&quot;20307&quot; value=&quot;439&quot;/&gt;&lt;/object&gt;&lt;object type=&quot;3&quot; unique_id=&quot;10187&quot;&gt;&lt;property id=&quot;20148&quot; value=&quot;5&quot;/&gt;&lt;property id=&quot;20300&quot; value=&quot;Slide 184 - &amp;quot;Activity: Congestion Revenue Rights&amp;quot;&quot;/&gt;&lt;property id=&quot;20307&quot; value=&quot;443&quot;/&gt;&lt;/object&gt;&lt;object type=&quot;3&quot; unique_id=&quot;10188&quot;&gt;&lt;property id=&quot;20148&quot; value=&quot;5&quot;/&gt;&lt;property id=&quot;20300&quot; value=&quot;Slide 185 - &amp;quot;PTP Obligations in the Day-Ahead Market&amp;quot;&quot;/&gt;&lt;property id=&quot;20307&quot; value=&quot;581&quot;/&gt;&lt;/object&gt;&lt;object type=&quot;3&quot; unique_id=&quot;10189&quot;&gt;&lt;property id=&quot;20148&quot; value=&quot;5&quot;/&gt;&lt;property id=&quot;20300&quot; value=&quot;Slide 186 - &amp;quot;PTP Obligations in the Day-Ahead Market&amp;quot;&quot;/&gt;&lt;property id=&quot;20307&quot; value=&quot;578&quot;/&gt;&lt;/object&gt;&lt;object type=&quot;3&quot; unique_id=&quot;10190&quot;&gt;&lt;property id=&quot;20148&quot; value=&quot;5&quot;/&gt;&lt;property id=&quot;20300&quot; value=&quot;Slide 187 - &amp;quot;Cleared PTP Obligation Bids in the Day-Ahead Market&amp;quot;&quot;/&gt;&lt;property id=&quot;20307&quot; value=&quot;444&quot;/&gt;&lt;/object&gt;&lt;object type=&quot;3&quot; unique_id=&quot;10191&quot;&gt;&lt;property id=&quot;20148&quot; value=&quot;5&quot;/&gt;&lt;property id=&quot;20300&quot; value=&quot;Slide 188 - &amp;quot;Cleared PTP Obligation Bids in the Day-Ahead Market&amp;quot;&quot;/&gt;&lt;property id=&quot;20307&quot; value=&quot;445&quot;/&gt;&lt;/object&gt;&lt;object type=&quot;3&quot; unique_id=&quot;10192&quot;&gt;&lt;property id=&quot;20148&quot; value=&quot;5&quot;/&gt;&lt;property id=&quot;20300&quot; value=&quot;Slide 189 - &amp;quot;Cleared PTP Obligation Bids in the Day-Ahead Market&amp;quot;&quot;/&gt;&lt;property id=&quot;20307&quot; value=&quot;634&quot;/&gt;&lt;/object&gt;&lt;object type=&quot;3&quot; unique_id=&quot;10193&quot;&gt;&lt;property id=&quot;20148&quot; value=&quot;5&quot;/&gt;&lt;property id=&quot;20300&quot; value=&quot;Slide 190 - &amp;quot;Payments and Charges for PTP Obligations Settled in Real-Time&amp;quot;&quot;/&gt;&lt;property id=&quot;20307&quot; value=&quot;448&quot;/&gt;&lt;/object&gt;&lt;object type=&quot;3&quot; unique_id=&quot;10194&quot;&gt;&lt;property id=&quot;20148&quot; value=&quot;5&quot;/&gt;&lt;property id=&quot;20300&quot; value=&quot;Slide 191 - &amp;quot;Activity: Calculating Settlements&amp;quot;&quot;/&gt;&lt;property id=&quot;20307&quot; value=&quot;453&quot;/&gt;&lt;/object&gt;&lt;object type=&quot;3&quot; unique_id=&quot;10195&quot;&gt;&lt;property id=&quot;20148&quot; value=&quot;5&quot;/&gt;&lt;property id=&quot;20300&quot; value=&quot;Slide 192 - &amp;quot;Purchase of CRRs in the Day-Ahead Market – Scenario #5&amp;quot;&quot;/&gt;&lt;property id=&quot;20307&quot; value=&quot;454&quot;/&gt;&lt;/object&gt;&lt;object type=&quot;3&quot; unique_id=&quot;10196&quot;&gt;&lt;property id=&quot;20148&quot; value=&quot;5&quot;/&gt;&lt;property id=&quot;20300&quot; value=&quot;Slide 193 - &amp;quot;PTP Obligations Settled in Real-Time – Scenario #6&amp;quot;&quot;/&gt;&lt;property id=&quot;20307&quot; value=&quot;455&quot;/&gt;&lt;/object&gt;&lt;object type=&quot;3&quot; unique_id=&quot;10197&quot;&gt;&lt;property id=&quot;20148&quot; value=&quot;5&quot;/&gt;&lt;property id=&quot;20300&quot; value=&quot;Slide 194 - &amp;quot;PTP Obligations Settled in Real-Time – Scenario #6&amp;quot;&quot;/&gt;&lt;property id=&quot;20307&quot; value=&quot;456&quot;/&gt;&lt;/object&gt;&lt;object type=&quot;3&quot; unique_id=&quot;10198&quot;&gt;&lt;property id=&quot;20148&quot; value=&quot;5&quot;/&gt;&lt;property id=&quot;20300&quot; value=&quot;Slide 195 - &amp;quot;Module 6: Summary&amp;quot;&quot;/&gt;&lt;property id=&quot;20307&quot; value=&quot;459&quot;/&gt;&lt;/object&gt;&lt;object type=&quot;3&quot; unique_id=&quot;10199&quot;&gt;&lt;property id=&quot;20148&quot; value=&quot;5&quot;/&gt;&lt;property id=&quot;20300&quot; value=&quot;Slide 196 - &amp;quot;Course Conclusion&amp;quot;&quot;/&gt;&lt;property id=&quot;20307&quot; value=&quot;460&quot;/&gt;&lt;/object&gt;&lt;object type=&quot;3&quot; unique_id=&quot;10200&quot;&gt;&lt;property id=&quot;20148&quot; value=&quot;5&quot;/&gt;&lt;property id=&quot;20300&quot; value=&quot;Slide 197 - &amp;quot;Course Summary&amp;quot;&quot;/&gt;&lt;property id=&quot;20307&quot; value=&quot;462&quot;/&gt;&lt;/object&gt;&lt;object type=&quot;3&quot; unique_id=&quot;10201&quot;&gt;&lt;property id=&quot;20148&quot; value=&quot;5&quot;/&gt;&lt;property id=&quot;20300&quot; value=&quot;Slide 198 - &amp;quot;Accessing Nodal Information&amp;quot;&quot;/&gt;&lt;property id=&quot;20307&quot; value=&quot;463&quot;/&gt;&lt;/object&gt;&lt;object type=&quot;3&quot; unique_id=&quot;10202&quot;&gt;&lt;property id=&quot;20148&quot; value=&quot;5&quot;/&gt;&lt;property id=&quot;20300&quot; value=&quot;Slide 199 - &amp;quot;CRR MARKET USER INTERFACE TRAINING&amp;quot;&quot;/&gt;&lt;property id=&quot;20307&quot; value=&quot;647&quot;/&gt;&lt;/object&gt;&lt;/object&gt;&lt;/object&gt;&lt;/database&gt;"/>
  <p:tag name="SECTOMILLISECCONVERTED" val="1"/>
  <p:tag name="ARTICULATE_PROJECT_OPEN" val="0"/>
</p:tagLst>
</file>

<file path=ppt/theme/theme1.xml><?xml version="1.0" encoding="utf-8"?>
<a:theme xmlns:a="http://schemas.openxmlformats.org/drawingml/2006/main" name="Nodal Training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odal Training PowerPoint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noFill/>
          <a:miter lim="800000"/>
          <a:headEnd/>
          <a:tailEnd/>
        </a:ln>
      </a:spPr>
      <a:bodyPr anchor="ctr"/>
      <a:lstStyle>
        <a:defPPr>
          <a:defRPr sz="2000" b="0" dirty="0">
            <a:solidFill>
              <a:schemeClr val="bg1"/>
            </a:solidFill>
            <a:latin typeface="Arial Black" pitchFamily="34" charset="0"/>
          </a:defRPr>
        </a:defPPr>
      </a:lstStyle>
    </a:spDef>
    <a:ln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lnDef>
    <a:txDef>
      <a:spPr bwMode="auto">
        <a:noFill/>
        <a:ln w="9525" algn="ctr">
          <a:noFill/>
          <a:miter lim="800000"/>
          <a:headEnd/>
          <a:tailEnd/>
        </a:ln>
      </a:spPr>
      <a:bodyPr>
        <a:spAutoFit/>
      </a:bodyPr>
      <a:lstStyle>
        <a:defPPr>
          <a:spcBef>
            <a:spcPct val="50000"/>
          </a:spcBef>
          <a:defRPr sz="2000" dirty="0" smtClean="0"/>
        </a:defPPr>
      </a:lstStyle>
    </a:txDef>
  </a:objectDefaults>
  <a:extraClrSchemeLst>
    <a:extraClrScheme>
      <a:clrScheme name="Nodal Training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dal Training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dal Training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dal Training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dal Training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dal Training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dal Training PowerPoin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dal Training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dal Training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dal Training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dal Training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dal Training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ourse Title Master">
  <a:themeElements>
    <a:clrScheme name="1_Course 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ourse Title Master">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lnDef>
  </a:objectDefaults>
  <a:extraClrSchemeLst>
    <a:extraClrScheme>
      <a:clrScheme name="1_Course 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urse Titl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urse Titl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urse Titl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urse Titl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urse Titl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urse Titl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urse Titl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urse Titl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urse Titl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urse Titl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urse Titl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069081CCAC9CD45B40DAB427B0D2E58" ma:contentTypeVersion="0" ma:contentTypeDescription="Create a new document." ma:contentTypeScope="" ma:versionID="7ad64ad0a9ce254a3662b4a5960c3ff0">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79B531C-7578-466F-927C-7516DA43EB71}">
  <ds:schemaRefs>
    <ds:schemaRef ds:uri="http://schemas.microsoft.com/office/2006/metadata/longProperties"/>
  </ds:schemaRefs>
</ds:datastoreItem>
</file>

<file path=customXml/itemProps2.xml><?xml version="1.0" encoding="utf-8"?>
<ds:datastoreItem xmlns:ds="http://schemas.openxmlformats.org/officeDocument/2006/customXml" ds:itemID="{FEB49C18-FF9C-4D5F-AEDC-6020E7130786}">
  <ds:schemaRefs>
    <ds:schemaRef ds:uri="http://purl.org/dc/terms/"/>
    <ds:schemaRef ds:uri="http://www.w3.org/XML/1998/namespace"/>
    <ds:schemaRef ds:uri="http://schemas.microsoft.com/office/2006/metadata/properties"/>
    <ds:schemaRef ds:uri="http://schemas.microsoft.com/office/2006/documentManagement/types"/>
    <ds:schemaRef ds:uri="http://schemas.openxmlformats.org/package/2006/metadata/core-properties"/>
    <ds:schemaRef ds:uri="http://purl.org/dc/elements/1.1/"/>
    <ds:schemaRef ds:uri="http://purl.org/dc/dcmitype/"/>
    <ds:schemaRef ds:uri="c34af464-7aa1-4edd-9be4-83dffc1cb926"/>
    <ds:schemaRef ds:uri="http://schemas.microsoft.com/office/infopath/2007/PartnerControls"/>
  </ds:schemaRefs>
</ds:datastoreItem>
</file>

<file path=customXml/itemProps3.xml><?xml version="1.0" encoding="utf-8"?>
<ds:datastoreItem xmlns:ds="http://schemas.openxmlformats.org/officeDocument/2006/customXml" ds:itemID="{554B7C3F-2451-478B-BF97-A018C03C34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C5EE682-98A3-48A3-839C-6C18AC886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CDPTemplate_Presentation_v0 061</Template>
  <TotalTime>85423</TotalTime>
  <Words>1290</Words>
  <Application>Microsoft Office PowerPoint</Application>
  <PresentationFormat>On-screen Show (4:3)</PresentationFormat>
  <Paragraphs>278</Paragraphs>
  <Slides>17</Slides>
  <Notes>17</Notes>
  <HiddenSlides>0</HiddenSlides>
  <MMClips>0</MMClips>
  <ScaleCrop>false</ScaleCrop>
  <HeadingPairs>
    <vt:vector size="4" baseType="variant">
      <vt:variant>
        <vt:lpstr>Theme</vt:lpstr>
      </vt:variant>
      <vt:variant>
        <vt:i4>2</vt:i4>
      </vt:variant>
      <vt:variant>
        <vt:lpstr>Slide Titles</vt:lpstr>
      </vt:variant>
      <vt:variant>
        <vt:i4>17</vt:i4>
      </vt:variant>
    </vt:vector>
  </HeadingPairs>
  <TitlesOfParts>
    <vt:vector size="19" baseType="lpstr">
      <vt:lpstr>Nodal Training PowerPoint Template</vt:lpstr>
      <vt:lpstr>2_Course Title Master</vt:lpstr>
      <vt:lpstr>ERCOT MARKET EDUCATION</vt:lpstr>
      <vt:lpstr>PowerPoint Presentation</vt:lpstr>
      <vt:lpstr>ERCOT Committees and Groups</vt:lpstr>
      <vt:lpstr>ERCOT Committee and Groups Organizational Chart</vt:lpstr>
      <vt:lpstr>What’s going on?</vt:lpstr>
      <vt:lpstr>Retail Market Subcommittee (RMS)</vt:lpstr>
      <vt:lpstr>RMS Working Groups</vt:lpstr>
      <vt:lpstr>Currently Active RMS Task Force</vt:lpstr>
      <vt:lpstr>Commercial Operations Subcommittee (COPS)</vt:lpstr>
      <vt:lpstr>Commercial Operations Subcommittee (COPS)</vt:lpstr>
      <vt:lpstr>Commercial Operations Subcommittee (COPS)</vt:lpstr>
      <vt:lpstr>PowerPoint Presentation</vt:lpstr>
      <vt:lpstr>Market Rules</vt:lpstr>
      <vt:lpstr>Types of Revision Request</vt:lpstr>
      <vt:lpstr>PowerPoint Presentation</vt:lpstr>
      <vt:lpstr>PARTICIPATE!</vt:lpstr>
      <vt:lpstr>Questions</vt:lpstr>
    </vt:vector>
  </TitlesOfParts>
  <Company>ERCOT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Revenue Rights</dc:title>
  <dc:creator>ERCOT</dc:creator>
  <cp:lastModifiedBy>Gonzales, David</cp:lastModifiedBy>
  <cp:revision>1043</cp:revision>
  <cp:lastPrinted>2013-02-04T16:29:08Z</cp:lastPrinted>
  <dcterms:created xsi:type="dcterms:W3CDTF">2007-08-21T12:42:00Z</dcterms:created>
  <dcterms:modified xsi:type="dcterms:W3CDTF">2013-04-11T20:25:28Z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CRR_Sep2011_In Progress</vt:lpwstr>
  </property>
  <property fmtid="{D5CDD505-2E9C-101B-9397-08002B2CF9AE}" pid="4" name="ContentTypeId">
    <vt:lpwstr>0x010100B069081CCAC9CD45B40DAB427B0D2E58</vt:lpwstr>
  </property>
  <property fmtid="{D5CDD505-2E9C-101B-9397-08002B2CF9AE}" pid="5" name="ArticulateGUID">
    <vt:lpwstr>20C18B56-A0DE-486E-B890-1C51E29045DF</vt:lpwstr>
  </property>
  <property fmtid="{D5CDD505-2E9C-101B-9397-08002B2CF9AE}" pid="6" name="ArticulateProjectFull">
    <vt:lpwstr>C:\Users\lkernahan\Documents\RETAIL 101 ILT\Previous PPT Presentations and documents\CRR_Feb2013_with_master_template.ppta</vt:lpwstr>
  </property>
</Properties>
</file>