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5"/>
    <p:sldMasterId id="2147483783" r:id="rId6"/>
  </p:sldMasterIdLst>
  <p:notesMasterIdLst>
    <p:notesMasterId r:id="rId44"/>
  </p:notesMasterIdLst>
  <p:handoutMasterIdLst>
    <p:handoutMasterId r:id="rId45"/>
  </p:handoutMasterIdLst>
  <p:sldIdLst>
    <p:sldId id="256" r:id="rId7"/>
    <p:sldId id="843" r:id="rId8"/>
    <p:sldId id="881" r:id="rId9"/>
    <p:sldId id="845" r:id="rId10"/>
    <p:sldId id="846" r:id="rId11"/>
    <p:sldId id="847" r:id="rId12"/>
    <p:sldId id="848" r:id="rId13"/>
    <p:sldId id="849" r:id="rId14"/>
    <p:sldId id="850" r:id="rId15"/>
    <p:sldId id="851" r:id="rId16"/>
    <p:sldId id="852" r:id="rId17"/>
    <p:sldId id="853" r:id="rId18"/>
    <p:sldId id="854" r:id="rId19"/>
    <p:sldId id="855" r:id="rId20"/>
    <p:sldId id="856" r:id="rId21"/>
    <p:sldId id="857" r:id="rId22"/>
    <p:sldId id="882" r:id="rId23"/>
    <p:sldId id="859" r:id="rId24"/>
    <p:sldId id="860" r:id="rId25"/>
    <p:sldId id="883" r:id="rId26"/>
    <p:sldId id="862" r:id="rId27"/>
    <p:sldId id="863" r:id="rId28"/>
    <p:sldId id="864" r:id="rId29"/>
    <p:sldId id="884" r:id="rId30"/>
    <p:sldId id="866" r:id="rId31"/>
    <p:sldId id="867" r:id="rId32"/>
    <p:sldId id="868" r:id="rId33"/>
    <p:sldId id="869" r:id="rId34"/>
    <p:sldId id="870" r:id="rId35"/>
    <p:sldId id="871" r:id="rId36"/>
    <p:sldId id="872" r:id="rId37"/>
    <p:sldId id="873" r:id="rId38"/>
    <p:sldId id="874" r:id="rId39"/>
    <p:sldId id="875" r:id="rId40"/>
    <p:sldId id="876" r:id="rId41"/>
    <p:sldId id="877" r:id="rId42"/>
    <p:sldId id="878" r:id="rId43"/>
  </p:sldIdLst>
  <p:sldSz cx="9144000" cy="6858000" type="screen4x3"/>
  <p:notesSz cx="7010400" cy="9296400"/>
  <p:custDataLst>
    <p:tags r:id="rId46"/>
  </p:custDataLst>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dis" initials="A" lastIdx="17" clrIdx="0"/>
  <p:cmAuthor id="1" name="Owner" initials="O" lastIdx="11" clrIdx="1"/>
  <p:cmAuthor id="2" name="Naomi Ulici" initials="NU" lastIdx="95" clrIdx="2"/>
  <p:cmAuthor id="3" name="thailu" initials="t" lastIdx="2" clrIdx="3"/>
  <p:cmAuthor id="4" name="bkettlewell" initials="WJK" lastIdx="52" clrIdx="4"/>
  <p:cmAuthor id="5" name="Kettlewell, Bill" initials="WJK" lastIdx="28"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E8D356"/>
    <a:srgbClr val="E9EDF4"/>
    <a:srgbClr val="D0D8E8"/>
    <a:srgbClr val="CBCFD8"/>
    <a:srgbClr val="94979E"/>
    <a:srgbClr val="FF9966"/>
    <a:srgbClr val="B9D878"/>
    <a:srgbClr val="E7AD56"/>
    <a:srgbClr val="ECCD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7464" autoAdjust="0"/>
    <p:restoredTop sz="86633" autoAdjust="0"/>
  </p:normalViewPr>
  <p:slideViewPr>
    <p:cSldViewPr snapToGrid="0" snapToObjects="1">
      <p:cViewPr>
        <p:scale>
          <a:sx n="80" d="100"/>
          <a:sy n="80" d="100"/>
        </p:scale>
        <p:origin x="-2520" y="-882"/>
      </p:cViewPr>
      <p:guideLst>
        <p:guide orient="horz" pos="3671"/>
        <p:guide pos="2876"/>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146" d="100"/>
        <a:sy n="146" d="100"/>
      </p:scale>
      <p:origin x="0" y="15684"/>
    </p:cViewPr>
  </p:sorterViewPr>
  <p:notesViewPr>
    <p:cSldViewPr snapToGrid="0" snapToObjects="1">
      <p:cViewPr>
        <p:scale>
          <a:sx n="100" d="100"/>
          <a:sy n="100" d="100"/>
        </p:scale>
        <p:origin x="-732" y="648"/>
      </p:cViewPr>
      <p:guideLst>
        <p:guide orient="horz" pos="2476"/>
        <p:guide pos="4217"/>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s>
</file>

<file path=ppt/_rels/viewProps.xml.rels><?xml version="1.0" encoding="UTF-8" standalone="yes"?>
<Relationships xmlns="http://schemas.openxmlformats.org/package/2006/relationships"><Relationship Id="rId1"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134147" name="Rectangle 3"/>
          <p:cNvSpPr>
            <a:spLocks noGrp="1" noChangeArrowheads="1"/>
          </p:cNvSpPr>
          <p:nvPr>
            <p:ph type="dt" sz="quarter" idx="1"/>
          </p:nvPr>
        </p:nvSpPr>
        <p:spPr bwMode="auto">
          <a:xfrm>
            <a:off x="3971925"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algn="r" defTabSz="931863">
              <a:defRPr sz="1200" b="0">
                <a:latin typeface="Arial" charset="0"/>
                <a:cs typeface="+mn-cs"/>
              </a:defRPr>
            </a:lvl1pPr>
          </a:lstStyle>
          <a:p>
            <a:pPr>
              <a:defRPr/>
            </a:pPr>
            <a:endParaRPr lang="en-US" dirty="0"/>
          </a:p>
        </p:txBody>
      </p:sp>
      <p:sp>
        <p:nvSpPr>
          <p:cNvPr id="134148" name="Rectangle 4"/>
          <p:cNvSpPr>
            <a:spLocks noGrp="1" noChangeArrowheads="1"/>
          </p:cNvSpPr>
          <p:nvPr>
            <p:ph type="ftr" sz="quarter" idx="2"/>
          </p:nvPr>
        </p:nvSpPr>
        <p:spPr bwMode="auto">
          <a:xfrm>
            <a:off x="0"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134149" name="Rectangle 5"/>
          <p:cNvSpPr>
            <a:spLocks noGrp="1" noChangeArrowheads="1"/>
          </p:cNvSpPr>
          <p:nvPr>
            <p:ph type="sldNum" sz="quarter" idx="3"/>
          </p:nvPr>
        </p:nvSpPr>
        <p:spPr bwMode="auto">
          <a:xfrm>
            <a:off x="3971925"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algn="r" defTabSz="931863">
              <a:defRPr sz="1200" b="0">
                <a:latin typeface="Arial" charset="0"/>
                <a:cs typeface="+mn-cs"/>
              </a:defRPr>
            </a:lvl1pPr>
          </a:lstStyle>
          <a:p>
            <a:pPr>
              <a:defRPr/>
            </a:pPr>
            <a:fld id="{76792F16-9775-4A39-98D1-A9B607A3E049}" type="slidenum">
              <a:rPr lang="en-US"/>
              <a:pPr>
                <a:defRPr/>
              </a:pPr>
              <a:t>‹#›</a:t>
            </a:fld>
            <a:endParaRPr lang="en-US" dirty="0"/>
          </a:p>
        </p:txBody>
      </p:sp>
    </p:spTree>
    <p:extLst>
      <p:ext uri="{BB962C8B-B14F-4D97-AF65-F5344CB8AC3E}">
        <p14:creationId xmlns:p14="http://schemas.microsoft.com/office/powerpoint/2010/main" val="108051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29699" name="Rectangle 3"/>
          <p:cNvSpPr>
            <a:spLocks noGrp="1" noChangeArrowheads="1"/>
          </p:cNvSpPr>
          <p:nvPr>
            <p:ph type="dt" idx="1"/>
          </p:nvPr>
        </p:nvSpPr>
        <p:spPr bwMode="auto">
          <a:xfrm>
            <a:off x="3971925"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algn="r" defTabSz="931863">
              <a:defRPr sz="1200" b="0">
                <a:latin typeface="Arial" charset="0"/>
                <a:cs typeface="+mn-cs"/>
              </a:defRPr>
            </a:lvl1pPr>
          </a:lstStyle>
          <a:p>
            <a:pPr>
              <a:defRPr/>
            </a:pPr>
            <a:endParaRPr lang="en-US" dirty="0"/>
          </a:p>
        </p:txBody>
      </p:sp>
      <p:sp>
        <p:nvSpPr>
          <p:cNvPr id="24781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701675" y="4414838"/>
            <a:ext cx="5607050" cy="4184650"/>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29703" name="Rectangle 7"/>
          <p:cNvSpPr>
            <a:spLocks noGrp="1" noChangeArrowheads="1"/>
          </p:cNvSpPr>
          <p:nvPr>
            <p:ph type="sldNum" sz="quarter" idx="5"/>
          </p:nvPr>
        </p:nvSpPr>
        <p:spPr bwMode="auto">
          <a:xfrm>
            <a:off x="3971925"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algn="r" defTabSz="931863">
              <a:defRPr sz="1200" b="0">
                <a:latin typeface="Arial" charset="0"/>
                <a:cs typeface="+mn-cs"/>
              </a:defRPr>
            </a:lvl1pPr>
          </a:lstStyle>
          <a:p>
            <a:pPr>
              <a:defRPr/>
            </a:pPr>
            <a:fld id="{49A3E221-6117-45DB-B796-4DDE5A053512}" type="slidenum">
              <a:rPr lang="en-US"/>
              <a:pPr>
                <a:defRPr/>
              </a:pPr>
              <a:t>‹#›</a:t>
            </a:fld>
            <a:endParaRPr lang="en-US" dirty="0"/>
          </a:p>
        </p:txBody>
      </p:sp>
    </p:spTree>
    <p:extLst>
      <p:ext uri="{BB962C8B-B14F-4D97-AF65-F5344CB8AC3E}">
        <p14:creationId xmlns:p14="http://schemas.microsoft.com/office/powerpoint/2010/main" val="22773778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Arial" charset="0"/>
        <a:ea typeface="+mn-ea"/>
        <a:cs typeface="+mn-cs"/>
      </a:defRPr>
    </a:lvl1pPr>
    <a:lvl2pPr marL="457200" algn="l" rtl="0" eaLnBrk="0" fontAlgn="base" hangingPunct="0">
      <a:spcBef>
        <a:spcPct val="30000"/>
      </a:spcBef>
      <a:spcAft>
        <a:spcPct val="0"/>
      </a:spcAft>
      <a:defRPr sz="900" kern="1200">
        <a:solidFill>
          <a:schemeClr val="tx1"/>
        </a:solidFill>
        <a:latin typeface="Arial" charset="0"/>
        <a:ea typeface="+mn-ea"/>
        <a:cs typeface="+mn-cs"/>
      </a:defRPr>
    </a:lvl2pPr>
    <a:lvl3pPr marL="914400" algn="l" rtl="0" eaLnBrk="0" fontAlgn="base" hangingPunct="0">
      <a:spcBef>
        <a:spcPct val="30000"/>
      </a:spcBef>
      <a:spcAft>
        <a:spcPct val="0"/>
      </a:spcAft>
      <a:defRPr sz="900" kern="1200">
        <a:solidFill>
          <a:schemeClr val="tx1"/>
        </a:solidFill>
        <a:latin typeface="Arial" charset="0"/>
        <a:ea typeface="+mn-ea"/>
        <a:cs typeface="+mn-cs"/>
      </a:defRPr>
    </a:lvl3pPr>
    <a:lvl4pPr marL="1371600" algn="l" rtl="0" eaLnBrk="0" fontAlgn="base" hangingPunct="0">
      <a:spcBef>
        <a:spcPct val="30000"/>
      </a:spcBef>
      <a:spcAft>
        <a:spcPct val="0"/>
      </a:spcAft>
      <a:defRPr sz="900" kern="1200">
        <a:solidFill>
          <a:schemeClr val="tx1"/>
        </a:solidFill>
        <a:latin typeface="Arial" charset="0"/>
        <a:ea typeface="+mn-ea"/>
        <a:cs typeface="+mn-cs"/>
      </a:defRPr>
    </a:lvl4pPr>
    <a:lvl5pPr marL="1828800" algn="l" rtl="0" eaLnBrk="0" fontAlgn="base" hangingPunct="0">
      <a:spcBef>
        <a:spcPct val="30000"/>
      </a:spcBef>
      <a:spcAft>
        <a:spcPct val="0"/>
      </a:spcAft>
      <a:defRPr sz="9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marketrak.ercot.com:8443/tmtrack.dl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p:txBody>
          <a:bodyPr/>
          <a:lstStyle/>
          <a:p>
            <a:pPr>
              <a:defRPr/>
            </a:pPr>
            <a:fld id="{8CF0E7A6-BCC0-49B9-8154-ED7293676CF8}" type="slidenum">
              <a:rPr lang="en-US" smtClean="0"/>
              <a:pPr>
                <a:defRPr/>
              </a:pPr>
              <a:t>1</a:t>
            </a:fld>
            <a:endParaRPr lang="en-US" dirty="0" smtClean="0"/>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7618FEB5-F06F-4BE9-800C-8308F2E77A20}" type="slidenum">
              <a:rPr lang="en-US" smtClean="0"/>
              <a:pPr eaLnBrk="1" hangingPunct="1"/>
              <a:t>10</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r>
              <a:rPr lang="en-US" sz="1500" smtClean="0"/>
              <a:t>Rolodex Management</a:t>
            </a:r>
          </a:p>
          <a:p>
            <a:pPr lvl="2" eaLnBrk="1" hangingPunct="1"/>
            <a:r>
              <a:rPr lang="en-US" sz="1600" smtClean="0"/>
              <a:t>Update the Contact page and Contact Escalation Information</a:t>
            </a:r>
          </a:p>
          <a:p>
            <a:pPr lvl="3" eaLnBrk="1" hangingPunct="1"/>
            <a:r>
              <a:rPr lang="en-US" smtClean="0"/>
              <a:t>D2D  Primary / Secondary / Escalation </a:t>
            </a:r>
          </a:p>
          <a:p>
            <a:pPr lvl="4" eaLnBrk="1" hangingPunct="1"/>
            <a:r>
              <a:rPr lang="en-US" smtClean="0"/>
              <a:t>Inadvertent Switch </a:t>
            </a:r>
          </a:p>
          <a:p>
            <a:pPr lvl="4" eaLnBrk="1" hangingPunct="1"/>
            <a:r>
              <a:rPr lang="en-US" smtClean="0"/>
              <a:t>Safety Net</a:t>
            </a:r>
          </a:p>
          <a:p>
            <a:pPr lvl="4" eaLnBrk="1" hangingPunct="1"/>
            <a:r>
              <a:rPr lang="en-US" smtClean="0"/>
              <a:t>Other</a:t>
            </a:r>
          </a:p>
          <a:p>
            <a:pPr lvl="3" eaLnBrk="1" hangingPunct="1"/>
            <a:r>
              <a:rPr lang="en-US" smtClean="0"/>
              <a:t>DEV  Primary / Secondary / Escalation</a:t>
            </a:r>
          </a:p>
          <a:p>
            <a:pPr lvl="4" eaLnBrk="1" hangingPunct="1"/>
            <a:r>
              <a:rPr lang="en-US" smtClean="0"/>
              <a:t>Usage  </a:t>
            </a:r>
          </a:p>
          <a:p>
            <a:pPr lvl="4" eaLnBrk="1" hangingPunct="1"/>
            <a:r>
              <a:rPr lang="en-US" smtClean="0"/>
              <a:t>Service History</a:t>
            </a:r>
          </a:p>
          <a:p>
            <a:pPr lvl="4" eaLnBrk="1" hangingPunct="1"/>
            <a:r>
              <a:rPr lang="en-US" smtClean="0"/>
              <a:t>Other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1BE0B1EF-D73F-4DA0-97E8-1137315ED7E9}" type="slidenum">
              <a:rPr lang="en-US" smtClean="0"/>
              <a:pPr eaLnBrk="1" hangingPunct="1"/>
              <a:t>11</a:t>
            </a:fld>
            <a:endParaRPr 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r>
              <a:rPr lang="en-US" sz="1300" smtClean="0"/>
              <a:t>Once a user accesses the MarkeTrak URL they will be prompted to choose a Digital Certificate for access use.  </a:t>
            </a:r>
          </a:p>
          <a:p>
            <a:pPr lvl="2" eaLnBrk="1" hangingPunct="1"/>
            <a:r>
              <a:rPr lang="en-US" sz="1400" smtClean="0"/>
              <a:t>If you have more than one Digital Certificate make sure to select the Digital Certificate associated with the MarkeTrak Account you are trying to access</a:t>
            </a:r>
            <a:r>
              <a:rPr lang="en-US" sz="1500" smtClean="0"/>
              <a:t>.  </a:t>
            </a:r>
          </a:p>
          <a:p>
            <a:pPr lvl="2" eaLnBrk="1" hangingPunct="1"/>
            <a:endParaRPr lang="en-US" sz="1500" smtClean="0"/>
          </a:p>
          <a:p>
            <a:pPr eaLnBrk="1" hangingPunct="1"/>
            <a:r>
              <a:rPr lang="en-US" sz="1300" smtClean="0"/>
              <a:t>When the ‘Client Authentication’ window appears, select your Digital Certificate and press “OK”</a:t>
            </a:r>
          </a:p>
          <a:p>
            <a:pPr eaLnBrk="1" hangingPunct="1"/>
            <a:endParaRPr lang="en-US" sz="1300" smtClean="0"/>
          </a:p>
          <a:p>
            <a:pPr eaLnBrk="1" hangingPunct="1"/>
            <a:r>
              <a:rPr lang="en-US" sz="1400" smtClean="0"/>
              <a:t>Logging In</a:t>
            </a:r>
            <a:r>
              <a:rPr lang="en-US" sz="1000" smtClean="0"/>
              <a:t> </a:t>
            </a:r>
          </a:p>
          <a:p>
            <a:pPr eaLnBrk="1" hangingPunct="1"/>
            <a:endParaRPr lang="en-US" sz="500" smtClean="0"/>
          </a:p>
          <a:p>
            <a:pPr lvl="1" eaLnBrk="1" hangingPunct="1"/>
            <a:r>
              <a:rPr lang="en-US" sz="1300" smtClean="0"/>
              <a:t>Since user login is associated with the user’s digital certificate, user information will populate automatically.  </a:t>
            </a:r>
          </a:p>
          <a:p>
            <a:pPr lvl="1" eaLnBrk="1" hangingPunct="1"/>
            <a:endParaRPr lang="en-US" sz="1300" smtClean="0"/>
          </a:p>
          <a:p>
            <a:pPr lvl="1" eaLnBrk="1" hangingPunct="1"/>
            <a:r>
              <a:rPr lang="en-US" sz="1300" smtClean="0"/>
              <a:t>There is no need to enter a user name or password for logging in.</a:t>
            </a:r>
          </a:p>
          <a:p>
            <a:pPr lvl="2" eaLnBrk="1" hangingPunct="1"/>
            <a:endParaRPr lang="en-US" sz="1500" smtClean="0"/>
          </a:p>
          <a:p>
            <a:pPr eaLnBrk="1" hangingPunct="1"/>
            <a:endParaRPr lang="en-US" sz="10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04678830-75FD-4677-912B-99144646208C}" type="slidenum">
              <a:rPr lang="en-US" smtClean="0"/>
              <a:pPr eaLnBrk="1" hangingPunct="1"/>
              <a:t>12</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C216B26A-0FDA-458E-9473-7282FFACE09D}" type="slidenum">
              <a:rPr lang="en-US" smtClean="0"/>
              <a:pPr eaLnBrk="1" hangingPunct="1"/>
              <a:t>13</a:t>
            </a:fld>
            <a:endParaRPr lang="en-US" smtClean="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C0F731EC-5D55-4045-A22E-B9776F0DB1ED}" type="slidenum">
              <a:rPr lang="en-US" smtClean="0"/>
              <a:pPr eaLnBrk="1" hangingPunct="1"/>
              <a:t>14</a:t>
            </a:fld>
            <a:endParaRPr lang="en-US" smtClean="0"/>
          </a:p>
        </p:txBody>
      </p:sp>
      <p:sp>
        <p:nvSpPr>
          <p:cNvPr id="55299" name="Rectangle 2"/>
          <p:cNvSpPr>
            <a:spLocks noGrp="1" noRot="1" noChangeAspect="1" noChangeArrowheads="1" noTextEdit="1"/>
          </p:cNvSpPr>
          <p:nvPr>
            <p:ph type="sldImg"/>
          </p:nvPr>
        </p:nvSpPr>
        <p:spPr>
          <a:ln/>
        </p:spPr>
      </p:sp>
      <p:sp>
        <p:nvSpPr>
          <p:cNvPr id="553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6F986BD3-BB6F-47EF-A2E4-888F8006A0A8}" type="slidenum">
              <a:rPr lang="en-US" smtClean="0"/>
              <a:pPr eaLnBrk="1" hangingPunct="1"/>
              <a:t>15</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105842DE-013A-433F-BE63-F74EE2B9F0D5}" type="slidenum">
              <a:rPr lang="en-US" smtClean="0"/>
              <a:pPr eaLnBrk="1" hangingPunct="1"/>
              <a:t>16</a:t>
            </a:fld>
            <a:endParaRPr lang="en-US" smtClean="0"/>
          </a:p>
        </p:txBody>
      </p:sp>
      <p:sp>
        <p:nvSpPr>
          <p:cNvPr id="57347" name="Rectangle 2"/>
          <p:cNvSpPr>
            <a:spLocks noGrp="1" noRot="1" noChangeAspect="1" noChangeArrowheads="1" noTextEdit="1"/>
          </p:cNvSpPr>
          <p:nvPr>
            <p:ph type="sldImg"/>
          </p:nvPr>
        </p:nvSpPr>
        <p:spPr>
          <a:xfrm>
            <a:off x="1184275" y="696913"/>
            <a:ext cx="4648200" cy="3486150"/>
          </a:xfrm>
          <a:ln/>
        </p:spPr>
      </p:sp>
      <p:sp>
        <p:nvSpPr>
          <p:cNvPr id="57348" name="Rectangle 3"/>
          <p:cNvSpPr>
            <a:spLocks noGrp="1" noChangeArrowheads="1"/>
          </p:cNvSpPr>
          <p:nvPr>
            <p:ph type="body" idx="1"/>
          </p:nvPr>
        </p:nvSpPr>
        <p:spPr>
          <a:xfrm>
            <a:off x="936625" y="4416425"/>
            <a:ext cx="513715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p:txBody>
          <a:bodyPr/>
          <a:lstStyle/>
          <a:p>
            <a:pPr>
              <a:defRPr/>
            </a:pPr>
            <a:fld id="{67A6F445-62CD-44AB-B45B-986F32697EE1}" type="slidenum">
              <a:rPr lang="en-US" smtClean="0"/>
              <a:pPr>
                <a:defRPr/>
              </a:pPr>
              <a:t>17</a:t>
            </a:fld>
            <a:endParaRPr lang="en-US" dirty="0" smtClean="0"/>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5C55B6A4-ADB1-4CE5-9CB0-A0F7B37E15D8}" type="slidenum">
              <a:rPr lang="en-US" smtClean="0"/>
              <a:pPr eaLnBrk="1" hangingPunct="1"/>
              <a:t>18</a:t>
            </a:fld>
            <a:endParaRPr lang="en-US" smtClean="0"/>
          </a:p>
        </p:txBody>
      </p:sp>
      <p:sp>
        <p:nvSpPr>
          <p:cNvPr id="59395" name="Rectangle 2"/>
          <p:cNvSpPr>
            <a:spLocks noGrp="1" noRot="1" noChangeAspect="1" noChangeArrowheads="1" noTextEdit="1"/>
          </p:cNvSpPr>
          <p:nvPr>
            <p:ph type="sldImg"/>
          </p:nvPr>
        </p:nvSpPr>
        <p:spPr>
          <a:ln/>
        </p:spPr>
      </p:sp>
      <p:sp>
        <p:nvSpPr>
          <p:cNvPr id="593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600" smtClean="0"/>
              <a:t>Mention the new expedited switch rule. Started August 16. Switches that lead to IAGs will be handled via MT.</a:t>
            </a:r>
          </a:p>
          <a:p>
            <a:pPr eaLnBrk="1" hangingPunct="1"/>
            <a:endParaRPr lang="en-US" sz="600" smtClean="0"/>
          </a:p>
          <a:p>
            <a:pPr eaLnBrk="1" hangingPunct="1"/>
            <a:r>
              <a:rPr lang="en-US" sz="600" smtClean="0"/>
              <a:t>Will have a different Submit tree depending on if you are a CR or TDSP.</a:t>
            </a:r>
          </a:p>
          <a:p>
            <a:pPr eaLnBrk="1" hangingPunct="1"/>
            <a:endParaRPr lang="en-US" sz="600" smtClean="0"/>
          </a:p>
          <a:p>
            <a:pPr eaLnBrk="1" hangingPunct="1"/>
            <a:r>
              <a:rPr lang="en-US" sz="600" b="1" smtClean="0"/>
              <a:t>Inadvertent Gaining</a:t>
            </a:r>
            <a:r>
              <a:rPr lang="en-US" sz="600" smtClean="0"/>
              <a:t>	…CR has inadvertently gained or is pending the gain an LSE Relationship to another CR in error.</a:t>
            </a:r>
          </a:p>
          <a:p>
            <a:pPr eaLnBrk="1" hangingPunct="1"/>
            <a:r>
              <a:rPr lang="en-US" sz="600" b="1" smtClean="0"/>
              <a:t>Inadvertent Losing	</a:t>
            </a:r>
            <a:r>
              <a:rPr lang="en-US" sz="600" smtClean="0"/>
              <a:t>	…CR has inadvertently lost an LSE Relationship to another CR in error.</a:t>
            </a:r>
          </a:p>
          <a:p>
            <a:pPr eaLnBrk="1" hangingPunct="1"/>
            <a:r>
              <a:rPr lang="en-US" sz="600" smtClean="0"/>
              <a:t>You will still be able to run reports on Inadvertent switch issues and update them until all are completed.</a:t>
            </a:r>
          </a:p>
          <a:p>
            <a:pPr eaLnBrk="1" hangingPunct="1"/>
            <a:r>
              <a:rPr lang="en-US" sz="600" b="1" smtClean="0"/>
              <a:t>Cancel w/Approval</a:t>
            </a:r>
            <a:r>
              <a:rPr lang="en-US" sz="600" smtClean="0"/>
              <a:t>	…CR/TDSP requesting cancellation of an initiating transaction in instances submitting an 814_08 would result in a rejection.</a:t>
            </a:r>
          </a:p>
          <a:p>
            <a:pPr eaLnBrk="1" hangingPunct="1"/>
            <a:r>
              <a:rPr lang="en-US" sz="600" b="1" smtClean="0"/>
              <a:t>Cancel w/o Approval</a:t>
            </a:r>
            <a:r>
              <a:rPr lang="en-US" sz="600" smtClean="0"/>
              <a:t>	…TDSP requesting cancellation of an initiating transaction for market defined reasons that do not require approval from the CR.</a:t>
            </a:r>
          </a:p>
          <a:p>
            <a:pPr eaLnBrk="1" hangingPunct="1"/>
            <a:r>
              <a:rPr lang="en-US" sz="600" b="1" smtClean="0"/>
              <a:t>Missing Transaction</a:t>
            </a:r>
            <a:r>
              <a:rPr lang="en-US" sz="600" smtClean="0"/>
              <a:t>	…CR/TDSP is missing any expected 814, 867_04.</a:t>
            </a:r>
          </a:p>
          <a:p>
            <a:pPr eaLnBrk="1" hangingPunct="1"/>
            <a:r>
              <a:rPr lang="en-US" sz="600" b="1" smtClean="0"/>
              <a:t>Usage/Billing Issues</a:t>
            </a:r>
            <a:r>
              <a:rPr lang="en-US" sz="600" smtClean="0"/>
              <a:t>	…CR/TDSP has questions pertaining to point-to-point transactions excluding the 867 Contingency Plan.</a:t>
            </a:r>
          </a:p>
          <a:p>
            <a:pPr eaLnBrk="1" hangingPunct="1"/>
            <a:r>
              <a:rPr lang="en-US" sz="600" b="1" smtClean="0"/>
              <a:t>Reject Transactions</a:t>
            </a:r>
            <a:r>
              <a:rPr lang="en-US" sz="600" smtClean="0"/>
              <a:t>	…CR/TDSP has questions pertaining to rejected transactions or reject reasons.</a:t>
            </a:r>
          </a:p>
          <a:p>
            <a:pPr eaLnBrk="1" hangingPunct="1"/>
            <a:r>
              <a:rPr lang="en-US" sz="600" b="1" smtClean="0"/>
              <a:t>REP of Record</a:t>
            </a:r>
            <a:r>
              <a:rPr lang="en-US" sz="600" smtClean="0"/>
              <a:t>	…CR/TDSP has questions pertaining to ERCOT LSE or TDSP LSE relationship histories.</a:t>
            </a:r>
          </a:p>
          <a:p>
            <a:pPr eaLnBrk="1" hangingPunct="1"/>
            <a:r>
              <a:rPr lang="en-US" sz="600" b="1" smtClean="0"/>
              <a:t>Projects</a:t>
            </a:r>
            <a:r>
              <a:rPr lang="en-US" sz="600" smtClean="0"/>
              <a:t>	…CR/TDSP has issues pertaining to internal/market projects, system trouble, or related problems as defined by the submitter.</a:t>
            </a:r>
          </a:p>
          <a:p>
            <a:pPr eaLnBrk="1" hangingPunct="1"/>
            <a:r>
              <a:rPr lang="en-US" sz="600" b="1" smtClean="0"/>
              <a:t>Siebel/Chg Info</a:t>
            </a:r>
            <a:r>
              <a:rPr lang="en-US" sz="600" smtClean="0"/>
              <a:t>	…CR/TDSP questioning a discrepancy pertaining to Siebel service order status changes and Start/Stop time issues when transactions are present in ERCOT systems.</a:t>
            </a:r>
          </a:p>
          <a:p>
            <a:pPr eaLnBrk="1" hangingPunct="1"/>
            <a:r>
              <a:rPr lang="en-US" sz="600" b="1" smtClean="0"/>
              <a:t>997 Issues</a:t>
            </a:r>
            <a:r>
              <a:rPr lang="en-US" sz="600" smtClean="0"/>
              <a:t>	…CR/TDSP verification of a 997 sent/received.</a:t>
            </a:r>
          </a:p>
          <a:p>
            <a:pPr eaLnBrk="1" hangingPunct="1"/>
            <a:r>
              <a:rPr lang="en-US" sz="600" b="1" smtClean="0"/>
              <a:t>Premise Type</a:t>
            </a:r>
            <a:r>
              <a:rPr lang="en-US" sz="600" smtClean="0"/>
              <a:t>	…CR users to submit an issue to ask that the TDSP evaluate the Premise Type associated with an ESI ID for a possible change and update if applicable.  This issue should not be used to contest tariff issues and is only used to update system information.</a:t>
            </a:r>
          </a:p>
          <a:p>
            <a:pPr eaLnBrk="1" hangingPunct="1"/>
            <a:r>
              <a:rPr lang="en-US" sz="600" b="1" smtClean="0"/>
              <a:t>Service Address</a:t>
            </a:r>
            <a:r>
              <a:rPr lang="en-US" sz="600" smtClean="0"/>
              <a:t>	…CR users to submit an issue to ask that the TDSP evaluate the Service Address associated with an ESI ID for a possible change and update if applicable.</a:t>
            </a:r>
          </a:p>
          <a:p>
            <a:pPr eaLnBrk="1" hangingPunct="1"/>
            <a:endParaRPr lang="en-US" sz="600" smtClean="0"/>
          </a:p>
          <a:p>
            <a:pPr eaLnBrk="1" hangingPunct="1"/>
            <a:r>
              <a:rPr lang="en-US" sz="600" b="1" smtClean="0"/>
              <a:t>Service Order - 650</a:t>
            </a:r>
            <a:r>
              <a:rPr lang="en-US" sz="600" smtClean="0"/>
              <a:t>	…CR/TDSP has an issue concerning the 650 service orders.</a:t>
            </a:r>
          </a:p>
          <a:p>
            <a:pPr eaLnBrk="1" hangingPunct="1"/>
            <a:r>
              <a:rPr lang="en-US" sz="600" b="1" smtClean="0"/>
              <a:t>Move Out With Meter Removal</a:t>
            </a:r>
            <a:r>
              <a:rPr lang="en-US" sz="600" smtClean="0"/>
              <a:t>	…TDSP will notify CR that a Move Out with B44 transaction is necessary after a 650_04 was sent to CR.</a:t>
            </a:r>
          </a:p>
          <a:p>
            <a:pPr eaLnBrk="1" hangingPunct="1"/>
            <a:r>
              <a:rPr lang="en-US" sz="600" b="1" smtClean="0"/>
              <a:t>Safety Net</a:t>
            </a:r>
            <a:r>
              <a:rPr lang="en-US" sz="600" smtClean="0"/>
              <a:t>	…TDSPs submit to CRs when requesting a backdated MVI on a previous Safety Net Order request.</a:t>
            </a:r>
          </a:p>
          <a:p>
            <a:pPr eaLnBrk="1" hangingPunct="1"/>
            <a:r>
              <a:rPr lang="en-US" sz="600" b="1" smtClean="0"/>
              <a:t>Other</a:t>
            </a:r>
            <a:r>
              <a:rPr lang="en-US" sz="600" smtClean="0"/>
              <a:t>	…CR/TDSP has Day to Day issues that do not fit one of the Sub Types indicated above such as: Siebel/997 reports, CSA’s.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E8CFD82D-6763-4296-8723-9C16E9E5E4F7}" type="slidenum">
              <a:rPr lang="en-US" smtClean="0"/>
              <a:pPr eaLnBrk="1" hangingPunct="1"/>
              <a:t>19</a:t>
            </a:fld>
            <a:endParaRPr lang="en-US" smtClean="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600" smtClean="0"/>
              <a:t>Mention the new expedited switch rule. Started August 16. Switches that lead to IAGs will be handled via MT.</a:t>
            </a:r>
          </a:p>
          <a:p>
            <a:pPr eaLnBrk="1" hangingPunct="1"/>
            <a:endParaRPr lang="en-US" sz="600" smtClean="0"/>
          </a:p>
          <a:p>
            <a:pPr eaLnBrk="1" hangingPunct="1"/>
            <a:r>
              <a:rPr lang="en-US" sz="600" smtClean="0"/>
              <a:t>Will have a different Submit tree depending on if you are a CR or TDSP.</a:t>
            </a:r>
          </a:p>
          <a:p>
            <a:pPr eaLnBrk="1" hangingPunct="1"/>
            <a:endParaRPr lang="en-US" sz="600" smtClean="0"/>
          </a:p>
          <a:p>
            <a:pPr eaLnBrk="1" hangingPunct="1"/>
            <a:r>
              <a:rPr lang="en-US" sz="600" b="1" smtClean="0"/>
              <a:t>Inadvertent Gaining</a:t>
            </a:r>
            <a:r>
              <a:rPr lang="en-US" sz="600" smtClean="0"/>
              <a:t>	…CR has inadvertently gained or is pending the gain an LSE Relationship to another CR in error.</a:t>
            </a:r>
          </a:p>
          <a:p>
            <a:pPr eaLnBrk="1" hangingPunct="1"/>
            <a:r>
              <a:rPr lang="en-US" sz="600" b="1" smtClean="0"/>
              <a:t>Inadvertent Losing	</a:t>
            </a:r>
            <a:r>
              <a:rPr lang="en-US" sz="600" smtClean="0"/>
              <a:t>	…CR has inadvertently lost an LSE Relationship to another CR in error.</a:t>
            </a:r>
          </a:p>
          <a:p>
            <a:pPr eaLnBrk="1" hangingPunct="1"/>
            <a:r>
              <a:rPr lang="en-US" sz="600" smtClean="0"/>
              <a:t>You will still be able to run reports on Inadvertent switch issues and update them until all are completed.</a:t>
            </a:r>
          </a:p>
          <a:p>
            <a:pPr eaLnBrk="1" hangingPunct="1"/>
            <a:r>
              <a:rPr lang="en-US" sz="600" b="1" smtClean="0"/>
              <a:t>Cancel w/Approval</a:t>
            </a:r>
            <a:r>
              <a:rPr lang="en-US" sz="600" smtClean="0"/>
              <a:t>	…CR/TDSP requesting cancellation of an initiating transaction in instances submitting an 814_08 would result in a rejection.</a:t>
            </a:r>
          </a:p>
          <a:p>
            <a:pPr eaLnBrk="1" hangingPunct="1"/>
            <a:r>
              <a:rPr lang="en-US" sz="600" b="1" smtClean="0"/>
              <a:t>Cancel w/o Approval</a:t>
            </a:r>
            <a:r>
              <a:rPr lang="en-US" sz="600" smtClean="0"/>
              <a:t>	…TDSP requesting cancellation of an initiating transaction for market defined reasons that do not require approval from the CR.</a:t>
            </a:r>
          </a:p>
          <a:p>
            <a:pPr eaLnBrk="1" hangingPunct="1"/>
            <a:r>
              <a:rPr lang="en-US" sz="600" b="1" smtClean="0"/>
              <a:t>Missing Transaction</a:t>
            </a:r>
            <a:r>
              <a:rPr lang="en-US" sz="600" smtClean="0"/>
              <a:t>	…CR/TDSP is missing any expected 814, 867_04.</a:t>
            </a:r>
          </a:p>
          <a:p>
            <a:pPr eaLnBrk="1" hangingPunct="1"/>
            <a:r>
              <a:rPr lang="en-US" sz="600" b="1" smtClean="0"/>
              <a:t>Usage/Billing Issues</a:t>
            </a:r>
            <a:r>
              <a:rPr lang="en-US" sz="600" smtClean="0"/>
              <a:t>	…CR/TDSP has questions pertaining to point-to-point transactions excluding the 867 Contingency Plan.</a:t>
            </a:r>
          </a:p>
          <a:p>
            <a:pPr eaLnBrk="1" hangingPunct="1"/>
            <a:r>
              <a:rPr lang="en-US" sz="600" b="1" smtClean="0"/>
              <a:t>Reject Transactions</a:t>
            </a:r>
            <a:r>
              <a:rPr lang="en-US" sz="600" smtClean="0"/>
              <a:t>	…CR/TDSP has questions pertaining to rejected transactions or reject reasons.</a:t>
            </a:r>
          </a:p>
          <a:p>
            <a:pPr eaLnBrk="1" hangingPunct="1"/>
            <a:r>
              <a:rPr lang="en-US" sz="600" b="1" smtClean="0"/>
              <a:t>REP of Record</a:t>
            </a:r>
            <a:r>
              <a:rPr lang="en-US" sz="600" smtClean="0"/>
              <a:t>	…CR/TDSP has questions pertaining to ERCOT LSE or TDSP LSE relationship histories.</a:t>
            </a:r>
          </a:p>
          <a:p>
            <a:pPr eaLnBrk="1" hangingPunct="1"/>
            <a:r>
              <a:rPr lang="en-US" sz="600" b="1" smtClean="0"/>
              <a:t>Projects</a:t>
            </a:r>
            <a:r>
              <a:rPr lang="en-US" sz="600" smtClean="0"/>
              <a:t>	…CR/TDSP has issues pertaining to internal/market projects, system trouble, or related problems as defined by the submitter.</a:t>
            </a:r>
          </a:p>
          <a:p>
            <a:pPr eaLnBrk="1" hangingPunct="1"/>
            <a:r>
              <a:rPr lang="en-US" sz="600" b="1" smtClean="0"/>
              <a:t>Siebel/Chg Info</a:t>
            </a:r>
            <a:r>
              <a:rPr lang="en-US" sz="600" smtClean="0"/>
              <a:t>	…CR/TDSP questioning a discrepancy pertaining to Siebel service order status changes and Start/Stop time issues when transactions are present in ERCOT systems.</a:t>
            </a:r>
          </a:p>
          <a:p>
            <a:pPr eaLnBrk="1" hangingPunct="1"/>
            <a:r>
              <a:rPr lang="en-US" sz="600" b="1" smtClean="0"/>
              <a:t>997 Issues</a:t>
            </a:r>
            <a:r>
              <a:rPr lang="en-US" sz="600" smtClean="0"/>
              <a:t>	…CR/TDSP verification of a 997 sent/received.</a:t>
            </a:r>
          </a:p>
          <a:p>
            <a:pPr eaLnBrk="1" hangingPunct="1"/>
            <a:r>
              <a:rPr lang="en-US" sz="600" b="1" smtClean="0"/>
              <a:t>Premise Type</a:t>
            </a:r>
            <a:r>
              <a:rPr lang="en-US" sz="600" smtClean="0"/>
              <a:t>	…CR users to submit an issue to ask that the TDSP evaluate the Premise Type associated with an ESI ID for a possible change and update if applicable.  This issue should not be used to contest tariff issues and is only used to update system information.</a:t>
            </a:r>
          </a:p>
          <a:p>
            <a:pPr eaLnBrk="1" hangingPunct="1"/>
            <a:r>
              <a:rPr lang="en-US" sz="600" b="1" smtClean="0"/>
              <a:t>Service Address</a:t>
            </a:r>
            <a:r>
              <a:rPr lang="en-US" sz="600" smtClean="0"/>
              <a:t>	…CR users to submit an issue to ask that the TDSP evaluate the Service Address associated with an ESI ID for a possible change and update if applicable.</a:t>
            </a:r>
          </a:p>
          <a:p>
            <a:pPr eaLnBrk="1" hangingPunct="1"/>
            <a:endParaRPr lang="en-US" sz="600" smtClean="0"/>
          </a:p>
          <a:p>
            <a:pPr eaLnBrk="1" hangingPunct="1"/>
            <a:r>
              <a:rPr lang="en-US" sz="600" b="1" smtClean="0"/>
              <a:t>Service Order - 650</a:t>
            </a:r>
            <a:r>
              <a:rPr lang="en-US" sz="600" smtClean="0"/>
              <a:t>	…CR/TDSP has an issue concerning the 650 service orders.</a:t>
            </a:r>
          </a:p>
          <a:p>
            <a:pPr eaLnBrk="1" hangingPunct="1"/>
            <a:r>
              <a:rPr lang="en-US" sz="600" b="1" smtClean="0"/>
              <a:t>Move Out With Meter Removal</a:t>
            </a:r>
            <a:r>
              <a:rPr lang="en-US" sz="600" smtClean="0"/>
              <a:t>	…TDSP will notify CR that a Move Out with B44 transaction is necessary after a 650_04 was sent to CR.</a:t>
            </a:r>
          </a:p>
          <a:p>
            <a:pPr eaLnBrk="1" hangingPunct="1"/>
            <a:r>
              <a:rPr lang="en-US" sz="600" b="1" smtClean="0"/>
              <a:t>Safety Net</a:t>
            </a:r>
            <a:r>
              <a:rPr lang="en-US" sz="600" smtClean="0"/>
              <a:t>	…TDSPs submit to CRs when requesting a backdated MVI on a previous Safety Net Order request.</a:t>
            </a:r>
          </a:p>
          <a:p>
            <a:pPr eaLnBrk="1" hangingPunct="1"/>
            <a:r>
              <a:rPr lang="en-US" sz="600" b="1" smtClean="0"/>
              <a:t>Other</a:t>
            </a:r>
            <a:r>
              <a:rPr lang="en-US" sz="600" smtClean="0"/>
              <a:t>	…CR/TDSP has Day to Day issues that do not fit one of the Sub Types indicated above such as: Siebel/997 reports, CSA’s.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C2C11D59-3644-4360-A29A-79878CFFCD35}" type="slidenum">
              <a:rPr lang="en-US" smtClean="0"/>
              <a:pPr eaLnBrk="1" hangingPunct="1"/>
              <a:t>2</a:t>
            </a:fld>
            <a:endParaRPr lang="en-US" smtClean="0"/>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175000"/>
              </a:lnSpc>
            </a:pPr>
            <a:r>
              <a:rPr lang="en-US" sz="1300" smtClean="0"/>
              <a:t>How many of you have used MT? Will use it?</a:t>
            </a:r>
          </a:p>
          <a:p>
            <a:pPr eaLnBrk="1" hangingPunct="1">
              <a:lnSpc>
                <a:spcPct val="175000"/>
              </a:lnSpc>
            </a:pPr>
            <a:r>
              <a:rPr lang="en-US" sz="1300" smtClean="0"/>
              <a:t>MarkeTrak Overview</a:t>
            </a:r>
          </a:p>
          <a:p>
            <a:pPr lvl="1" eaLnBrk="1" hangingPunct="1">
              <a:lnSpc>
                <a:spcPct val="175000"/>
              </a:lnSpc>
            </a:pPr>
            <a:r>
              <a:rPr lang="en-US" sz="1000" smtClean="0"/>
              <a:t>What is MarkeTrak?</a:t>
            </a:r>
          </a:p>
          <a:p>
            <a:pPr lvl="1" eaLnBrk="1" hangingPunct="1">
              <a:lnSpc>
                <a:spcPct val="175000"/>
              </a:lnSpc>
            </a:pPr>
            <a:r>
              <a:rPr lang="en-US" sz="1000" smtClean="0"/>
              <a:t>Access to MarkeTrak</a:t>
            </a:r>
          </a:p>
          <a:p>
            <a:pPr lvl="1" eaLnBrk="1" hangingPunct="1">
              <a:lnSpc>
                <a:spcPct val="175000"/>
              </a:lnSpc>
            </a:pPr>
            <a:r>
              <a:rPr lang="en-US" sz="1000" smtClean="0"/>
              <a:t>Administrative Role</a:t>
            </a:r>
          </a:p>
          <a:p>
            <a:pPr lvl="1" eaLnBrk="1" hangingPunct="1">
              <a:lnSpc>
                <a:spcPct val="175000"/>
              </a:lnSpc>
            </a:pPr>
            <a:r>
              <a:rPr lang="en-US" sz="1000" smtClean="0"/>
              <a:t>Navigating MarkeTrak</a:t>
            </a:r>
          </a:p>
          <a:p>
            <a:pPr eaLnBrk="1" hangingPunct="1">
              <a:lnSpc>
                <a:spcPct val="175000"/>
              </a:lnSpc>
            </a:pPr>
            <a:r>
              <a:rPr lang="en-US" sz="1300" smtClean="0"/>
              <a:t>Day to Day Issues</a:t>
            </a:r>
          </a:p>
          <a:p>
            <a:pPr eaLnBrk="1" hangingPunct="1">
              <a:lnSpc>
                <a:spcPct val="150000"/>
              </a:lnSpc>
            </a:pPr>
            <a:r>
              <a:rPr lang="en-US" sz="1300" smtClean="0"/>
              <a:t>Data Extract Variance Issues</a:t>
            </a:r>
          </a:p>
          <a:p>
            <a:pPr eaLnBrk="1" hangingPunct="1">
              <a:lnSpc>
                <a:spcPct val="175000"/>
              </a:lnSpc>
            </a:pPr>
            <a:r>
              <a:rPr lang="en-US" sz="1300" smtClean="0"/>
              <a:t>Additional Functionality</a:t>
            </a:r>
          </a:p>
          <a:p>
            <a:pPr eaLnBrk="1" hangingPunct="1">
              <a:lnSpc>
                <a:spcPct val="175000"/>
              </a:lnSpc>
            </a:pPr>
            <a:r>
              <a:rPr lang="en-US" sz="1300" smtClean="0"/>
              <a:t>Wrap Up/Questions</a:t>
            </a:r>
          </a:p>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p:txBody>
          <a:bodyPr/>
          <a:lstStyle/>
          <a:p>
            <a:pPr>
              <a:defRPr/>
            </a:pPr>
            <a:fld id="{67A6F445-62CD-44AB-B45B-986F32697EE1}" type="slidenum">
              <a:rPr lang="en-US" smtClean="0"/>
              <a:pPr>
                <a:defRPr/>
              </a:pPr>
              <a:t>20</a:t>
            </a:fld>
            <a:endParaRPr lang="en-US" dirty="0" smtClean="0"/>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5ED0FE76-6E58-456C-B506-D4365BA50E05}" type="slidenum">
              <a:rPr lang="en-US" smtClean="0"/>
              <a:pPr eaLnBrk="1" hangingPunct="1"/>
              <a:t>21</a:t>
            </a:fld>
            <a:endParaRPr lang="en-US" smtClean="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8A919A01-3928-4E56-92F8-AC92D2364D07}" type="slidenum">
              <a:rPr lang="en-US" smtClean="0"/>
              <a:pPr eaLnBrk="1" hangingPunct="1"/>
              <a:t>22</a:t>
            </a:fld>
            <a:endParaRPr lang="en-US" smtClean="0"/>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DEV LSE: CR Relationship updates within ERCOT’s or their system</a:t>
            </a:r>
          </a:p>
          <a:p>
            <a:pPr eaLnBrk="1" hangingPunct="1"/>
            <a:r>
              <a:rPr lang="en-US" smtClean="0"/>
              <a:t>DEV Existence: (TDSP) Updates to existence of ESI ID in ERCOT’s system.</a:t>
            </a:r>
          </a:p>
          <a:p>
            <a:pPr eaLnBrk="1" hangingPunct="1"/>
            <a:r>
              <a:rPr lang="en-US" smtClean="0"/>
              <a:t>DEV Characteristics: Update to ESI ID Characterstics (Profile code, zip code, etc)</a:t>
            </a:r>
          </a:p>
          <a:p>
            <a:pPr eaLnBrk="1" hangingPunct="1"/>
            <a:r>
              <a:rPr lang="en-US" smtClean="0"/>
              <a:t>DEV IDR Usage: Existence update of Usage within ERCOT or their system</a:t>
            </a:r>
          </a:p>
          <a:p>
            <a:pPr eaLnBrk="1" hangingPunct="1"/>
            <a:r>
              <a:rPr lang="en-US" smtClean="0"/>
              <a:t>DEV Non IDR Usage: Existence update of Usage within ERCOT or their system</a:t>
            </a:r>
          </a:p>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97A8939E-30E4-4020-A394-55679C7DEAEB}" type="slidenum">
              <a:rPr lang="en-US" smtClean="0"/>
              <a:pPr eaLnBrk="1" hangingPunct="1"/>
              <a:t>23</a:t>
            </a:fld>
            <a:endParaRPr lang="en-US" smtClean="0"/>
          </a:p>
        </p:txBody>
      </p:sp>
      <p:sp>
        <p:nvSpPr>
          <p:cNvPr id="64515" name="Rectangle 2"/>
          <p:cNvSpPr>
            <a:spLocks noGrp="1" noRot="1" noChangeAspect="1" noChangeArrowheads="1" noTextEdit="1"/>
          </p:cNvSpPr>
          <p:nvPr>
            <p:ph type="sldImg"/>
          </p:nvPr>
        </p:nvSpPr>
        <p:spPr>
          <a:xfrm>
            <a:off x="1184275" y="696913"/>
            <a:ext cx="4648200" cy="3486150"/>
          </a:xfrm>
          <a:ln/>
        </p:spPr>
      </p:sp>
      <p:sp>
        <p:nvSpPr>
          <p:cNvPr id="64516" name="Rectangle 3"/>
          <p:cNvSpPr>
            <a:spLocks noGrp="1" noChangeArrowheads="1"/>
          </p:cNvSpPr>
          <p:nvPr>
            <p:ph type="body" idx="1"/>
          </p:nvPr>
        </p:nvSpPr>
        <p:spPr>
          <a:xfrm>
            <a:off x="936625" y="4416425"/>
            <a:ext cx="513715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p:txBody>
          <a:bodyPr/>
          <a:lstStyle/>
          <a:p>
            <a:pPr>
              <a:defRPr/>
            </a:pPr>
            <a:fld id="{67A6F445-62CD-44AB-B45B-986F32697EE1}" type="slidenum">
              <a:rPr lang="en-US" smtClean="0"/>
              <a:pPr>
                <a:defRPr/>
              </a:pPr>
              <a:t>24</a:t>
            </a:fld>
            <a:endParaRPr lang="en-US" dirty="0" smtClean="0"/>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791856CC-CEF6-4CD6-B406-32B0D9AF044E}" type="slidenum">
              <a:rPr lang="en-US" smtClean="0"/>
              <a:pPr eaLnBrk="1" hangingPunct="1"/>
              <a:t>25</a:t>
            </a:fld>
            <a:endParaRPr lang="en-US" smtClean="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8FAB31F5-98C9-4AEB-84EA-C27DCC6EFC43}" type="slidenum">
              <a:rPr lang="en-US" smtClean="0"/>
              <a:pPr eaLnBrk="1" hangingPunct="1"/>
              <a:t>26</a:t>
            </a:fld>
            <a:endParaRPr lang="en-US" smtClean="0"/>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600" smtClean="0"/>
              <a:t>Listing Report-</a:t>
            </a:r>
            <a:r>
              <a:rPr lang="en-US" smtClean="0"/>
              <a:t> </a:t>
            </a:r>
            <a:r>
              <a:rPr lang="en-US" sz="1500" b="1" smtClean="0"/>
              <a:t>return textual lists of items based on the search, display, and sorting options you select. This is the most commonly used.</a:t>
            </a:r>
          </a:p>
          <a:p>
            <a:pPr eaLnBrk="1" hangingPunct="1"/>
            <a:r>
              <a:rPr lang="en-US" sz="1600" smtClean="0"/>
              <a:t>Distribution Report-</a:t>
            </a:r>
            <a:r>
              <a:rPr lang="en-US" smtClean="0"/>
              <a:t> </a:t>
            </a:r>
            <a:r>
              <a:rPr lang="en-US" sz="1500" b="1" smtClean="0"/>
              <a:t>summarizes two categories of items and displays them in tabular or graphical format.</a:t>
            </a:r>
          </a:p>
          <a:p>
            <a:pPr eaLnBrk="1" hangingPunct="1"/>
            <a:r>
              <a:rPr lang="en-US" sz="1600" smtClean="0"/>
              <a:t>Trend Report-</a:t>
            </a:r>
            <a:r>
              <a:rPr lang="en-US" smtClean="0"/>
              <a:t> </a:t>
            </a:r>
            <a:r>
              <a:rPr lang="en-US" sz="1500" b="1" smtClean="0"/>
              <a:t>provides historical totals or submittal rates of primary items over days, weeks, months, and quarters. The output can be tabular or graphical.</a:t>
            </a:r>
          </a:p>
          <a:p>
            <a:pPr eaLnBrk="1" hangingPunct="1"/>
            <a:r>
              <a:rPr lang="en-US" sz="1600" smtClean="0"/>
              <a:t>State Change Report-</a:t>
            </a:r>
            <a:r>
              <a:rPr lang="en-US" smtClean="0"/>
              <a:t> </a:t>
            </a:r>
            <a:r>
              <a:rPr lang="en-US" sz="1500" b="1" smtClean="0"/>
              <a:t>displays the state changes for primary items, including calculating time within a state.</a:t>
            </a:r>
          </a:p>
          <a:p>
            <a:pPr eaLnBrk="1" hangingPunct="1"/>
            <a:r>
              <a:rPr lang="en-US" sz="1600" smtClean="0"/>
              <a:t>Multi- View Report-</a:t>
            </a:r>
            <a:r>
              <a:rPr lang="en-US" smtClean="0"/>
              <a:t> </a:t>
            </a:r>
            <a:r>
              <a:rPr lang="en-US" sz="1500" b="1" smtClean="0"/>
              <a:t>allows you to execute at most four reports at once.</a:t>
            </a:r>
          </a:p>
          <a:p>
            <a:pPr eaLnBrk="1" hangingPunct="1"/>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txBox="1">
            <a:spLocks noGrp="1" noChangeArrowheads="1"/>
          </p:cNvSpPr>
          <p:nvPr/>
        </p:nvSpPr>
        <p:spPr bwMode="auto">
          <a:xfrm>
            <a:off x="3970338" y="8829675"/>
            <a:ext cx="3038475" cy="465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77" tIns="46589" rIns="93177" bIns="46589" anchor="b"/>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algn="r" eaLnBrk="1" hangingPunct="1"/>
            <a:fld id="{9DD63F3B-E458-4BA7-ABC3-491430B306C7}" type="slidenum">
              <a:rPr lang="en-US" sz="1200"/>
              <a:pPr algn="r" eaLnBrk="1" hangingPunct="1"/>
              <a:t>27</a:t>
            </a:fld>
            <a:endParaRPr lang="en-US" sz="12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Background reports will NOT be available through the API.</a:t>
            </a:r>
          </a:p>
          <a:p>
            <a:pPr eaLnBrk="1" hangingPunct="1"/>
            <a:r>
              <a:rPr lang="en-US" smtClean="0"/>
              <a:t>You can run multiple Background reports at once.</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F1D64C56-567A-4BC5-A700-91D2CC5D3FA3}" type="slidenum">
              <a:rPr lang="en-US" smtClean="0"/>
              <a:pPr eaLnBrk="1" hangingPunct="1"/>
              <a:t>28</a:t>
            </a:fld>
            <a:endParaRPr lang="en-US" smtClean="0"/>
          </a:p>
        </p:txBody>
      </p:sp>
      <p:sp>
        <p:nvSpPr>
          <p:cNvPr id="69635" name="Rectangle 2"/>
          <p:cNvSpPr>
            <a:spLocks noGrp="1" noRot="1" noChangeAspect="1" noChangeArrowheads="1" noTextEdit="1"/>
          </p:cNvSpPr>
          <p:nvPr>
            <p:ph type="sldImg"/>
          </p:nvPr>
        </p:nvSpPr>
        <p:spPr>
          <a:ln/>
        </p:spPr>
      </p:sp>
      <p:sp>
        <p:nvSpPr>
          <p:cNvPr id="696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600" smtClean="0"/>
              <a:t>Automatic Notifications</a:t>
            </a:r>
          </a:p>
          <a:p>
            <a:pPr lvl="1" eaLnBrk="1" hangingPunct="1"/>
            <a:r>
              <a:rPr lang="en-US" smtClean="0"/>
              <a:t>Automated Notification emails are sent to MP Administrator assigned contacts.   </a:t>
            </a:r>
          </a:p>
          <a:p>
            <a:pPr lvl="1" eaLnBrk="1" hangingPunct="1"/>
            <a:r>
              <a:rPr lang="en-US" smtClean="0"/>
              <a:t>MarkeTrak will generate one email per day per contact type until transition state changes.   </a:t>
            </a:r>
          </a:p>
          <a:p>
            <a:pPr lvl="1" eaLnBrk="1" hangingPunct="1"/>
            <a:r>
              <a:rPr lang="en-US" smtClean="0"/>
              <a:t>Contacts are parsed in the tool based on sub type combined with escalation primary or escalation secondary designations.  </a:t>
            </a:r>
          </a:p>
          <a:p>
            <a:pPr lvl="1" eaLnBrk="1" hangingPunct="1"/>
            <a:r>
              <a:rPr lang="en-US" smtClean="0"/>
              <a:t>Escalation time lines are outlined in Section 1.9.2 in the MarkeTrak User Guide</a:t>
            </a:r>
          </a:p>
          <a:p>
            <a:pPr lvl="1" eaLnBrk="1" hangingPunct="1"/>
            <a:endParaRPr lang="en-US" smtClean="0"/>
          </a:p>
          <a:p>
            <a:pPr eaLnBrk="1" hangingPunct="1"/>
            <a:r>
              <a:rPr lang="en-US" sz="1600" smtClean="0"/>
              <a:t>Individual Notifications</a:t>
            </a:r>
          </a:p>
          <a:p>
            <a:pPr lvl="1" eaLnBrk="1" hangingPunct="1"/>
            <a:r>
              <a:rPr lang="en-US" smtClean="0"/>
              <a:t>Each user with access to an item has the ability to manually select a notification related specifically to that individual issue.  </a:t>
            </a:r>
          </a:p>
          <a:p>
            <a:pPr lvl="1" eaLnBrk="1" hangingPunct="1"/>
            <a:r>
              <a:rPr lang="en-US" smtClean="0"/>
              <a:t>There are currently six such notifications created. </a:t>
            </a:r>
          </a:p>
          <a:p>
            <a:pPr lvl="1" eaLnBrk="1" hangingPunct="1"/>
            <a:r>
              <a:rPr lang="en-US" smtClean="0"/>
              <a:t>The email address entered in MarkeTrak for the user who selects this option from the Actions drop down list will be the destination for this email notification. (Ex: When failed analysis, When issue has gone to pending complete, When issue has begin working).</a:t>
            </a:r>
          </a:p>
          <a:p>
            <a:pPr lvl="1"/>
            <a:r>
              <a:rPr lang="en-US" b="1" smtClean="0"/>
              <a:t>MT- Issue has gone Pending Complete </a:t>
            </a:r>
          </a:p>
          <a:p>
            <a:pPr lvl="1"/>
            <a:r>
              <a:rPr lang="en-US" smtClean="0"/>
              <a:t>	Email notification will be sent to the user if the issue enters the appropriate </a:t>
            </a:r>
            <a:r>
              <a:rPr lang="en-US" b="1" smtClean="0"/>
              <a:t>Pending Complete</a:t>
            </a:r>
            <a:r>
              <a:rPr lang="en-US" smtClean="0"/>
              <a:t> state for the workflow to which it is associated.</a:t>
            </a:r>
          </a:p>
          <a:p>
            <a:pPr lvl="1"/>
            <a:r>
              <a:rPr lang="en-US" b="1" smtClean="0"/>
              <a:t>MT – Issue has gone Pending Complete –Unexecutable</a:t>
            </a:r>
          </a:p>
          <a:p>
            <a:pPr lvl="1"/>
            <a:r>
              <a:rPr lang="en-US" smtClean="0"/>
              <a:t>	Email notification will be sent to the user if the issue enters the appropriate </a:t>
            </a:r>
            <a:r>
              <a:rPr lang="en-US" b="1" smtClean="0"/>
              <a:t>Unexecutable- Pending Complete</a:t>
            </a:r>
            <a:r>
              <a:rPr lang="en-US" smtClean="0"/>
              <a:t> state for the workflow to which it is associated.</a:t>
            </a:r>
          </a:p>
          <a:p>
            <a:pPr lvl="1"/>
            <a:r>
              <a:rPr lang="en-US" b="1" smtClean="0"/>
              <a:t>MT – Issue acknowledged by Assigned MP (Begin Working) </a:t>
            </a:r>
          </a:p>
          <a:p>
            <a:pPr lvl="1"/>
            <a:r>
              <a:rPr lang="en-US" smtClean="0"/>
              <a:t>	Email notification will be sent to the user anytime an MP selects the transition </a:t>
            </a:r>
            <a:r>
              <a:rPr lang="en-US" b="1" smtClean="0"/>
              <a:t>Begin Working</a:t>
            </a:r>
            <a:r>
              <a:rPr lang="en-US" smtClean="0"/>
              <a:t> which identifies the issue owner.</a:t>
            </a:r>
          </a:p>
          <a:p>
            <a:pPr lvl="1"/>
            <a:r>
              <a:rPr lang="en-US" b="1" smtClean="0"/>
              <a:t>MT – DEVLSE item went to “Failed Analysis”</a:t>
            </a:r>
          </a:p>
          <a:p>
            <a:pPr lvl="1"/>
            <a:r>
              <a:rPr lang="en-US" smtClean="0"/>
              <a:t>	Email notification will be sent to the user if the DEVLSE issue enters the state </a:t>
            </a:r>
            <a:r>
              <a:rPr lang="en-US" b="1" smtClean="0"/>
              <a:t>Failed Analysis</a:t>
            </a:r>
            <a:r>
              <a:rPr lang="en-US" smtClean="0"/>
              <a:t> as detailed in the DEVLSE section of this document.</a:t>
            </a:r>
          </a:p>
          <a:p>
            <a:pPr lvl="1"/>
            <a:r>
              <a:rPr lang="en-US" b="1" smtClean="0"/>
              <a:t>MT – Issue has gone Closed by Submitter (DEV LSE)</a:t>
            </a:r>
          </a:p>
          <a:p>
            <a:pPr lvl="1"/>
            <a:r>
              <a:rPr lang="en-US" smtClean="0"/>
              <a:t>	Email notification will be sent to the user if the Close button was selected on a DEV LSE issue sub-type.</a:t>
            </a:r>
          </a:p>
          <a:p>
            <a:pPr lvl="1"/>
            <a:r>
              <a:rPr lang="en-US" b="1" smtClean="0"/>
              <a:t>MT – Background Report has been prepared</a:t>
            </a:r>
          </a:p>
          <a:p>
            <a:pPr lvl="1"/>
            <a:r>
              <a:rPr lang="en-US" smtClean="0"/>
              <a:t>	Email notification will be sent to the user when the background report is complete.</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A593A410-4FE4-4E39-A310-B6345E4DA155}" type="slidenum">
              <a:rPr lang="en-US" smtClean="0"/>
              <a:pPr eaLnBrk="1" hangingPunct="1"/>
              <a:t>29</a:t>
            </a:fld>
            <a:endParaRPr lang="en-US" smtClean="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600" b="1" smtClean="0"/>
              <a:t>A method via the GUI application to submit multiple issue at once</a:t>
            </a:r>
          </a:p>
          <a:p>
            <a:pPr eaLnBrk="1" hangingPunct="1"/>
            <a:endParaRPr lang="en-US" sz="500" b="1" smtClean="0"/>
          </a:p>
          <a:p>
            <a:pPr eaLnBrk="1" hangingPunct="1"/>
            <a:r>
              <a:rPr lang="en-US" sz="1600" b="1" smtClean="0"/>
              <a:t>Must use a csv file to submit issues</a:t>
            </a:r>
          </a:p>
          <a:p>
            <a:pPr eaLnBrk="1" hangingPunct="1"/>
            <a:endParaRPr lang="en-US" sz="500" b="1" smtClean="0"/>
          </a:p>
          <a:p>
            <a:pPr eaLnBrk="1" hangingPunct="1"/>
            <a:r>
              <a:rPr lang="en-US" sz="1600" b="1" smtClean="0"/>
              <a:t>You must use the MarkeTrak data field tables to create your csv file (Appendix A)</a:t>
            </a:r>
          </a:p>
          <a:p>
            <a:pPr eaLnBrk="1" hangingPunct="1"/>
            <a:endParaRPr lang="en-US" sz="500" b="1" smtClean="0"/>
          </a:p>
          <a:p>
            <a:pPr eaLnBrk="1" hangingPunct="1"/>
            <a:r>
              <a:rPr lang="en-US" sz="1600" b="1" smtClean="0"/>
              <a:t>All issues within a single csv file must be of the same issue sub-type</a:t>
            </a:r>
          </a:p>
          <a:p>
            <a:pPr eaLnBrk="1" hangingPunct="1"/>
            <a:endParaRPr lang="en-US" sz="500" b="1" smtClean="0"/>
          </a:p>
          <a:p>
            <a:pPr eaLnBrk="1" hangingPunct="1"/>
            <a:r>
              <a:rPr lang="en-US" sz="1600" b="1" smtClean="0"/>
              <a:t>Output files are found on TML. This file will tell you which issues were successfully submitted within the tool and which ones failed</a:t>
            </a:r>
          </a:p>
          <a:p>
            <a:pPr eaLnBrk="1" hangingPunct="1"/>
            <a:endParaRPr lang="en-US" sz="500" b="1" smtClean="0"/>
          </a:p>
          <a:p>
            <a:pPr eaLnBrk="1" hangingPunct="1"/>
            <a:r>
              <a:rPr lang="en-US" sz="1600" b="1" smtClean="0"/>
              <a:t>User Guide- Section 8</a:t>
            </a:r>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7"/>
          <p:cNvSpPr>
            <a:spLocks noGrp="1" noChangeArrowheads="1"/>
          </p:cNvSpPr>
          <p:nvPr>
            <p:ph type="sldNum" sz="quarter" idx="5"/>
          </p:nvPr>
        </p:nvSpPr>
        <p:spPr/>
        <p:txBody>
          <a:bodyPr/>
          <a:lstStyle/>
          <a:p>
            <a:pPr>
              <a:defRPr/>
            </a:pPr>
            <a:fld id="{67A6F445-62CD-44AB-B45B-986F32697EE1}" type="slidenum">
              <a:rPr lang="en-US" smtClean="0"/>
              <a:pPr>
                <a:defRPr/>
              </a:pPr>
              <a:t>3</a:t>
            </a:fld>
            <a:endParaRPr lang="en-US" dirty="0" smtClean="0"/>
          </a:p>
        </p:txBody>
      </p:sp>
      <p:sp>
        <p:nvSpPr>
          <p:cNvPr id="253955" name="Rectangle 2"/>
          <p:cNvSpPr>
            <a:spLocks noGrp="1" noRot="1" noChangeAspect="1" noChangeArrowheads="1" noTextEdit="1"/>
          </p:cNvSpPr>
          <p:nvPr>
            <p:ph type="sldImg"/>
          </p:nvPr>
        </p:nvSpPr>
        <p:spPr>
          <a:ln/>
        </p:spPr>
      </p:sp>
      <p:sp>
        <p:nvSpPr>
          <p:cNvPr id="25395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233D5B57-7E38-4FC8-A232-C6926A60FCBC}" type="slidenum">
              <a:rPr lang="en-US" smtClean="0"/>
              <a:pPr eaLnBrk="1" hangingPunct="1"/>
              <a:t>30</a:t>
            </a:fld>
            <a:endParaRPr lang="en-US" smtClean="0"/>
          </a:p>
        </p:txBody>
      </p:sp>
      <p:sp>
        <p:nvSpPr>
          <p:cNvPr id="71683" name="Rectangle 2"/>
          <p:cNvSpPr>
            <a:spLocks noGrp="1" noRot="1" noChangeAspect="1" noChangeArrowheads="1" noTextEdit="1"/>
          </p:cNvSpPr>
          <p:nvPr>
            <p:ph type="sldImg"/>
          </p:nvPr>
        </p:nvSpPr>
        <p:spPr>
          <a:xfrm>
            <a:off x="1184275" y="696913"/>
            <a:ext cx="4648200" cy="3486150"/>
          </a:xfrm>
          <a:ln/>
        </p:spPr>
      </p:sp>
      <p:sp>
        <p:nvSpPr>
          <p:cNvPr id="71684" name="Rectangle 3"/>
          <p:cNvSpPr>
            <a:spLocks noGrp="1" noChangeArrowheads="1"/>
          </p:cNvSpPr>
          <p:nvPr>
            <p:ph type="body" idx="1"/>
          </p:nvPr>
        </p:nvSpPr>
        <p:spPr>
          <a:xfrm>
            <a:off x="936625" y="4416425"/>
            <a:ext cx="513715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727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27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1259B23E-86EB-4ACD-B561-CCE2BDB948FF}" type="slidenum">
              <a:rPr lang="en-US" smtClean="0"/>
              <a:pPr eaLnBrk="1" hangingPunct="1"/>
              <a:t>31</a:t>
            </a:fld>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37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AC63D74E-85B0-4BD4-B542-D3B94DC3335F}" type="slidenum">
              <a:rPr lang="en-US" smtClean="0"/>
              <a:pPr eaLnBrk="1" hangingPunct="1"/>
              <a:t>32</a:t>
            </a:fld>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47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A5F42AC7-79BB-4E8B-A7F8-00AB9BA4F6E2}" type="slidenum">
              <a:rPr lang="en-US" smtClean="0"/>
              <a:pPr eaLnBrk="1" hangingPunct="1"/>
              <a:t>33</a:t>
            </a:fld>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Image Placeholder 1"/>
          <p:cNvSpPr>
            <a:spLocks noGrp="1" noRot="1" noChangeAspect="1" noTextEdit="1"/>
          </p:cNvSpPr>
          <p:nvPr>
            <p:ph type="sldImg"/>
          </p:nvPr>
        </p:nvSpPr>
        <p:spPr>
          <a:ln/>
        </p:spPr>
      </p:sp>
      <p:sp>
        <p:nvSpPr>
          <p:cNvPr id="757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57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3D1C8193-90EE-402D-96AC-1CE2DF15CD44}" type="slidenum">
              <a:rPr lang="en-US" smtClean="0"/>
              <a:pPr eaLnBrk="1" hangingPunct="1"/>
              <a:t>34</a:t>
            </a:fld>
            <a:endParaRPr lang="en-US"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a:ln/>
        </p:spPr>
      </p:sp>
      <p:sp>
        <p:nvSpPr>
          <p:cNvPr id="768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68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380AF7A8-0648-473C-A5CD-AAF1BD1A975C}" type="slidenum">
              <a:rPr lang="en-US" smtClean="0"/>
              <a:pPr eaLnBrk="1" hangingPunct="1"/>
              <a:t>35</a:t>
            </a:fld>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p:cNvSpPr>
            <a:spLocks noGrp="1" noRot="1" noChangeAspect="1" noTextEdit="1"/>
          </p:cNvSpPr>
          <p:nvPr>
            <p:ph type="sldImg"/>
          </p:nvPr>
        </p:nvSpPr>
        <p:spPr>
          <a:ln/>
        </p:spPr>
      </p:sp>
      <p:sp>
        <p:nvSpPr>
          <p:cNvPr id="778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778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C1072DB9-06D6-49E5-A145-5036EA12C536}" type="slidenum">
              <a:rPr lang="en-US" smtClean="0"/>
              <a:pPr eaLnBrk="1" hangingPunct="1"/>
              <a:t>36</a:t>
            </a:fld>
            <a:endParaRPr lang="en-US"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91497E2D-7737-45D7-8D6C-EAE881356D11}" type="slidenum">
              <a:rPr lang="en-US" smtClean="0"/>
              <a:pPr eaLnBrk="1" hangingPunct="1"/>
              <a:t>37</a:t>
            </a:fld>
            <a:endParaRPr lang="en-US" smtClean="0"/>
          </a:p>
        </p:txBody>
      </p:sp>
      <p:sp>
        <p:nvSpPr>
          <p:cNvPr id="78851" name="Rectangle 2"/>
          <p:cNvSpPr>
            <a:spLocks noGrp="1" noRot="1" noChangeAspect="1" noChangeArrowheads="1" noTextEdit="1"/>
          </p:cNvSpPr>
          <p:nvPr>
            <p:ph type="sldImg"/>
          </p:nvPr>
        </p:nvSpPr>
        <p:spPr>
          <a:xfrm>
            <a:off x="1184275" y="696913"/>
            <a:ext cx="4648200" cy="3486150"/>
          </a:xfrm>
          <a:ln/>
        </p:spPr>
      </p:sp>
      <p:sp>
        <p:nvSpPr>
          <p:cNvPr id="78852" name="Rectangle 3"/>
          <p:cNvSpPr>
            <a:spLocks noGrp="1" noChangeArrowheads="1"/>
          </p:cNvSpPr>
          <p:nvPr>
            <p:ph type="body" idx="1"/>
          </p:nvPr>
        </p:nvSpPr>
        <p:spPr>
          <a:xfrm>
            <a:off x="936625" y="4416425"/>
            <a:ext cx="513715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454BEE89-1AE1-4F4B-9FD7-3BF1CE075943}" type="slidenum">
              <a:rPr lang="en-US" smtClean="0"/>
              <a:pPr eaLnBrk="1" hangingPunct="1"/>
              <a:t>4</a:t>
            </a:fld>
            <a:endParaRPr lang="en-US" smtClean="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90500" indent="-190500" eaLnBrk="1" hangingPunct="1">
              <a:lnSpc>
                <a:spcPct val="80000"/>
              </a:lnSpc>
            </a:pPr>
            <a:r>
              <a:rPr lang="en-US" sz="800" b="1" smtClean="0"/>
              <a:t>MarkeTrak tool is a web based database application used to track, manage, and store data utilized by ERCOT and the Market Participants (MPs). </a:t>
            </a:r>
          </a:p>
          <a:p>
            <a:pPr marL="190500" indent="-190500" eaLnBrk="1" hangingPunct="1">
              <a:lnSpc>
                <a:spcPct val="80000"/>
              </a:lnSpc>
            </a:pPr>
            <a:endParaRPr lang="en-US" sz="800" b="1" smtClean="0"/>
          </a:p>
          <a:p>
            <a:pPr marL="190500" indent="-190500" eaLnBrk="1" hangingPunct="1">
              <a:lnSpc>
                <a:spcPct val="80000"/>
              </a:lnSpc>
            </a:pPr>
            <a:r>
              <a:rPr lang="en-US" sz="900" smtClean="0"/>
              <a:t>MarkeTrak birthday – November 13, 2006</a:t>
            </a:r>
          </a:p>
          <a:p>
            <a:pPr marL="190500" indent="-190500" eaLnBrk="1" hangingPunct="1">
              <a:lnSpc>
                <a:spcPct val="80000"/>
              </a:lnSpc>
            </a:pPr>
            <a:r>
              <a:rPr lang="en-US" sz="900" smtClean="0"/>
              <a:t>MarkeTrak is a customized version of a Serena product called Team Track</a:t>
            </a:r>
          </a:p>
          <a:p>
            <a:pPr marL="190500" indent="-190500" eaLnBrk="1" hangingPunct="1">
              <a:lnSpc>
                <a:spcPct val="80000"/>
              </a:lnSpc>
            </a:pPr>
            <a:endParaRPr lang="en-US" sz="800" b="1" smtClean="0"/>
          </a:p>
          <a:p>
            <a:pPr marL="190500" indent="-190500" eaLnBrk="1" hangingPunct="1">
              <a:lnSpc>
                <a:spcPct val="80000"/>
              </a:lnSpc>
            </a:pPr>
            <a:r>
              <a:rPr lang="en-US" sz="800" smtClean="0"/>
              <a:t>ERCOT and market participants use the </a:t>
            </a:r>
            <a:r>
              <a:rPr lang="en-US" sz="800" b="1" smtClean="0">
                <a:hlinkClick r:id="rId3"/>
              </a:rPr>
              <a:t>MarkeTrak system </a:t>
            </a:r>
            <a:r>
              <a:rPr lang="en-US" sz="800" b="1" smtClean="0"/>
              <a:t>to track ERCOT retail market issues and data discrepancies.</a:t>
            </a:r>
          </a:p>
          <a:p>
            <a:pPr marL="190500" indent="-190500" eaLnBrk="1" hangingPunct="1">
              <a:lnSpc>
                <a:spcPct val="80000"/>
              </a:lnSpc>
            </a:pPr>
            <a:endParaRPr lang="en-US" sz="800" b="1" smtClean="0"/>
          </a:p>
          <a:p>
            <a:pPr marL="190500" indent="-190500" eaLnBrk="1" hangingPunct="1">
              <a:lnSpc>
                <a:spcPct val="80000"/>
              </a:lnSpc>
            </a:pPr>
            <a:r>
              <a:rPr lang="en-US" b="1" smtClean="0"/>
              <a:t>Since 2001, the Retail market has experienced significant growth, and in 2007 there were over 200,000 issues logged from approximately 90 MPs.</a:t>
            </a:r>
            <a:r>
              <a:rPr lang="en-US" smtClean="0"/>
              <a:t> </a:t>
            </a:r>
            <a:endParaRPr lang="en-US" sz="800" b="1" smtClean="0"/>
          </a:p>
          <a:p>
            <a:pPr marL="190500" indent="-190500" eaLnBrk="1" hangingPunct="1">
              <a:lnSpc>
                <a:spcPct val="80000"/>
              </a:lnSpc>
            </a:pPr>
            <a:r>
              <a:rPr lang="en-US" b="1" smtClean="0"/>
              <a:t>194,118</a:t>
            </a:r>
            <a:r>
              <a:rPr lang="en-US" smtClean="0"/>
              <a:t> </a:t>
            </a:r>
            <a:r>
              <a:rPr lang="en-US" sz="800" b="1" smtClean="0"/>
              <a:t>– D2D Issues from November 2006 to March 2009</a:t>
            </a:r>
          </a:p>
          <a:p>
            <a:pPr marL="190500" indent="-190500" eaLnBrk="1" hangingPunct="1">
              <a:lnSpc>
                <a:spcPct val="80000"/>
              </a:lnSpc>
            </a:pPr>
            <a:r>
              <a:rPr lang="en-US" b="1" smtClean="0"/>
              <a:t> 47,203</a:t>
            </a:r>
            <a:r>
              <a:rPr lang="en-US" smtClean="0"/>
              <a:t> </a:t>
            </a:r>
            <a:r>
              <a:rPr lang="en-US" sz="800" b="1" smtClean="0"/>
              <a:t> – DEV issues from November 2006 to March 2009</a:t>
            </a:r>
          </a:p>
          <a:p>
            <a:pPr marL="190500" indent="-190500" eaLnBrk="1" hangingPunct="1">
              <a:lnSpc>
                <a:spcPct val="80000"/>
              </a:lnSpc>
            </a:pPr>
            <a:endParaRPr lang="en-US" sz="800" b="1" smtClean="0"/>
          </a:p>
          <a:p>
            <a:pPr marL="190500" indent="-190500" eaLnBrk="1" hangingPunct="1">
              <a:lnSpc>
                <a:spcPct val="80000"/>
              </a:lnSpc>
            </a:pPr>
            <a:endParaRPr lang="en-US" sz="800" b="1" smtClean="0"/>
          </a:p>
          <a:p>
            <a:pPr marL="190500" indent="-190500" eaLnBrk="1" hangingPunct="1">
              <a:lnSpc>
                <a:spcPct val="80000"/>
              </a:lnSpc>
            </a:pPr>
            <a:r>
              <a:rPr lang="en-US" sz="800" b="1" smtClean="0"/>
              <a:t>The high level objectives for MarkeTrak:</a:t>
            </a:r>
          </a:p>
          <a:p>
            <a:pPr marL="647700" lvl="1" indent="-190500" eaLnBrk="1" hangingPunct="1">
              <a:lnSpc>
                <a:spcPct val="80000"/>
              </a:lnSpc>
              <a:buFontTx/>
              <a:buChar char="•"/>
            </a:pPr>
            <a:r>
              <a:rPr lang="en-US" sz="800" b="1" smtClean="0"/>
              <a:t>Improve reporting functionality</a:t>
            </a:r>
          </a:p>
          <a:p>
            <a:pPr marL="647700" lvl="1" indent="-190500" eaLnBrk="1" hangingPunct="1">
              <a:lnSpc>
                <a:spcPct val="80000"/>
              </a:lnSpc>
              <a:buFontTx/>
              <a:buChar char="•"/>
            </a:pPr>
            <a:r>
              <a:rPr lang="en-US" sz="800" b="1" smtClean="0"/>
              <a:t>Improve tracking/metrics functionality</a:t>
            </a:r>
          </a:p>
          <a:p>
            <a:pPr marL="647700" lvl="1" indent="-190500" eaLnBrk="1" hangingPunct="1">
              <a:lnSpc>
                <a:spcPct val="80000"/>
              </a:lnSpc>
              <a:buFontTx/>
              <a:buChar char="•"/>
            </a:pPr>
            <a:r>
              <a:rPr lang="en-US" sz="800" b="1" smtClean="0"/>
              <a:t>Create usable issue status</a:t>
            </a:r>
          </a:p>
          <a:p>
            <a:pPr marL="647700" lvl="1" indent="-190500" eaLnBrk="1" hangingPunct="1">
              <a:lnSpc>
                <a:spcPct val="80000"/>
              </a:lnSpc>
              <a:buFontTx/>
              <a:buChar char="•"/>
            </a:pPr>
            <a:r>
              <a:rPr lang="en-US" sz="800" b="1" smtClean="0"/>
              <a:t>Create usable issue types and sub types</a:t>
            </a:r>
          </a:p>
          <a:p>
            <a:pPr marL="647700" lvl="1" indent="-190500" eaLnBrk="1" hangingPunct="1">
              <a:lnSpc>
                <a:spcPct val="80000"/>
              </a:lnSpc>
              <a:buFontTx/>
              <a:buChar char="•"/>
            </a:pPr>
            <a:r>
              <a:rPr lang="en-US" sz="800" b="1" smtClean="0"/>
              <a:t>Create a method to allow users to interface the solution</a:t>
            </a:r>
          </a:p>
          <a:p>
            <a:pPr marL="647700" lvl="1" indent="-190500" eaLnBrk="1" hangingPunct="1">
              <a:lnSpc>
                <a:spcPct val="80000"/>
              </a:lnSpc>
              <a:buFontTx/>
              <a:buChar char="•"/>
            </a:pPr>
            <a:r>
              <a:rPr lang="en-US" sz="800" b="1" smtClean="0"/>
              <a:t>Improve search functionality</a:t>
            </a:r>
          </a:p>
          <a:p>
            <a:pPr marL="647700" lvl="1" indent="-190500" eaLnBrk="1" hangingPunct="1">
              <a:lnSpc>
                <a:spcPct val="80000"/>
              </a:lnSpc>
              <a:buFontTx/>
              <a:buChar char="•"/>
            </a:pPr>
            <a:r>
              <a:rPr lang="en-US" sz="800" b="1" smtClean="0"/>
              <a:t>Improve monitoring and response capabilities</a:t>
            </a:r>
          </a:p>
          <a:p>
            <a:pPr marL="647700" lvl="1" indent="-190500" eaLnBrk="1" hangingPunct="1">
              <a:lnSpc>
                <a:spcPct val="80000"/>
              </a:lnSpc>
              <a:buFontTx/>
              <a:buChar char="•"/>
            </a:pPr>
            <a:r>
              <a:rPr lang="en-US" sz="800" b="1" smtClean="0"/>
              <a:t>Improve the usability</a:t>
            </a:r>
          </a:p>
          <a:p>
            <a:pPr marL="647700" lvl="1" indent="-190500" eaLnBrk="1" hangingPunct="1">
              <a:lnSpc>
                <a:spcPct val="80000"/>
              </a:lnSpc>
              <a:buFontTx/>
              <a:buChar char="•"/>
            </a:pPr>
            <a:r>
              <a:rPr lang="en-US" sz="800" b="1" smtClean="0"/>
              <a:t>Provide all functionality that is deemed required with the legacy tool as part of the enhanced solution</a:t>
            </a:r>
            <a:r>
              <a:rPr lang="en-US" sz="800" smtClean="0"/>
              <a:t> </a:t>
            </a:r>
          </a:p>
          <a:p>
            <a:pPr marL="190500" indent="-190500" eaLnBrk="1" hangingPunct="1">
              <a:lnSpc>
                <a:spcPct val="80000"/>
              </a:lnSpc>
              <a:buFontTx/>
              <a:buChar char="•"/>
            </a:pPr>
            <a:endParaRPr lang="en-US" sz="800" b="1" smtClean="0"/>
          </a:p>
          <a:p>
            <a:pPr marL="190500" indent="-190500" eaLnBrk="1" hangingPunct="1">
              <a:lnSpc>
                <a:spcPct val="80000"/>
              </a:lnSpc>
            </a:pPr>
            <a:r>
              <a:rPr lang="en-US" sz="800" b="1" smtClean="0"/>
              <a:t>Anticipated Benefits - The high level benefits expected from MarkeTrak include improved usability, reporting and tracking.</a:t>
            </a:r>
          </a:p>
          <a:p>
            <a:pPr marL="647700" lvl="1" indent="-190500" eaLnBrk="1" hangingPunct="1">
              <a:lnSpc>
                <a:spcPct val="80000"/>
              </a:lnSpc>
              <a:buFontTx/>
              <a:buChar char="•"/>
            </a:pPr>
            <a:r>
              <a:rPr lang="en-US" sz="800" b="1" smtClean="0"/>
              <a:t>Business Benefits - The business benefits expected from MarkeTrak include improved usability, reporting and issue tracking.  Users will be able to search, monitor and report on issues using either the Graphic User Interface (GUI) or Application Programming Interface (API) to access the information.  </a:t>
            </a:r>
          </a:p>
          <a:p>
            <a:pPr marL="647700" lvl="1" indent="-190500" eaLnBrk="1" hangingPunct="1">
              <a:lnSpc>
                <a:spcPct val="80000"/>
              </a:lnSpc>
              <a:buFontTx/>
              <a:buChar char="•"/>
            </a:pPr>
            <a:r>
              <a:rPr lang="en-US" sz="800" b="1" smtClean="0"/>
              <a:t>IT Benefits - The IT benefits expected from MarkeTrak include improved production support and management of development/code changes according to ERCOT’s internal processes in support of internal and external audits.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37904019-B25B-4A7D-AE1C-6B7A3575E039}" type="slidenum">
              <a:rPr lang="en-US" smtClean="0"/>
              <a:pPr eaLnBrk="1" hangingPunct="1"/>
              <a:t>5</a:t>
            </a:fld>
            <a:endParaRPr lang="en-US" smtClean="0"/>
          </a:p>
        </p:txBody>
      </p:sp>
      <p:sp>
        <p:nvSpPr>
          <p:cNvPr id="46083" name="Rectangle 2"/>
          <p:cNvSpPr>
            <a:spLocks noGrp="1" noRot="1" noChangeAspect="1" noChangeArrowheads="1" noTextEdit="1"/>
          </p:cNvSpPr>
          <p:nvPr>
            <p:ph type="sldImg"/>
          </p:nvPr>
        </p:nvSpPr>
        <p:spPr>
          <a:xfrm>
            <a:off x="1184275" y="696913"/>
            <a:ext cx="4648200" cy="3486150"/>
          </a:xfrm>
          <a:ln/>
        </p:spPr>
      </p:sp>
      <p:sp>
        <p:nvSpPr>
          <p:cNvPr id="46084" name="Rectangle 3"/>
          <p:cNvSpPr>
            <a:spLocks noGrp="1" noChangeArrowheads="1"/>
          </p:cNvSpPr>
          <p:nvPr>
            <p:ph type="body" idx="1"/>
          </p:nvPr>
        </p:nvSpPr>
        <p:spPr>
          <a:xfrm>
            <a:off x="936625" y="4416425"/>
            <a:ext cx="513715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Several ways to get to the MarkeTrak Information page. </a:t>
            </a:r>
          </a:p>
          <a:p>
            <a:pPr eaLnBrk="1" hangingPunct="1"/>
            <a:r>
              <a:rPr lang="en-US" smtClean="0"/>
              <a:t>From ERCOT.com, Select Services, Client Services, MarkeTrak Information</a:t>
            </a:r>
          </a:p>
          <a:p>
            <a:pPr eaLnBrk="1" hangingPunct="1"/>
            <a:r>
              <a:rPr lang="en-US" smtClean="0"/>
              <a:t>Or</a:t>
            </a:r>
          </a:p>
          <a:p>
            <a:pPr eaLnBrk="1" hangingPunct="1"/>
            <a:r>
              <a:rPr lang="en-US" smtClean="0"/>
              <a:t>From the ERCOT home page, Select Quick Links, Find MarkeTrak Information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8013D580-70F3-457D-BCF1-E06C2256CE44}" type="slidenum">
              <a:rPr lang="en-US" smtClean="0"/>
              <a:pPr eaLnBrk="1" hangingPunct="1"/>
              <a:t>6</a:t>
            </a:fld>
            <a:endParaRPr lang="en-US" smtClean="0"/>
          </a:p>
        </p:txBody>
      </p:sp>
      <p:sp>
        <p:nvSpPr>
          <p:cNvPr id="47107" name="Rectangle 2"/>
          <p:cNvSpPr>
            <a:spLocks noGrp="1" noRot="1" noChangeAspect="1" noChangeArrowheads="1" noTextEdit="1"/>
          </p:cNvSpPr>
          <p:nvPr>
            <p:ph type="sldImg"/>
          </p:nvPr>
        </p:nvSpPr>
        <p:spPr>
          <a:xfrm>
            <a:off x="1184275" y="696913"/>
            <a:ext cx="4648200" cy="3486150"/>
          </a:xfrm>
          <a:ln/>
        </p:spPr>
      </p:sp>
      <p:sp>
        <p:nvSpPr>
          <p:cNvPr id="47108" name="Rectangle 3"/>
          <p:cNvSpPr>
            <a:spLocks noGrp="1" noChangeArrowheads="1"/>
          </p:cNvSpPr>
          <p:nvPr>
            <p:ph type="body" idx="1"/>
          </p:nvPr>
        </p:nvSpPr>
        <p:spPr>
          <a:xfrm>
            <a:off x="936625" y="4416425"/>
            <a:ext cx="513715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658F3DEB-D435-4FAE-9E42-F4BC5117A608}" type="slidenum">
              <a:rPr lang="en-US" smtClean="0"/>
              <a:pPr eaLnBrk="1" hangingPunct="1"/>
              <a:t>7</a:t>
            </a:fld>
            <a:endParaRPr lang="en-US" smtClean="0"/>
          </a:p>
        </p:txBody>
      </p:sp>
      <p:sp>
        <p:nvSpPr>
          <p:cNvPr id="48131" name="Rectangle 2"/>
          <p:cNvSpPr>
            <a:spLocks noGrp="1" noRot="1" noChangeAspect="1" noChangeArrowheads="1" noTextEdit="1"/>
          </p:cNvSpPr>
          <p:nvPr>
            <p:ph type="sldImg"/>
          </p:nvPr>
        </p:nvSpPr>
        <p:spPr>
          <a:xfrm>
            <a:off x="1184275" y="696913"/>
            <a:ext cx="4648200" cy="3486150"/>
          </a:xfrm>
          <a:ln/>
        </p:spPr>
      </p:sp>
      <p:sp>
        <p:nvSpPr>
          <p:cNvPr id="48132" name="Rectangle 3"/>
          <p:cNvSpPr>
            <a:spLocks noGrp="1" noChangeArrowheads="1"/>
          </p:cNvSpPr>
          <p:nvPr>
            <p:ph type="body" idx="1"/>
          </p:nvPr>
        </p:nvSpPr>
        <p:spPr>
          <a:xfrm>
            <a:off x="936625" y="4416425"/>
            <a:ext cx="5137150" cy="418306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MarkeTrak User Guide – detailed instructions on how to use MarkeTrak includes examples of screen shots</a:t>
            </a:r>
          </a:p>
          <a:p>
            <a:pPr eaLnBrk="1" hangingPunct="1"/>
            <a:endParaRPr lang="en-US" smtClean="0"/>
          </a:p>
          <a:p>
            <a:pPr eaLnBrk="1" hangingPunct="1"/>
            <a:r>
              <a:rPr lang="en-US" smtClean="0"/>
              <a:t>MarkeTrak Tips and Tricks document – Commonly asked questions</a:t>
            </a:r>
          </a:p>
          <a:p>
            <a:pPr eaLnBrk="1" hangingPunct="1"/>
            <a:endParaRPr lang="en-US" smtClean="0"/>
          </a:p>
          <a:p>
            <a:pPr eaLnBrk="1" hangingPunct="1"/>
            <a:r>
              <a:rPr lang="en-US" smtClean="0"/>
              <a:t>MarkeTrak Administrator Change Spreadsheet – Each MP assigns a MarkeTrak Administrator.  Existing market participants use this form to change or delete  their MarkeTrak administrator</a:t>
            </a:r>
          </a:p>
          <a:p>
            <a:pPr eaLnBrk="1" hangingPunct="1"/>
            <a:endParaRPr lang="en-US" smtClean="0"/>
          </a:p>
          <a:p>
            <a:pPr eaLnBrk="1" hangingPunct="1"/>
            <a:r>
              <a:rPr lang="en-US" smtClean="0"/>
              <a:t>You can also access MarkeTrak from this screen under related content. Note that the lock shows up beside it – it is a secured site.</a:t>
            </a:r>
          </a:p>
          <a:p>
            <a:pPr eaLnBrk="1" hangingPunct="1"/>
            <a:endParaRPr lang="en-US" smtClean="0"/>
          </a:p>
          <a:p>
            <a:pPr eaLnBrk="1" hangingPunct="1"/>
            <a:r>
              <a:rPr lang="en-US" smtClean="0"/>
              <a:t>Bulk Insert Release 2 templates</a:t>
            </a:r>
          </a:p>
          <a:p>
            <a:pPr eaLnBrk="1" hangingPunct="1"/>
            <a:endParaRPr lang="en-US" smtClean="0"/>
          </a:p>
          <a:p>
            <a:pPr eaLnBrk="1" hangingPunct="1"/>
            <a:r>
              <a:rPr lang="en-US" smtClean="0"/>
              <a:t>API code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1967773C-5B54-47B9-8930-CFDB46147B44}" type="slidenum">
              <a:rPr lang="en-US" smtClean="0"/>
              <a:pPr eaLnBrk="1" hangingPunct="1"/>
              <a:t>8</a:t>
            </a:fld>
            <a:endParaRPr lang="en-US" smtClean="0"/>
          </a:p>
        </p:txBody>
      </p:sp>
      <p:sp>
        <p:nvSpPr>
          <p:cNvPr id="49155" name="Rectangle 2"/>
          <p:cNvSpPr>
            <a:spLocks noGrp="1" noRot="1" noChangeAspect="1" noChangeArrowheads="1" noTextEdit="1"/>
          </p:cNvSpPr>
          <p:nvPr>
            <p:ph type="sldImg"/>
          </p:nvPr>
        </p:nvSpPr>
        <p:spPr>
          <a:ln/>
        </p:spPr>
      </p:sp>
      <p:sp>
        <p:nvSpPr>
          <p:cNvPr id="491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lvl="1" eaLnBrk="1" hangingPunct="1"/>
            <a:r>
              <a:rPr lang="en-US" sz="1500" smtClean="0"/>
              <a:t>Access to MarkeTrak is Digital Certificate based.</a:t>
            </a:r>
          </a:p>
          <a:p>
            <a:pPr lvl="1" eaLnBrk="1" hangingPunct="1"/>
            <a:r>
              <a:rPr lang="en-US" sz="1500" smtClean="0"/>
              <a:t>Digital Certificates can be obtained from your Internal User Security Administrator (USA).</a:t>
            </a:r>
          </a:p>
          <a:p>
            <a:pPr lvl="1" eaLnBrk="1" hangingPunct="1"/>
            <a:r>
              <a:rPr lang="en-US" sz="1500" smtClean="0"/>
              <a:t>Once a user accesses the MarkeTrak URL they will be prompted to choose a Digital Certificate for access use.  </a:t>
            </a:r>
          </a:p>
          <a:p>
            <a:pPr lvl="2" eaLnBrk="1" hangingPunct="1"/>
            <a:r>
              <a:rPr lang="en-US" sz="1600" smtClean="0"/>
              <a:t>If you have more than one Digital Certificate make sure to select the Digital Certificate associated with the MarkeTrak Account you are trying to access</a:t>
            </a:r>
            <a:r>
              <a:rPr lang="en-US" sz="1700" smtClean="0"/>
              <a: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5833359C-74DE-4567-973A-676BDB09BC77}" type="slidenum">
              <a:rPr lang="en-US" smtClean="0"/>
              <a:pPr eaLnBrk="1" hangingPunct="1"/>
              <a:t>9</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cenario 2">
    <p:spTree>
      <p:nvGrpSpPr>
        <p:cNvPr id="1" name=""/>
        <p:cNvGrpSpPr/>
        <p:nvPr/>
      </p:nvGrpSpPr>
      <p:grpSpPr>
        <a:xfrm>
          <a:off x="0" y="0"/>
          <a:ext cx="0" cy="0"/>
          <a:chOff x="0" y="0"/>
          <a:chExt cx="0" cy="0"/>
        </a:xfrm>
      </p:grpSpPr>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3" y="1149879"/>
            <a:ext cx="3111111" cy="1409524"/>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xample">
    <p:spTree>
      <p:nvGrpSpPr>
        <p:cNvPr id="1" name=""/>
        <p:cNvGrpSpPr/>
        <p:nvPr/>
      </p:nvGrpSpPr>
      <p:grpSpPr>
        <a:xfrm>
          <a:off x="0" y="0"/>
          <a:ext cx="0" cy="0"/>
          <a:chOff x="0" y="0"/>
          <a:chExt cx="0" cy="0"/>
        </a:xfrm>
      </p:grpSpPr>
      <p:pic>
        <p:nvPicPr>
          <p:cNvPr id="5" name="Picture 7" descr="Scenario"/>
          <p:cNvPicPr>
            <a:picLocks noChangeAspect="1" noChangeArrowheads="1"/>
          </p:cNvPicPr>
          <p:nvPr userDrawn="1"/>
        </p:nvPicPr>
        <p:blipFill>
          <a:blip r:embed="rId2" cstate="print"/>
          <a:srcRect/>
          <a:stretch>
            <a:fillRect/>
          </a:stretch>
        </p:blipFill>
        <p:spPr bwMode="auto">
          <a:xfrm>
            <a:off x="4763" y="1166813"/>
            <a:ext cx="3111500" cy="14017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Example">
    <p:spTree>
      <p:nvGrpSpPr>
        <p:cNvPr id="1" name=""/>
        <p:cNvGrpSpPr/>
        <p:nvPr/>
      </p:nvGrpSpPr>
      <p:grpSpPr>
        <a:xfrm>
          <a:off x="0" y="0"/>
          <a:ext cx="0" cy="0"/>
          <a:chOff x="0" y="0"/>
          <a:chExt cx="0" cy="0"/>
        </a:xfrm>
      </p:grpSpPr>
      <p:pic>
        <p:nvPicPr>
          <p:cNvPr id="5" name="Picture 7" descr="Scenario"/>
          <p:cNvPicPr>
            <a:picLocks noChangeAspect="1" noChangeArrowheads="1"/>
          </p:cNvPicPr>
          <p:nvPr userDrawn="1"/>
        </p:nvPicPr>
        <p:blipFill>
          <a:blip r:embed="rId2" cstate="print"/>
          <a:srcRect/>
          <a:stretch>
            <a:fillRect/>
          </a:stretch>
        </p:blipFill>
        <p:spPr bwMode="auto">
          <a:xfrm>
            <a:off x="19050" y="1166813"/>
            <a:ext cx="3082925" cy="14017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lass Activity">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263525" y="957263"/>
            <a:ext cx="2603500" cy="1185862"/>
          </a:xfrm>
          <a:prstGeom prst="rect">
            <a:avLst/>
          </a:prstGeom>
          <a:noFill/>
          <a:ln w="9525">
            <a:noFill/>
            <a:miter lim="800000"/>
            <a:headEnd/>
            <a:tailEnd/>
          </a:ln>
        </p:spPr>
      </p:pic>
      <p:sp>
        <p:nvSpPr>
          <p:cNvPr id="4" name="Content Placeholder 3"/>
          <p:cNvSpPr>
            <a:spLocks noGrp="1"/>
          </p:cNvSpPr>
          <p:nvPr>
            <p:ph sz="half" idx="2"/>
          </p:nvPr>
        </p:nvSpPr>
        <p:spPr>
          <a:xfrm>
            <a:off x="2743200" y="1276350"/>
            <a:ext cx="6035040" cy="4754880"/>
          </a:xfrm>
        </p:spPr>
        <p:txBody>
          <a:bodyPr/>
          <a:lstStyle>
            <a:lvl1pPr>
              <a:buNone/>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a:t>
            </a:r>
            <a:r>
              <a:rPr lang="en-US" dirty="0"/>
              <a:t>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a:xfrm>
            <a:off x="8678863" y="6538913"/>
            <a:ext cx="465137" cy="365125"/>
          </a:xfrm>
          <a:prstGeom prst="rect">
            <a:avLst/>
          </a:prstGeom>
        </p:spPr>
        <p:txBody>
          <a:bodyPr/>
          <a:lstStyle>
            <a:lvl1pPr fontAlgn="auto">
              <a:spcBef>
                <a:spcPts val="0"/>
              </a:spcBef>
              <a:spcAft>
                <a:spcPts val="0"/>
              </a:spcAft>
              <a:defRPr b="1">
                <a:solidFill>
                  <a:prstClr val="white"/>
                </a:solidFill>
                <a:latin typeface="+mn-lt"/>
              </a:defRPr>
            </a:lvl1pPr>
          </a:lstStyle>
          <a:p>
            <a:pPr>
              <a:defRPr/>
            </a:pPr>
            <a:fld id="{2743F97A-AD37-4B87-B384-CF39F43156E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lass Activity">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263525" y="957263"/>
            <a:ext cx="2603500" cy="1185862"/>
          </a:xfrm>
          <a:prstGeom prst="rect">
            <a:avLst/>
          </a:prstGeom>
          <a:noFill/>
          <a:ln w="9525">
            <a:noFill/>
            <a:miter lim="800000"/>
            <a:headEnd/>
            <a:tailEnd/>
          </a:ln>
        </p:spPr>
      </p:pic>
      <p:sp>
        <p:nvSpPr>
          <p:cNvPr id="4" name="Content Placeholder 3"/>
          <p:cNvSpPr>
            <a:spLocks noGrp="1"/>
          </p:cNvSpPr>
          <p:nvPr>
            <p:ph sz="half" idx="2"/>
          </p:nvPr>
        </p:nvSpPr>
        <p:spPr>
          <a:xfrm>
            <a:off x="2743200" y="1276350"/>
            <a:ext cx="6035040" cy="4754880"/>
          </a:xfrm>
        </p:spPr>
        <p:txBody>
          <a:bodyPr/>
          <a:lstStyle>
            <a:lvl1pPr>
              <a:buNone/>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a:t>
            </a:r>
            <a:r>
              <a:rPr lang="en-US" dirty="0"/>
              <a:t>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a:xfrm>
            <a:off x="8678863" y="6538913"/>
            <a:ext cx="465137" cy="365125"/>
          </a:xfrm>
          <a:prstGeom prst="rect">
            <a:avLst/>
          </a:prstGeom>
        </p:spPr>
        <p:txBody>
          <a:bodyPr/>
          <a:lstStyle>
            <a:lvl1pPr fontAlgn="auto">
              <a:spcBef>
                <a:spcPts val="0"/>
              </a:spcBef>
              <a:spcAft>
                <a:spcPts val="0"/>
              </a:spcAft>
              <a:defRPr b="1">
                <a:solidFill>
                  <a:prstClr val="white"/>
                </a:solidFill>
                <a:latin typeface="+mn-lt"/>
              </a:defRPr>
            </a:lvl1pPr>
          </a:lstStyle>
          <a:p>
            <a:pPr>
              <a:defRPr/>
            </a:pPr>
            <a:fld id="{8483C191-C7CA-4A6C-9D1F-AE621B56D962}"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9307349"/>
      </p:ext>
    </p:extLst>
  </p:cSld>
  <p:clrMapOvr>
    <a:masterClrMapping/>
  </p:clrMapOv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cenario 4">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108325" cy="14144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
        <p:nvSpPr>
          <p:cNvPr id="7" name="Slide Number Placeholder 3"/>
          <p:cNvSpPr>
            <a:spLocks noGrp="1"/>
          </p:cNvSpPr>
          <p:nvPr>
            <p:ph type="sldNum" sz="quarter" idx="4"/>
          </p:nvPr>
        </p:nvSpPr>
        <p:spPr>
          <a:xfrm>
            <a:off x="7500938" y="6573838"/>
            <a:ext cx="1511300" cy="284162"/>
          </a:xfrm>
          <a:prstGeom prst="rect">
            <a:avLst/>
          </a:prstGeom>
        </p:spPr>
        <p:txBody>
          <a:bodyPr/>
          <a:lstStyle>
            <a:lvl1pPr algn="r">
              <a:spcAft>
                <a:spcPct val="75000"/>
              </a:spcAft>
              <a:buFont typeface="Wingdings" pitchFamily="2" charset="2"/>
              <a:buNone/>
              <a:defRPr sz="1600" b="0">
                <a:solidFill>
                  <a:schemeClr val="bg1"/>
                </a:solidFill>
                <a:latin typeface="Arial" charset="0"/>
              </a:defRPr>
            </a:lvl1pPr>
          </a:lstStyle>
          <a:p>
            <a:pPr>
              <a:defRPr/>
            </a:pPr>
            <a:r>
              <a:rPr lang="en-US" smtClean="0">
                <a:solidFill>
                  <a:prstClr val="white"/>
                </a:solidFill>
              </a:rPr>
              <a:t>Slide </a:t>
            </a:r>
            <a:fld id="{8D65928E-BFF3-4EC7-A25B-5A2156FC084A}"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115834811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686800" cy="685800"/>
          </a:xfrm>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648200" y="1066800"/>
            <a:ext cx="4038600" cy="472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6553200" y="6245225"/>
            <a:ext cx="2133600" cy="476250"/>
          </a:xfrm>
          <a:prstGeom prst="rect">
            <a:avLst/>
          </a:prstGeom>
          <a:ln/>
        </p:spPr>
        <p:txBody>
          <a:bodyPr/>
          <a:lstStyle>
            <a:lvl1pPr>
              <a:defRPr/>
            </a:lvl1pPr>
          </a:lstStyle>
          <a:p>
            <a:pPr>
              <a:defRPr/>
            </a:pPr>
            <a:fld id="{50087AE8-23BD-4890-9F11-EBF1337AB4EB}" type="slidenum">
              <a:rPr lang="en-US"/>
              <a:pPr>
                <a:defRPr/>
              </a:pPr>
              <a:t>‹#›</a:t>
            </a:fld>
            <a:endParaRPr lang="en-US"/>
          </a:p>
        </p:txBody>
      </p:sp>
      <p:sp>
        <p:nvSpPr>
          <p:cNvPr id="6" name="Footer Placeholder 5"/>
          <p:cNvSpPr>
            <a:spLocks noGrp="1" noChangeArrowheads="1"/>
          </p:cNvSpPr>
          <p:nvPr>
            <p:ph type="ftr" sz="quarter" idx="11"/>
          </p:nvPr>
        </p:nvSpPr>
        <p:spPr>
          <a:xfrm>
            <a:off x="6248400" y="6457950"/>
            <a:ext cx="2514600" cy="457200"/>
          </a:xfrm>
          <a:prstGeom prst="rect">
            <a:avLst/>
          </a:prstGeom>
          <a:ln/>
        </p:spPr>
        <p:txBody>
          <a:bodyPr/>
          <a:lstStyle>
            <a:lvl1pPr>
              <a:defRPr/>
            </a:lvl1pPr>
          </a:lstStyle>
          <a:p>
            <a:pPr>
              <a:defRPr/>
            </a:pPr>
            <a:endParaRPr lang="en-US"/>
          </a:p>
        </p:txBody>
      </p:sp>
      <p:sp>
        <p:nvSpPr>
          <p:cNvPr id="7" name="Rectangle 4"/>
          <p:cNvSpPr>
            <a:spLocks noGrp="1" noChangeArrowheads="1"/>
          </p:cNvSpPr>
          <p:nvPr>
            <p:ph type="dt" sz="half" idx="12"/>
          </p:nvPr>
        </p:nvSpPr>
        <p:spPr>
          <a:xfrm>
            <a:off x="1143000" y="6457950"/>
            <a:ext cx="2133600" cy="476250"/>
          </a:xfrm>
          <a:prstGeom prst="rect">
            <a:avLst/>
          </a:prstGeom>
          <a:ln/>
        </p:spPr>
        <p:txBody>
          <a:bodyPr/>
          <a:lstStyle>
            <a:lvl1pPr>
              <a:defRPr/>
            </a:lvl1pPr>
          </a:lstStyle>
          <a:p>
            <a:pPr>
              <a:defRPr/>
            </a:pPr>
            <a:endParaRPr lang="en-US"/>
          </a:p>
        </p:txBody>
      </p:sp>
    </p:spTree>
    <p:extLst>
      <p:ext uri="{BB962C8B-B14F-4D97-AF65-F5344CB8AC3E}">
        <p14:creationId xmlns:p14="http://schemas.microsoft.com/office/powerpoint/2010/main" val="16195069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17" descr="Cover_final_Blank"/>
          <p:cNvPicPr>
            <a:picLocks noChangeAspect="1" noChangeArrowheads="1"/>
          </p:cNvPicPr>
          <p:nvPr userDrawn="1"/>
        </p:nvPicPr>
        <p:blipFill>
          <a:blip r:embed="rId2" cstate="print"/>
          <a:srcRect/>
          <a:stretch>
            <a:fillRect/>
          </a:stretch>
        </p:blipFill>
        <p:spPr bwMode="auto">
          <a:xfrm>
            <a:off x="4763" y="-4763"/>
            <a:ext cx="9134475" cy="6867526"/>
          </a:xfrm>
          <a:prstGeom prst="rect">
            <a:avLst/>
          </a:prstGeom>
          <a:noFill/>
          <a:ln w="9525">
            <a:noFill/>
            <a:miter lim="800000"/>
            <a:headEnd/>
            <a:tailEnd/>
          </a:ln>
        </p:spPr>
      </p:pic>
      <p:pic>
        <p:nvPicPr>
          <p:cNvPr id="6" name="Picture 3" descr="F:\ercotlogo\ERCOT Logo\ERCOT logo_white.png"/>
          <p:cNvPicPr>
            <a:picLocks noChangeAspect="1" noChangeArrowheads="1"/>
          </p:cNvPicPr>
          <p:nvPr userDrawn="1"/>
        </p:nvPicPr>
        <p:blipFill>
          <a:blip r:embed="rId3" cstate="print"/>
          <a:srcRect/>
          <a:stretch>
            <a:fillRect/>
          </a:stretch>
        </p:blipFill>
        <p:spPr bwMode="auto">
          <a:xfrm>
            <a:off x="3856038" y="6086475"/>
            <a:ext cx="1330325" cy="504825"/>
          </a:xfrm>
          <a:prstGeom prst="rect">
            <a:avLst/>
          </a:prstGeom>
          <a:noFill/>
          <a:ln w="9525">
            <a:noFill/>
            <a:miter lim="800000"/>
            <a:headEnd/>
            <a:tailEnd/>
          </a:ln>
        </p:spPr>
      </p:pic>
      <p:sp>
        <p:nvSpPr>
          <p:cNvPr id="2" name="Title 1"/>
          <p:cNvSpPr>
            <a:spLocks noGrp="1"/>
          </p:cNvSpPr>
          <p:nvPr>
            <p:ph type="title"/>
          </p:nvPr>
        </p:nvSpPr>
        <p:spPr>
          <a:xfrm>
            <a:off x="596900" y="496960"/>
            <a:ext cx="7950200" cy="1143000"/>
          </a:xfrm>
        </p:spPr>
        <p:txBody>
          <a:bodyPr/>
          <a:lstStyle/>
          <a:p>
            <a:r>
              <a:rPr lang="en-US" smtClean="0"/>
              <a:t>Click to edit Master title style</a:t>
            </a:r>
            <a:endParaRPr lang="en-US" dirty="0"/>
          </a:p>
        </p:txBody>
      </p:sp>
      <p:sp>
        <p:nvSpPr>
          <p:cNvPr id="4" name="Rectangle 19"/>
          <p:cNvSpPr>
            <a:spLocks noGrp="1" noChangeArrowheads="1"/>
          </p:cNvSpPr>
          <p:nvPr>
            <p:ph type="subTitle" idx="1"/>
          </p:nvPr>
        </p:nvSpPr>
        <p:spPr>
          <a:xfrm>
            <a:off x="1358900" y="1943100"/>
            <a:ext cx="6400800" cy="660952"/>
          </a:xfrm>
          <a:prstGeom prst="rect">
            <a:avLst/>
          </a:prstGeom>
          <a:noFill/>
        </p:spPr>
        <p:txBody>
          <a:bodyPr/>
          <a:lstStyle>
            <a:lvl1pPr>
              <a:defRPr>
                <a:latin typeface="+mj-lt"/>
              </a:defRPr>
            </a:lvl1pPr>
          </a:lstStyle>
          <a:p>
            <a:endParaRPr lang="en-US" dirty="0"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TextBox 3"/>
          <p:cNvSpPr txBox="1"/>
          <p:nvPr userDrawn="1"/>
        </p:nvSpPr>
        <p:spPr bwMode="auto">
          <a:xfrm>
            <a:off x="5995988" y="233363"/>
            <a:ext cx="3032125" cy="708025"/>
          </a:xfrm>
          <a:prstGeom prst="rect">
            <a:avLst/>
          </a:prstGeom>
          <a:noFill/>
          <a:ln w="9525" algn="ctr">
            <a:noFill/>
            <a:miter lim="800000"/>
            <a:headEnd/>
            <a:tailEnd/>
          </a:ln>
        </p:spPr>
        <p:txBody>
          <a:bodyPr wrap="none">
            <a:spAutoFit/>
          </a:bodyPr>
          <a:lstStyle/>
          <a:p>
            <a:pPr>
              <a:spcBef>
                <a:spcPct val="50000"/>
              </a:spcBef>
              <a:defRPr/>
            </a:pPr>
            <a:r>
              <a:rPr lang="en-US" sz="4000" dirty="0">
                <a:solidFill>
                  <a:srgbClr val="FF0000"/>
                </a:solidFill>
                <a:cs typeface="+mn-cs"/>
              </a:rPr>
              <a:t>NEW SLIDE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TextBox 3"/>
          <p:cNvSpPr txBox="1"/>
          <p:nvPr userDrawn="1"/>
        </p:nvSpPr>
        <p:spPr bwMode="auto">
          <a:xfrm>
            <a:off x="5995988" y="233363"/>
            <a:ext cx="2917825" cy="708025"/>
          </a:xfrm>
          <a:prstGeom prst="rect">
            <a:avLst/>
          </a:prstGeom>
          <a:noFill/>
          <a:ln w="9525" algn="ctr">
            <a:noFill/>
            <a:miter lim="800000"/>
            <a:headEnd/>
            <a:tailEnd/>
          </a:ln>
        </p:spPr>
        <p:txBody>
          <a:bodyPr wrap="none">
            <a:spAutoFit/>
          </a:bodyPr>
          <a:lstStyle/>
          <a:p>
            <a:pPr>
              <a:spcBef>
                <a:spcPct val="50000"/>
              </a:spcBef>
              <a:defRPr/>
            </a:pPr>
            <a:r>
              <a:rPr lang="en-US" sz="4000" dirty="0">
                <a:solidFill>
                  <a:srgbClr val="FFC000"/>
                </a:solidFill>
                <a:cs typeface="+mn-cs"/>
              </a:rPr>
              <a:t>OLD SLIDE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cenario 1">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971800" y="1279525"/>
            <a:ext cx="5942013" cy="5005388"/>
          </a:xfrm>
          <a:prstGeom prst="rect">
            <a:avLst/>
          </a:prstGeom>
          <a:noFill/>
          <a:ln w="9525">
            <a:noFill/>
            <a:miter lim="800000"/>
            <a:headEnd/>
            <a:tailEnd/>
          </a:ln>
        </p:spPr>
        <p:txBody>
          <a:bodyPr/>
          <a:lstStyle/>
          <a:p>
            <a:pPr marL="342900" lvl="1" indent="-228600">
              <a:spcBef>
                <a:spcPct val="20000"/>
              </a:spcBef>
              <a:buFontTx/>
              <a:buChar char="•"/>
              <a:defRPr/>
            </a:pPr>
            <a:endParaRPr lang="en-US" sz="2400" b="0" dirty="0">
              <a:cs typeface="+mn-cs"/>
            </a:endParaRPr>
          </a:p>
        </p:txBody>
      </p:sp>
      <p:pic>
        <p:nvPicPr>
          <p:cNvPr id="6" name="Picture 57"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108325" cy="14144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Content_master"/>
          <p:cNvPicPr>
            <a:picLocks noChangeAspect="1" noChangeArrowheads="1"/>
          </p:cNvPicPr>
          <p:nvPr/>
        </p:nvPicPr>
        <p:blipFill>
          <a:blip r:embed="rId19" cstate="print"/>
          <a:srcRect/>
          <a:stretch>
            <a:fillRect/>
          </a:stretch>
        </p:blipFill>
        <p:spPr bwMode="auto">
          <a:xfrm>
            <a:off x="-4763" y="-4763"/>
            <a:ext cx="9155113" cy="6869113"/>
          </a:xfrm>
          <a:prstGeom prst="rect">
            <a:avLst/>
          </a:prstGeom>
          <a:noFill/>
          <a:ln w="9525">
            <a:noFill/>
            <a:miter lim="800000"/>
            <a:headEnd/>
            <a:tailEnd/>
          </a:ln>
        </p:spPr>
      </p:pic>
      <p:sp>
        <p:nvSpPr>
          <p:cNvPr id="2051" name="Rectangle 3"/>
          <p:cNvSpPr>
            <a:spLocks noGrp="1" noChangeArrowheads="1"/>
          </p:cNvSpPr>
          <p:nvPr>
            <p:ph type="body" idx="1"/>
          </p:nvPr>
        </p:nvSpPr>
        <p:spPr bwMode="auto">
          <a:xfrm>
            <a:off x="266700" y="1276350"/>
            <a:ext cx="8647113" cy="4743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Sub-Title – Arial (Bold) 24</a:t>
            </a:r>
          </a:p>
          <a:p>
            <a:pPr lvl="0"/>
            <a:r>
              <a:rPr lang="en-US" smtClean="0"/>
              <a:t>(DO NOT use this level for bullets)</a:t>
            </a:r>
          </a:p>
          <a:p>
            <a:pPr lvl="1"/>
            <a:r>
              <a:rPr lang="en-US" smtClean="0"/>
              <a:t>Top Level (Arial 24)</a:t>
            </a:r>
          </a:p>
          <a:p>
            <a:pPr lvl="2"/>
            <a:r>
              <a:rPr lang="en-US" smtClean="0"/>
              <a:t>Second Level (Arial 24)</a:t>
            </a:r>
          </a:p>
        </p:txBody>
      </p:sp>
      <p:sp>
        <p:nvSpPr>
          <p:cNvPr id="1035" name="Rectangle 11"/>
          <p:cNvSpPr>
            <a:spLocks noChangeArrowheads="1"/>
          </p:cNvSpPr>
          <p:nvPr/>
        </p:nvSpPr>
        <p:spPr bwMode="auto">
          <a:xfrm>
            <a:off x="0" y="698500"/>
            <a:ext cx="9144000" cy="5549900"/>
          </a:xfrm>
          <a:prstGeom prst="rect">
            <a:avLst/>
          </a:prstGeom>
          <a:noFill/>
          <a:ln w="9525">
            <a:noFill/>
            <a:miter lim="800000"/>
            <a:headEnd/>
            <a:tailEnd/>
          </a:ln>
          <a:effectLst/>
        </p:spPr>
        <p:txBody>
          <a:bodyPr wrap="none" anchor="ctr"/>
          <a:lstStyle/>
          <a:p>
            <a:pPr algn="ctr">
              <a:defRPr/>
            </a:pPr>
            <a:endParaRPr lang="en-US" b="0" dirty="0">
              <a:solidFill>
                <a:srgbClr val="ECECE2"/>
              </a:solidFill>
              <a:cs typeface="+mn-cs"/>
            </a:endParaRPr>
          </a:p>
        </p:txBody>
      </p:sp>
      <p:sp>
        <p:nvSpPr>
          <p:cNvPr id="2053" name="Rectangle 2"/>
          <p:cNvSpPr>
            <a:spLocks noGrp="1" noChangeArrowheads="1"/>
          </p:cNvSpPr>
          <p:nvPr>
            <p:ph type="title"/>
          </p:nvPr>
        </p:nvSpPr>
        <p:spPr bwMode="auto">
          <a:xfrm>
            <a:off x="266700" y="323850"/>
            <a:ext cx="8647113" cy="552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Title – Arial Black 20 | .29, .35</a:t>
            </a:r>
          </a:p>
        </p:txBody>
      </p:sp>
      <p:sp>
        <p:nvSpPr>
          <p:cNvPr id="6" name="Slide Number Placeholder 3"/>
          <p:cNvSpPr>
            <a:spLocks noGrp="1"/>
          </p:cNvSpPr>
          <p:nvPr/>
        </p:nvSpPr>
        <p:spPr>
          <a:xfrm>
            <a:off x="7639050" y="6580188"/>
            <a:ext cx="1511300" cy="284162"/>
          </a:xfrm>
          <a:prstGeom prst="rect">
            <a:avLst/>
          </a:prstGeom>
        </p:spPr>
        <p:txBody>
          <a:bodyPr/>
          <a:ls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b="0" dirty="0" smtClean="0">
                <a:solidFill>
                  <a:schemeClr val="bg1"/>
                </a:solidFill>
                <a:latin typeface="Calibri" pitchFamily="34" charset="0"/>
              </a:rPr>
              <a:t>Slide </a:t>
            </a:r>
            <a:fld id="{A3E79E23-0F4D-4CD8-9921-86C01F2C088B}" type="slidenum">
              <a:rPr lang="en-US" sz="1600" b="0" smtClean="0">
                <a:solidFill>
                  <a:schemeClr val="bg1"/>
                </a:solidFill>
                <a:latin typeface="Calibri" pitchFamily="34" charset="0"/>
              </a:rPr>
              <a:pPr>
                <a:defRPr/>
              </a:pPr>
              <a:t>‹#›</a:t>
            </a:fld>
            <a:endParaRPr lang="en-US" sz="1600" b="0" dirty="0">
              <a:solidFill>
                <a:schemeClr val="bg1"/>
              </a:solidFill>
              <a:latin typeface="Calibri" pitchFamily="34" charset="0"/>
            </a:endParaRPr>
          </a:p>
        </p:txBody>
      </p:sp>
      <p:pic>
        <p:nvPicPr>
          <p:cNvPr id="2055" name="Picture 3" descr="F:\ercotlogo\ERCOT Logo\ERCOT logo_white.png"/>
          <p:cNvPicPr>
            <a:picLocks noChangeAspect="1" noChangeArrowheads="1"/>
          </p:cNvPicPr>
          <p:nvPr/>
        </p:nvPicPr>
        <p:blipFill>
          <a:blip r:embed="rId20" cstate="print"/>
          <a:srcRect/>
          <a:stretch>
            <a:fillRect/>
          </a:stretch>
        </p:blipFill>
        <p:spPr bwMode="auto">
          <a:xfrm>
            <a:off x="101600" y="6611938"/>
            <a:ext cx="601663" cy="228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8874" r:id="rId1"/>
    <p:sldLayoutId id="2147488913" r:id="rId2"/>
    <p:sldLayoutId id="2147488914" r:id="rId3"/>
    <p:sldLayoutId id="2147488875" r:id="rId4"/>
    <p:sldLayoutId id="2147488876" r:id="rId5"/>
    <p:sldLayoutId id="2147488915" r:id="rId6"/>
    <p:sldLayoutId id="2147488916" r:id="rId7"/>
    <p:sldLayoutId id="2147488917" r:id="rId8"/>
    <p:sldLayoutId id="2147488918" r:id="rId9"/>
    <p:sldLayoutId id="2147488919" r:id="rId10"/>
    <p:sldLayoutId id="2147488920" r:id="rId11"/>
    <p:sldLayoutId id="2147488921" r:id="rId12"/>
    <p:sldLayoutId id="2147488945" r:id="rId13"/>
    <p:sldLayoutId id="2147488941" r:id="rId14"/>
    <p:sldLayoutId id="2147488950" r:id="rId15"/>
    <p:sldLayoutId id="2147488951" r:id="rId16"/>
    <p:sldLayoutId id="2147488953" r:id="rId17"/>
  </p:sldLayoutIdLst>
  <p:transition/>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lnSpc>
          <a:spcPct val="120000"/>
        </a:lnSpc>
        <a:spcBef>
          <a:spcPct val="20000"/>
        </a:spcBef>
        <a:spcAft>
          <a:spcPct val="0"/>
        </a:spcAft>
        <a:defRPr sz="2400" b="1">
          <a:solidFill>
            <a:schemeClr val="tx1"/>
          </a:solidFill>
          <a:latin typeface="+mn-lt"/>
          <a:ea typeface="+mn-ea"/>
          <a:cs typeface="+mn-cs"/>
        </a:defRPr>
      </a:lvl1pPr>
      <a:lvl2pPr marL="342900" indent="-228600" algn="l" rtl="0" eaLnBrk="0" fontAlgn="base" hangingPunct="0">
        <a:spcBef>
          <a:spcPct val="20000"/>
        </a:spcBef>
        <a:spcAft>
          <a:spcPct val="0"/>
        </a:spcAft>
        <a:buChar char="•"/>
        <a:defRPr sz="2400">
          <a:solidFill>
            <a:schemeClr val="tx1"/>
          </a:solidFill>
          <a:latin typeface="+mn-lt"/>
        </a:defRPr>
      </a:lvl2pPr>
      <a:lvl3pPr marL="685800" indent="-228600" algn="l" rtl="0" eaLnBrk="0" fontAlgn="base" hangingPunct="0">
        <a:spcBef>
          <a:spcPct val="20000"/>
        </a:spcBef>
        <a:spcAft>
          <a:spcPct val="0"/>
        </a:spcAft>
        <a:buFont typeface="Arial" charset="0"/>
        <a:buChar char="–"/>
        <a:defRPr sz="2400">
          <a:solidFill>
            <a:schemeClr val="tx1"/>
          </a:solidFill>
          <a:latin typeface="+mn-lt"/>
        </a:defRPr>
      </a:lvl3pPr>
      <a:lvl4pPr marL="1028700" indent="-228600" algn="l" rtl="0" eaLnBrk="0" fontAlgn="base" hangingPunct="0">
        <a:spcBef>
          <a:spcPct val="20000"/>
        </a:spcBef>
        <a:spcAft>
          <a:spcPct val="0"/>
        </a:spcAft>
        <a:buFont typeface="Arial" charset="0"/>
        <a:buChar char="◦"/>
        <a:defRPr>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3966"/>
        </a:solidFill>
        <a:effectLst/>
      </p:bgPr>
    </p:bg>
    <p:spTree>
      <p:nvGrpSpPr>
        <p:cNvPr id="1" name=""/>
        <p:cNvGrpSpPr/>
        <p:nvPr/>
      </p:nvGrpSpPr>
      <p:grpSpPr>
        <a:xfrm>
          <a:off x="0" y="0"/>
          <a:ext cx="0" cy="0"/>
          <a:chOff x="0" y="0"/>
          <a:chExt cx="0" cy="0"/>
        </a:xfrm>
      </p:grpSpPr>
      <p:sp>
        <p:nvSpPr>
          <p:cNvPr id="3074" name="Rectangle 22"/>
          <p:cNvSpPr>
            <a:spLocks noGrp="1" noChangeArrowheads="1"/>
          </p:cNvSpPr>
          <p:nvPr>
            <p:ph type="title"/>
          </p:nvPr>
        </p:nvSpPr>
        <p:spPr bwMode="auto">
          <a:xfrm>
            <a:off x="457200" y="2860675"/>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Title – Arial Black 28</a:t>
            </a:r>
            <a:br>
              <a:rPr lang="en-US" smtClean="0"/>
            </a:br>
            <a:r>
              <a:rPr lang="en-US" smtClean="0"/>
              <a:t>Center Justified</a:t>
            </a:r>
            <a:br>
              <a:rPr lang="en-US" smtClean="0"/>
            </a:br>
            <a:r>
              <a:rPr lang="en-US" smtClean="0"/>
              <a:t>Middle Justified</a:t>
            </a:r>
          </a:p>
        </p:txBody>
      </p:sp>
    </p:spTree>
  </p:cSld>
  <p:clrMap bg1="lt1" tx1="dk1" bg2="lt2" tx2="dk2" accent1="accent1" accent2="accent2" accent3="accent3" accent4="accent4" accent5="accent5" accent6="accent6" hlink="hlink" folHlink="folHlink"/>
  <p:sldLayoutIdLst>
    <p:sldLayoutId id="2147488877" r:id="rId1"/>
    <p:sldLayoutId id="2147488922" r:id="rId2"/>
  </p:sldLayoutIdLst>
  <p:transition/>
  <p:txStyles>
    <p:titleStyle>
      <a:lvl1pPr algn="ctr" rtl="0" eaLnBrk="0" fontAlgn="base" hangingPunct="0">
        <a:spcBef>
          <a:spcPct val="0"/>
        </a:spcBef>
        <a:spcAft>
          <a:spcPct val="0"/>
        </a:spcAft>
        <a:defRPr sz="2800">
          <a:solidFill>
            <a:schemeClr val="bg1"/>
          </a:solidFill>
          <a:latin typeface="+mj-lt"/>
          <a:ea typeface="+mj-ea"/>
          <a:cs typeface="+mj-cs"/>
        </a:defRPr>
      </a:lvl1pPr>
      <a:lvl2pPr algn="ctr" rtl="0" eaLnBrk="0" fontAlgn="base" hangingPunct="0">
        <a:spcBef>
          <a:spcPct val="0"/>
        </a:spcBef>
        <a:spcAft>
          <a:spcPct val="0"/>
        </a:spcAft>
        <a:defRPr sz="2800">
          <a:solidFill>
            <a:schemeClr val="bg1"/>
          </a:solidFill>
          <a:latin typeface="Arial Black" pitchFamily="34" charset="0"/>
        </a:defRPr>
      </a:lvl2pPr>
      <a:lvl3pPr algn="ctr" rtl="0" eaLnBrk="0" fontAlgn="base" hangingPunct="0">
        <a:spcBef>
          <a:spcPct val="0"/>
        </a:spcBef>
        <a:spcAft>
          <a:spcPct val="0"/>
        </a:spcAft>
        <a:defRPr sz="2800">
          <a:solidFill>
            <a:schemeClr val="bg1"/>
          </a:solidFill>
          <a:latin typeface="Arial Black" pitchFamily="34" charset="0"/>
        </a:defRPr>
      </a:lvl3pPr>
      <a:lvl4pPr algn="ctr" rtl="0" eaLnBrk="0" fontAlgn="base" hangingPunct="0">
        <a:spcBef>
          <a:spcPct val="0"/>
        </a:spcBef>
        <a:spcAft>
          <a:spcPct val="0"/>
        </a:spcAft>
        <a:defRPr sz="2800">
          <a:solidFill>
            <a:schemeClr val="bg1"/>
          </a:solidFill>
          <a:latin typeface="Arial Black" pitchFamily="34" charset="0"/>
        </a:defRPr>
      </a:lvl4pPr>
      <a:lvl5pPr algn="ctr" rtl="0" eaLnBrk="0" fontAlgn="base" hangingPunct="0">
        <a:spcBef>
          <a:spcPct val="0"/>
        </a:spcBef>
        <a:spcAft>
          <a:spcPct val="0"/>
        </a:spcAft>
        <a:defRPr sz="2800">
          <a:solidFill>
            <a:schemeClr val="bg1"/>
          </a:solidFill>
          <a:latin typeface="Arial Black" pitchFamily="34" charset="0"/>
        </a:defRPr>
      </a:lvl5pPr>
      <a:lvl6pPr marL="457200" algn="ctr" rtl="0" fontAlgn="base">
        <a:spcBef>
          <a:spcPct val="0"/>
        </a:spcBef>
        <a:spcAft>
          <a:spcPct val="0"/>
        </a:spcAft>
        <a:defRPr sz="2800">
          <a:solidFill>
            <a:schemeClr val="bg1"/>
          </a:solidFill>
          <a:latin typeface="Arial Black" pitchFamily="34" charset="0"/>
        </a:defRPr>
      </a:lvl6pPr>
      <a:lvl7pPr marL="914400" algn="ctr" rtl="0" fontAlgn="base">
        <a:spcBef>
          <a:spcPct val="0"/>
        </a:spcBef>
        <a:spcAft>
          <a:spcPct val="0"/>
        </a:spcAft>
        <a:defRPr sz="2800">
          <a:solidFill>
            <a:schemeClr val="bg1"/>
          </a:solidFill>
          <a:latin typeface="Arial Black" pitchFamily="34" charset="0"/>
        </a:defRPr>
      </a:lvl7pPr>
      <a:lvl8pPr marL="1371600" algn="ctr" rtl="0" fontAlgn="base">
        <a:spcBef>
          <a:spcPct val="0"/>
        </a:spcBef>
        <a:spcAft>
          <a:spcPct val="0"/>
        </a:spcAft>
        <a:defRPr sz="2800">
          <a:solidFill>
            <a:schemeClr val="bg1"/>
          </a:solidFill>
          <a:latin typeface="Arial Black" pitchFamily="34" charset="0"/>
        </a:defRPr>
      </a:lvl8pPr>
      <a:lvl9pPr marL="1828800" algn="ctr" rtl="0" fontAlgn="base">
        <a:spcBef>
          <a:spcPct val="0"/>
        </a:spcBef>
        <a:spcAft>
          <a:spcPct val="0"/>
        </a:spcAft>
        <a:defRPr sz="2800">
          <a:solidFill>
            <a:schemeClr val="bg1"/>
          </a:solidFill>
          <a:latin typeface="Arial Black" pitchFamily="34" charset="0"/>
        </a:defRPr>
      </a:lvl9pPr>
    </p:titleStyle>
    <p:bodyStyle>
      <a:lvl1pPr marL="342900" indent="-342900" algn="ctr" rtl="0" eaLnBrk="0" fontAlgn="base" hangingPunct="0">
        <a:lnSpc>
          <a:spcPct val="120000"/>
        </a:lnSpc>
        <a:spcBef>
          <a:spcPct val="20000"/>
        </a:spcBef>
        <a:spcAft>
          <a:spcPct val="0"/>
        </a:spcAft>
        <a:defRPr sz="2000" b="1">
          <a:solidFill>
            <a:schemeClr val="bg1"/>
          </a:solidFill>
          <a:latin typeface="+mn-lt"/>
          <a:ea typeface="+mn-ea"/>
          <a:cs typeface="+mn-cs"/>
        </a:defRPr>
      </a:lvl1pPr>
      <a:lvl2pPr marL="342900" indent="-228600" algn="ctr" rtl="0" eaLnBrk="0" fontAlgn="base" hangingPunct="0">
        <a:spcBef>
          <a:spcPct val="20000"/>
        </a:spcBef>
        <a:spcAft>
          <a:spcPct val="0"/>
        </a:spcAft>
        <a:buChar char="•"/>
        <a:defRPr sz="2000">
          <a:solidFill>
            <a:schemeClr val="tx1"/>
          </a:solidFill>
          <a:latin typeface="+mn-lt"/>
        </a:defRPr>
      </a:lvl2pPr>
      <a:lvl3pPr marL="685800" indent="-228600" algn="ctr" rtl="0" eaLnBrk="0" fontAlgn="base" hangingPunct="0">
        <a:spcBef>
          <a:spcPct val="20000"/>
        </a:spcBef>
        <a:spcAft>
          <a:spcPct val="0"/>
        </a:spcAft>
        <a:buFont typeface="Arial" charset="0"/>
        <a:buChar char="–"/>
        <a:defRPr sz="2000">
          <a:solidFill>
            <a:schemeClr val="tx1"/>
          </a:solidFill>
          <a:latin typeface="+mn-lt"/>
        </a:defRPr>
      </a:lvl3pPr>
      <a:lvl4pPr marL="1028700" indent="-228600" algn="ctr" rtl="0" eaLnBrk="0" fontAlgn="base" hangingPunct="0">
        <a:spcBef>
          <a:spcPct val="20000"/>
        </a:spcBef>
        <a:spcAft>
          <a:spcPct val="0"/>
        </a:spcAft>
        <a:buFont typeface="Arial" charset="0"/>
        <a:buChar char="◦"/>
        <a:defRPr sz="2000">
          <a:solidFill>
            <a:schemeClr val="tx1"/>
          </a:solidFill>
          <a:latin typeface="+mn-lt"/>
        </a:defRPr>
      </a:lvl4pPr>
      <a:lvl5pPr marL="2057400" indent="-228600" algn="ctr" rtl="0" eaLnBrk="0" fontAlgn="base" hangingPunct="0">
        <a:spcBef>
          <a:spcPct val="20000"/>
        </a:spcBef>
        <a:spcAft>
          <a:spcPct val="0"/>
        </a:spcAft>
        <a:buChar char="»"/>
        <a:defRPr sz="2000">
          <a:solidFill>
            <a:schemeClr val="tx1"/>
          </a:solidFill>
          <a:latin typeface="+mn-lt"/>
        </a:defRPr>
      </a:lvl5pPr>
      <a:lvl6pPr marL="2514600" indent="-228600" algn="ctr" rtl="0" fontAlgn="base">
        <a:spcBef>
          <a:spcPct val="20000"/>
        </a:spcBef>
        <a:spcAft>
          <a:spcPct val="0"/>
        </a:spcAft>
        <a:buChar char="»"/>
        <a:defRPr sz="2000">
          <a:solidFill>
            <a:schemeClr val="tx1"/>
          </a:solidFill>
          <a:latin typeface="+mn-lt"/>
        </a:defRPr>
      </a:lvl6pPr>
      <a:lvl7pPr marL="2971800" indent="-228600" algn="ctr" rtl="0" fontAlgn="base">
        <a:spcBef>
          <a:spcPct val="20000"/>
        </a:spcBef>
        <a:spcAft>
          <a:spcPct val="0"/>
        </a:spcAft>
        <a:buChar char="»"/>
        <a:defRPr sz="2000">
          <a:solidFill>
            <a:schemeClr val="tx1"/>
          </a:solidFill>
          <a:latin typeface="+mn-lt"/>
        </a:defRPr>
      </a:lvl7pPr>
      <a:lvl8pPr marL="3429000" indent="-228600" algn="ctr" rtl="0" fontAlgn="base">
        <a:spcBef>
          <a:spcPct val="20000"/>
        </a:spcBef>
        <a:spcAft>
          <a:spcPct val="0"/>
        </a:spcAft>
        <a:buChar char="»"/>
        <a:defRPr sz="2000">
          <a:solidFill>
            <a:schemeClr val="tx1"/>
          </a:solidFill>
          <a:latin typeface="+mn-lt"/>
        </a:defRPr>
      </a:lvl8pPr>
      <a:lvl9pPr marL="3886200" indent="-228600" algn="ctr"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2.wmf"/><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hyperlink" Target="http://www.ercot.com/services/client_svcs/mktrk_info/index.html" TargetMode="External"/><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608775" y="283132"/>
            <a:ext cx="7950200" cy="1143000"/>
          </a:xfrm>
        </p:spPr>
        <p:txBody>
          <a:bodyPr/>
          <a:lstStyle/>
          <a:p>
            <a:pPr eaLnBrk="1" hangingPunct="1"/>
            <a:r>
              <a:rPr lang="en-US" dirty="0" smtClean="0"/>
              <a:t>ERCOT MARKET EDUCATION</a:t>
            </a:r>
          </a:p>
        </p:txBody>
      </p:sp>
      <p:sp>
        <p:nvSpPr>
          <p:cNvPr id="4" name="Subtitle 3"/>
          <p:cNvSpPr>
            <a:spLocks noGrp="1"/>
          </p:cNvSpPr>
          <p:nvPr>
            <p:ph type="subTitle" idx="1"/>
          </p:nvPr>
        </p:nvSpPr>
        <p:spPr>
          <a:xfrm>
            <a:off x="1358900" y="1103059"/>
            <a:ext cx="6400800" cy="660400"/>
          </a:xfrm>
        </p:spPr>
        <p:txBody>
          <a:bodyPr/>
          <a:lstStyle/>
          <a:p>
            <a:pPr>
              <a:defRPr/>
            </a:pPr>
            <a:r>
              <a:rPr lang="en-US" dirty="0" err="1"/>
              <a:t>MarkeTrak</a:t>
            </a:r>
            <a:r>
              <a:rPr lang="en-US" dirty="0"/>
              <a:t>:  Issue Resolution Tool</a:t>
            </a:r>
          </a:p>
        </p:txBody>
      </p:sp>
      <p:sp>
        <p:nvSpPr>
          <p:cNvPr id="2" name="Rectangle 1"/>
          <p:cNvSpPr/>
          <p:nvPr/>
        </p:nvSpPr>
        <p:spPr>
          <a:xfrm>
            <a:off x="296883" y="1760057"/>
            <a:ext cx="8573985" cy="923330"/>
          </a:xfrm>
          <a:prstGeom prst="rect">
            <a:avLst/>
          </a:prstGeom>
        </p:spPr>
        <p:txBody>
          <a:bodyPr wrap="square">
            <a:spAutoFit/>
          </a:bodyPr>
          <a:lstStyle/>
          <a:p>
            <a:pPr algn="ctr"/>
            <a:r>
              <a:rPr lang="en-US" dirty="0">
                <a:solidFill>
                  <a:schemeClr val="bg1"/>
                </a:solidFill>
              </a:rPr>
              <a:t>ERCOT 101:  Understanding the Tools of the Texas Retail Market</a:t>
            </a:r>
            <a:br>
              <a:rPr lang="en-US" dirty="0">
                <a:solidFill>
                  <a:schemeClr val="bg1"/>
                </a:solidFill>
              </a:rPr>
            </a:br>
            <a:r>
              <a:rPr lang="en-US" dirty="0">
                <a:solidFill>
                  <a:schemeClr val="bg1"/>
                </a:solidFill>
              </a:rPr>
              <a:t/>
            </a:r>
            <a:br>
              <a:rPr lang="en-US" dirty="0">
                <a:solidFill>
                  <a:schemeClr val="bg1"/>
                </a:solidFill>
              </a:rPr>
            </a:br>
            <a:r>
              <a:rPr lang="en-US" dirty="0">
                <a:solidFill>
                  <a:schemeClr val="bg1"/>
                </a:solidFill>
              </a:rPr>
              <a:t>April 25, 2013</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sz="2400" b="1" dirty="0" smtClean="0"/>
              <a:t>Administrator Role</a:t>
            </a:r>
          </a:p>
        </p:txBody>
      </p:sp>
      <p:sp>
        <p:nvSpPr>
          <p:cNvPr id="12291" name="Rectangle 3"/>
          <p:cNvSpPr>
            <a:spLocks noGrp="1" noChangeArrowheads="1"/>
          </p:cNvSpPr>
          <p:nvPr>
            <p:ph type="body" idx="1"/>
          </p:nvPr>
        </p:nvSpPr>
        <p:spPr>
          <a:xfrm>
            <a:off x="457200" y="2344738"/>
            <a:ext cx="8229600" cy="3657600"/>
          </a:xfrm>
        </p:spPr>
        <p:txBody>
          <a:bodyPr/>
          <a:lstStyle/>
          <a:p>
            <a:pPr marL="990600" lvl="1" indent="-533400" eaLnBrk="1" hangingPunct="1">
              <a:spcBef>
                <a:spcPct val="50000"/>
              </a:spcBef>
              <a:buFontTx/>
              <a:buChar char="•"/>
            </a:pPr>
            <a:r>
              <a:rPr lang="en-US" dirty="0" smtClean="0"/>
              <a:t>Add Users</a:t>
            </a:r>
          </a:p>
          <a:p>
            <a:pPr marL="990600" lvl="1" indent="-533400" eaLnBrk="1" hangingPunct="1">
              <a:spcBef>
                <a:spcPct val="50000"/>
              </a:spcBef>
              <a:buFontTx/>
              <a:buChar char="•"/>
            </a:pPr>
            <a:r>
              <a:rPr lang="en-US" dirty="0" smtClean="0"/>
              <a:t>Edit Users</a:t>
            </a:r>
          </a:p>
          <a:p>
            <a:pPr marL="990600" lvl="1" indent="-533400" eaLnBrk="1" hangingPunct="1">
              <a:spcBef>
                <a:spcPct val="50000"/>
              </a:spcBef>
              <a:buFontTx/>
              <a:buChar char="•"/>
            </a:pPr>
            <a:r>
              <a:rPr lang="en-US" dirty="0" smtClean="0"/>
              <a:t>Delete Users</a:t>
            </a:r>
          </a:p>
          <a:p>
            <a:pPr marL="990600" lvl="1" indent="-533400" eaLnBrk="1" hangingPunct="1">
              <a:spcBef>
                <a:spcPct val="50000"/>
              </a:spcBef>
              <a:buFontTx/>
              <a:buChar char="•"/>
            </a:pPr>
            <a:r>
              <a:rPr lang="en-US" dirty="0" smtClean="0"/>
              <a:t>Rolodex Management</a:t>
            </a:r>
          </a:p>
        </p:txBody>
      </p:sp>
      <p:pic>
        <p:nvPicPr>
          <p:cNvPr id="12292" name="Picture 4" descr="MCj019924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67200" y="4572000"/>
            <a:ext cx="1300163" cy="143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3" name="Picture 5" descr="MPj040179600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53200" y="2712522"/>
            <a:ext cx="1265238"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17758974"/>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z="2400" b="1" dirty="0" smtClean="0"/>
              <a:t>Accessing </a:t>
            </a:r>
            <a:r>
              <a:rPr lang="en-US" sz="2400" b="1" dirty="0" err="1" smtClean="0"/>
              <a:t>MarkeTrak</a:t>
            </a:r>
            <a:endParaRPr lang="en-US" sz="2400" b="1" dirty="0" smtClean="0"/>
          </a:p>
        </p:txBody>
      </p:sp>
      <p:sp>
        <p:nvSpPr>
          <p:cNvPr id="13315" name="Rectangle 3"/>
          <p:cNvSpPr>
            <a:spLocks noGrp="1" noChangeArrowheads="1"/>
          </p:cNvSpPr>
          <p:nvPr>
            <p:ph type="body" idx="1"/>
          </p:nvPr>
        </p:nvSpPr>
        <p:spPr>
          <a:xfrm>
            <a:off x="457200" y="1163781"/>
            <a:ext cx="8229600" cy="5181600"/>
          </a:xfrm>
        </p:spPr>
        <p:txBody>
          <a:bodyPr/>
          <a:lstStyle/>
          <a:p>
            <a:pPr eaLnBrk="1" hangingPunct="1">
              <a:spcBef>
                <a:spcPct val="50000"/>
              </a:spcBef>
              <a:buFontTx/>
              <a:buNone/>
            </a:pPr>
            <a:r>
              <a:rPr lang="en-US" dirty="0" smtClean="0"/>
              <a:t>The URL can be accessed in three ways:</a:t>
            </a:r>
          </a:p>
          <a:p>
            <a:pPr eaLnBrk="1" hangingPunct="1">
              <a:spcBef>
                <a:spcPct val="50000"/>
              </a:spcBef>
            </a:pPr>
            <a:r>
              <a:rPr lang="en-US" sz="2400" b="0" dirty="0" smtClean="0"/>
              <a:t>Through the ERCOT.com main page</a:t>
            </a:r>
          </a:p>
          <a:p>
            <a:pPr eaLnBrk="1" hangingPunct="1">
              <a:spcBef>
                <a:spcPct val="50000"/>
              </a:spcBef>
            </a:pPr>
            <a:endParaRPr lang="en-US" sz="2400" b="0" dirty="0" smtClean="0"/>
          </a:p>
          <a:p>
            <a:pPr eaLnBrk="1" hangingPunct="1">
              <a:spcBef>
                <a:spcPct val="50000"/>
              </a:spcBef>
            </a:pPr>
            <a:r>
              <a:rPr lang="en-US" sz="2400" b="0" dirty="0" smtClean="0"/>
              <a:t>Market Information System (MIS)</a:t>
            </a:r>
          </a:p>
          <a:p>
            <a:pPr eaLnBrk="1" hangingPunct="1">
              <a:spcBef>
                <a:spcPct val="50000"/>
              </a:spcBef>
            </a:pPr>
            <a:endParaRPr lang="en-US" sz="2400" b="0" dirty="0" smtClean="0"/>
          </a:p>
          <a:p>
            <a:pPr eaLnBrk="1" hangingPunct="1">
              <a:spcBef>
                <a:spcPct val="50000"/>
              </a:spcBef>
            </a:pPr>
            <a:r>
              <a:rPr lang="en-US" sz="2400" b="0" dirty="0" smtClean="0"/>
              <a:t>Typing in the URL directly</a:t>
            </a:r>
          </a:p>
          <a:p>
            <a:pPr eaLnBrk="1" hangingPunct="1">
              <a:spcBef>
                <a:spcPct val="50000"/>
              </a:spcBef>
              <a:buFontTx/>
              <a:buNone/>
            </a:pPr>
            <a:r>
              <a:rPr lang="en-US" sz="2800" b="0" dirty="0" smtClean="0"/>
              <a:t>https://marketrak.ercot.com:8443/tmtrack.dll?</a:t>
            </a:r>
            <a:endParaRPr lang="en-US" sz="2800" b="0" dirty="0" smtClean="0">
              <a:solidFill>
                <a:srgbClr val="FF3300"/>
              </a:solidFill>
            </a:endParaRPr>
          </a:p>
        </p:txBody>
      </p:sp>
      <p:pic>
        <p:nvPicPr>
          <p:cNvPr id="1331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1828800"/>
            <a:ext cx="2314575" cy="134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Line 7"/>
          <p:cNvSpPr>
            <a:spLocks noChangeShapeType="1"/>
          </p:cNvSpPr>
          <p:nvPr/>
        </p:nvSpPr>
        <p:spPr bwMode="auto">
          <a:xfrm>
            <a:off x="5486400" y="2971800"/>
            <a:ext cx="685800" cy="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18" name="Line 8"/>
          <p:cNvSpPr>
            <a:spLocks noChangeShapeType="1"/>
          </p:cNvSpPr>
          <p:nvPr/>
        </p:nvSpPr>
        <p:spPr bwMode="auto">
          <a:xfrm>
            <a:off x="5334000" y="3581400"/>
            <a:ext cx="838200" cy="121920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pic>
        <p:nvPicPr>
          <p:cNvPr id="13319"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72200" y="3352800"/>
            <a:ext cx="1771650" cy="163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9543140"/>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2400" b="1" dirty="0" smtClean="0"/>
              <a:t> Navigating </a:t>
            </a:r>
            <a:r>
              <a:rPr lang="en-US" sz="2400" b="1" dirty="0" err="1" smtClean="0"/>
              <a:t>MarkeTrak</a:t>
            </a:r>
            <a:endParaRPr lang="en-US" sz="2400" b="1" dirty="0" smtClean="0"/>
          </a:p>
        </p:txBody>
      </p:sp>
      <p:sp>
        <p:nvSpPr>
          <p:cNvPr id="14339" name="Rectangle 3"/>
          <p:cNvSpPr>
            <a:spLocks noGrp="1" noChangeArrowheads="1"/>
          </p:cNvSpPr>
          <p:nvPr>
            <p:ph type="body" idx="1"/>
          </p:nvPr>
        </p:nvSpPr>
        <p:spPr>
          <a:xfrm>
            <a:off x="457200" y="1066800"/>
            <a:ext cx="8229600" cy="1676400"/>
          </a:xfrm>
        </p:spPr>
        <p:txBody>
          <a:bodyPr/>
          <a:lstStyle/>
          <a:p>
            <a:pPr eaLnBrk="1" hangingPunct="1">
              <a:buFontTx/>
              <a:buNone/>
            </a:pPr>
            <a:r>
              <a:rPr lang="en-US" dirty="0" smtClean="0"/>
              <a:t>Solution Toolbar </a:t>
            </a:r>
          </a:p>
          <a:p>
            <a:pPr eaLnBrk="1" hangingPunct="1"/>
            <a:r>
              <a:rPr lang="en-US" b="0" dirty="0" smtClean="0"/>
              <a:t>The</a:t>
            </a:r>
            <a:r>
              <a:rPr lang="en-US" dirty="0" smtClean="0"/>
              <a:t> Home</a:t>
            </a:r>
            <a:r>
              <a:rPr lang="en-US" b="0" dirty="0" smtClean="0"/>
              <a:t>, </a:t>
            </a:r>
            <a:r>
              <a:rPr lang="en-US" dirty="0" smtClean="0"/>
              <a:t>Submit</a:t>
            </a:r>
            <a:r>
              <a:rPr lang="en-US" b="0" dirty="0" smtClean="0"/>
              <a:t>, </a:t>
            </a:r>
            <a:r>
              <a:rPr lang="en-US" dirty="0" smtClean="0"/>
              <a:t>Search</a:t>
            </a:r>
            <a:r>
              <a:rPr lang="en-US" b="0" dirty="0" smtClean="0"/>
              <a:t>, </a:t>
            </a:r>
            <a:r>
              <a:rPr lang="en-US" dirty="0" smtClean="0"/>
              <a:t>Reports</a:t>
            </a:r>
            <a:r>
              <a:rPr lang="en-US" b="0" dirty="0" smtClean="0"/>
              <a:t>, and</a:t>
            </a:r>
            <a:r>
              <a:rPr lang="en-US" dirty="0" smtClean="0"/>
              <a:t> Settings</a:t>
            </a:r>
            <a:r>
              <a:rPr lang="en-US" b="0" dirty="0" smtClean="0"/>
              <a:t> </a:t>
            </a:r>
            <a:endParaRPr lang="en-US" dirty="0" smtClean="0"/>
          </a:p>
        </p:txBody>
      </p:sp>
      <p:pic>
        <p:nvPicPr>
          <p:cNvPr id="1434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775" y="2428875"/>
            <a:ext cx="90678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8238619"/>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2400" b="1" dirty="0" smtClean="0"/>
              <a:t>Navigating </a:t>
            </a:r>
            <a:r>
              <a:rPr lang="en-US" sz="2400" b="1" dirty="0" err="1" smtClean="0"/>
              <a:t>MarkeTrak</a:t>
            </a:r>
            <a:endParaRPr lang="en-US" sz="2400" b="1" dirty="0" smtClean="0"/>
          </a:p>
        </p:txBody>
      </p:sp>
      <p:sp>
        <p:nvSpPr>
          <p:cNvPr id="15363" name="Rectangle 3"/>
          <p:cNvSpPr>
            <a:spLocks noGrp="1" noChangeArrowheads="1"/>
          </p:cNvSpPr>
          <p:nvPr>
            <p:ph type="body" idx="1"/>
          </p:nvPr>
        </p:nvSpPr>
        <p:spPr>
          <a:xfrm>
            <a:off x="457200" y="1199902"/>
            <a:ext cx="8229600" cy="2400300"/>
          </a:xfrm>
        </p:spPr>
        <p:txBody>
          <a:bodyPr/>
          <a:lstStyle/>
          <a:p>
            <a:pPr eaLnBrk="1" hangingPunct="1">
              <a:lnSpc>
                <a:spcPct val="90000"/>
              </a:lnSpc>
              <a:buFontTx/>
              <a:buNone/>
            </a:pPr>
            <a:r>
              <a:rPr lang="en-US" dirty="0" smtClean="0"/>
              <a:t>Toolbar Options</a:t>
            </a:r>
          </a:p>
          <a:p>
            <a:pPr marL="0" eaLnBrk="1" hangingPunct="1">
              <a:lnSpc>
                <a:spcPct val="90000"/>
              </a:lnSpc>
            </a:pPr>
            <a:r>
              <a:rPr lang="en-US" b="0" dirty="0" smtClean="0"/>
              <a:t>Non-issue related toolbar options include the </a:t>
            </a:r>
            <a:r>
              <a:rPr lang="en-US" dirty="0" smtClean="0"/>
              <a:t>User Name/Profile</a:t>
            </a:r>
            <a:r>
              <a:rPr lang="en-US" b="0" dirty="0" smtClean="0"/>
              <a:t>, </a:t>
            </a:r>
            <a:r>
              <a:rPr lang="en-US" dirty="0" smtClean="0"/>
              <a:t>Manage Data</a:t>
            </a:r>
            <a:r>
              <a:rPr lang="en-US" b="0" dirty="0" smtClean="0"/>
              <a:t>, </a:t>
            </a:r>
            <a:r>
              <a:rPr lang="en-US" dirty="0" smtClean="0"/>
              <a:t>MIS, Report Explorer, </a:t>
            </a:r>
            <a:r>
              <a:rPr lang="en-US" dirty="0" err="1" smtClean="0"/>
              <a:t>MarkeTrak</a:t>
            </a:r>
            <a:r>
              <a:rPr lang="en-US" dirty="0" smtClean="0"/>
              <a:t> Documentation, Legal Disclaimer, Administrator, Help, Exit and Global Search</a:t>
            </a:r>
          </a:p>
        </p:txBody>
      </p:sp>
      <p:pic>
        <p:nvPicPr>
          <p:cNvPr id="1536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628" y="3124200"/>
            <a:ext cx="8913813" cy="304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365" name="AutoShape 5"/>
          <p:cNvSpPr>
            <a:spLocks noChangeArrowheads="1"/>
          </p:cNvSpPr>
          <p:nvPr/>
        </p:nvSpPr>
        <p:spPr bwMode="auto">
          <a:xfrm>
            <a:off x="6019800" y="3048000"/>
            <a:ext cx="3124200" cy="457200"/>
          </a:xfrm>
          <a:prstGeom prst="roundRect">
            <a:avLst>
              <a:gd name="adj" fmla="val 16667"/>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extLst>
      <p:ext uri="{BB962C8B-B14F-4D97-AF65-F5344CB8AC3E}">
        <p14:creationId xmlns:p14="http://schemas.microsoft.com/office/powerpoint/2010/main" val="3721987369"/>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z="2400" b="1" dirty="0" smtClean="0"/>
              <a:t>Navigating </a:t>
            </a:r>
            <a:r>
              <a:rPr lang="en-US" sz="2400" b="1" dirty="0" err="1" smtClean="0"/>
              <a:t>MarkeTrak</a:t>
            </a:r>
            <a:endParaRPr lang="en-US" sz="2400" b="1" dirty="0" smtClean="0"/>
          </a:p>
        </p:txBody>
      </p:sp>
      <p:sp>
        <p:nvSpPr>
          <p:cNvPr id="16387" name="Rectangle 3"/>
          <p:cNvSpPr>
            <a:spLocks noGrp="1" noChangeArrowheads="1"/>
          </p:cNvSpPr>
          <p:nvPr>
            <p:ph type="body" idx="1"/>
          </p:nvPr>
        </p:nvSpPr>
        <p:spPr>
          <a:xfrm>
            <a:off x="457200" y="1066800"/>
            <a:ext cx="8229600" cy="1447800"/>
          </a:xfrm>
        </p:spPr>
        <p:txBody>
          <a:bodyPr/>
          <a:lstStyle/>
          <a:p>
            <a:pPr eaLnBrk="1" hangingPunct="1">
              <a:buFontTx/>
              <a:buNone/>
            </a:pPr>
            <a:r>
              <a:rPr lang="en-US" dirty="0" smtClean="0"/>
              <a:t>Folders View</a:t>
            </a:r>
          </a:p>
          <a:p>
            <a:pPr marL="0" eaLnBrk="1" hangingPunct="1"/>
            <a:r>
              <a:rPr lang="en-US" b="0" dirty="0" smtClean="0"/>
              <a:t>Provides easy access to active items in selected reports as well as favorite and public folders.</a:t>
            </a:r>
            <a:r>
              <a:rPr lang="en-US" dirty="0" smtClean="0"/>
              <a:t> </a:t>
            </a:r>
          </a:p>
        </p:txBody>
      </p:sp>
      <p:pic>
        <p:nvPicPr>
          <p:cNvPr id="16388"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628900"/>
            <a:ext cx="8839200"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389" name="AutoShape 6"/>
          <p:cNvSpPr>
            <a:spLocks noChangeArrowheads="1"/>
          </p:cNvSpPr>
          <p:nvPr/>
        </p:nvSpPr>
        <p:spPr bwMode="auto">
          <a:xfrm>
            <a:off x="0" y="3542805"/>
            <a:ext cx="2209800" cy="2286000"/>
          </a:xfrm>
          <a:prstGeom prst="roundRect">
            <a:avLst>
              <a:gd name="adj" fmla="val 16667"/>
            </a:avLst>
          </a:prstGeom>
          <a:noFill/>
          <a:ln w="381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extLst>
      <p:ext uri="{BB962C8B-B14F-4D97-AF65-F5344CB8AC3E}">
        <p14:creationId xmlns:p14="http://schemas.microsoft.com/office/powerpoint/2010/main" val="1818673077"/>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2400" b="1" dirty="0" smtClean="0"/>
              <a:t>Issue Ownership Model</a:t>
            </a:r>
          </a:p>
        </p:txBody>
      </p:sp>
      <p:sp>
        <p:nvSpPr>
          <p:cNvPr id="17411" name="Rectangle 3"/>
          <p:cNvSpPr>
            <a:spLocks noGrp="1" noChangeArrowheads="1"/>
          </p:cNvSpPr>
          <p:nvPr>
            <p:ph type="body" idx="1"/>
          </p:nvPr>
        </p:nvSpPr>
        <p:spPr>
          <a:xfrm>
            <a:off x="457200" y="1436915"/>
            <a:ext cx="8229600" cy="4648200"/>
          </a:xfrm>
        </p:spPr>
        <p:txBody>
          <a:bodyPr/>
          <a:lstStyle/>
          <a:p>
            <a:pPr marL="457200" indent="0" eaLnBrk="1" hangingPunct="1">
              <a:spcBef>
                <a:spcPct val="50000"/>
              </a:spcBef>
            </a:pPr>
            <a:r>
              <a:rPr lang="en-US" dirty="0" smtClean="0"/>
              <a:t>The </a:t>
            </a:r>
            <a:r>
              <a:rPr lang="en-US" dirty="0" err="1" smtClean="0"/>
              <a:t>MarkeTrak</a:t>
            </a:r>
            <a:r>
              <a:rPr lang="en-US" dirty="0" smtClean="0"/>
              <a:t> application is based on an issue ownership model.  </a:t>
            </a:r>
          </a:p>
          <a:p>
            <a:pPr marL="457200" indent="0" eaLnBrk="1" hangingPunct="1">
              <a:spcBef>
                <a:spcPct val="50000"/>
              </a:spcBef>
            </a:pPr>
            <a:r>
              <a:rPr lang="en-US" dirty="0" smtClean="0"/>
              <a:t>There are several varieties of ownership in the </a:t>
            </a:r>
            <a:r>
              <a:rPr lang="en-US" dirty="0" err="1" smtClean="0"/>
              <a:t>MarkeTrak</a:t>
            </a:r>
            <a:r>
              <a:rPr lang="en-US" dirty="0" smtClean="0"/>
              <a:t> application:</a:t>
            </a:r>
          </a:p>
          <a:p>
            <a:pPr marL="1092200" lvl="1" indent="-520700" eaLnBrk="1" hangingPunct="1">
              <a:spcBef>
                <a:spcPct val="50000"/>
              </a:spcBef>
            </a:pPr>
            <a:r>
              <a:rPr lang="en-US" dirty="0" smtClean="0"/>
              <a:t>Submitter</a:t>
            </a:r>
          </a:p>
          <a:p>
            <a:pPr marL="1092200" lvl="1" indent="-520700" eaLnBrk="1" hangingPunct="1">
              <a:spcBef>
                <a:spcPct val="50000"/>
              </a:spcBef>
            </a:pPr>
            <a:r>
              <a:rPr lang="en-US" dirty="0" smtClean="0"/>
              <a:t>Responsible MP</a:t>
            </a:r>
          </a:p>
          <a:p>
            <a:pPr marL="1092200" lvl="1" indent="-520700" eaLnBrk="1" hangingPunct="1">
              <a:spcBef>
                <a:spcPct val="50000"/>
              </a:spcBef>
            </a:pPr>
            <a:r>
              <a:rPr lang="en-US" dirty="0" smtClean="0"/>
              <a:t>MPs Involved</a:t>
            </a:r>
          </a:p>
          <a:p>
            <a:pPr marL="1092200" lvl="1" indent="-520700" eaLnBrk="1" hangingPunct="1">
              <a:spcBef>
                <a:spcPct val="50000"/>
              </a:spcBef>
            </a:pPr>
            <a:r>
              <a:rPr lang="en-US" dirty="0" smtClean="0"/>
              <a:t>Assigned Owner</a:t>
            </a:r>
          </a:p>
        </p:txBody>
      </p:sp>
    </p:spTree>
    <p:extLst>
      <p:ext uri="{BB962C8B-B14F-4D97-AF65-F5344CB8AC3E}">
        <p14:creationId xmlns:p14="http://schemas.microsoft.com/office/powerpoint/2010/main" val="1950110051"/>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2400" b="1" dirty="0" smtClean="0"/>
              <a:t>Questions</a:t>
            </a:r>
          </a:p>
        </p:txBody>
      </p:sp>
      <p:pic>
        <p:nvPicPr>
          <p:cNvPr id="18435" name="Picture 3" descr="BD00028_"/>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2438400" y="1681183"/>
            <a:ext cx="4271963" cy="4295775"/>
          </a:xfrm>
        </p:spPr>
      </p:pic>
    </p:spTree>
    <p:extLst>
      <p:ext uri="{BB962C8B-B14F-4D97-AF65-F5344CB8AC3E}">
        <p14:creationId xmlns:p14="http://schemas.microsoft.com/office/powerpoint/2010/main" val="201284724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p:txBody>
          <a:bodyPr/>
          <a:lstStyle/>
          <a:p>
            <a:pPr eaLnBrk="1" hangingPunct="1"/>
            <a:r>
              <a:rPr lang="en-US" dirty="0" smtClean="0"/>
              <a:t>Day to Day Issues</a:t>
            </a:r>
          </a:p>
        </p:txBody>
      </p:sp>
    </p:spTree>
    <p:extLst>
      <p:ext uri="{BB962C8B-B14F-4D97-AF65-F5344CB8AC3E}">
        <p14:creationId xmlns:p14="http://schemas.microsoft.com/office/powerpoint/2010/main" val="1717943812"/>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4379" y="152400"/>
            <a:ext cx="8837221" cy="457200"/>
          </a:xfrm>
        </p:spPr>
        <p:txBody>
          <a:bodyPr/>
          <a:lstStyle/>
          <a:p>
            <a:pPr eaLnBrk="1" hangingPunct="1"/>
            <a:r>
              <a:rPr lang="en-US" sz="2400" b="1" dirty="0" smtClean="0"/>
              <a:t>Day to Day Issue Sub Types- CR / TDSP</a:t>
            </a:r>
            <a:r>
              <a:rPr lang="en-US" sz="2400" dirty="0" smtClean="0"/>
              <a:t> </a:t>
            </a:r>
          </a:p>
        </p:txBody>
      </p:sp>
      <p:sp>
        <p:nvSpPr>
          <p:cNvPr id="20483" name="Rectangle 3"/>
          <p:cNvSpPr>
            <a:spLocks noGrp="1" noChangeArrowheads="1"/>
          </p:cNvSpPr>
          <p:nvPr>
            <p:ph type="body" sz="half" idx="2"/>
          </p:nvPr>
        </p:nvSpPr>
        <p:spPr>
          <a:xfrm>
            <a:off x="5106390" y="1253836"/>
            <a:ext cx="3809010" cy="4918364"/>
          </a:xfrm>
        </p:spPr>
        <p:txBody>
          <a:bodyPr/>
          <a:lstStyle/>
          <a:p>
            <a:pPr eaLnBrk="1" hangingPunct="1">
              <a:lnSpc>
                <a:spcPct val="90000"/>
              </a:lnSpc>
            </a:pPr>
            <a:r>
              <a:rPr lang="en-US" sz="1600" dirty="0" smtClean="0"/>
              <a:t>Missing Transactions</a:t>
            </a:r>
          </a:p>
          <a:p>
            <a:pPr eaLnBrk="1" hangingPunct="1">
              <a:lnSpc>
                <a:spcPct val="90000"/>
              </a:lnSpc>
            </a:pPr>
            <a:r>
              <a:rPr lang="en-US" sz="1600" dirty="0" smtClean="0"/>
              <a:t>Usage/Billing Issues</a:t>
            </a:r>
          </a:p>
          <a:p>
            <a:pPr eaLnBrk="1" hangingPunct="1">
              <a:lnSpc>
                <a:spcPct val="90000"/>
              </a:lnSpc>
            </a:pPr>
            <a:r>
              <a:rPr lang="en-US" sz="1600" dirty="0" smtClean="0"/>
              <a:t>Reject Transactions</a:t>
            </a:r>
          </a:p>
          <a:p>
            <a:pPr eaLnBrk="1" hangingPunct="1">
              <a:lnSpc>
                <a:spcPct val="90000"/>
              </a:lnSpc>
            </a:pPr>
            <a:r>
              <a:rPr lang="en-US" sz="1600" dirty="0" smtClean="0"/>
              <a:t>Rep of Record</a:t>
            </a:r>
          </a:p>
          <a:p>
            <a:pPr eaLnBrk="1" hangingPunct="1">
              <a:lnSpc>
                <a:spcPct val="90000"/>
              </a:lnSpc>
            </a:pPr>
            <a:r>
              <a:rPr lang="en-US" sz="1600" dirty="0" smtClean="0"/>
              <a:t>Projects</a:t>
            </a:r>
          </a:p>
          <a:p>
            <a:pPr eaLnBrk="1" hangingPunct="1">
              <a:lnSpc>
                <a:spcPct val="90000"/>
              </a:lnSpc>
            </a:pPr>
            <a:r>
              <a:rPr lang="en-US" sz="1600" dirty="0" smtClean="0"/>
              <a:t>Siebel Change/Info</a:t>
            </a:r>
          </a:p>
          <a:p>
            <a:pPr eaLnBrk="1" hangingPunct="1">
              <a:lnSpc>
                <a:spcPct val="90000"/>
              </a:lnSpc>
            </a:pPr>
            <a:r>
              <a:rPr lang="en-US" sz="1600" dirty="0" smtClean="0"/>
              <a:t>997</a:t>
            </a:r>
          </a:p>
          <a:p>
            <a:pPr eaLnBrk="1" hangingPunct="1">
              <a:lnSpc>
                <a:spcPct val="90000"/>
              </a:lnSpc>
            </a:pPr>
            <a:r>
              <a:rPr lang="en-US" sz="1600" dirty="0" smtClean="0"/>
              <a:t>Other</a:t>
            </a:r>
          </a:p>
          <a:p>
            <a:pPr eaLnBrk="1" hangingPunct="1">
              <a:lnSpc>
                <a:spcPct val="90000"/>
              </a:lnSpc>
            </a:pPr>
            <a:r>
              <a:rPr lang="en-US" sz="1600" dirty="0" smtClean="0"/>
              <a:t>Safety Net Order</a:t>
            </a:r>
          </a:p>
          <a:p>
            <a:pPr eaLnBrk="1" hangingPunct="1">
              <a:lnSpc>
                <a:spcPct val="90000"/>
              </a:lnSpc>
            </a:pPr>
            <a:r>
              <a:rPr lang="en-US" sz="1600" dirty="0" smtClean="0"/>
              <a:t>Cancel Without Approval</a:t>
            </a:r>
          </a:p>
          <a:p>
            <a:pPr eaLnBrk="1" hangingPunct="1">
              <a:lnSpc>
                <a:spcPct val="90000"/>
              </a:lnSpc>
            </a:pPr>
            <a:r>
              <a:rPr lang="en-US" sz="1600" dirty="0" smtClean="0"/>
              <a:t>Cancel With Approval</a:t>
            </a:r>
          </a:p>
          <a:p>
            <a:pPr eaLnBrk="1" hangingPunct="1">
              <a:lnSpc>
                <a:spcPct val="90000"/>
              </a:lnSpc>
            </a:pPr>
            <a:r>
              <a:rPr lang="en-US" sz="1600" dirty="0" smtClean="0"/>
              <a:t>Inadvertent Gaining</a:t>
            </a:r>
          </a:p>
          <a:p>
            <a:pPr eaLnBrk="1" hangingPunct="1">
              <a:lnSpc>
                <a:spcPct val="90000"/>
              </a:lnSpc>
            </a:pPr>
            <a:r>
              <a:rPr lang="en-US" sz="1600" dirty="0" smtClean="0"/>
              <a:t>Inadvertent Losing</a:t>
            </a:r>
          </a:p>
          <a:p>
            <a:pPr eaLnBrk="1" hangingPunct="1">
              <a:lnSpc>
                <a:spcPct val="90000"/>
              </a:lnSpc>
            </a:pPr>
            <a:r>
              <a:rPr lang="en-US" sz="1600" dirty="0" smtClean="0"/>
              <a:t>Premise Type</a:t>
            </a:r>
          </a:p>
          <a:p>
            <a:pPr eaLnBrk="1" hangingPunct="1">
              <a:lnSpc>
                <a:spcPct val="90000"/>
              </a:lnSpc>
            </a:pPr>
            <a:r>
              <a:rPr lang="en-US" sz="1600" dirty="0" smtClean="0"/>
              <a:t>Service Address </a:t>
            </a:r>
          </a:p>
          <a:p>
            <a:pPr eaLnBrk="1" hangingPunct="1">
              <a:lnSpc>
                <a:spcPct val="90000"/>
              </a:lnSpc>
            </a:pPr>
            <a:r>
              <a:rPr lang="en-US" sz="1600" dirty="0" smtClean="0"/>
              <a:t>Service Order -650</a:t>
            </a:r>
          </a:p>
          <a:p>
            <a:pPr eaLnBrk="1" hangingPunct="1">
              <a:lnSpc>
                <a:spcPct val="90000"/>
              </a:lnSpc>
            </a:pPr>
            <a:r>
              <a:rPr lang="en-US" sz="1600" dirty="0" smtClean="0"/>
              <a:t>Move out with Meter Removal</a:t>
            </a:r>
          </a:p>
          <a:p>
            <a:pPr eaLnBrk="1" hangingPunct="1">
              <a:lnSpc>
                <a:spcPct val="90000"/>
              </a:lnSpc>
            </a:pPr>
            <a:endParaRPr lang="en-US" b="0" dirty="0" smtClean="0"/>
          </a:p>
        </p:txBody>
      </p:sp>
      <p:pic>
        <p:nvPicPr>
          <p:cNvPr id="2048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378" y="1377538"/>
            <a:ext cx="4665271" cy="4794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69684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73132" y="152400"/>
            <a:ext cx="8718468" cy="457200"/>
          </a:xfrm>
        </p:spPr>
        <p:txBody>
          <a:bodyPr/>
          <a:lstStyle/>
          <a:p>
            <a:pPr eaLnBrk="1" hangingPunct="1"/>
            <a:r>
              <a:rPr lang="en-US" sz="2400" b="1" dirty="0" smtClean="0"/>
              <a:t>Day to Day Issue Sub Types- CR / TDSP</a:t>
            </a:r>
            <a:r>
              <a:rPr lang="en-US" sz="2400" dirty="0" smtClean="0"/>
              <a:t> </a:t>
            </a:r>
          </a:p>
        </p:txBody>
      </p:sp>
      <p:sp>
        <p:nvSpPr>
          <p:cNvPr id="21507" name="Rectangle 3"/>
          <p:cNvSpPr>
            <a:spLocks noGrp="1" noChangeArrowheads="1"/>
          </p:cNvSpPr>
          <p:nvPr>
            <p:ph type="body" sz="half" idx="2"/>
          </p:nvPr>
        </p:nvSpPr>
        <p:spPr>
          <a:xfrm>
            <a:off x="4819650" y="1420091"/>
            <a:ext cx="4114800" cy="5715000"/>
          </a:xfrm>
        </p:spPr>
        <p:txBody>
          <a:bodyPr/>
          <a:lstStyle/>
          <a:p>
            <a:pPr eaLnBrk="1" hangingPunct="1">
              <a:lnSpc>
                <a:spcPct val="90000"/>
              </a:lnSpc>
            </a:pPr>
            <a:r>
              <a:rPr lang="en-US" b="0" dirty="0" smtClean="0"/>
              <a:t>Market Rule</a:t>
            </a:r>
          </a:p>
          <a:p>
            <a:pPr eaLnBrk="1" hangingPunct="1">
              <a:lnSpc>
                <a:spcPct val="90000"/>
              </a:lnSpc>
            </a:pPr>
            <a:endParaRPr lang="en-US" b="0" dirty="0" smtClean="0"/>
          </a:p>
          <a:p>
            <a:pPr marL="0" eaLnBrk="1" hangingPunct="1">
              <a:lnSpc>
                <a:spcPct val="90000"/>
              </a:lnSpc>
            </a:pPr>
            <a:r>
              <a:rPr lang="en-US" b="0" dirty="0" smtClean="0"/>
              <a:t>Usage/Billing AMS LSE Interval – Dispute </a:t>
            </a:r>
          </a:p>
          <a:p>
            <a:pPr eaLnBrk="1" hangingPunct="1">
              <a:lnSpc>
                <a:spcPct val="90000"/>
              </a:lnSpc>
            </a:pPr>
            <a:endParaRPr lang="en-US" b="0" dirty="0" smtClean="0"/>
          </a:p>
          <a:p>
            <a:pPr marL="0" eaLnBrk="1" hangingPunct="1">
              <a:lnSpc>
                <a:spcPct val="90000"/>
              </a:lnSpc>
            </a:pPr>
            <a:r>
              <a:rPr lang="en-US" b="0" dirty="0" smtClean="0"/>
              <a:t>Usage/Billing AMS LSE Interval – Missing</a:t>
            </a:r>
          </a:p>
          <a:p>
            <a:pPr eaLnBrk="1" hangingPunct="1">
              <a:lnSpc>
                <a:spcPct val="90000"/>
              </a:lnSpc>
            </a:pPr>
            <a:endParaRPr lang="en-US" b="0" dirty="0" smtClean="0"/>
          </a:p>
          <a:p>
            <a:pPr eaLnBrk="1" hangingPunct="1">
              <a:lnSpc>
                <a:spcPct val="90000"/>
              </a:lnSpc>
            </a:pPr>
            <a:r>
              <a:rPr lang="en-US" b="0" dirty="0" smtClean="0"/>
              <a:t>Redirect Fees</a:t>
            </a:r>
          </a:p>
          <a:p>
            <a:pPr eaLnBrk="1" hangingPunct="1">
              <a:lnSpc>
                <a:spcPct val="90000"/>
              </a:lnSpc>
            </a:pPr>
            <a:endParaRPr lang="en-US" b="0" dirty="0" smtClean="0"/>
          </a:p>
          <a:p>
            <a:pPr eaLnBrk="1" hangingPunct="1">
              <a:lnSpc>
                <a:spcPct val="90000"/>
              </a:lnSpc>
            </a:pPr>
            <a:r>
              <a:rPr lang="en-US" b="0" dirty="0" smtClean="0"/>
              <a:t>Switch Hold Removal</a:t>
            </a:r>
          </a:p>
          <a:p>
            <a:pPr eaLnBrk="1" hangingPunct="1">
              <a:lnSpc>
                <a:spcPct val="90000"/>
              </a:lnSpc>
            </a:pPr>
            <a:endParaRPr lang="en-US" b="0" dirty="0" smtClean="0"/>
          </a:p>
          <a:p>
            <a:pPr eaLnBrk="1" hangingPunct="1">
              <a:lnSpc>
                <a:spcPct val="90000"/>
              </a:lnSpc>
            </a:pPr>
            <a:r>
              <a:rPr lang="en-US" b="0" dirty="0" smtClean="0"/>
              <a:t>Customer Rescission</a:t>
            </a:r>
          </a:p>
          <a:p>
            <a:pPr eaLnBrk="1" hangingPunct="1">
              <a:lnSpc>
                <a:spcPct val="90000"/>
              </a:lnSpc>
            </a:pPr>
            <a:endParaRPr lang="en-US" b="0" dirty="0" smtClean="0"/>
          </a:p>
        </p:txBody>
      </p:sp>
      <p:pic>
        <p:nvPicPr>
          <p:cNvPr id="2150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763" y="1616957"/>
            <a:ext cx="4085112" cy="465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9881394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tabLst>
                <a:tab pos="6000750" algn="l"/>
              </a:tabLst>
            </a:pPr>
            <a:r>
              <a:rPr lang="en-US" sz="2400" b="1" dirty="0" err="1" smtClean="0"/>
              <a:t>MarkeTrak</a:t>
            </a:r>
            <a:r>
              <a:rPr lang="en-US" sz="2400" b="1" dirty="0" smtClean="0"/>
              <a:t> Outline</a:t>
            </a:r>
          </a:p>
        </p:txBody>
      </p:sp>
      <p:sp>
        <p:nvSpPr>
          <p:cNvPr id="4099" name="Rectangle 3"/>
          <p:cNvSpPr>
            <a:spLocks noGrp="1" noChangeArrowheads="1"/>
          </p:cNvSpPr>
          <p:nvPr>
            <p:ph type="body" idx="1"/>
          </p:nvPr>
        </p:nvSpPr>
        <p:spPr>
          <a:xfrm>
            <a:off x="381000" y="1735777"/>
            <a:ext cx="8458200" cy="4495800"/>
          </a:xfrm>
        </p:spPr>
        <p:txBody>
          <a:bodyPr/>
          <a:lstStyle/>
          <a:p>
            <a:pPr marL="711200" indent="-711200" eaLnBrk="1" hangingPunct="1">
              <a:lnSpc>
                <a:spcPct val="175000"/>
              </a:lnSpc>
            </a:pPr>
            <a:r>
              <a:rPr lang="en-US" dirty="0" err="1" smtClean="0"/>
              <a:t>MarkeTrak</a:t>
            </a:r>
            <a:r>
              <a:rPr lang="en-US" dirty="0" smtClean="0"/>
              <a:t> Overview</a:t>
            </a:r>
          </a:p>
          <a:p>
            <a:pPr marL="711200" indent="-711200" eaLnBrk="1" hangingPunct="1">
              <a:lnSpc>
                <a:spcPct val="175000"/>
              </a:lnSpc>
            </a:pPr>
            <a:r>
              <a:rPr lang="en-US" dirty="0" smtClean="0"/>
              <a:t>Day to Day Issues</a:t>
            </a:r>
          </a:p>
          <a:p>
            <a:pPr marL="711200" indent="-711200" eaLnBrk="1" hangingPunct="1">
              <a:lnSpc>
                <a:spcPct val="175000"/>
              </a:lnSpc>
            </a:pPr>
            <a:r>
              <a:rPr lang="en-US" dirty="0" smtClean="0"/>
              <a:t>Data Extract Variance Issues</a:t>
            </a:r>
          </a:p>
          <a:p>
            <a:pPr marL="711200" indent="-711200" eaLnBrk="1" hangingPunct="1">
              <a:lnSpc>
                <a:spcPct val="175000"/>
              </a:lnSpc>
            </a:pPr>
            <a:r>
              <a:rPr lang="en-US" dirty="0" smtClean="0"/>
              <a:t>Additional Functionality</a:t>
            </a:r>
          </a:p>
          <a:p>
            <a:pPr marL="711200" indent="-711200" eaLnBrk="1" hangingPunct="1">
              <a:lnSpc>
                <a:spcPct val="175000"/>
              </a:lnSpc>
            </a:pPr>
            <a:r>
              <a:rPr lang="en-US" dirty="0" smtClean="0"/>
              <a:t>Wrap Up/Questions</a:t>
            </a:r>
          </a:p>
        </p:txBody>
      </p:sp>
    </p:spTree>
    <p:extLst>
      <p:ext uri="{BB962C8B-B14F-4D97-AF65-F5344CB8AC3E}">
        <p14:creationId xmlns:p14="http://schemas.microsoft.com/office/powerpoint/2010/main" val="3128271166"/>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p:txBody>
          <a:bodyPr/>
          <a:lstStyle/>
          <a:p>
            <a:pPr eaLnBrk="1" hangingPunct="1"/>
            <a:r>
              <a:rPr lang="en-US" dirty="0" smtClean="0"/>
              <a:t>Data Extract Variance Issues</a:t>
            </a:r>
          </a:p>
        </p:txBody>
      </p:sp>
    </p:spTree>
    <p:extLst>
      <p:ext uri="{BB962C8B-B14F-4D97-AF65-F5344CB8AC3E}">
        <p14:creationId xmlns:p14="http://schemas.microsoft.com/office/powerpoint/2010/main" val="236062427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2400" b="1" dirty="0"/>
              <a:t>What is Data Extract </a:t>
            </a:r>
            <a:r>
              <a:rPr lang="en-US" sz="2400" b="1" dirty="0" smtClean="0"/>
              <a:t>Variance?</a:t>
            </a:r>
          </a:p>
        </p:txBody>
      </p:sp>
      <p:sp>
        <p:nvSpPr>
          <p:cNvPr id="23555" name="Rectangle 3"/>
          <p:cNvSpPr>
            <a:spLocks noGrp="1" noChangeArrowheads="1"/>
          </p:cNvSpPr>
          <p:nvPr>
            <p:ph type="body" idx="1"/>
          </p:nvPr>
        </p:nvSpPr>
        <p:spPr>
          <a:xfrm>
            <a:off x="266700" y="1917618"/>
            <a:ext cx="8647113" cy="4743450"/>
          </a:xfrm>
        </p:spPr>
        <p:txBody>
          <a:bodyPr/>
          <a:lstStyle/>
          <a:p>
            <a:pPr eaLnBrk="1" hangingPunct="1">
              <a:spcBef>
                <a:spcPct val="50000"/>
              </a:spcBef>
              <a:buFontTx/>
              <a:buNone/>
            </a:pPr>
            <a:r>
              <a:rPr lang="en-US" dirty="0" smtClean="0"/>
              <a:t>Data Extract Variance (DEV)</a:t>
            </a:r>
            <a:r>
              <a:rPr lang="en-US" b="0" dirty="0" smtClean="0"/>
              <a:t> </a:t>
            </a:r>
          </a:p>
          <a:p>
            <a:pPr eaLnBrk="1" hangingPunct="1">
              <a:spcBef>
                <a:spcPct val="50000"/>
              </a:spcBef>
            </a:pPr>
            <a:r>
              <a:rPr lang="en-US" b="0" dirty="0" smtClean="0"/>
              <a:t>Synchronization without transactions</a:t>
            </a:r>
          </a:p>
          <a:p>
            <a:pPr marL="0" eaLnBrk="1" hangingPunct="1">
              <a:spcBef>
                <a:spcPct val="50000"/>
              </a:spcBef>
            </a:pPr>
            <a:r>
              <a:rPr lang="en-US" b="0" dirty="0" smtClean="0"/>
              <a:t>Valid only when transactions are not able to correct a relationship variance</a:t>
            </a:r>
          </a:p>
          <a:p>
            <a:pPr eaLnBrk="1" hangingPunct="1">
              <a:spcBef>
                <a:spcPct val="50000"/>
              </a:spcBef>
            </a:pPr>
            <a:r>
              <a:rPr lang="en-US" b="0" dirty="0" smtClean="0"/>
              <a:t>Manual updates to ERCOT and Market Participant systems </a:t>
            </a:r>
          </a:p>
        </p:txBody>
      </p:sp>
    </p:spTree>
    <p:extLst>
      <p:ext uri="{BB962C8B-B14F-4D97-AF65-F5344CB8AC3E}">
        <p14:creationId xmlns:p14="http://schemas.microsoft.com/office/powerpoint/2010/main" val="1614208316"/>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2400" b="1" dirty="0" smtClean="0"/>
              <a:t>DEV Issues</a:t>
            </a:r>
          </a:p>
        </p:txBody>
      </p:sp>
      <p:sp>
        <p:nvSpPr>
          <p:cNvPr id="24579" name="Rectangle 3"/>
          <p:cNvSpPr>
            <a:spLocks noGrp="1" noChangeArrowheads="1"/>
          </p:cNvSpPr>
          <p:nvPr>
            <p:ph type="body" sz="half" idx="2"/>
          </p:nvPr>
        </p:nvSpPr>
        <p:spPr>
          <a:xfrm>
            <a:off x="4648200" y="1743693"/>
            <a:ext cx="4038600" cy="4724400"/>
          </a:xfrm>
        </p:spPr>
        <p:txBody>
          <a:bodyPr/>
          <a:lstStyle/>
          <a:p>
            <a:pPr eaLnBrk="1" hangingPunct="1">
              <a:lnSpc>
                <a:spcPct val="200000"/>
              </a:lnSpc>
            </a:pPr>
            <a:r>
              <a:rPr lang="en-US" sz="2400" dirty="0" smtClean="0"/>
              <a:t>DEV LSE</a:t>
            </a:r>
          </a:p>
          <a:p>
            <a:pPr eaLnBrk="1" hangingPunct="1">
              <a:lnSpc>
                <a:spcPct val="200000"/>
              </a:lnSpc>
            </a:pPr>
            <a:r>
              <a:rPr lang="en-US" sz="2400" dirty="0" smtClean="0"/>
              <a:t>DEV Existence</a:t>
            </a:r>
          </a:p>
          <a:p>
            <a:pPr eaLnBrk="1" hangingPunct="1">
              <a:lnSpc>
                <a:spcPct val="200000"/>
              </a:lnSpc>
            </a:pPr>
            <a:r>
              <a:rPr lang="en-US" sz="2400" dirty="0" smtClean="0"/>
              <a:t>DEV Characteristics</a:t>
            </a:r>
          </a:p>
          <a:p>
            <a:pPr eaLnBrk="1" hangingPunct="1">
              <a:lnSpc>
                <a:spcPct val="200000"/>
              </a:lnSpc>
            </a:pPr>
            <a:r>
              <a:rPr lang="en-US" sz="2400" dirty="0" smtClean="0"/>
              <a:t>DEV IDR Usage</a:t>
            </a:r>
          </a:p>
          <a:p>
            <a:pPr eaLnBrk="1" hangingPunct="1">
              <a:lnSpc>
                <a:spcPct val="200000"/>
              </a:lnSpc>
            </a:pPr>
            <a:r>
              <a:rPr lang="en-US" sz="2400" dirty="0" smtClean="0"/>
              <a:t>DEV Non IDR Usage</a:t>
            </a:r>
            <a:endParaRPr lang="en-US" dirty="0" smtClean="0"/>
          </a:p>
        </p:txBody>
      </p:sp>
      <p:pic>
        <p:nvPicPr>
          <p:cNvPr id="24580" name="Picture 11"/>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52400" y="1757548"/>
            <a:ext cx="3810000" cy="4414652"/>
          </a:xfrm>
        </p:spPr>
      </p:pic>
    </p:spTree>
    <p:extLst>
      <p:ext uri="{BB962C8B-B14F-4D97-AF65-F5344CB8AC3E}">
        <p14:creationId xmlns:p14="http://schemas.microsoft.com/office/powerpoint/2010/main" val="3872810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2400" b="1" dirty="0" smtClean="0"/>
              <a:t>Questions</a:t>
            </a:r>
          </a:p>
        </p:txBody>
      </p:sp>
      <p:pic>
        <p:nvPicPr>
          <p:cNvPr id="25603" name="Picture 3" descr="BD00028_"/>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2438400" y="1704934"/>
            <a:ext cx="4271963" cy="4295775"/>
          </a:xfrm>
        </p:spPr>
      </p:pic>
    </p:spTree>
    <p:extLst>
      <p:ext uri="{BB962C8B-B14F-4D97-AF65-F5344CB8AC3E}">
        <p14:creationId xmlns:p14="http://schemas.microsoft.com/office/powerpoint/2010/main" val="4010271686"/>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p:txBody>
          <a:bodyPr/>
          <a:lstStyle/>
          <a:p>
            <a:pPr eaLnBrk="1" hangingPunct="1"/>
            <a:r>
              <a:rPr lang="en-US" dirty="0" smtClean="0"/>
              <a:t>Additional Functionality</a:t>
            </a:r>
          </a:p>
        </p:txBody>
      </p:sp>
    </p:spTree>
    <p:extLst>
      <p:ext uri="{BB962C8B-B14F-4D97-AF65-F5344CB8AC3E}">
        <p14:creationId xmlns:p14="http://schemas.microsoft.com/office/powerpoint/2010/main" val="188905702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z="2400" b="1" dirty="0" smtClean="0"/>
              <a:t>Additional Functionality</a:t>
            </a:r>
          </a:p>
        </p:txBody>
      </p:sp>
      <p:sp>
        <p:nvSpPr>
          <p:cNvPr id="27651" name="Rectangle 3"/>
          <p:cNvSpPr>
            <a:spLocks noGrp="1" noChangeArrowheads="1"/>
          </p:cNvSpPr>
          <p:nvPr>
            <p:ph type="body" idx="1"/>
          </p:nvPr>
        </p:nvSpPr>
        <p:spPr>
          <a:xfrm>
            <a:off x="457200" y="1553688"/>
            <a:ext cx="8229600" cy="4038600"/>
          </a:xfrm>
        </p:spPr>
        <p:txBody>
          <a:bodyPr/>
          <a:lstStyle/>
          <a:p>
            <a:pPr eaLnBrk="1" hangingPunct="1">
              <a:spcBef>
                <a:spcPct val="50000"/>
              </a:spcBef>
            </a:pPr>
            <a:r>
              <a:rPr lang="en-US" b="0" dirty="0" smtClean="0"/>
              <a:t>Reporting</a:t>
            </a:r>
          </a:p>
          <a:p>
            <a:pPr eaLnBrk="1" hangingPunct="1">
              <a:spcBef>
                <a:spcPct val="50000"/>
              </a:spcBef>
            </a:pPr>
            <a:r>
              <a:rPr lang="en-US" b="0" dirty="0" smtClean="0"/>
              <a:t>Background Reports</a:t>
            </a:r>
          </a:p>
          <a:p>
            <a:pPr eaLnBrk="1" hangingPunct="1">
              <a:spcBef>
                <a:spcPct val="50000"/>
              </a:spcBef>
            </a:pPr>
            <a:r>
              <a:rPr lang="en-US" b="0" dirty="0" smtClean="0"/>
              <a:t>Notifications</a:t>
            </a:r>
          </a:p>
          <a:p>
            <a:pPr eaLnBrk="1" hangingPunct="1">
              <a:spcBef>
                <a:spcPct val="50000"/>
              </a:spcBef>
            </a:pPr>
            <a:r>
              <a:rPr lang="en-US" b="0" dirty="0" smtClean="0"/>
              <a:t>Bulk Insert</a:t>
            </a:r>
          </a:p>
          <a:p>
            <a:pPr eaLnBrk="1" hangingPunct="1">
              <a:spcBef>
                <a:spcPct val="50000"/>
              </a:spcBef>
              <a:buFontTx/>
              <a:buNone/>
            </a:pPr>
            <a:endParaRPr lang="en-US" sz="2800" dirty="0" smtClean="0"/>
          </a:p>
          <a:p>
            <a:pPr eaLnBrk="1" hangingPunct="1">
              <a:spcBef>
                <a:spcPct val="50000"/>
              </a:spcBef>
            </a:pPr>
            <a:endParaRPr lang="en-US" sz="1000" dirty="0" smtClean="0"/>
          </a:p>
        </p:txBody>
      </p:sp>
    </p:spTree>
    <p:extLst>
      <p:ext uri="{BB962C8B-B14F-4D97-AF65-F5344CB8AC3E}">
        <p14:creationId xmlns:p14="http://schemas.microsoft.com/office/powerpoint/2010/main" val="3980613824"/>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z="2400" b="1" dirty="0" smtClean="0"/>
              <a:t>Reports</a:t>
            </a:r>
          </a:p>
        </p:txBody>
      </p:sp>
      <p:sp>
        <p:nvSpPr>
          <p:cNvPr id="28675" name="Rectangle 3"/>
          <p:cNvSpPr>
            <a:spLocks noGrp="1" noChangeArrowheads="1"/>
          </p:cNvSpPr>
          <p:nvPr>
            <p:ph type="body" idx="1"/>
          </p:nvPr>
        </p:nvSpPr>
        <p:spPr>
          <a:xfrm>
            <a:off x="457200" y="1413163"/>
            <a:ext cx="8229600" cy="4495800"/>
          </a:xfrm>
        </p:spPr>
        <p:txBody>
          <a:bodyPr/>
          <a:lstStyle/>
          <a:p>
            <a:pPr eaLnBrk="1" hangingPunct="1">
              <a:spcBef>
                <a:spcPct val="50000"/>
              </a:spcBef>
              <a:buFontTx/>
              <a:buNone/>
            </a:pPr>
            <a:r>
              <a:rPr lang="en-US" dirty="0" smtClean="0"/>
              <a:t>Types of Reports</a:t>
            </a:r>
          </a:p>
          <a:p>
            <a:pPr eaLnBrk="1" hangingPunct="1">
              <a:spcBef>
                <a:spcPct val="50000"/>
              </a:spcBef>
            </a:pPr>
            <a:r>
              <a:rPr lang="en-US" b="0" dirty="0" smtClean="0"/>
              <a:t>Listing Report</a:t>
            </a:r>
          </a:p>
          <a:p>
            <a:pPr eaLnBrk="1" hangingPunct="1">
              <a:spcBef>
                <a:spcPct val="50000"/>
              </a:spcBef>
            </a:pPr>
            <a:r>
              <a:rPr lang="en-US" b="0" dirty="0" smtClean="0"/>
              <a:t>Distribution Report</a:t>
            </a:r>
          </a:p>
          <a:p>
            <a:pPr eaLnBrk="1" hangingPunct="1">
              <a:spcBef>
                <a:spcPct val="50000"/>
              </a:spcBef>
            </a:pPr>
            <a:r>
              <a:rPr lang="en-US" b="0" dirty="0" smtClean="0"/>
              <a:t>Trend Report</a:t>
            </a:r>
          </a:p>
          <a:p>
            <a:pPr eaLnBrk="1" hangingPunct="1">
              <a:spcBef>
                <a:spcPct val="50000"/>
              </a:spcBef>
            </a:pPr>
            <a:r>
              <a:rPr lang="en-US" b="0" dirty="0" smtClean="0"/>
              <a:t>State Change Report</a:t>
            </a:r>
          </a:p>
          <a:p>
            <a:pPr eaLnBrk="1" hangingPunct="1">
              <a:spcBef>
                <a:spcPct val="50000"/>
              </a:spcBef>
            </a:pPr>
            <a:r>
              <a:rPr lang="en-US" b="0" dirty="0" smtClean="0"/>
              <a:t>Multi-View Report</a:t>
            </a:r>
          </a:p>
          <a:p>
            <a:pPr eaLnBrk="1" hangingPunct="1">
              <a:spcBef>
                <a:spcPct val="50000"/>
              </a:spcBef>
              <a:buFontTx/>
              <a:buNone/>
            </a:pPr>
            <a:endParaRPr lang="en-US" sz="3000" b="0" dirty="0" smtClean="0"/>
          </a:p>
        </p:txBody>
      </p:sp>
    </p:spTree>
    <p:extLst>
      <p:ext uri="{BB962C8B-B14F-4D97-AF65-F5344CB8AC3E}">
        <p14:creationId xmlns:p14="http://schemas.microsoft.com/office/powerpoint/2010/main" val="1619356113"/>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idx="4294967295"/>
          </p:nvPr>
        </p:nvSpPr>
        <p:spPr/>
        <p:txBody>
          <a:bodyPr/>
          <a:lstStyle/>
          <a:p>
            <a:pPr eaLnBrk="1" hangingPunct="1"/>
            <a:r>
              <a:rPr lang="en-US" sz="2400" b="1" dirty="0" smtClean="0"/>
              <a:t>Background Reports</a:t>
            </a:r>
          </a:p>
        </p:txBody>
      </p:sp>
      <p:sp>
        <p:nvSpPr>
          <p:cNvPr id="29699" name="Rectangle 3"/>
          <p:cNvSpPr>
            <a:spLocks noGrp="1" noChangeArrowheads="1"/>
          </p:cNvSpPr>
          <p:nvPr>
            <p:ph type="body" idx="4294967295"/>
          </p:nvPr>
        </p:nvSpPr>
        <p:spPr>
          <a:xfrm>
            <a:off x="228600" y="1351808"/>
            <a:ext cx="8763000" cy="4038600"/>
          </a:xfrm>
        </p:spPr>
        <p:txBody>
          <a:bodyPr/>
          <a:lstStyle/>
          <a:p>
            <a:pPr indent="0" eaLnBrk="1" hangingPunct="1">
              <a:spcBef>
                <a:spcPct val="50000"/>
              </a:spcBef>
            </a:pPr>
            <a:r>
              <a:rPr lang="en-US" dirty="0" smtClean="0"/>
              <a:t>Background reports allow users to run large reports in the background and still have availability to continue working in the GUI.</a:t>
            </a:r>
          </a:p>
          <a:p>
            <a:pPr indent="0" eaLnBrk="1" hangingPunct="1">
              <a:spcBef>
                <a:spcPct val="50000"/>
              </a:spcBef>
            </a:pPr>
            <a:r>
              <a:rPr lang="en-US" dirty="0" smtClean="0"/>
              <a:t>Information on what types of reports can be generated can be found in Section 9 of the </a:t>
            </a:r>
            <a:r>
              <a:rPr lang="en-US" dirty="0" err="1" smtClean="0"/>
              <a:t>MarkeTrak</a:t>
            </a:r>
            <a:r>
              <a:rPr lang="en-US" dirty="0" smtClean="0"/>
              <a:t> User Guide.</a:t>
            </a:r>
          </a:p>
          <a:p>
            <a:pPr eaLnBrk="1" hangingPunct="1">
              <a:spcBef>
                <a:spcPct val="50000"/>
              </a:spcBef>
            </a:pPr>
            <a:endParaRPr lang="en-US" dirty="0" smtClean="0"/>
          </a:p>
        </p:txBody>
      </p:sp>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1587" y="4140530"/>
            <a:ext cx="2419350" cy="226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Line 5"/>
          <p:cNvSpPr>
            <a:spLocks noChangeShapeType="1"/>
          </p:cNvSpPr>
          <p:nvPr/>
        </p:nvSpPr>
        <p:spPr bwMode="auto">
          <a:xfrm flipH="1">
            <a:off x="4724400" y="5791200"/>
            <a:ext cx="762000" cy="0"/>
          </a:xfrm>
          <a:prstGeom prst="line">
            <a:avLst/>
          </a:prstGeom>
          <a:noFill/>
          <a:ln w="254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91073735"/>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z="2400" b="1" dirty="0" smtClean="0"/>
              <a:t>Notifications</a:t>
            </a:r>
          </a:p>
        </p:txBody>
      </p:sp>
      <p:sp>
        <p:nvSpPr>
          <p:cNvPr id="30723" name="Rectangle 3"/>
          <p:cNvSpPr>
            <a:spLocks noGrp="1" noChangeArrowheads="1"/>
          </p:cNvSpPr>
          <p:nvPr>
            <p:ph type="body" idx="1"/>
          </p:nvPr>
        </p:nvSpPr>
        <p:spPr>
          <a:xfrm>
            <a:off x="684213" y="2169721"/>
            <a:ext cx="4434052" cy="2935679"/>
          </a:xfrm>
        </p:spPr>
        <p:txBody>
          <a:bodyPr/>
          <a:lstStyle/>
          <a:p>
            <a:pPr eaLnBrk="1" hangingPunct="1">
              <a:lnSpc>
                <a:spcPct val="90000"/>
              </a:lnSpc>
              <a:spcBef>
                <a:spcPct val="50000"/>
              </a:spcBef>
              <a:buFontTx/>
              <a:buNone/>
            </a:pPr>
            <a:r>
              <a:rPr lang="en-US" dirty="0" smtClean="0"/>
              <a:t>Types of Notifications</a:t>
            </a:r>
          </a:p>
          <a:p>
            <a:pPr eaLnBrk="1" hangingPunct="1">
              <a:lnSpc>
                <a:spcPct val="90000"/>
              </a:lnSpc>
              <a:spcBef>
                <a:spcPct val="50000"/>
              </a:spcBef>
            </a:pPr>
            <a:r>
              <a:rPr lang="en-US" b="0" dirty="0" smtClean="0"/>
              <a:t>Automatic Notifications</a:t>
            </a:r>
          </a:p>
          <a:p>
            <a:pPr eaLnBrk="1" hangingPunct="1">
              <a:lnSpc>
                <a:spcPct val="90000"/>
              </a:lnSpc>
              <a:spcBef>
                <a:spcPct val="50000"/>
              </a:spcBef>
            </a:pPr>
            <a:r>
              <a:rPr lang="en-US" b="0" dirty="0" smtClean="0"/>
              <a:t>Individual Notifications</a:t>
            </a:r>
          </a:p>
          <a:p>
            <a:pPr eaLnBrk="1" hangingPunct="1">
              <a:lnSpc>
                <a:spcPct val="90000"/>
              </a:lnSpc>
              <a:spcBef>
                <a:spcPct val="50000"/>
              </a:spcBef>
              <a:buFontTx/>
              <a:buNone/>
            </a:pPr>
            <a:endParaRPr lang="en-US" sz="2400" dirty="0" smtClean="0"/>
          </a:p>
        </p:txBody>
      </p:sp>
      <p:pic>
        <p:nvPicPr>
          <p:cNvPr id="30724" name="Picture 4" descr="MCj0424834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38925" y="3276600"/>
            <a:ext cx="167322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60407314"/>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z="2400" b="1" dirty="0" smtClean="0"/>
              <a:t>Bulk Insert</a:t>
            </a:r>
          </a:p>
        </p:txBody>
      </p:sp>
      <p:sp>
        <p:nvSpPr>
          <p:cNvPr id="31747" name="Rectangle 3"/>
          <p:cNvSpPr>
            <a:spLocks noGrp="1" noChangeArrowheads="1"/>
          </p:cNvSpPr>
          <p:nvPr>
            <p:ph type="body" idx="1"/>
          </p:nvPr>
        </p:nvSpPr>
        <p:spPr>
          <a:xfrm>
            <a:off x="457200" y="1548740"/>
            <a:ext cx="8153400" cy="4572000"/>
          </a:xfrm>
        </p:spPr>
        <p:txBody>
          <a:bodyPr/>
          <a:lstStyle/>
          <a:p>
            <a:pPr marL="0" eaLnBrk="1" hangingPunct="1"/>
            <a:r>
              <a:rPr lang="en-US" b="0" dirty="0" smtClean="0"/>
              <a:t>Bulk Insert is a method used to submit multiple issues with the same issue sub-type at once</a:t>
            </a:r>
          </a:p>
          <a:p>
            <a:pPr eaLnBrk="1" hangingPunct="1">
              <a:buFontTx/>
              <a:buNone/>
            </a:pPr>
            <a:endParaRPr lang="en-US" b="0" dirty="0" smtClean="0"/>
          </a:p>
          <a:p>
            <a:pPr marL="0" eaLnBrk="1" hangingPunct="1"/>
            <a:r>
              <a:rPr lang="en-US" b="0" dirty="0" smtClean="0"/>
              <a:t>Bulk Insert Templates and Bulk Insert Appendix A can be found on the </a:t>
            </a:r>
            <a:r>
              <a:rPr lang="en-US" b="0" dirty="0" err="1" smtClean="0"/>
              <a:t>MarkeTrak</a:t>
            </a:r>
            <a:r>
              <a:rPr lang="en-US" b="0" dirty="0" smtClean="0"/>
              <a:t> Information page on ercot.com</a:t>
            </a:r>
          </a:p>
        </p:txBody>
      </p:sp>
    </p:spTree>
    <p:extLst>
      <p:ext uri="{BB962C8B-B14F-4D97-AF65-F5344CB8AC3E}">
        <p14:creationId xmlns:p14="http://schemas.microsoft.com/office/powerpoint/2010/main" val="167387775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ctrTitle"/>
          </p:nvPr>
        </p:nvSpPr>
        <p:spPr/>
        <p:txBody>
          <a:bodyPr/>
          <a:lstStyle/>
          <a:p>
            <a:pPr eaLnBrk="1" hangingPunct="1"/>
            <a:r>
              <a:rPr lang="en-US" dirty="0" err="1" smtClean="0"/>
              <a:t>MarkeTrak</a:t>
            </a:r>
            <a:r>
              <a:rPr lang="en-US" dirty="0" smtClean="0"/>
              <a:t> Overview</a:t>
            </a:r>
          </a:p>
        </p:txBody>
      </p:sp>
    </p:spTree>
    <p:extLst>
      <p:ext uri="{BB962C8B-B14F-4D97-AF65-F5344CB8AC3E}">
        <p14:creationId xmlns:p14="http://schemas.microsoft.com/office/powerpoint/2010/main" val="3381816123"/>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z="2400" b="1" dirty="0" smtClean="0"/>
              <a:t>Questions</a:t>
            </a:r>
          </a:p>
        </p:txBody>
      </p:sp>
      <p:pic>
        <p:nvPicPr>
          <p:cNvPr id="32771" name="Picture 3" descr="BD00028_"/>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2438400" y="1835562"/>
            <a:ext cx="4271963" cy="4295775"/>
          </a:xfrm>
        </p:spPr>
      </p:pic>
    </p:spTree>
    <p:extLst>
      <p:ext uri="{BB962C8B-B14F-4D97-AF65-F5344CB8AC3E}">
        <p14:creationId xmlns:p14="http://schemas.microsoft.com/office/powerpoint/2010/main" val="3912775924"/>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z="2400" b="1" dirty="0" smtClean="0"/>
              <a:t>Who should I call?</a:t>
            </a:r>
          </a:p>
        </p:txBody>
      </p:sp>
      <p:sp>
        <p:nvSpPr>
          <p:cNvPr id="33795" name="Rectangle 3"/>
          <p:cNvSpPr>
            <a:spLocks noGrp="1" noChangeArrowheads="1"/>
          </p:cNvSpPr>
          <p:nvPr>
            <p:ph type="body" idx="1"/>
          </p:nvPr>
        </p:nvSpPr>
        <p:spPr>
          <a:xfrm>
            <a:off x="457200" y="1472541"/>
            <a:ext cx="8229600" cy="5035137"/>
          </a:xfrm>
        </p:spPr>
        <p:txBody>
          <a:bodyPr/>
          <a:lstStyle/>
          <a:p>
            <a:pPr indent="0" eaLnBrk="1" hangingPunct="1">
              <a:lnSpc>
                <a:spcPct val="90000"/>
              </a:lnSpc>
            </a:pPr>
            <a:r>
              <a:rPr lang="en-US" dirty="0" smtClean="0"/>
              <a:t>Connectivity Issues- </a:t>
            </a:r>
            <a:r>
              <a:rPr lang="en-US" b="0" dirty="0" smtClean="0"/>
              <a:t>Contact the ERCOT Help Desk at 512-248-6800 or helpdesk@ercot.com</a:t>
            </a:r>
          </a:p>
          <a:p>
            <a:pPr eaLnBrk="1" hangingPunct="1">
              <a:lnSpc>
                <a:spcPct val="90000"/>
              </a:lnSpc>
            </a:pPr>
            <a:endParaRPr lang="en-US" b="0" dirty="0" smtClean="0"/>
          </a:p>
          <a:p>
            <a:pPr indent="0" eaLnBrk="1" hangingPunct="1">
              <a:lnSpc>
                <a:spcPct val="90000"/>
              </a:lnSpc>
            </a:pPr>
            <a:r>
              <a:rPr lang="en-US" dirty="0" smtClean="0"/>
              <a:t>Digital Certificate Issues- </a:t>
            </a:r>
            <a:r>
              <a:rPr lang="en-US" b="0" dirty="0" smtClean="0"/>
              <a:t>Contact your Company USA</a:t>
            </a:r>
          </a:p>
          <a:p>
            <a:pPr indent="0" eaLnBrk="1" hangingPunct="1">
              <a:lnSpc>
                <a:spcPct val="90000"/>
              </a:lnSpc>
            </a:pPr>
            <a:endParaRPr lang="en-US" b="0" dirty="0" smtClean="0"/>
          </a:p>
          <a:p>
            <a:pPr indent="0" eaLnBrk="1" hangingPunct="1">
              <a:lnSpc>
                <a:spcPct val="90000"/>
              </a:lnSpc>
            </a:pPr>
            <a:r>
              <a:rPr lang="en-US" dirty="0" smtClean="0"/>
              <a:t>Escalation of specific </a:t>
            </a:r>
            <a:r>
              <a:rPr lang="en-US" dirty="0" err="1" smtClean="0"/>
              <a:t>MarkeTrak</a:t>
            </a:r>
            <a:r>
              <a:rPr lang="en-US" dirty="0" smtClean="0"/>
              <a:t> Issue</a:t>
            </a:r>
            <a:r>
              <a:rPr lang="en-US" b="0" dirty="0" smtClean="0"/>
              <a:t>-Escalation contacts are in the Manage Data of </a:t>
            </a:r>
            <a:r>
              <a:rPr lang="en-US" b="0" dirty="0" err="1" smtClean="0"/>
              <a:t>MarkeTrak</a:t>
            </a:r>
            <a:endParaRPr lang="en-US" b="0" dirty="0" smtClean="0"/>
          </a:p>
          <a:p>
            <a:pPr indent="0" eaLnBrk="1" hangingPunct="1">
              <a:lnSpc>
                <a:spcPct val="90000"/>
              </a:lnSpc>
            </a:pPr>
            <a:endParaRPr lang="en-US" b="0" dirty="0" smtClean="0"/>
          </a:p>
          <a:p>
            <a:pPr indent="0" eaLnBrk="1" hangingPunct="1">
              <a:lnSpc>
                <a:spcPct val="90000"/>
              </a:lnSpc>
            </a:pPr>
            <a:r>
              <a:rPr lang="en-US" dirty="0" err="1" smtClean="0"/>
              <a:t>MarkeTrak</a:t>
            </a:r>
            <a:r>
              <a:rPr lang="en-US" dirty="0" smtClean="0"/>
              <a:t> Education/Training needs- </a:t>
            </a:r>
            <a:r>
              <a:rPr lang="en-US" b="0" dirty="0" smtClean="0"/>
              <a:t>Contact your ERCOT Account Manager or ERCOT Client Services at 512-248-3900 or clientservices@ercot.com</a:t>
            </a:r>
          </a:p>
          <a:p>
            <a:pPr eaLnBrk="1" hangingPunct="1">
              <a:lnSpc>
                <a:spcPct val="90000"/>
              </a:lnSpc>
            </a:pPr>
            <a:endParaRPr lang="en-US" sz="2800" b="0" dirty="0" smtClean="0"/>
          </a:p>
        </p:txBody>
      </p:sp>
    </p:spTree>
    <p:extLst>
      <p:ext uri="{BB962C8B-B14F-4D97-AF65-F5344CB8AC3E}">
        <p14:creationId xmlns:p14="http://schemas.microsoft.com/office/powerpoint/2010/main" val="3215827810"/>
      </p:ext>
    </p:extLst>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z="2400" b="1" dirty="0" smtClean="0"/>
              <a:t>Who should I call?</a:t>
            </a:r>
          </a:p>
        </p:txBody>
      </p:sp>
      <p:sp>
        <p:nvSpPr>
          <p:cNvPr id="34819" name="Rectangle 3"/>
          <p:cNvSpPr>
            <a:spLocks noGrp="1" noChangeArrowheads="1"/>
          </p:cNvSpPr>
          <p:nvPr>
            <p:ph type="body" idx="1"/>
          </p:nvPr>
        </p:nvSpPr>
        <p:spPr>
          <a:xfrm>
            <a:off x="266700" y="1330036"/>
            <a:ext cx="8229600" cy="4419600"/>
          </a:xfrm>
        </p:spPr>
        <p:txBody>
          <a:bodyPr/>
          <a:lstStyle/>
          <a:p>
            <a:pPr indent="0" eaLnBrk="1" hangingPunct="1"/>
            <a:r>
              <a:rPr lang="en-US" dirty="0" smtClean="0"/>
              <a:t>If you have questions about a specific </a:t>
            </a:r>
            <a:r>
              <a:rPr lang="en-US" dirty="0" err="1" smtClean="0"/>
              <a:t>MarkeTrak</a:t>
            </a:r>
            <a:r>
              <a:rPr lang="en-US" dirty="0" smtClean="0"/>
              <a:t> issue that has already been logged- </a:t>
            </a:r>
            <a:r>
              <a:rPr lang="en-US" b="0" dirty="0" smtClean="0"/>
              <a:t>Contact the MP involved in the issue or the ERCOT Owner.</a:t>
            </a:r>
          </a:p>
          <a:p>
            <a:pPr indent="0" eaLnBrk="1" hangingPunct="1"/>
            <a:endParaRPr lang="en-US" dirty="0" smtClean="0"/>
          </a:p>
          <a:p>
            <a:pPr indent="0" eaLnBrk="1" hangingPunct="1"/>
            <a:r>
              <a:rPr lang="en-US" dirty="0" smtClean="0"/>
              <a:t>Adding</a:t>
            </a:r>
            <a:r>
              <a:rPr lang="en-US" b="0" dirty="0" smtClean="0"/>
              <a:t> </a:t>
            </a:r>
            <a:r>
              <a:rPr lang="en-US" dirty="0" smtClean="0"/>
              <a:t>or changing your Company’s </a:t>
            </a:r>
            <a:r>
              <a:rPr lang="en-US" dirty="0" err="1" smtClean="0"/>
              <a:t>MarkeTrak</a:t>
            </a:r>
            <a:r>
              <a:rPr lang="en-US" dirty="0" smtClean="0"/>
              <a:t> Administrator- </a:t>
            </a:r>
            <a:r>
              <a:rPr lang="en-US" b="0" dirty="0" smtClean="0"/>
              <a:t>Contact your ERCOT Account Manager or ERCOT Client Services at 512-248-3900 or clientservices@ercot.com</a:t>
            </a:r>
          </a:p>
        </p:txBody>
      </p:sp>
      <p:pic>
        <p:nvPicPr>
          <p:cNvPr id="34820" name="Picture 4" descr="MCj0404263000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1800" y="4495800"/>
            <a:ext cx="1838325"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0335406"/>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n-US" sz="2400" b="1" dirty="0" err="1" smtClean="0"/>
              <a:t>MarkeTrak</a:t>
            </a:r>
            <a:r>
              <a:rPr lang="en-US" sz="2400" b="1" dirty="0" smtClean="0"/>
              <a:t> Mailing Lists</a:t>
            </a:r>
          </a:p>
        </p:txBody>
      </p:sp>
      <p:sp>
        <p:nvSpPr>
          <p:cNvPr id="35843" name="Rectangle 3"/>
          <p:cNvSpPr>
            <a:spLocks noGrp="1" noChangeArrowheads="1"/>
          </p:cNvSpPr>
          <p:nvPr>
            <p:ph type="body" idx="1"/>
          </p:nvPr>
        </p:nvSpPr>
        <p:spPr>
          <a:xfrm>
            <a:off x="457200" y="1082634"/>
            <a:ext cx="8229600" cy="6096000"/>
          </a:xfrm>
        </p:spPr>
        <p:txBody>
          <a:bodyPr/>
          <a:lstStyle/>
          <a:p>
            <a:pPr marL="0" eaLnBrk="1" hangingPunct="1"/>
            <a:r>
              <a:rPr lang="en-US" dirty="0" smtClean="0"/>
              <a:t>The </a:t>
            </a:r>
            <a:r>
              <a:rPr lang="en-US" dirty="0" err="1" smtClean="0"/>
              <a:t>MarkeTrak</a:t>
            </a:r>
            <a:r>
              <a:rPr lang="en-US" dirty="0" smtClean="0"/>
              <a:t> distribution lists were setup at the request of the Market for better communication between ERCOT and the Market.</a:t>
            </a:r>
          </a:p>
          <a:p>
            <a:pPr marL="0" eaLnBrk="1" hangingPunct="1"/>
            <a:r>
              <a:rPr lang="en-US" dirty="0" err="1" smtClean="0"/>
              <a:t>MarkeTrak</a:t>
            </a:r>
            <a:r>
              <a:rPr lang="en-US" dirty="0" smtClean="0"/>
              <a:t> development will be using the distribution lists:</a:t>
            </a:r>
          </a:p>
          <a:p>
            <a:pPr lvl="2" eaLnBrk="1" hangingPunct="1"/>
            <a:r>
              <a:rPr lang="en-US" dirty="0" smtClean="0"/>
              <a:t>To communicate tips, tricks, best practices, and “did you know” emails</a:t>
            </a:r>
          </a:p>
          <a:p>
            <a:pPr lvl="2" eaLnBrk="1" hangingPunct="1"/>
            <a:r>
              <a:rPr lang="en-US" dirty="0" smtClean="0"/>
              <a:t>To solicit responses from the </a:t>
            </a:r>
            <a:r>
              <a:rPr lang="en-US" dirty="0" err="1" smtClean="0"/>
              <a:t>MarkeTrak</a:t>
            </a:r>
            <a:r>
              <a:rPr lang="en-US" dirty="0" smtClean="0"/>
              <a:t> MP on technical development implementations, development, configuration and feedback</a:t>
            </a:r>
          </a:p>
          <a:p>
            <a:pPr lvl="1" eaLnBrk="1" hangingPunct="1"/>
            <a:r>
              <a:rPr lang="en-US" dirty="0" err="1" smtClean="0"/>
              <a:t>MarkeTrak</a:t>
            </a:r>
            <a:r>
              <a:rPr lang="en-US" dirty="0" smtClean="0"/>
              <a:t> GUI Forum -  marketrakgui@lists.ercot.com</a:t>
            </a:r>
          </a:p>
          <a:p>
            <a:pPr lvl="1" eaLnBrk="1" hangingPunct="1"/>
            <a:r>
              <a:rPr lang="en-US" dirty="0" err="1" smtClean="0"/>
              <a:t>MarkeTrak</a:t>
            </a:r>
            <a:r>
              <a:rPr lang="en-US" dirty="0" smtClean="0"/>
              <a:t> API Forum -  marketrakapi@lists.ercot.com</a:t>
            </a:r>
          </a:p>
          <a:p>
            <a:pPr eaLnBrk="1" hangingPunct="1">
              <a:buFontTx/>
              <a:buNone/>
            </a:pPr>
            <a:endParaRPr lang="en-US" dirty="0" smtClean="0"/>
          </a:p>
        </p:txBody>
      </p:sp>
    </p:spTree>
    <p:extLst>
      <p:ext uri="{BB962C8B-B14F-4D97-AF65-F5344CB8AC3E}">
        <p14:creationId xmlns:p14="http://schemas.microsoft.com/office/powerpoint/2010/main" val="1997761472"/>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z="2400" b="1" dirty="0" smtClean="0"/>
              <a:t>SUMMARY</a:t>
            </a:r>
          </a:p>
        </p:txBody>
      </p:sp>
      <p:sp>
        <p:nvSpPr>
          <p:cNvPr id="36867" name="Rectangle 3"/>
          <p:cNvSpPr>
            <a:spLocks noGrp="1" noChangeArrowheads="1"/>
          </p:cNvSpPr>
          <p:nvPr>
            <p:ph type="body" idx="1"/>
          </p:nvPr>
        </p:nvSpPr>
        <p:spPr>
          <a:xfrm>
            <a:off x="381000" y="1301337"/>
            <a:ext cx="8458200" cy="5029200"/>
          </a:xfrm>
        </p:spPr>
        <p:txBody>
          <a:bodyPr/>
          <a:lstStyle/>
          <a:p>
            <a:pPr eaLnBrk="1" hangingPunct="1">
              <a:spcBef>
                <a:spcPct val="50000"/>
              </a:spcBef>
            </a:pPr>
            <a:r>
              <a:rPr lang="en-US" sz="2000" dirty="0" err="1" smtClean="0"/>
              <a:t>MarkeTrak</a:t>
            </a:r>
            <a:r>
              <a:rPr lang="en-US" sz="2000" dirty="0" smtClean="0"/>
              <a:t> Overview</a:t>
            </a:r>
          </a:p>
          <a:p>
            <a:pPr lvl="1" eaLnBrk="1" hangingPunct="1">
              <a:spcBef>
                <a:spcPct val="50000"/>
              </a:spcBef>
            </a:pPr>
            <a:r>
              <a:rPr lang="en-US" sz="2000" dirty="0" smtClean="0"/>
              <a:t>Issue Resolution tool used by ERCOT and Market Participants to track Retail Market issues and data discrepancy. </a:t>
            </a:r>
          </a:p>
          <a:p>
            <a:pPr lvl="1" eaLnBrk="1" hangingPunct="1">
              <a:spcBef>
                <a:spcPct val="50000"/>
              </a:spcBef>
            </a:pPr>
            <a:r>
              <a:rPr lang="en-US" sz="2000" dirty="0" err="1" smtClean="0"/>
              <a:t>MarkeTrak</a:t>
            </a:r>
            <a:r>
              <a:rPr lang="en-US" sz="2000" dirty="0" smtClean="0"/>
              <a:t> Information can be found at www.ercot.com or click on the </a:t>
            </a:r>
            <a:r>
              <a:rPr lang="en-US" sz="2000" dirty="0" err="1" smtClean="0"/>
              <a:t>MarkeTrak</a:t>
            </a:r>
            <a:r>
              <a:rPr lang="en-US" sz="2000" dirty="0" smtClean="0"/>
              <a:t> Documentation link in the </a:t>
            </a:r>
            <a:r>
              <a:rPr lang="en-US" sz="2000" dirty="0" err="1" smtClean="0"/>
              <a:t>MarkeTrak</a:t>
            </a:r>
            <a:r>
              <a:rPr lang="en-US" sz="2000" dirty="0" smtClean="0"/>
              <a:t> application</a:t>
            </a:r>
          </a:p>
          <a:p>
            <a:pPr lvl="1" eaLnBrk="1" hangingPunct="1">
              <a:spcBef>
                <a:spcPct val="50000"/>
              </a:spcBef>
            </a:pPr>
            <a:r>
              <a:rPr lang="en-US" sz="2000" dirty="0" smtClean="0"/>
              <a:t>Requires a Digital Certificate and User role established to access</a:t>
            </a:r>
          </a:p>
          <a:p>
            <a:pPr lvl="1" eaLnBrk="1" hangingPunct="1">
              <a:spcBef>
                <a:spcPct val="50000"/>
              </a:spcBef>
            </a:pPr>
            <a:r>
              <a:rPr lang="en-US" sz="2000" dirty="0" smtClean="0"/>
              <a:t>Market Participants designate their </a:t>
            </a:r>
            <a:r>
              <a:rPr lang="en-US" sz="2000" dirty="0" err="1" smtClean="0"/>
              <a:t>MarkeTrak</a:t>
            </a:r>
            <a:r>
              <a:rPr lang="en-US" sz="2000" dirty="0" smtClean="0"/>
              <a:t> Administrators</a:t>
            </a:r>
          </a:p>
          <a:p>
            <a:pPr eaLnBrk="1" hangingPunct="1">
              <a:spcBef>
                <a:spcPct val="50000"/>
              </a:spcBef>
            </a:pPr>
            <a:r>
              <a:rPr lang="en-US" sz="2000" dirty="0" smtClean="0"/>
              <a:t>Day to Day Issues</a:t>
            </a:r>
          </a:p>
          <a:p>
            <a:pPr lvl="1" eaLnBrk="1" hangingPunct="1">
              <a:spcBef>
                <a:spcPct val="50000"/>
              </a:spcBef>
            </a:pPr>
            <a:r>
              <a:rPr lang="en-US" sz="2000" dirty="0" smtClean="0"/>
              <a:t>Identified the various issue sub types used in logging a </a:t>
            </a:r>
            <a:r>
              <a:rPr lang="en-US" sz="2000" dirty="0" err="1" smtClean="0"/>
              <a:t>MarkeTrak</a:t>
            </a:r>
            <a:r>
              <a:rPr lang="en-US" sz="2000" dirty="0" smtClean="0"/>
              <a:t> issue</a:t>
            </a:r>
          </a:p>
        </p:txBody>
      </p:sp>
    </p:spTree>
    <p:extLst>
      <p:ext uri="{BB962C8B-B14F-4D97-AF65-F5344CB8AC3E}">
        <p14:creationId xmlns:p14="http://schemas.microsoft.com/office/powerpoint/2010/main" val="3105850728"/>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z="2400" b="1" dirty="0" smtClean="0"/>
              <a:t>SUMMARY</a:t>
            </a:r>
          </a:p>
        </p:txBody>
      </p:sp>
      <p:sp>
        <p:nvSpPr>
          <p:cNvPr id="37891" name="Rectangle 3"/>
          <p:cNvSpPr>
            <a:spLocks noGrp="1" noChangeArrowheads="1"/>
          </p:cNvSpPr>
          <p:nvPr>
            <p:ph type="body" idx="1"/>
          </p:nvPr>
        </p:nvSpPr>
        <p:spPr>
          <a:xfrm>
            <a:off x="381000" y="1336963"/>
            <a:ext cx="8305800" cy="5029200"/>
          </a:xfrm>
        </p:spPr>
        <p:txBody>
          <a:bodyPr/>
          <a:lstStyle/>
          <a:p>
            <a:pPr eaLnBrk="1" hangingPunct="1">
              <a:lnSpc>
                <a:spcPct val="80000"/>
              </a:lnSpc>
              <a:spcBef>
                <a:spcPct val="50000"/>
              </a:spcBef>
            </a:pPr>
            <a:r>
              <a:rPr lang="en-US" sz="2000" dirty="0" smtClean="0"/>
              <a:t>Data Extract Variance Issues</a:t>
            </a:r>
          </a:p>
          <a:p>
            <a:pPr lvl="1" eaLnBrk="1" hangingPunct="1">
              <a:lnSpc>
                <a:spcPct val="80000"/>
              </a:lnSpc>
              <a:spcBef>
                <a:spcPct val="50000"/>
              </a:spcBef>
            </a:pPr>
            <a:r>
              <a:rPr lang="en-US" sz="2000" dirty="0" smtClean="0"/>
              <a:t>Synchronization without transactions</a:t>
            </a:r>
          </a:p>
          <a:p>
            <a:pPr lvl="1" eaLnBrk="1" hangingPunct="1">
              <a:lnSpc>
                <a:spcPct val="80000"/>
              </a:lnSpc>
              <a:spcBef>
                <a:spcPct val="50000"/>
              </a:spcBef>
            </a:pPr>
            <a:r>
              <a:rPr lang="en-US" sz="2000" dirty="0" smtClean="0"/>
              <a:t>Valid when you cannot correct a relationship variance with transactions</a:t>
            </a:r>
          </a:p>
          <a:p>
            <a:pPr lvl="1" eaLnBrk="1" hangingPunct="1">
              <a:lnSpc>
                <a:spcPct val="80000"/>
              </a:lnSpc>
              <a:spcBef>
                <a:spcPct val="50000"/>
              </a:spcBef>
            </a:pPr>
            <a:r>
              <a:rPr lang="en-US" sz="2000" dirty="0" smtClean="0"/>
              <a:t>Identified DEV issue types used in logging a </a:t>
            </a:r>
            <a:r>
              <a:rPr lang="en-US" sz="2000" dirty="0" err="1" smtClean="0"/>
              <a:t>MarkeTrak</a:t>
            </a:r>
            <a:r>
              <a:rPr lang="en-US" sz="2000" dirty="0" smtClean="0"/>
              <a:t> issue</a:t>
            </a:r>
          </a:p>
          <a:p>
            <a:pPr eaLnBrk="1" hangingPunct="1">
              <a:lnSpc>
                <a:spcPct val="80000"/>
              </a:lnSpc>
              <a:spcBef>
                <a:spcPct val="50000"/>
              </a:spcBef>
            </a:pPr>
            <a:r>
              <a:rPr lang="en-US" sz="2000" dirty="0" smtClean="0"/>
              <a:t>Additional Functionality</a:t>
            </a:r>
          </a:p>
          <a:p>
            <a:pPr lvl="1" eaLnBrk="1" hangingPunct="1">
              <a:lnSpc>
                <a:spcPct val="80000"/>
              </a:lnSpc>
              <a:spcBef>
                <a:spcPct val="50000"/>
              </a:spcBef>
            </a:pPr>
            <a:r>
              <a:rPr lang="en-US" sz="2000" dirty="0" smtClean="0"/>
              <a:t>Types of reports available</a:t>
            </a:r>
          </a:p>
          <a:p>
            <a:pPr lvl="1" eaLnBrk="1" hangingPunct="1">
              <a:lnSpc>
                <a:spcPct val="80000"/>
              </a:lnSpc>
              <a:spcBef>
                <a:spcPct val="50000"/>
              </a:spcBef>
            </a:pPr>
            <a:r>
              <a:rPr lang="en-US" sz="2000" dirty="0" smtClean="0"/>
              <a:t>Background Reports</a:t>
            </a:r>
          </a:p>
          <a:p>
            <a:pPr lvl="1" eaLnBrk="1" hangingPunct="1">
              <a:lnSpc>
                <a:spcPct val="80000"/>
              </a:lnSpc>
              <a:spcBef>
                <a:spcPct val="50000"/>
              </a:spcBef>
            </a:pPr>
            <a:r>
              <a:rPr lang="en-US" sz="2000" dirty="0" smtClean="0"/>
              <a:t>Types of notifications</a:t>
            </a:r>
          </a:p>
          <a:p>
            <a:pPr lvl="1" eaLnBrk="1" hangingPunct="1">
              <a:lnSpc>
                <a:spcPct val="80000"/>
              </a:lnSpc>
              <a:spcBef>
                <a:spcPct val="50000"/>
              </a:spcBef>
            </a:pPr>
            <a:r>
              <a:rPr lang="en-US" sz="2000" dirty="0" smtClean="0"/>
              <a:t>Bulk Insert is used to submit multiple issues with the same issue sub-type at once.</a:t>
            </a:r>
          </a:p>
          <a:p>
            <a:pPr eaLnBrk="1" hangingPunct="1">
              <a:lnSpc>
                <a:spcPct val="80000"/>
              </a:lnSpc>
              <a:spcBef>
                <a:spcPct val="50000"/>
              </a:spcBef>
            </a:pPr>
            <a:r>
              <a:rPr lang="en-US" sz="2000" dirty="0" smtClean="0"/>
              <a:t>Who to contact with questions or issues</a:t>
            </a:r>
          </a:p>
          <a:p>
            <a:pPr eaLnBrk="1" hangingPunct="1">
              <a:lnSpc>
                <a:spcPct val="80000"/>
              </a:lnSpc>
              <a:spcBef>
                <a:spcPct val="50000"/>
              </a:spcBef>
            </a:pPr>
            <a:r>
              <a:rPr lang="en-US" sz="2000" dirty="0" smtClean="0"/>
              <a:t>Training</a:t>
            </a:r>
          </a:p>
        </p:txBody>
      </p:sp>
    </p:spTree>
    <p:extLst>
      <p:ext uri="{BB962C8B-B14F-4D97-AF65-F5344CB8AC3E}">
        <p14:creationId xmlns:p14="http://schemas.microsoft.com/office/powerpoint/2010/main" val="409855310"/>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4" name="Slide Number Placeholder 5"/>
          <p:cNvSpPr>
            <a:spLocks noGrp="1"/>
          </p:cNvSpPr>
          <p:nvPr>
            <p:ph type="sldNum" sz="quarter" idx="4294967295"/>
          </p:nvPr>
        </p:nvSpPr>
        <p:spPr>
          <a:xfrm>
            <a:off x="1143000" y="6457950"/>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l" eaLnBrk="1" hangingPunct="1"/>
            <a:fld id="{FF1A9C2C-A965-4732-A96A-4E5E888E8714}" type="slidenum">
              <a:rPr lang="en-US" sz="1200" smtClean="0"/>
              <a:pPr algn="l" eaLnBrk="1" hangingPunct="1"/>
              <a:t>36</a:t>
            </a:fld>
            <a:endParaRPr lang="en-US" sz="1200" smtClean="0"/>
          </a:p>
        </p:txBody>
      </p:sp>
      <p:sp>
        <p:nvSpPr>
          <p:cNvPr id="38915" name="Rectangle 2"/>
          <p:cNvSpPr>
            <a:spLocks noGrp="1" noChangeArrowheads="1"/>
          </p:cNvSpPr>
          <p:nvPr>
            <p:ph type="title"/>
          </p:nvPr>
        </p:nvSpPr>
        <p:spPr>
          <a:xfrm>
            <a:off x="266700" y="326324"/>
            <a:ext cx="8647113" cy="552450"/>
          </a:xfrm>
        </p:spPr>
        <p:txBody>
          <a:bodyPr/>
          <a:lstStyle/>
          <a:p>
            <a:r>
              <a:rPr lang="en-US" sz="2400" dirty="0" smtClean="0"/>
              <a:t>ERCOT Challenge</a:t>
            </a:r>
          </a:p>
        </p:txBody>
      </p:sp>
      <p:sp>
        <p:nvSpPr>
          <p:cNvPr id="1152010" name="Rectangle 10"/>
          <p:cNvSpPr>
            <a:spLocks noChangeArrowheads="1"/>
          </p:cNvSpPr>
          <p:nvPr/>
        </p:nvSpPr>
        <p:spPr bwMode="auto">
          <a:xfrm>
            <a:off x="533400" y="1710046"/>
            <a:ext cx="78867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2400" dirty="0"/>
              <a:t>Who is the </a:t>
            </a:r>
            <a:r>
              <a:rPr lang="en-US" sz="2400" dirty="0" err="1"/>
              <a:t>MarkeTrak</a:t>
            </a:r>
            <a:r>
              <a:rPr lang="en-US" sz="2400" dirty="0"/>
              <a:t> Administrator?</a:t>
            </a:r>
          </a:p>
        </p:txBody>
      </p:sp>
      <p:sp>
        <p:nvSpPr>
          <p:cNvPr id="1152011" name="Rectangle 11"/>
          <p:cNvSpPr>
            <a:spLocks noChangeArrowheads="1"/>
          </p:cNvSpPr>
          <p:nvPr/>
        </p:nvSpPr>
        <p:spPr bwMode="auto">
          <a:xfrm>
            <a:off x="1117600" y="2319646"/>
            <a:ext cx="6819900" cy="1447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spcBef>
                <a:spcPct val="20000"/>
              </a:spcBef>
            </a:pPr>
            <a:r>
              <a:rPr lang="en-US" sz="2400" dirty="0"/>
              <a:t>The person responsible for establishing and maintaining the users associated with their Market Participant organization.</a:t>
            </a:r>
          </a:p>
        </p:txBody>
      </p:sp>
      <p:sp>
        <p:nvSpPr>
          <p:cNvPr id="13" name="TextBox 12"/>
          <p:cNvSpPr txBox="1">
            <a:spLocks noChangeArrowheads="1"/>
          </p:cNvSpPr>
          <p:nvPr/>
        </p:nvSpPr>
        <p:spPr bwMode="auto">
          <a:xfrm>
            <a:off x="533400" y="3996046"/>
            <a:ext cx="7467600" cy="424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0000"/>
              </a:lnSpc>
              <a:spcBef>
                <a:spcPct val="20000"/>
              </a:spcBef>
            </a:pPr>
            <a:r>
              <a:rPr lang="en-US" sz="2400" dirty="0"/>
              <a:t>What is a bulk insert?</a:t>
            </a:r>
          </a:p>
        </p:txBody>
      </p:sp>
      <p:sp>
        <p:nvSpPr>
          <p:cNvPr id="15" name="TextBox 14"/>
          <p:cNvSpPr txBox="1">
            <a:spLocks noChangeArrowheads="1"/>
          </p:cNvSpPr>
          <p:nvPr/>
        </p:nvSpPr>
        <p:spPr bwMode="auto">
          <a:xfrm>
            <a:off x="914400" y="4529446"/>
            <a:ext cx="6705600" cy="75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lnSpc>
                <a:spcPct val="90000"/>
              </a:lnSpc>
              <a:spcBef>
                <a:spcPct val="20000"/>
              </a:spcBef>
            </a:pPr>
            <a:r>
              <a:rPr lang="en-US" sz="2400" dirty="0"/>
              <a:t>This method is used to submit multiple issues with the same issue subtype at once.</a:t>
            </a:r>
          </a:p>
        </p:txBody>
      </p:sp>
    </p:spTree>
    <p:extLst>
      <p:ext uri="{BB962C8B-B14F-4D97-AF65-F5344CB8AC3E}">
        <p14:creationId xmlns:p14="http://schemas.microsoft.com/office/powerpoint/2010/main" val="55557073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52010"/>
                                        </p:tgtEl>
                                        <p:attrNameLst>
                                          <p:attrName>style.visibility</p:attrName>
                                        </p:attrNameLst>
                                      </p:cBhvr>
                                      <p:to>
                                        <p:strVal val="visible"/>
                                      </p:to>
                                    </p:set>
                                    <p:anim calcmode="lin" valueType="num">
                                      <p:cBhvr additive="base">
                                        <p:cTn id="7" dur="500" fill="hold"/>
                                        <p:tgtEl>
                                          <p:spTgt spid="1152010"/>
                                        </p:tgtEl>
                                        <p:attrNameLst>
                                          <p:attrName>ppt_x</p:attrName>
                                        </p:attrNameLst>
                                      </p:cBhvr>
                                      <p:tavLst>
                                        <p:tav tm="0">
                                          <p:val>
                                            <p:strVal val="0-#ppt_w/2"/>
                                          </p:val>
                                        </p:tav>
                                        <p:tav tm="100000">
                                          <p:val>
                                            <p:strVal val="#ppt_x"/>
                                          </p:val>
                                        </p:tav>
                                      </p:tavLst>
                                    </p:anim>
                                    <p:anim calcmode="lin" valueType="num">
                                      <p:cBhvr additive="base">
                                        <p:cTn id="8" dur="500" fill="hold"/>
                                        <p:tgtEl>
                                          <p:spTgt spid="1152010"/>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52011"/>
                                        </p:tgtEl>
                                        <p:attrNameLst>
                                          <p:attrName>style.visibility</p:attrName>
                                        </p:attrNameLst>
                                      </p:cBhvr>
                                      <p:to>
                                        <p:strVal val="visible"/>
                                      </p:to>
                                    </p:set>
                                    <p:anim calcmode="lin" valueType="num">
                                      <p:cBhvr additive="base">
                                        <p:cTn id="13" dur="500" fill="hold"/>
                                        <p:tgtEl>
                                          <p:spTgt spid="1152011"/>
                                        </p:tgtEl>
                                        <p:attrNameLst>
                                          <p:attrName>ppt_x</p:attrName>
                                        </p:attrNameLst>
                                      </p:cBhvr>
                                      <p:tavLst>
                                        <p:tav tm="0">
                                          <p:val>
                                            <p:strVal val="0-#ppt_w/2"/>
                                          </p:val>
                                        </p:tav>
                                        <p:tav tm="100000">
                                          <p:val>
                                            <p:strVal val="#ppt_x"/>
                                          </p:val>
                                        </p:tav>
                                      </p:tavLst>
                                    </p:anim>
                                    <p:anim calcmode="lin" valueType="num">
                                      <p:cBhvr additive="base">
                                        <p:cTn id="14" dur="500" fill="hold"/>
                                        <p:tgtEl>
                                          <p:spTgt spid="1152011"/>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0-#ppt_w/2"/>
                                          </p:val>
                                        </p:tav>
                                        <p:tav tm="100000">
                                          <p:val>
                                            <p:strVal val="#ppt_x"/>
                                          </p:val>
                                        </p:tav>
                                      </p:tavLst>
                                    </p:anim>
                                    <p:anim calcmode="lin" valueType="num">
                                      <p:cBhvr additive="base">
                                        <p:cTn id="20"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additive="base">
                                        <p:cTn id="25" dur="500" fill="hold"/>
                                        <p:tgtEl>
                                          <p:spTgt spid="15"/>
                                        </p:tgtEl>
                                        <p:attrNameLst>
                                          <p:attrName>ppt_x</p:attrName>
                                        </p:attrNameLst>
                                      </p:cBhvr>
                                      <p:tavLst>
                                        <p:tav tm="0">
                                          <p:val>
                                            <p:strVal val="0-#ppt_w/2"/>
                                          </p:val>
                                        </p:tav>
                                        <p:tav tm="100000">
                                          <p:val>
                                            <p:strVal val="#ppt_x"/>
                                          </p:val>
                                        </p:tav>
                                      </p:tavLst>
                                    </p:anim>
                                    <p:anim calcmode="lin" valueType="num">
                                      <p:cBhvr additive="base">
                                        <p:cTn id="26"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2010" grpId="0" autoUpdateAnimBg="0"/>
      <p:bldP spid="1152011" grpId="0" autoUpdateAnimBg="0"/>
      <p:bldP spid="13" grpId="0"/>
      <p:bldP spid="1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US" sz="2400" b="1" dirty="0" smtClean="0"/>
              <a:t>Questions</a:t>
            </a:r>
          </a:p>
        </p:txBody>
      </p:sp>
      <p:pic>
        <p:nvPicPr>
          <p:cNvPr id="39939" name="Picture 3" descr="BD00028_"/>
          <p:cNvPicPr>
            <a:picLocks noGrp="1" noChangeAspect="1" noChangeArrowheads="1"/>
          </p:cNvPicPr>
          <p:nvPr>
            <p:ph type="body" idx="1"/>
          </p:nvPr>
        </p:nvPicPr>
        <p:blipFill>
          <a:blip r:embed="rId3">
            <a:extLst>
              <a:ext uri="{28A0092B-C50C-407E-A947-70E740481C1C}">
                <a14:useLocalDpi xmlns:a14="http://schemas.microsoft.com/office/drawing/2010/main" val="0"/>
              </a:ext>
            </a:extLst>
          </a:blip>
          <a:srcRect/>
          <a:stretch>
            <a:fillRect/>
          </a:stretch>
        </p:blipFill>
        <p:spPr>
          <a:xfrm>
            <a:off x="2438400" y="1764311"/>
            <a:ext cx="4271963" cy="4295775"/>
          </a:xfrm>
        </p:spPr>
      </p:pic>
    </p:spTree>
    <p:extLst>
      <p:ext uri="{BB962C8B-B14F-4D97-AF65-F5344CB8AC3E}">
        <p14:creationId xmlns:p14="http://schemas.microsoft.com/office/powerpoint/2010/main" val="191355625"/>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z="2400" b="1" dirty="0" smtClean="0"/>
              <a:t>What Is </a:t>
            </a:r>
            <a:r>
              <a:rPr lang="en-US" sz="2400" b="1" dirty="0" err="1" smtClean="0"/>
              <a:t>MarkeTrak</a:t>
            </a:r>
            <a:r>
              <a:rPr lang="en-US" sz="2400" b="1" dirty="0" smtClean="0"/>
              <a:t>?</a:t>
            </a:r>
          </a:p>
        </p:txBody>
      </p:sp>
      <p:sp>
        <p:nvSpPr>
          <p:cNvPr id="6147" name="Rectangle 3"/>
          <p:cNvSpPr>
            <a:spLocks noGrp="1" noChangeArrowheads="1"/>
          </p:cNvSpPr>
          <p:nvPr>
            <p:ph type="body" idx="1"/>
          </p:nvPr>
        </p:nvSpPr>
        <p:spPr/>
        <p:txBody>
          <a:bodyPr/>
          <a:lstStyle/>
          <a:p>
            <a:pPr marL="0" indent="0" algn="just" eaLnBrk="1" hangingPunct="1">
              <a:spcBef>
                <a:spcPct val="100000"/>
              </a:spcBef>
              <a:buFontTx/>
              <a:buNone/>
              <a:defRPr/>
            </a:pPr>
            <a:r>
              <a:rPr lang="en-US" dirty="0" smtClean="0"/>
              <a:t>The ERCOT MarkeTrak system is the primary tool and entry system used to communicate with ERCOT and other Market Participants regarding:</a:t>
            </a:r>
          </a:p>
          <a:p>
            <a:pPr eaLnBrk="1" hangingPunct="1">
              <a:spcBef>
                <a:spcPct val="100000"/>
              </a:spcBef>
              <a:defRPr/>
            </a:pPr>
            <a:r>
              <a:rPr lang="en-US" sz="2400" b="0" dirty="0" smtClean="0"/>
              <a:t>Day-to-Day Retail Transaction Issues</a:t>
            </a:r>
          </a:p>
          <a:p>
            <a:pPr eaLnBrk="1" hangingPunct="1">
              <a:spcBef>
                <a:spcPct val="100000"/>
              </a:spcBef>
              <a:defRPr/>
            </a:pPr>
            <a:r>
              <a:rPr lang="en-US" sz="2400" b="0" dirty="0" smtClean="0"/>
              <a:t>Data Extract Variance Issues</a:t>
            </a:r>
          </a:p>
          <a:p>
            <a:pPr eaLnBrk="1" hangingPunct="1">
              <a:spcBef>
                <a:spcPct val="100000"/>
              </a:spcBef>
              <a:defRPr/>
            </a:pPr>
            <a:r>
              <a:rPr lang="en-US" sz="2400" b="0" dirty="0" smtClean="0"/>
              <a:t>Market Out-of-Sync Issues</a:t>
            </a:r>
          </a:p>
        </p:txBody>
      </p:sp>
      <p:pic>
        <p:nvPicPr>
          <p:cNvPr id="6148" name="Picture 4" descr="j039100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3429000"/>
            <a:ext cx="18288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8488650"/>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213756" y="0"/>
            <a:ext cx="8701644" cy="685800"/>
          </a:xfrm>
        </p:spPr>
        <p:txBody>
          <a:bodyPr/>
          <a:lstStyle/>
          <a:p>
            <a:pPr eaLnBrk="1" hangingPunct="1"/>
            <a:r>
              <a:rPr lang="en-US" sz="2400" b="1" dirty="0" err="1" smtClean="0"/>
              <a:t>MarkeTrak</a:t>
            </a:r>
            <a:r>
              <a:rPr lang="en-US" sz="2400" b="1" dirty="0" smtClean="0"/>
              <a:t> Information Page</a:t>
            </a:r>
          </a:p>
        </p:txBody>
      </p:sp>
      <p:sp>
        <p:nvSpPr>
          <p:cNvPr id="7171" name="Text Box 3"/>
          <p:cNvSpPr txBox="1">
            <a:spLocks noChangeArrowheads="1"/>
          </p:cNvSpPr>
          <p:nvPr/>
        </p:nvSpPr>
        <p:spPr bwMode="auto">
          <a:xfrm>
            <a:off x="685800" y="1676400"/>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sz="2400"/>
          </a:p>
        </p:txBody>
      </p:sp>
      <p:sp>
        <p:nvSpPr>
          <p:cNvPr id="7172" name="Text Box 8"/>
          <p:cNvSpPr txBox="1">
            <a:spLocks noChangeArrowheads="1"/>
          </p:cNvSpPr>
          <p:nvPr/>
        </p:nvSpPr>
        <p:spPr bwMode="auto">
          <a:xfrm>
            <a:off x="381000" y="1138237"/>
            <a:ext cx="8458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pPr>
            <a:r>
              <a:rPr lang="en-US" sz="2400" b="1" dirty="0">
                <a:latin typeface="+mn-lt"/>
              </a:rPr>
              <a:t>The </a:t>
            </a:r>
            <a:r>
              <a:rPr lang="en-US" sz="2400" b="1" dirty="0" err="1">
                <a:latin typeface="+mn-lt"/>
              </a:rPr>
              <a:t>MarkeTrak</a:t>
            </a:r>
            <a:r>
              <a:rPr lang="en-US" sz="2400" b="1" dirty="0">
                <a:latin typeface="+mn-lt"/>
              </a:rPr>
              <a:t> Information can be found on:</a:t>
            </a:r>
          </a:p>
          <a:p>
            <a:pPr eaLnBrk="1" hangingPunct="1">
              <a:spcBef>
                <a:spcPct val="20000"/>
              </a:spcBef>
            </a:pPr>
            <a:r>
              <a:rPr lang="en-US" sz="2400" dirty="0">
                <a:latin typeface="+mn-lt"/>
              </a:rPr>
              <a:t>		www.ercot.com – Quick Links</a:t>
            </a:r>
            <a:r>
              <a:rPr lang="en-US" sz="2500" dirty="0"/>
              <a:t>			</a:t>
            </a:r>
            <a:endParaRPr lang="en-US" sz="2800" dirty="0"/>
          </a:p>
        </p:txBody>
      </p:sp>
      <p:pic>
        <p:nvPicPr>
          <p:cNvPr id="7173"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133600"/>
            <a:ext cx="8305800" cy="4338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610706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225631" y="0"/>
            <a:ext cx="8689769" cy="685800"/>
          </a:xfrm>
        </p:spPr>
        <p:txBody>
          <a:bodyPr/>
          <a:lstStyle/>
          <a:p>
            <a:pPr eaLnBrk="1" hangingPunct="1"/>
            <a:r>
              <a:rPr lang="en-US" sz="2400" b="1" dirty="0" err="1" smtClean="0"/>
              <a:t>MarkeTrak</a:t>
            </a:r>
            <a:r>
              <a:rPr lang="en-US" sz="2400" b="1" dirty="0" smtClean="0"/>
              <a:t> Information Page</a:t>
            </a:r>
          </a:p>
        </p:txBody>
      </p:sp>
      <p:sp>
        <p:nvSpPr>
          <p:cNvPr id="8195" name="Text Box 3"/>
          <p:cNvSpPr txBox="1">
            <a:spLocks noChangeArrowheads="1"/>
          </p:cNvSpPr>
          <p:nvPr/>
        </p:nvSpPr>
        <p:spPr bwMode="auto">
          <a:xfrm>
            <a:off x="685800" y="1676400"/>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sz="2400"/>
          </a:p>
        </p:txBody>
      </p:sp>
      <p:sp>
        <p:nvSpPr>
          <p:cNvPr id="8196" name="Text Box 4"/>
          <p:cNvSpPr txBox="1">
            <a:spLocks noChangeArrowheads="1"/>
          </p:cNvSpPr>
          <p:nvPr/>
        </p:nvSpPr>
        <p:spPr bwMode="auto">
          <a:xfrm>
            <a:off x="609600" y="1717675"/>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sz="2400"/>
          </a:p>
        </p:txBody>
      </p:sp>
      <p:sp>
        <p:nvSpPr>
          <p:cNvPr id="8197" name="Text Box 7"/>
          <p:cNvSpPr txBox="1">
            <a:spLocks noChangeArrowheads="1"/>
          </p:cNvSpPr>
          <p:nvPr/>
        </p:nvSpPr>
        <p:spPr bwMode="auto">
          <a:xfrm>
            <a:off x="381000" y="1235075"/>
            <a:ext cx="8229600" cy="90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20000"/>
              </a:spcBef>
            </a:pPr>
            <a:r>
              <a:rPr lang="en-US" sz="2400" b="1" dirty="0"/>
              <a:t>Or…</a:t>
            </a:r>
          </a:p>
          <a:p>
            <a:pPr eaLnBrk="1" hangingPunct="1">
              <a:spcBef>
                <a:spcPct val="20000"/>
              </a:spcBef>
            </a:pPr>
            <a:r>
              <a:rPr lang="en-US" sz="2400" dirty="0"/>
              <a:t>	</a:t>
            </a:r>
            <a:r>
              <a:rPr lang="en-US" sz="2400" dirty="0" err="1" smtClean="0"/>
              <a:t>MarkeTrak</a:t>
            </a:r>
            <a:r>
              <a:rPr lang="en-US" sz="2400" dirty="0" smtClean="0"/>
              <a:t> </a:t>
            </a:r>
            <a:r>
              <a:rPr lang="en-US" sz="2400" dirty="0"/>
              <a:t>Document Link on </a:t>
            </a:r>
            <a:r>
              <a:rPr lang="en-US" sz="2400" dirty="0" err="1"/>
              <a:t>MarkeTrak</a:t>
            </a:r>
            <a:endParaRPr lang="en-US" sz="2400" dirty="0"/>
          </a:p>
        </p:txBody>
      </p:sp>
      <p:sp>
        <p:nvSpPr>
          <p:cNvPr id="8198" name="Oval 8"/>
          <p:cNvSpPr>
            <a:spLocks noChangeArrowheads="1"/>
          </p:cNvSpPr>
          <p:nvPr/>
        </p:nvSpPr>
        <p:spPr bwMode="auto">
          <a:xfrm>
            <a:off x="5029200" y="3276600"/>
            <a:ext cx="1828800" cy="304800"/>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pic>
        <p:nvPicPr>
          <p:cNvPr id="8199"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857500"/>
            <a:ext cx="8839200" cy="1943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00" name="Line 6"/>
          <p:cNvSpPr>
            <a:spLocks noChangeShapeType="1"/>
          </p:cNvSpPr>
          <p:nvPr/>
        </p:nvSpPr>
        <p:spPr bwMode="auto">
          <a:xfrm>
            <a:off x="3162300" y="2590800"/>
            <a:ext cx="495300" cy="1000125"/>
          </a:xfrm>
          <a:prstGeom prst="line">
            <a:avLst/>
          </a:prstGeom>
          <a:noFill/>
          <a:ln w="28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2945543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166255" y="116774"/>
            <a:ext cx="8749145" cy="609600"/>
          </a:xfrm>
        </p:spPr>
        <p:txBody>
          <a:bodyPr/>
          <a:lstStyle/>
          <a:p>
            <a:pPr eaLnBrk="1" hangingPunct="1"/>
            <a:r>
              <a:rPr lang="en-US" sz="2400" b="1" dirty="0" err="1" smtClean="0"/>
              <a:t>MarkeTrak</a:t>
            </a:r>
            <a:r>
              <a:rPr lang="en-US" sz="2400" b="1" dirty="0" smtClean="0"/>
              <a:t> Information Page</a:t>
            </a:r>
          </a:p>
        </p:txBody>
      </p:sp>
      <p:sp>
        <p:nvSpPr>
          <p:cNvPr id="9219" name="Text Box 3"/>
          <p:cNvSpPr txBox="1">
            <a:spLocks noChangeArrowheads="1"/>
          </p:cNvSpPr>
          <p:nvPr/>
        </p:nvSpPr>
        <p:spPr bwMode="auto">
          <a:xfrm>
            <a:off x="685800" y="1676400"/>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sz="2400"/>
          </a:p>
        </p:txBody>
      </p:sp>
      <p:sp>
        <p:nvSpPr>
          <p:cNvPr id="9220" name="Text Box 4"/>
          <p:cNvSpPr txBox="1">
            <a:spLocks noChangeArrowheads="1"/>
          </p:cNvSpPr>
          <p:nvPr/>
        </p:nvSpPr>
        <p:spPr bwMode="auto">
          <a:xfrm>
            <a:off x="609600" y="1717675"/>
            <a:ext cx="77724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endParaRPr lang="en-US" sz="2400"/>
          </a:p>
        </p:txBody>
      </p:sp>
      <p:sp>
        <p:nvSpPr>
          <p:cNvPr id="9221" name="Text Box 5"/>
          <p:cNvSpPr txBox="1">
            <a:spLocks noChangeArrowheads="1"/>
          </p:cNvSpPr>
          <p:nvPr/>
        </p:nvSpPr>
        <p:spPr bwMode="auto">
          <a:xfrm>
            <a:off x="304800" y="1182687"/>
            <a:ext cx="8458200" cy="5355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sz="2400" b="1" dirty="0">
                <a:hlinkClick r:id="rId3"/>
              </a:rPr>
              <a:t>The </a:t>
            </a:r>
            <a:r>
              <a:rPr lang="en-US" sz="2400" b="1" dirty="0" err="1">
                <a:hlinkClick r:id="rId3"/>
              </a:rPr>
              <a:t>MarkeTrak</a:t>
            </a:r>
            <a:r>
              <a:rPr lang="en-US" sz="2400" b="1" dirty="0">
                <a:hlinkClick r:id="rId3"/>
              </a:rPr>
              <a:t> Information Page contains:</a:t>
            </a:r>
            <a:endParaRPr lang="en-US" sz="2400" b="1" dirty="0"/>
          </a:p>
          <a:p>
            <a:pPr eaLnBrk="1" hangingPunct="1">
              <a:lnSpc>
                <a:spcPct val="125000"/>
              </a:lnSpc>
              <a:spcBef>
                <a:spcPct val="30000"/>
              </a:spcBef>
              <a:buFontTx/>
              <a:buChar char="•"/>
            </a:pPr>
            <a:r>
              <a:rPr lang="en-US" sz="2300" dirty="0" err="1"/>
              <a:t>MarkeTrak</a:t>
            </a:r>
            <a:r>
              <a:rPr lang="en-US" sz="2300" dirty="0"/>
              <a:t> User Guide</a:t>
            </a:r>
          </a:p>
          <a:p>
            <a:pPr eaLnBrk="1" hangingPunct="1">
              <a:lnSpc>
                <a:spcPct val="125000"/>
              </a:lnSpc>
              <a:spcBef>
                <a:spcPct val="30000"/>
              </a:spcBef>
              <a:buFontTx/>
              <a:buChar char="•"/>
            </a:pPr>
            <a:r>
              <a:rPr lang="en-US" sz="2300" dirty="0" err="1"/>
              <a:t>MarkeTrak</a:t>
            </a:r>
            <a:r>
              <a:rPr lang="en-US" sz="2300" dirty="0"/>
              <a:t> Tips and Tricks document</a:t>
            </a:r>
          </a:p>
          <a:p>
            <a:pPr eaLnBrk="1" hangingPunct="1">
              <a:lnSpc>
                <a:spcPct val="125000"/>
              </a:lnSpc>
              <a:spcBef>
                <a:spcPct val="30000"/>
              </a:spcBef>
              <a:buFontTx/>
              <a:buChar char="•"/>
            </a:pPr>
            <a:r>
              <a:rPr lang="en-US" sz="2300" dirty="0" err="1"/>
              <a:t>MarkeTrak</a:t>
            </a:r>
            <a:r>
              <a:rPr lang="en-US" sz="2300" dirty="0"/>
              <a:t> Administrator Change/Delete Form</a:t>
            </a:r>
          </a:p>
          <a:p>
            <a:pPr eaLnBrk="1" hangingPunct="1">
              <a:lnSpc>
                <a:spcPct val="125000"/>
              </a:lnSpc>
              <a:spcBef>
                <a:spcPct val="30000"/>
              </a:spcBef>
              <a:buFontTx/>
              <a:buChar char="•"/>
            </a:pPr>
            <a:r>
              <a:rPr lang="en-US" sz="2300" dirty="0"/>
              <a:t>Bulk Insert Templates</a:t>
            </a:r>
          </a:p>
          <a:p>
            <a:pPr eaLnBrk="1" hangingPunct="1">
              <a:lnSpc>
                <a:spcPct val="125000"/>
              </a:lnSpc>
              <a:spcBef>
                <a:spcPct val="30000"/>
              </a:spcBef>
              <a:buFontTx/>
              <a:buChar char="•"/>
            </a:pPr>
            <a:r>
              <a:rPr lang="en-US" sz="2300" dirty="0"/>
              <a:t>Background Report – Output Column Headings</a:t>
            </a:r>
          </a:p>
          <a:p>
            <a:pPr eaLnBrk="1" hangingPunct="1">
              <a:lnSpc>
                <a:spcPct val="125000"/>
              </a:lnSpc>
              <a:spcBef>
                <a:spcPct val="30000"/>
              </a:spcBef>
              <a:buFontTx/>
              <a:buChar char="•"/>
            </a:pPr>
            <a:r>
              <a:rPr lang="en-US" sz="2300" dirty="0"/>
              <a:t>API Code updates</a:t>
            </a:r>
          </a:p>
          <a:p>
            <a:pPr eaLnBrk="1" hangingPunct="1">
              <a:lnSpc>
                <a:spcPct val="125000"/>
              </a:lnSpc>
              <a:spcBef>
                <a:spcPct val="30000"/>
              </a:spcBef>
              <a:buFontTx/>
              <a:buChar char="•"/>
            </a:pPr>
            <a:r>
              <a:rPr lang="en-US" sz="2300" dirty="0" err="1"/>
              <a:t>MarkeTrak</a:t>
            </a:r>
            <a:r>
              <a:rPr lang="en-US" sz="2300" dirty="0"/>
              <a:t> Workflows</a:t>
            </a:r>
          </a:p>
          <a:p>
            <a:pPr eaLnBrk="1" hangingPunct="1">
              <a:lnSpc>
                <a:spcPct val="125000"/>
              </a:lnSpc>
              <a:spcBef>
                <a:spcPct val="30000"/>
              </a:spcBef>
              <a:buFontTx/>
              <a:buChar char="•"/>
            </a:pPr>
            <a:r>
              <a:rPr lang="en-US" sz="2300" dirty="0" err="1"/>
              <a:t>MarkeTrak</a:t>
            </a:r>
            <a:r>
              <a:rPr lang="en-US" sz="2300" dirty="0"/>
              <a:t> State Transitions</a:t>
            </a:r>
          </a:p>
          <a:p>
            <a:pPr eaLnBrk="1" hangingPunct="1">
              <a:lnSpc>
                <a:spcPct val="125000"/>
              </a:lnSpc>
              <a:spcBef>
                <a:spcPct val="30000"/>
              </a:spcBef>
              <a:buFontTx/>
              <a:buChar char="•"/>
            </a:pPr>
            <a:r>
              <a:rPr lang="en-US" sz="2300" dirty="0" err="1"/>
              <a:t>MarkeTrak</a:t>
            </a:r>
            <a:r>
              <a:rPr lang="en-US" sz="2300" dirty="0"/>
              <a:t> Bulk Insert Appendix A</a:t>
            </a:r>
          </a:p>
        </p:txBody>
      </p:sp>
    </p:spTree>
    <p:extLst>
      <p:ext uri="{BB962C8B-B14F-4D97-AF65-F5344CB8AC3E}">
        <p14:creationId xmlns:p14="http://schemas.microsoft.com/office/powerpoint/2010/main" val="2658168033"/>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z="2400" b="1" dirty="0" smtClean="0"/>
              <a:t>Access to </a:t>
            </a:r>
            <a:r>
              <a:rPr lang="en-US" sz="2400" b="1" dirty="0" err="1" smtClean="0"/>
              <a:t>MarkeTrak</a:t>
            </a:r>
            <a:endParaRPr lang="en-US" sz="2400" b="1" dirty="0" smtClean="0"/>
          </a:p>
        </p:txBody>
      </p:sp>
      <p:sp>
        <p:nvSpPr>
          <p:cNvPr id="10243" name="Rectangle 3"/>
          <p:cNvSpPr>
            <a:spLocks noGrp="1" noChangeArrowheads="1"/>
          </p:cNvSpPr>
          <p:nvPr>
            <p:ph type="body" idx="1"/>
          </p:nvPr>
        </p:nvSpPr>
        <p:spPr>
          <a:xfrm>
            <a:off x="457200" y="1244929"/>
            <a:ext cx="8229600" cy="5257800"/>
          </a:xfrm>
        </p:spPr>
        <p:txBody>
          <a:bodyPr/>
          <a:lstStyle/>
          <a:p>
            <a:pPr eaLnBrk="1" hangingPunct="1">
              <a:spcBef>
                <a:spcPct val="50000"/>
              </a:spcBef>
              <a:buFontTx/>
              <a:buNone/>
              <a:defRPr/>
            </a:pPr>
            <a:r>
              <a:rPr lang="en-US" dirty="0" smtClean="0"/>
              <a:t>Access to MarkeTrak requires:</a:t>
            </a:r>
          </a:p>
          <a:p>
            <a:pPr eaLnBrk="1" hangingPunct="1">
              <a:spcBef>
                <a:spcPct val="50000"/>
              </a:spcBef>
              <a:defRPr/>
            </a:pPr>
            <a:r>
              <a:rPr lang="en-US" b="0" dirty="0" smtClean="0"/>
              <a:t>Digital Certificate</a:t>
            </a:r>
          </a:p>
          <a:p>
            <a:pPr eaLnBrk="1" hangingPunct="1">
              <a:spcBef>
                <a:spcPct val="50000"/>
              </a:spcBef>
              <a:defRPr/>
            </a:pPr>
            <a:r>
              <a:rPr lang="en-US" b="0" dirty="0" smtClean="0"/>
              <a:t>Admin/User role established</a:t>
            </a:r>
          </a:p>
          <a:p>
            <a:pPr eaLnBrk="1" hangingPunct="1">
              <a:spcBef>
                <a:spcPct val="50000"/>
              </a:spcBef>
              <a:buFontTx/>
              <a:buNone/>
              <a:defRPr/>
            </a:pPr>
            <a:endParaRPr lang="en-US" sz="2400" b="0" dirty="0" smtClean="0"/>
          </a:p>
          <a:p>
            <a:pPr indent="0" eaLnBrk="1" hangingPunct="1">
              <a:spcBef>
                <a:spcPct val="50000"/>
              </a:spcBef>
              <a:buFontTx/>
              <a:buNone/>
              <a:defRPr/>
            </a:pPr>
            <a:r>
              <a:rPr lang="en-US" dirty="0" smtClean="0"/>
              <a:t>*</a:t>
            </a:r>
            <a:r>
              <a:rPr lang="en-US" b="0" dirty="0" smtClean="0"/>
              <a:t>If you are receiving a prompt for a Username and password, there is an issue with your User Account in MarkeTrak and you will need to contact your MarkeTrak Administrator.</a:t>
            </a:r>
          </a:p>
        </p:txBody>
      </p:sp>
    </p:spTree>
    <p:extLst>
      <p:ext uri="{BB962C8B-B14F-4D97-AF65-F5344CB8AC3E}">
        <p14:creationId xmlns:p14="http://schemas.microsoft.com/office/powerpoint/2010/main" val="55859674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z="2400" b="1" dirty="0" err="1" smtClean="0"/>
              <a:t>MarkeTrak</a:t>
            </a:r>
            <a:r>
              <a:rPr lang="en-US" sz="2400" b="1" dirty="0" smtClean="0"/>
              <a:t> Administrator</a:t>
            </a:r>
          </a:p>
        </p:txBody>
      </p:sp>
      <p:sp>
        <p:nvSpPr>
          <p:cNvPr id="11267" name="Rectangle 3"/>
          <p:cNvSpPr>
            <a:spLocks noGrp="1" noChangeArrowheads="1"/>
          </p:cNvSpPr>
          <p:nvPr>
            <p:ph type="body" idx="1"/>
          </p:nvPr>
        </p:nvSpPr>
        <p:spPr>
          <a:xfrm>
            <a:off x="457200" y="1328057"/>
            <a:ext cx="8229600" cy="4648200"/>
          </a:xfrm>
        </p:spPr>
        <p:txBody>
          <a:bodyPr/>
          <a:lstStyle/>
          <a:p>
            <a:pPr marL="0" eaLnBrk="1" hangingPunct="1">
              <a:lnSpc>
                <a:spcPct val="90000"/>
              </a:lnSpc>
              <a:spcBef>
                <a:spcPct val="50000"/>
              </a:spcBef>
            </a:pPr>
            <a:r>
              <a:rPr lang="en-US" sz="3000" dirty="0" smtClean="0"/>
              <a:t>Each </a:t>
            </a:r>
            <a:r>
              <a:rPr lang="en-US" sz="3000" dirty="0" smtClean="0"/>
              <a:t>Market Participant designates individuals within their organization to serve as their Primary and Backup </a:t>
            </a:r>
            <a:r>
              <a:rPr lang="en-US" sz="3000" dirty="0" err="1" smtClean="0"/>
              <a:t>MarkeTrak</a:t>
            </a:r>
            <a:r>
              <a:rPr lang="en-US" sz="3000" dirty="0" smtClean="0"/>
              <a:t> Administrators</a:t>
            </a:r>
          </a:p>
          <a:p>
            <a:pPr lvl="1" eaLnBrk="1" hangingPunct="1">
              <a:lnSpc>
                <a:spcPct val="90000"/>
              </a:lnSpc>
              <a:spcBef>
                <a:spcPct val="50000"/>
              </a:spcBef>
            </a:pPr>
            <a:r>
              <a:rPr lang="en-US" sz="3000" dirty="0" smtClean="0"/>
              <a:t>Complete </a:t>
            </a:r>
            <a:r>
              <a:rPr lang="en-US" sz="3000" dirty="0" err="1" smtClean="0"/>
              <a:t>MarkeTrak</a:t>
            </a:r>
            <a:r>
              <a:rPr lang="en-US" sz="3000" dirty="0" smtClean="0"/>
              <a:t> Administrator Form</a:t>
            </a:r>
          </a:p>
          <a:p>
            <a:pPr lvl="1" eaLnBrk="1" hangingPunct="1">
              <a:lnSpc>
                <a:spcPct val="90000"/>
              </a:lnSpc>
              <a:spcBef>
                <a:spcPct val="50000"/>
              </a:spcBef>
            </a:pPr>
            <a:r>
              <a:rPr lang="en-US" sz="3000" dirty="0" smtClean="0"/>
              <a:t>Send to ERCOT Retail Account Manager</a:t>
            </a:r>
          </a:p>
          <a:p>
            <a:pPr marL="0" eaLnBrk="1" hangingPunct="1">
              <a:lnSpc>
                <a:spcPct val="90000"/>
              </a:lnSpc>
              <a:spcBef>
                <a:spcPct val="50000"/>
              </a:spcBef>
            </a:pPr>
            <a:r>
              <a:rPr lang="en-US" sz="3000" dirty="0" smtClean="0"/>
              <a:t>ERCOT creates the designated individuals as Primary or Backup Administrator in </a:t>
            </a:r>
            <a:r>
              <a:rPr lang="en-US" sz="3000" dirty="0" err="1" smtClean="0"/>
              <a:t>MarkeTrak</a:t>
            </a:r>
            <a:r>
              <a:rPr lang="en-US" sz="3000" dirty="0" smtClean="0"/>
              <a:t> system</a:t>
            </a:r>
          </a:p>
        </p:txBody>
      </p:sp>
    </p:spTree>
    <p:extLst>
      <p:ext uri="{BB962C8B-B14F-4D97-AF65-F5344CB8AC3E}">
        <p14:creationId xmlns:p14="http://schemas.microsoft.com/office/powerpoint/2010/main" val="166872484"/>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NODAL MARKET EDUCATION&amp;quot;&quot;/&gt;&lt;property id=&quot;20307&quot; value=&quot;256&quot;/&gt;&lt;/object&gt;&lt;object type=&quot;3&quot; unique_id=&quot;10005&quot;&gt;&lt;property id=&quot;20148&quot; value=&quot;5&quot;/&gt;&lt;property id=&quot;20300&quot; value=&quot;Slide 2 - &amp;quot;Legal Disclaimers and Admonitions&amp;quot;&quot;/&gt;&lt;property id=&quot;20307&quot; value=&quot;650&quot;/&gt;&lt;/object&gt;&lt;object type=&quot;3&quot; unique_id=&quot;10006&quot;&gt;&lt;property id=&quot;20148&quot; value=&quot;5&quot;/&gt;&lt;property id=&quot;20300&quot; value=&quot;Slide 3 - &amp;quot;Legal Disclaimers and Admonitions&amp;quot;&quot;/&gt;&lt;property id=&quot;20307&quot; value=&quot;651&quot;/&gt;&lt;/object&gt;&lt;object type=&quot;3&quot; unique_id=&quot;10007&quot;&gt;&lt;property id=&quot;20148&quot; value=&quot;5&quot;/&gt;&lt;property id=&quot;20300&quot; value=&quot;Slide 4 - &amp;quot;Housekeeping&amp;quot;&quot;/&gt;&lt;property id=&quot;20307&quot; value=&quot;652&quot;/&gt;&lt;/object&gt;&lt;object type=&quot;3&quot; unique_id=&quot;10008&quot;&gt;&lt;property id=&quot;20148&quot; value=&quot;5&quot;/&gt;&lt;property id=&quot;20300&quot; value=&quot;Slide 5 - &amp;quot;NERC Certification&amp;quot;&quot;/&gt;&lt;property id=&quot;20307&quot; value=&quot;656&quot;/&gt;&lt;/object&gt;&lt;object type=&quot;3&quot; unique_id=&quot;10009&quot;&gt;&lt;property id=&quot;20148&quot; value=&quot;5&quot;/&gt;&lt;property id=&quot;20300&quot; value=&quot;Slide 6 - &amp;quot;Course Introduction&amp;quot;&quot;/&gt;&lt;property id=&quot;20307&quot; value=&quot;261&quot;/&gt;&lt;/object&gt;&lt;object type=&quot;3&quot; unique_id=&quot;10010&quot;&gt;&lt;property id=&quot;20148&quot; value=&quot;5&quot;/&gt;&lt;property id=&quot;20300&quot; value=&quot;Slide 7 - &amp;quot;Course Audience&amp;quot;&quot;/&gt;&lt;property id=&quot;20307&quot; value=&quot;713&quot;/&gt;&lt;/object&gt;&lt;object type=&quot;3&quot; unique_id=&quot;10011&quot;&gt;&lt;property id=&quot;20148&quot; value=&quot;5&quot;/&gt;&lt;property id=&quot;20300&quot; value=&quot;Slide 8 - &amp;quot;Module Objectives&amp;quot;&quot;/&gt;&lt;property id=&quot;20307&quot; value=&quot;653&quot;/&gt;&lt;/object&gt;&lt;object type=&quot;3&quot; unique_id=&quot;10012&quot;&gt;&lt;property id=&quot;20148&quot; value=&quot;5&quot;/&gt;&lt;property id=&quot;20300&quot; value=&quot;Slide 9 - &amp;quot;Course Modules&amp;quot;&quot;/&gt;&lt;property id=&quot;20307&quot; value=&quot;657&quot;/&gt;&lt;/object&gt;&lt;object type=&quot;3&quot; unique_id=&quot;10013&quot;&gt;&lt;property id=&quot;20148&quot; value=&quot;5&quot;/&gt;&lt;property id=&quot;20300&quot; value=&quot;Slide 10 - &amp;quot;Agenda&amp;quot;&quot;/&gt;&lt;property id=&quot;20307&quot; value=&quot;331&quot;/&gt;&lt;/object&gt;&lt;object type=&quot;3&quot; unique_id=&quot;10014&quot;&gt;&lt;property id=&quot;20148&quot; value=&quot;5&quot;/&gt;&lt;property id=&quot;20300&quot; value=&quot;Slide 11 - &amp;quot;Introductions&amp;quot;&quot;/&gt;&lt;property id=&quot;20307&quot; value=&quot;274&quot;/&gt;&lt;/object&gt;&lt;object type=&quot;3&quot; unique_id=&quot;10015&quot;&gt;&lt;property id=&quot;20148&quot; value=&quot;5&quot;/&gt;&lt;property id=&quot;20300&quot; value=&quot;Slide 12 - &amp;quot;Module 1: Fundamentals of Congestion Revenue Rights &amp;quot;&quot;/&gt;&lt;property id=&quot;20307&quot; value=&quot;275&quot;/&gt;&lt;/object&gt;&lt;object type=&quot;3&quot; unique_id=&quot;10016&quot;&gt;&lt;property id=&quot;20148&quot; value=&quot;5&quot;/&gt;&lt;property id=&quot;20300&quot; value=&quot;Slide 13 - &amp;quot;Objectives&amp;quot;&quot;/&gt;&lt;property id=&quot;20307&quot; value=&quot;658&quot;/&gt;&lt;/object&gt;&lt;object type=&quot;3&quot; unique_id=&quot;10017&quot;&gt;&lt;property id=&quot;20148&quot; value=&quot;5&quot;/&gt;&lt;property id=&quot;20300&quot; value=&quot;Slide 14 - &amp;quot;Locational Marginal Pricing&amp;quot;&quot;/&gt;&lt;property id=&quot;20307&quot; value=&quot;683&quot;/&gt;&lt;/object&gt;&lt;object type=&quot;3&quot; unique_id=&quot;10018&quot;&gt;&lt;property id=&quot;20148&quot; value=&quot;5&quot;/&gt;&lt;property id=&quot;20300&quot; value=&quot;Slide 15 - &amp;quot;Locational Marginal Pricing&amp;quot;&quot;/&gt;&lt;property id=&quot;20307&quot; value=&quot;684&quot;/&gt;&lt;/object&gt;&lt;object type=&quot;3&quot; unique_id=&quot;10019&quot;&gt;&lt;property id=&quot;20148&quot; value=&quot;5&quot;/&gt;&lt;property id=&quot;20300&quot; value=&quot;Slide 16 - &amp;quot;Locational Marginal Pricing&amp;quot;&quot;/&gt;&lt;property id=&quot;20307&quot; value=&quot;682&quot;/&gt;&lt;/object&gt;&lt;object type=&quot;3&quot; unique_id=&quot;10020&quot;&gt;&lt;property id=&quot;20148&quot; value=&quot;5&quot;/&gt;&lt;property id=&quot;20300&quot; value=&quot;Slide 17 - &amp;quot;Locational Marginal Pricing&amp;quot;&quot;/&gt;&lt;property id=&quot;20307&quot; value=&quot;685&quot;/&gt;&lt;/object&gt;&lt;object type=&quot;3&quot; unique_id=&quot;10021&quot;&gt;&lt;property id=&quot;20148&quot; value=&quot;5&quot;/&gt;&lt;property id=&quot;20300&quot; value=&quot;Slide 18 - &amp;quot;Locational Marginal Pricing&amp;quot;&quot;/&gt;&lt;property id=&quot;20307&quot; value=&quot;686&quot;/&gt;&lt;/object&gt;&lt;object type=&quot;3&quot; unique_id=&quot;10022&quot;&gt;&lt;property id=&quot;20148&quot; value=&quot;5&quot;/&gt;&lt;property id=&quot;20300&quot; value=&quot;Slide 19 - &amp;quot;Locational Marginal Pricing&amp;quot;&quot;/&gt;&lt;property id=&quot;20307&quot; value=&quot;687&quot;/&gt;&lt;/object&gt;&lt;object type=&quot;3&quot; unique_id=&quot;10023&quot;&gt;&lt;property id=&quot;20148&quot; value=&quot;5&quot;/&gt;&lt;property id=&quot;20300&quot; value=&quot;Slide 20 - &amp;quot;Locational Marginal Pricing&amp;quot;&quot;/&gt;&lt;property id=&quot;20307&quot; value=&quot;688&quot;/&gt;&lt;/object&gt;&lt;object type=&quot;3&quot; unique_id=&quot;10024&quot;&gt;&lt;property id=&quot;20148&quot; value=&quot;5&quot;/&gt;&lt;property id=&quot;20300&quot; value=&quot;Slide 21 - &amp;quot;Locational Marginal Pricing&amp;quot;&quot;/&gt;&lt;property id=&quot;20307&quot; value=&quot;689&quot;/&gt;&lt;/object&gt;&lt;object type=&quot;3&quot; unique_id=&quot;10025&quot;&gt;&lt;property id=&quot;20148&quot; value=&quot;5&quot;/&gt;&lt;property id=&quot;20300&quot; value=&quot;Slide 22 - &amp;quot;Locational Marginal Pricing&amp;quot;&quot;/&gt;&lt;property id=&quot;20307&quot; value=&quot;690&quot;/&gt;&lt;/object&gt;&lt;object type=&quot;3&quot; unique_id=&quot;10026&quot;&gt;&lt;property id=&quot;20148&quot; value=&quot;5&quot;/&gt;&lt;property id=&quot;20300&quot; value=&quot;Slide 23 - &amp;quot;Locational Marginal Pricing&amp;quot;&quot;/&gt;&lt;property id=&quot;20307&quot; value=&quot;691&quot;/&gt;&lt;/object&gt;&lt;object type=&quot;3&quot; unique_id=&quot;10027&quot;&gt;&lt;property id=&quot;20148&quot; value=&quot;5&quot;/&gt;&lt;property id=&quot;20300&quot; value=&quot;Slide 24 - &amp;quot;Congestion Rent&amp;quot;&quot;/&gt;&lt;property id=&quot;20307&quot; value=&quot;692&quot;/&gt;&lt;/object&gt;&lt;object type=&quot;3&quot; unique_id=&quot;10028&quot;&gt;&lt;property id=&quot;20148&quot; value=&quot;5&quot;/&gt;&lt;property id=&quot;20300&quot; value=&quot;Slide 25 - &amp;quot;Settlement Point Prices&amp;quot;&quot;/&gt;&lt;property id=&quot;20307&quot; value=&quot;693&quot;/&gt;&lt;/object&gt;&lt;object type=&quot;3&quot; unique_id=&quot;10029&quot;&gt;&lt;property id=&quot;20148&quot; value=&quot;5&quot;/&gt;&lt;property id=&quot;20300&quot; value=&quot;Slide 26 - &amp;quot;Settlement Point Prices&amp;quot;&quot;/&gt;&lt;property id=&quot;20307&quot; value=&quot;694&quot;/&gt;&lt;/object&gt;&lt;object type=&quot;3&quot; unique_id=&quot;10030&quot;&gt;&lt;property id=&quot;20148&quot; value=&quot;5&quot;/&gt;&lt;property id=&quot;20300&quot; value=&quot;Slide 27 - &amp;quot;Congestion Revenue Rights&amp;quot;&quot;/&gt;&lt;property id=&quot;20307&quot; value=&quot;511&quot;/&gt;&lt;/object&gt;&lt;object type=&quot;3&quot; unique_id=&quot;10031&quot;&gt;&lt;property id=&quot;20148&quot; value=&quot;5&quot;/&gt;&lt;property id=&quot;20300&quot; value=&quot;Slide 28 - &amp;quot;Congestion Revenue Rights&amp;quot;&quot;/&gt;&lt;property id=&quot;20307&quot; value=&quot;512&quot;/&gt;&lt;/object&gt;&lt;object type=&quot;3&quot; unique_id=&quot;10032&quot;&gt;&lt;property id=&quot;20148&quot; value=&quot;5&quot;/&gt;&lt;property id=&quot;20300&quot; value=&quot;Slide 29 - &amp;quot;Congestion Revenue Rights&amp;quot;&quot;/&gt;&lt;property id=&quot;20307&quot; value=&quot;663&quot;/&gt;&lt;/object&gt;&lt;object type=&quot;3&quot; unique_id=&quot;10033&quot;&gt;&lt;property id=&quot;20148&quot; value=&quot;5&quot;/&gt;&lt;property id=&quot;20300&quot; value=&quot;Slide 30 - &amp;quot;Congestion Revenue Rights&amp;quot;&quot;/&gt;&lt;property id=&quot;20307&quot; value=&quot;514&quot;/&gt;&lt;/object&gt;&lt;object type=&quot;3&quot; unique_id=&quot;10034&quot;&gt;&lt;property id=&quot;20148&quot; value=&quot;5&quot;/&gt;&lt;property id=&quot;20300&quot; value=&quot;Slide 31 - &amp;quot;Congestion Revenue Rights&amp;quot;&quot;/&gt;&lt;property id=&quot;20307&quot; value=&quot;515&quot;/&gt;&lt;/object&gt;&lt;object type=&quot;3&quot; unique_id=&quot;10035&quot;&gt;&lt;property id=&quot;20148&quot; value=&quot;5&quot;/&gt;&lt;property id=&quot;20300&quot; value=&quot;Slide 32 - &amp;quot;Congestion Revenue Rights&amp;quot;&quot;/&gt;&lt;property id=&quot;20307&quot; value=&quot;516&quot;/&gt;&lt;/object&gt;&lt;object type=&quot;3&quot; unique_id=&quot;10036&quot;&gt;&lt;property id=&quot;20148&quot; value=&quot;5&quot;/&gt;&lt;property id=&quot;20300&quot; value=&quot;Slide 33 - &amp;quot;Congestion Revenue Rights&amp;quot;&quot;/&gt;&lt;property id=&quot;20307&quot; value=&quot;517&quot;/&gt;&lt;/object&gt;&lt;object type=&quot;3&quot; unique_id=&quot;10037&quot;&gt;&lt;property id=&quot;20148&quot; value=&quot;5&quot;/&gt;&lt;property id=&quot;20300&quot; value=&quot;Slide 34 - &amp;quot;Congestion Revenue Rights&amp;quot;&quot;/&gt;&lt;property id=&quot;20307&quot; value=&quot;518&quot;/&gt;&lt;/object&gt;&lt;object type=&quot;3&quot; unique_id=&quot;10038&quot;&gt;&lt;property id=&quot;20148&quot; value=&quot;5&quot;/&gt;&lt;property id=&quot;20300&quot; value=&quot;Slide 35 - &amp;quot;Congestion Revenue Rights&amp;quot;&quot;/&gt;&lt;property id=&quot;20307&quot; value=&quot;519&quot;/&gt;&lt;/object&gt;&lt;object type=&quot;3&quot; unique_id=&quot;10039&quot;&gt;&lt;property id=&quot;20148&quot; value=&quot;5&quot;/&gt;&lt;property id=&quot;20300&quot; value=&quot;Slide 36 - &amp;quot;Congestion Revenue Rights&amp;quot;&quot;/&gt;&lt;property id=&quot;20307&quot; value=&quot;520&quot;/&gt;&lt;/object&gt;&lt;object type=&quot;3&quot; unique_id=&quot;10040&quot;&gt;&lt;property id=&quot;20148&quot; value=&quot;5&quot;/&gt;&lt;property id=&quot;20300&quot; value=&quot;Slide 37 - &amp;quot;Congestion Revenue Rights&amp;quot;&quot;/&gt;&lt;property id=&quot;20307&quot; value=&quot;521&quot;/&gt;&lt;/object&gt;&lt;object type=&quot;3&quot; unique_id=&quot;10041&quot;&gt;&lt;property id=&quot;20148&quot; value=&quot;5&quot;/&gt;&lt;property id=&quot;20300&quot; value=&quot;Slide 38 - &amp;quot;Congestion Revenue Rights&amp;#x0D;&amp;#x0A;&amp;quot;&quot;/&gt;&lt;property id=&quot;20307&quot; value=&quot;522&quot;/&gt;&lt;/object&gt;&lt;object type=&quot;3&quot; unique_id=&quot;10042&quot;&gt;&lt;property id=&quot;20148&quot; value=&quot;5&quot;/&gt;&lt;property id=&quot;20300&quot; value=&quot;Slide 39 - &amp;quot;Activity: Congestion Revenue Rights&amp;quot;&quot;/&gt;&lt;property id=&quot;20307&quot; value=&quot;523&quot;/&gt;&lt;/object&gt;&lt;object type=&quot;3&quot; unique_id=&quot;10043&quot;&gt;&lt;property id=&quot;20148&quot; value=&quot;5&quot;/&gt;&lt;property id=&quot;20300&quot; value=&quot;Slide 40 - &amp;quot;Modeling for Congestion Revenue Rights&amp;quot;&quot;/&gt;&lt;property id=&quot;20307&quot; value=&quot;565&quot;/&gt;&lt;/object&gt;&lt;object type=&quot;3&quot; unique_id=&quot;10044&quot;&gt;&lt;property id=&quot;20148&quot; value=&quot;5&quot;/&gt;&lt;property id=&quot;20300&quot; value=&quot;Slide 41 - &amp;quot;Modeling for Congestion Revenue Rights&amp;quot;&quot;/&gt;&lt;property id=&quot;20307&quot; value=&quot;611&quot;/&gt;&lt;/object&gt;&lt;object type=&quot;3&quot; unique_id=&quot;10045&quot;&gt;&lt;property id=&quot;20148&quot; value=&quot;5&quot;/&gt;&lt;property id=&quot;20300&quot; value=&quot;Slide 42 - &amp;quot;Modeling for Congestion Revenue Rights&amp;quot;&quot;/&gt;&lt;property id=&quot;20307&quot; value=&quot;612&quot;/&gt;&lt;/object&gt;&lt;object type=&quot;3&quot; unique_id=&quot;10046&quot;&gt;&lt;property id=&quot;20148&quot; value=&quot;5&quot;/&gt;&lt;property id=&quot;20300&quot; value=&quot;Slide 43 - &amp;quot;Modeling for Congestion Revenue Rights&amp;quot;&quot;/&gt;&lt;property id=&quot;20307&quot; value=&quot;613&quot;/&gt;&lt;/object&gt;&lt;object type=&quot;3&quot; unique_id=&quot;10047&quot;&gt;&lt;property id=&quot;20148&quot; value=&quot;5&quot;/&gt;&lt;property id=&quot;20300&quot; value=&quot;Slide 44 - &amp;quot;Modeling for Congestion Revenue Rights&amp;quot;&quot;/&gt;&lt;property id=&quot;20307&quot; value=&quot;569&quot;/&gt;&lt;/object&gt;&lt;object type=&quot;3&quot; unique_id=&quot;10048&quot;&gt;&lt;property id=&quot;20148&quot; value=&quot;5&quot;/&gt;&lt;property id=&quot;20300&quot; value=&quot;Slide 45 - &amp;quot;Modeling for Congestion Revenue Rights&amp;quot;&quot;/&gt;&lt;property id=&quot;20307&quot; value=&quot;571&quot;/&gt;&lt;/object&gt;&lt;object type=&quot;3&quot; unique_id=&quot;10049&quot;&gt;&lt;property id=&quot;20148&quot; value=&quot;5&quot;/&gt;&lt;property id=&quot;20300&quot; value=&quot;Slide 46 - &amp;quot;Modeling of Congestion Revenue Rights&amp;quot;&quot;/&gt;&lt;property id=&quot;20307&quot; value=&quot;531&quot;/&gt;&lt;/object&gt;&lt;object type=&quot;3&quot; unique_id=&quot;10050&quot;&gt;&lt;property id=&quot;20148&quot; value=&quot;5&quot;/&gt;&lt;property id=&quot;20300&quot; value=&quot;Slide 47 - &amp;quot;Module 1: Summary&amp;quot;&quot;/&gt;&lt;property id=&quot;20307&quot; value=&quot;532&quot;/&gt;&lt;/object&gt;&lt;object type=&quot;3&quot; unique_id=&quot;10051&quot;&gt;&lt;property id=&quot;20148&quot; value=&quot;5&quot;/&gt;&lt;property id=&quot;20300&quot; value=&quot;Slide 48 - &amp;quot;Module 2: CRR Allocation &amp;amp; Auction Process &amp;quot;&quot;/&gt;&lt;property id=&quot;20307&quot; value=&quot;337&quot;/&gt;&lt;/object&gt;&lt;object type=&quot;3&quot; unique_id=&quot;10052&quot;&gt;&lt;property id=&quot;20148&quot; value=&quot;5&quot;/&gt;&lt;property id=&quot;20300&quot; value=&quot;Slide 49 - &amp;quot;Module 2: Objectives&amp;quot;&quot;/&gt;&lt;property id=&quot;20307&quot; value=&quot;338&quot;/&gt;&lt;/object&gt;&lt;object type=&quot;3&quot; unique_id=&quot;10053&quot;&gt;&lt;property id=&quot;20148&quot; value=&quot;5&quot;/&gt;&lt;property id=&quot;20300&quot; value=&quot;Slide 50 - &amp;quot;CRR Network Model&amp;quot;&quot;/&gt;&lt;property id=&quot;20307&quot; value=&quot;339&quot;/&gt;&lt;/object&gt;&lt;object type=&quot;3&quot; unique_id=&quot;10054&quot;&gt;&lt;property id=&quot;20148&quot; value=&quot;5&quot;/&gt;&lt;property id=&quot;20300&quot; value=&quot;Slide 51 - &amp;quot;CRR Network Model&amp;quot;&quot;/&gt;&lt;property id=&quot;20307&quot; value=&quot;340&quot;/&gt;&lt;/object&gt;&lt;object type=&quot;3&quot; unique_id=&quot;10055&quot;&gt;&lt;property id=&quot;20148&quot; value=&quot;5&quot;/&gt;&lt;property id=&quot;20300&quot; value=&quot;Slide 52 - &amp;quot;CRR Network Model&amp;quot;&quot;/&gt;&lt;property id=&quot;20307&quot; value=&quot;341&quot;/&gt;&lt;/object&gt;&lt;object type=&quot;3&quot; unique_id=&quot;10056&quot;&gt;&lt;property id=&quot;20148&quot; value=&quot;5&quot;/&gt;&lt;property id=&quot;20300&quot; value=&quot;Slide 53 - &amp;quot;CRR Network Model&amp;quot;&quot;/&gt;&lt;property id=&quot;20307&quot; value=&quot;342&quot;/&gt;&lt;/object&gt;&lt;object type=&quot;3&quot; unique_id=&quot;10057&quot;&gt;&lt;property id=&quot;20148&quot; value=&quot;5&quot;/&gt;&lt;property id=&quot;20300&quot; value=&quot;Slide 54 - &amp;quot;CRR Network Model&amp;quot;&quot;/&gt;&lt;property id=&quot;20307&quot; value=&quot;343&quot;/&gt;&lt;/object&gt;&lt;object type=&quot;3&quot; unique_id=&quot;10058&quot;&gt;&lt;property id=&quot;20148&quot; value=&quot;5&quot;/&gt;&lt;property id=&quot;20300&quot; value=&quot;Slide 55 - &amp;quot;CRR Allocation&amp;quot;&quot;/&gt;&lt;property id=&quot;20307&quot; value=&quot;346&quot;/&gt;&lt;/object&gt;&lt;object type=&quot;3&quot; unique_id=&quot;10059&quot;&gt;&lt;property id=&quot;20148&quot; value=&quot;5&quot;/&gt;&lt;property id=&quot;20300&quot; value=&quot;Slide 56 - &amp;quot;CRR Allocation&amp;quot;&quot;/&gt;&lt;property id=&quot;20307&quot; value=&quot;350&quot;/&gt;&lt;/object&gt;&lt;object type=&quot;3&quot; unique_id=&quot;10060&quot;&gt;&lt;property id=&quot;20148&quot; value=&quot;5&quot;/&gt;&lt;property id=&quot;20300&quot; value=&quot;Slide 57 - &amp;quot;CRR Auction&amp;quot;&quot;/&gt;&lt;property id=&quot;20307&quot; value=&quot;352&quot;/&gt;&lt;/object&gt;&lt;object type=&quot;3&quot; unique_id=&quot;10061&quot;&gt;&lt;property id=&quot;20148&quot; value=&quot;5&quot;/&gt;&lt;property id=&quot;20300&quot; value=&quot;Slide 58 - &amp;quot;CRR Auction&amp;quot;&quot;/&gt;&lt;property id=&quot;20307&quot; value=&quot;709&quot;/&gt;&lt;/object&gt;&lt;object type=&quot;3&quot; unique_id=&quot;10062&quot;&gt;&lt;property id=&quot;20148&quot; value=&quot;5&quot;/&gt;&lt;property id=&quot;20300&quot; value=&quot;Slide 59 - &amp;quot;CRR Auction&amp;quot;&quot;/&gt;&lt;property id=&quot;20307&quot; value=&quot;354&quot;/&gt;&lt;/object&gt;&lt;object type=&quot;3&quot; unique_id=&quot;10063&quot;&gt;&lt;property id=&quot;20148&quot; value=&quot;5&quot;/&gt;&lt;property id=&quot;20300&quot; value=&quot;Slide 60 - &amp;quot;CRR Auction&amp;quot;&quot;/&gt;&lt;property id=&quot;20307&quot; value=&quot;355&quot;/&gt;&lt;/object&gt;&lt;object type=&quot;3&quot; unique_id=&quot;10064&quot;&gt;&lt;property id=&quot;20148&quot; value=&quot;5&quot;/&gt;&lt;property id=&quot;20300&quot; value=&quot;Slide 61 - &amp;quot;CRR Auction &amp;quot;&quot;/&gt;&lt;property id=&quot;20307&quot; value=&quot;533&quot;/&gt;&lt;/object&gt;&lt;object type=&quot;3&quot; unique_id=&quot;10065&quot;&gt;&lt;property id=&quot;20148&quot; value=&quot;5&quot;/&gt;&lt;property id=&quot;20300&quot; value=&quot;Slide 62 - &amp;quot;CRR Auction&amp;quot;&quot;/&gt;&lt;property id=&quot;20307&quot; value=&quot;667&quot;/&gt;&lt;/object&gt;&lt;object type=&quot;3&quot; unique_id=&quot;10066&quot;&gt;&lt;property id=&quot;20148&quot; value=&quot;5&quot;/&gt;&lt;property id=&quot;20300&quot; value=&quot;Slide 63 - &amp;quot;CRR Auction&amp;quot;&quot;/&gt;&lt;property id=&quot;20307&quot; value=&quot;696&quot;/&gt;&lt;/object&gt;&lt;object type=&quot;3&quot; unique_id=&quot;10067&quot;&gt;&lt;property id=&quot;20148&quot; value=&quot;5&quot;/&gt;&lt;property id=&quot;20300&quot; value=&quot;Slide 64 - &amp;quot;CRR Auction&amp;quot;&quot;/&gt;&lt;property id=&quot;20307&quot; value=&quot;668&quot;/&gt;&lt;/object&gt;&lt;object type=&quot;3&quot; unique_id=&quot;10068&quot;&gt;&lt;property id=&quot;20148&quot; value=&quot;5&quot;/&gt;&lt;property id=&quot;20300&quot; value=&quot;Slide 65 - &amp;quot;CRR Auctions&amp;quot;&quot;/&gt;&lt;property id=&quot;20307&quot; value=&quot;669&quot;/&gt;&lt;/object&gt;&lt;object type=&quot;3&quot; unique_id=&quot;10069&quot;&gt;&lt;property id=&quot;20148&quot; value=&quot;5&quot;/&gt;&lt;property id=&quot;20300&quot; value=&quot;Slide 66 - &amp;quot;CRR Auction&amp;quot;&quot;/&gt;&lt;property id=&quot;20307&quot; value=&quot;356&quot;/&gt;&lt;/object&gt;&lt;object type=&quot;3&quot; unique_id=&quot;10070&quot;&gt;&lt;property id=&quot;20148&quot; value=&quot;5&quot;/&gt;&lt;property id=&quot;20300&quot; value=&quot;Slide 67 - &amp;quot;CRR Auction&amp;quot;&quot;/&gt;&lt;property id=&quot;20307&quot; value=&quot;357&quot;/&gt;&lt;/object&gt;&lt;object type=&quot;3&quot; unique_id=&quot;10071&quot;&gt;&lt;property id=&quot;20148&quot; value=&quot;5&quot;/&gt;&lt;property id=&quot;20300&quot; value=&quot;Slide 68 - &amp;quot;CRR Auction&amp;quot;&quot;/&gt;&lt;property id=&quot;20307&quot; value=&quot;710&quot;/&gt;&lt;/object&gt;&lt;object type=&quot;3&quot; unique_id=&quot;10072&quot;&gt;&lt;property id=&quot;20148&quot; value=&quot;5&quot;/&gt;&lt;property id=&quot;20300&quot; value=&quot;Slide 69 - &amp;quot;CRR Auction&amp;quot;&quot;/&gt;&lt;property id=&quot;20307&quot; value=&quot;359&quot;/&gt;&lt;/object&gt;&lt;object type=&quot;3&quot; unique_id=&quot;10073&quot;&gt;&lt;property id=&quot;20148&quot; value=&quot;5&quot;/&gt;&lt;property id=&quot;20300&quot; value=&quot;Slide 70 - &amp;quot;CRR Auction&amp;quot;&quot;/&gt;&lt;property id=&quot;20307&quot; value=&quot;360&quot;/&gt;&lt;/object&gt;&lt;object type=&quot;3&quot; unique_id=&quot;10074&quot;&gt;&lt;property id=&quot;20148&quot; value=&quot;5&quot;/&gt;&lt;property id=&quot;20300&quot; value=&quot;Slide 71 - &amp;quot;CRR Auction&amp;quot;&quot;/&gt;&lt;property id=&quot;20307&quot; value=&quot;645&quot;/&gt;&lt;/object&gt;&lt;object type=&quot;3&quot; unique_id=&quot;10075&quot;&gt;&lt;property id=&quot;20148&quot; value=&quot;5&quot;/&gt;&lt;property id=&quot;20300&quot; value=&quot;Slide 72 - &amp;quot;CRR Auction&amp;quot;&quot;/&gt;&lt;property id=&quot;20307&quot; value=&quot;644&quot;/&gt;&lt;/object&gt;&lt;object type=&quot;3&quot; unique_id=&quot;10076&quot;&gt;&lt;property id=&quot;20148&quot; value=&quot;5&quot;/&gt;&lt;property id=&quot;20300&quot; value=&quot;Slide 73 - &amp;quot;CRR Auction&amp;quot;&quot;/&gt;&lt;property id=&quot;20307&quot; value=&quot;643&quot;/&gt;&lt;/object&gt;&lt;object type=&quot;3&quot; unique_id=&quot;10077&quot;&gt;&lt;property id=&quot;20148&quot; value=&quot;5&quot;/&gt;&lt;property id=&quot;20300&quot; value=&quot;Slide 74 - &amp;quot;CRR Auction&amp;quot;&quot;/&gt;&lt;property id=&quot;20307&quot; value=&quot;642&quot;/&gt;&lt;/object&gt;&lt;object type=&quot;3&quot; unique_id=&quot;10078&quot;&gt;&lt;property id=&quot;20148&quot; value=&quot;5&quot;/&gt;&lt;property id=&quot;20300&quot; value=&quot;Slide 75 - &amp;quot;CRR Auction&amp;quot;&quot;/&gt;&lt;property id=&quot;20307&quot; value=&quot;534&quot;/&gt;&lt;/object&gt;&lt;object type=&quot;3&quot; unique_id=&quot;10079&quot;&gt;&lt;property id=&quot;20148&quot; value=&quot;5&quot;/&gt;&lt;property id=&quot;20300&quot; value=&quot;Slide 76 - &amp;quot;CRR Auction&amp;quot;&quot;/&gt;&lt;property id=&quot;20307&quot; value=&quot;365&quot;/&gt;&lt;/object&gt;&lt;object type=&quot;3&quot; unique_id=&quot;10080&quot;&gt;&lt;property id=&quot;20148&quot; value=&quot;5&quot;/&gt;&lt;property id=&quot;20300&quot; value=&quot;Slide 77 - &amp;quot;CRR Auction&amp;quot;&quot;/&gt;&lt;property id=&quot;20307&quot; value=&quot;366&quot;/&gt;&lt;/object&gt;&lt;object type=&quot;3&quot; unique_id=&quot;10081&quot;&gt;&lt;property id=&quot;20148&quot; value=&quot;5&quot;/&gt;&lt;property id=&quot;20300&quot; value=&quot;Slide 78 - &amp;quot;CRR Auction&amp;quot;&quot;/&gt;&lt;property id=&quot;20307&quot; value=&quot;665&quot;/&gt;&lt;/object&gt;&lt;object type=&quot;3&quot; unique_id=&quot;10082&quot;&gt;&lt;property id=&quot;20148&quot; value=&quot;5&quot;/&gt;&lt;property id=&quot;20300&quot; value=&quot;Slide 79 - &amp;quot;CRR Auction&amp;quot;&quot;/&gt;&lt;property id=&quot;20307&quot; value=&quot;367&quot;/&gt;&lt;/object&gt;&lt;object type=&quot;3&quot; unique_id=&quot;10083&quot;&gt;&lt;property id=&quot;20148&quot; value=&quot;5&quot;/&gt;&lt;property id=&quot;20300&quot; value=&quot;Slide 80 - &amp;quot;CRR Auction&amp;quot;&quot;/&gt;&lt;property id=&quot;20307&quot; value=&quot;369&quot;/&gt;&lt;/object&gt;&lt;object type=&quot;3&quot; unique_id=&quot;10084&quot;&gt;&lt;property id=&quot;20148&quot; value=&quot;5&quot;/&gt;&lt;property id=&quot;20300&quot; value=&quot;Slide 81 - &amp;quot;CRR Auction&amp;quot;&quot;/&gt;&lt;property id=&quot;20307&quot; value=&quot;535&quot;/&gt;&lt;/object&gt;&lt;object type=&quot;3&quot; unique_id=&quot;10085&quot;&gt;&lt;property id=&quot;20148&quot; value=&quot;5&quot;/&gt;&lt;property id=&quot;20300&quot; value=&quot;Slide 82 - &amp;quot;CRR Auction&amp;quot;&quot;/&gt;&lt;property id=&quot;20307&quot; value=&quot;370&quot;/&gt;&lt;/object&gt;&lt;object type=&quot;3&quot; unique_id=&quot;10086&quot;&gt;&lt;property id=&quot;20148&quot; value=&quot;5&quot;/&gt;&lt;property id=&quot;20300&quot; value=&quot;Slide 83 - &amp;quot;CRR Auction&amp;quot;&quot;/&gt;&lt;property id=&quot;20307&quot; value=&quot;373&quot;/&gt;&lt;/object&gt;&lt;object type=&quot;3&quot; unique_id=&quot;10087&quot;&gt;&lt;property id=&quot;20148&quot; value=&quot;5&quot;/&gt;&lt;property id=&quot;20300&quot; value=&quot;Slide 84 - &amp;quot;CRR Auction&amp;quot;&quot;/&gt;&lt;property id=&quot;20307&quot; value=&quot;375&quot;/&gt;&lt;/object&gt;&lt;object type=&quot;3&quot; unique_id=&quot;10088&quot;&gt;&lt;property id=&quot;20148&quot; value=&quot;5&quot;/&gt;&lt;property id=&quot;20300&quot; value=&quot;Slide 85 - &amp;quot;CRR Auction&amp;quot;&quot;/&gt;&lt;property id=&quot;20307&quot; value=&quot;714&quot;/&gt;&lt;/object&gt;&lt;object type=&quot;3&quot; unique_id=&quot;10089&quot;&gt;&lt;property id=&quot;20148&quot; value=&quot;5&quot;/&gt;&lt;property id=&quot;20300&quot; value=&quot;Slide 86 - &amp;quot;CRR Auction Settlements&amp;quot;&quot;/&gt;&lt;property id=&quot;20307&quot; value=&quot;377&quot;/&gt;&lt;/object&gt;&lt;object type=&quot;3&quot; unique_id=&quot;10090&quot;&gt;&lt;property id=&quot;20148&quot; value=&quot;5&quot;/&gt;&lt;property id=&quot;20300&quot; value=&quot;Slide 87 - &amp;quot;Activity: Calculating Awards&amp;quot;&quot;/&gt;&lt;property id=&quot;20307&quot; value=&quot;664&quot;/&gt;&lt;/object&gt;&lt;object type=&quot;3&quot; unique_id=&quot;10091&quot;&gt;&lt;property id=&quot;20148&quot; value=&quot;5&quot;/&gt;&lt;property id=&quot;20300&quot; value=&quot;Slide 88 - &amp;quot;CRR Auction – Transmission Capacity&amp;quot;&quot;/&gt;&lt;property id=&quot;20307&quot; value=&quot;379&quot;/&gt;&lt;/object&gt;&lt;object type=&quot;3&quot; unique_id=&quot;10092&quot;&gt;&lt;property id=&quot;20148&quot; value=&quot;5&quot;/&gt;&lt;property id=&quot;20300&quot; value=&quot;Slide 89 - &amp;quot;Module 2: Summary&amp;quot;&quot;/&gt;&lt;property id=&quot;20307&quot; value=&quot;381&quot;/&gt;&lt;/object&gt;&lt;object type=&quot;3&quot; unique_id=&quot;10093&quot;&gt;&lt;property id=&quot;20148&quot; value=&quot;5&quot;/&gt;&lt;property id=&quot;20300&quot; value=&quot;Slide 90 - &amp;quot;Module 3: Trading of Congestion Revenue Rights &amp;quot;&quot;/&gt;&lt;property id=&quot;20307&quot; value=&quot;382&quot;/&gt;&lt;/object&gt;&lt;object type=&quot;3&quot; unique_id=&quot;10094&quot;&gt;&lt;property id=&quot;20148&quot; value=&quot;5&quot;/&gt;&lt;property id=&quot;20300&quot; value=&quot;Slide 91 - &amp;quot;Module 3: Objectives&amp;quot;&quot;/&gt;&lt;property id=&quot;20307&quot; value=&quot;383&quot;/&gt;&lt;/object&gt;&lt;object type=&quot;3&quot; unique_id=&quot;10095&quot;&gt;&lt;property id=&quot;20148&quot; value=&quot;5&quot;/&gt;&lt;property id=&quot;20300&quot; value=&quot;Slide 92 - &amp;quot;Bilateral Trades of CRRs&amp;quot;&quot;/&gt;&lt;property id=&quot;20307&quot; value=&quot;385&quot;/&gt;&lt;/object&gt;&lt;object type=&quot;3&quot; unique_id=&quot;10096&quot;&gt;&lt;property id=&quot;20148&quot; value=&quot;5&quot;/&gt;&lt;property id=&quot;20300&quot; value=&quot;Slide 93 - &amp;quot;Tradable Congestion Revenue Rights&amp;quot;&quot;/&gt;&lt;property id=&quot;20307&quot; value=&quot;386&quot;/&gt;&lt;/object&gt;&lt;object type=&quot;3&quot; unique_id=&quot;10097&quot;&gt;&lt;property id=&quot;20148&quot; value=&quot;5&quot;/&gt;&lt;property id=&quot;20300&quot; value=&quot;Slide 94 - &amp;quot;Parameters for Trading Congestion Revenue Rights&amp;quot;&quot;/&gt;&lt;property id=&quot;20307&quot; value=&quot;387&quot;/&gt;&lt;/object&gt;&lt;object type=&quot;3&quot; unique_id=&quot;10098&quot;&gt;&lt;property id=&quot;20148&quot; value=&quot;5&quot;/&gt;&lt;property id=&quot;20300&quot; value=&quot;Slide 95 - &amp;quot;Parameters for Trading Congestion Revenue Rights&amp;quot;&quot;/&gt;&lt;property id=&quot;20307&quot; value=&quot;388&quot;/&gt;&lt;/object&gt;&lt;object type=&quot;3&quot; unique_id=&quot;10099&quot;&gt;&lt;property id=&quot;20148&quot; value=&quot;5&quot;/&gt;&lt;property id=&quot;20300&quot; value=&quot;Slide 96 - &amp;quot;Parameters for Trading Congestion Revenue Rights (continued)&amp;quot;&quot;/&gt;&lt;property id=&quot;20307&quot; value=&quot;389&quot;/&gt;&lt;/object&gt;&lt;object type=&quot;3&quot; unique_id=&quot;10100&quot;&gt;&lt;property id=&quot;20148&quot; value=&quot;5&quot;/&gt;&lt;property id=&quot;20300&quot; value=&quot;Slide 97 - &amp;quot;Posting Offers and Bids for Trades&amp;quot;&quot;/&gt;&lt;property id=&quot;20307&quot; value=&quot;390&quot;/&gt;&lt;/object&gt;&lt;object type=&quot;3&quot; unique_id=&quot;10101&quot;&gt;&lt;property id=&quot;20148&quot; value=&quot;5&quot;/&gt;&lt;property id=&quot;20300&quot; value=&quot;Slide 98 - &amp;quot;Trading of Congestion Revenue Rights&amp;quot;&quot;/&gt;&lt;property id=&quot;20307&quot; value=&quot;391&quot;/&gt;&lt;/object&gt;&lt;object type=&quot;3&quot; unique_id=&quot;10102&quot;&gt;&lt;property id=&quot;20148&quot; value=&quot;5&quot;/&gt;&lt;property id=&quot;20300&quot; value=&quot;Slide 99 - &amp;quot;Trading of Congestion Revenue Rights&amp;quot;&quot;/&gt;&lt;property id=&quot;20307&quot; value=&quot;392&quot;/&gt;&lt;/object&gt;&lt;object type=&quot;3&quot; unique_id=&quot;10103&quot;&gt;&lt;property id=&quot;20148&quot; value=&quot;5&quot;/&gt;&lt;property id=&quot;20300&quot; value=&quot;Slide 100 - &amp;quot;Trading of Congestion Revenue Rights&amp;quot;&quot;/&gt;&lt;property id=&quot;20307&quot; value=&quot;394&quot;/&gt;&lt;/object&gt;&lt;object type=&quot;3&quot; unique_id=&quot;10104&quot;&gt;&lt;property id=&quot;20148&quot; value=&quot;5&quot;/&gt;&lt;property id=&quot;20300&quot; value=&quot;Slide 101 - &amp;quot;Settlements of Traded Congestion Revenue Rights&amp;quot;&quot;/&gt;&lt;property id=&quot;20307&quot; value=&quot;395&quot;/&gt;&lt;/object&gt;&lt;object type=&quot;3&quot; unique_id=&quot;10105&quot;&gt;&lt;property id=&quot;20148&quot; value=&quot;5&quot;/&gt;&lt;property id=&quot;20300&quot; value=&quot;Slide 102 - &amp;quot;Module 3: Summary&amp;quot;&quot;/&gt;&lt;property id=&quot;20307&quot; value=&quot;396&quot;/&gt;&lt;/object&gt;&lt;object type=&quot;3&quot; unique_id=&quot;10106&quot;&gt;&lt;property id=&quot;20148&quot; value=&quot;5&quot;/&gt;&lt;property id=&quot;20300&quot; value=&quot;Slide 103 - &amp;quot;Module 4: Managing Creditworthiness &amp;quot;&quot;/&gt;&lt;property id=&quot;20307&quot; value=&quot;397&quot;/&gt;&lt;/object&gt;&lt;object type=&quot;3&quot; unique_id=&quot;10107&quot;&gt;&lt;property id=&quot;20148&quot; value=&quot;5&quot;/&gt;&lt;property id=&quot;20300&quot; value=&quot;Slide 104 - &amp;quot;Module 4: Objectives&amp;quot;&quot;/&gt;&lt;property id=&quot;20307&quot; value=&quot;536&quot;/&gt;&lt;/object&gt;&lt;object type=&quot;3&quot; unique_id=&quot;10108&quot;&gt;&lt;property id=&quot;20148&quot; value=&quot;5&quot;/&gt;&lt;property id=&quot;20300&quot; value=&quot;Slide 105 - &amp;quot;Managing Credit&amp;quot;&quot;/&gt;&lt;property id=&quot;20307&quot; value=&quot;537&quot;/&gt;&lt;/object&gt;&lt;object type=&quot;3&quot; unique_id=&quot;10109&quot;&gt;&lt;property id=&quot;20148&quot; value=&quot;5&quot;/&gt;&lt;property id=&quot;20300&quot; value=&quot;Slide 106 - &amp;quot;Counter-Party&amp;quot;&quot;/&gt;&lt;property id=&quot;20307&quot; value=&quot;539&quot;/&gt;&lt;/object&gt;&lt;object type=&quot;3&quot; unique_id=&quot;10110&quot;&gt;&lt;property id=&quot;20148&quot; value=&quot;5&quot;/&gt;&lt;property id=&quot;20300&quot; value=&quot;Slide 107 - &amp;quot;Available Credit Limit&amp;quot;&quot;/&gt;&lt;property id=&quot;20307&quot; value=&quot;540&quot;/&gt;&lt;/object&gt;&lt;object type=&quot;3&quot; unique_id=&quot;10111&quot;&gt;&lt;property id=&quot;20148&quot; value=&quot;5&quot;/&gt;&lt;property id=&quot;20300&quot; value=&quot;Slide 108 - &amp;quot;Available Credit Limit&amp;quot;&quot;/&gt;&lt;property id=&quot;20307&quot; value=&quot;708&quot;/&gt;&lt;/object&gt;&lt;object type=&quot;3&quot; unique_id=&quot;10112&quot;&gt;&lt;property id=&quot;20148&quot; value=&quot;5&quot;/&gt;&lt;property id=&quot;20300&quot; value=&quot;Slide 109 - &amp;quot;Available Credit Limit&amp;quot;&quot;/&gt;&lt;property id=&quot;20307&quot; value=&quot;541&quot;/&gt;&lt;/object&gt;&lt;object type=&quot;3&quot; unique_id=&quot;10113&quot;&gt;&lt;property id=&quot;20148&quot; value=&quot;5&quot;/&gt;&lt;property id=&quot;20300&quot; value=&quot;Slide 110 - &amp;quot;Available Credit Limit&amp;quot;&quot;/&gt;&lt;property id=&quot;20307&quot; value=&quot;542&quot;/&gt;&lt;/object&gt;&lt;object type=&quot;3&quot; unique_id=&quot;10114&quot;&gt;&lt;property id=&quot;20148&quot; value=&quot;5&quot;/&gt;&lt;property id=&quot;20300&quot; value=&quot;Slide 111 - &amp;quot;Available Credit Limit&amp;quot;&quot;/&gt;&lt;property id=&quot;20307&quot; value=&quot;543&quot;/&gt;&lt;/object&gt;&lt;object type=&quot;3&quot; unique_id=&quot;10115&quot;&gt;&lt;property id=&quot;20148&quot; value=&quot;5&quot;/&gt;&lt;property id=&quot;20300&quot; value=&quot;Slide 112 - &amp;quot;Available Credit Limit&amp;quot;&quot;/&gt;&lt;property id=&quot;20307&quot; value=&quot;544&quot;/&gt;&lt;/object&gt;&lt;object type=&quot;3&quot; unique_id=&quot;10116&quot;&gt;&lt;property id=&quot;20148&quot; value=&quot;5&quot;/&gt;&lt;property id=&quot;20300&quot; value=&quot;Slide 113 - &amp;quot;Available Credit Limit&amp;quot;&quot;/&gt;&lt;property id=&quot;20307&quot; value=&quot;545&quot;/&gt;&lt;/object&gt;&lt;object type=&quot;3&quot; unique_id=&quot;10117&quot;&gt;&lt;property id=&quot;20148&quot; value=&quot;5&quot;/&gt;&lt;property id=&quot;20300&quot; value=&quot;Slide 114 - &amp;quot;Available Credit Limit&amp;quot;&quot;/&gt;&lt;property id=&quot;20307&quot; value=&quot;614&quot;/&gt;&lt;/object&gt;&lt;object type=&quot;3&quot; unique_id=&quot;10118&quot;&gt;&lt;property id=&quot;20148&quot; value=&quot;5&quot;/&gt;&lt;property id=&quot;20300&quot; value=&quot;Slide 115 - &amp;quot;Available Credit Limit&amp;quot;&quot;/&gt;&lt;property id=&quot;20307&quot; value=&quot;546&quot;/&gt;&lt;/object&gt;&lt;object type=&quot;3&quot; unique_id=&quot;10119&quot;&gt;&lt;property id=&quot;20148&quot; value=&quot;5&quot;/&gt;&lt;property id=&quot;20300&quot; value=&quot;Slide 116 - &amp;quot;Available Credit Limit&amp;quot;&quot;/&gt;&lt;property id=&quot;20307&quot; value=&quot;547&quot;/&gt;&lt;/object&gt;&lt;object type=&quot;3&quot; unique_id=&quot;10120&quot;&gt;&lt;property id=&quot;20148&quot; value=&quot;5&quot;/&gt;&lt;property id=&quot;20300&quot; value=&quot;Slide 117 - &amp;quot;Available Credit Limit&amp;quot;&quot;/&gt;&lt;property id=&quot;20307&quot; value=&quot;548&quot;/&gt;&lt;/object&gt;&lt;object type=&quot;3&quot; unique_id=&quot;10121&quot;&gt;&lt;property id=&quot;20148&quot; value=&quot;5&quot;/&gt;&lt;property id=&quot;20300&quot; value=&quot;Slide 118 - &amp;quot;Available Credit Limit&amp;quot;&quot;/&gt;&lt;property id=&quot;20307&quot; value=&quot;549&quot;/&gt;&lt;/object&gt;&lt;object type=&quot;3&quot; unique_id=&quot;10122&quot;&gt;&lt;property id=&quot;20148&quot; value=&quot;5&quot;/&gt;&lt;property id=&quot;20300&quot; value=&quot;Slide 119 - &amp;quot;Available Credit Limit&amp;quot;&quot;/&gt;&lt;property id=&quot;20307&quot; value=&quot;615&quot;/&gt;&lt;/object&gt;&lt;object type=&quot;3&quot; unique_id=&quot;10123&quot;&gt;&lt;property id=&quot;20148&quot; value=&quot;5&quot;/&gt;&lt;property id=&quot;20300&quot; value=&quot;Slide 120 - &amp;quot;Available Credit Limit&amp;quot;&quot;/&gt;&lt;property id=&quot;20307&quot; value=&quot;616&quot;/&gt;&lt;/object&gt;&lt;object type=&quot;3&quot; unique_id=&quot;10124&quot;&gt;&lt;property id=&quot;20148&quot; value=&quot;5&quot;/&gt;&lt;property id=&quot;20300&quot; value=&quot;Slide 121 - &amp;quot;Managing Creditworthiness&amp;quot;&quot;/&gt;&lt;property id=&quot;20307&quot; value=&quot;624&quot;/&gt;&lt;/object&gt;&lt;object type=&quot;3&quot; unique_id=&quot;10125&quot;&gt;&lt;property id=&quot;20148&quot; value=&quot;5&quot;/&gt;&lt;property id=&quot;20300&quot; value=&quot;Slide 122 - &amp;quot;Managing Creditworthiness&amp;quot;&quot;/&gt;&lt;property id=&quot;20307&quot; value=&quot;625&quot;/&gt;&lt;/object&gt;&lt;object type=&quot;3&quot; unique_id=&quot;10126&quot;&gt;&lt;property id=&quot;20148&quot; value=&quot;5&quot;/&gt;&lt;property id=&quot;20300&quot; value=&quot;Slide 123 - &amp;quot;Managing Creditworthiness&amp;quot;&quot;/&gt;&lt;property id=&quot;20307&quot; value=&quot;626&quot;/&gt;&lt;/object&gt;&lt;object type=&quot;3&quot; unique_id=&quot;10127&quot;&gt;&lt;property id=&quot;20148&quot; value=&quot;5&quot;/&gt;&lt;property id=&quot;20300&quot; value=&quot;Slide 124 - &amp;quot;Managing Creditworthiness: Example 1&amp;quot;&quot;/&gt;&lt;property id=&quot;20307&quot; value=&quot;702&quot;/&gt;&lt;/object&gt;&lt;object type=&quot;3&quot; unique_id=&quot;10128&quot;&gt;&lt;property id=&quot;20148&quot; value=&quot;5&quot;/&gt;&lt;property id=&quot;20300&quot; value=&quot;Slide 125 - &amp;quot;Managing Creditworthiness: Example 1&amp;quot;&quot;/&gt;&lt;property id=&quot;20307&quot; value=&quot;703&quot;/&gt;&lt;/object&gt;&lt;object type=&quot;3&quot; unique_id=&quot;10129&quot;&gt;&lt;property id=&quot;20148&quot; value=&quot;5&quot;/&gt;&lt;property id=&quot;20300&quot; value=&quot;Slide 126 - &amp;quot;Managing Creditworthiness: Example 1&amp;quot;&quot;/&gt;&lt;property id=&quot;20307&quot; value=&quot;704&quot;/&gt;&lt;/object&gt;&lt;object type=&quot;3&quot; unique_id=&quot;10130&quot;&gt;&lt;property id=&quot;20148&quot; value=&quot;5&quot;/&gt;&lt;property id=&quot;20300&quot; value=&quot;Slide 127 - &amp;quot;Managing Creditworthiness: Example 2&amp;quot;&quot;/&gt;&lt;property id=&quot;20307&quot; value=&quot;705&quot;/&gt;&lt;/object&gt;&lt;object type=&quot;3&quot; unique_id=&quot;10131&quot;&gt;&lt;property id=&quot;20148&quot; value=&quot;5&quot;/&gt;&lt;property id=&quot;20300&quot; value=&quot;Slide 128 - &amp;quot;Managing Creditworthiness: Example 2&amp;quot;&quot;/&gt;&lt;property id=&quot;20307&quot; value=&quot;706&quot;/&gt;&lt;/object&gt;&lt;object type=&quot;3&quot; unique_id=&quot;10132&quot;&gt;&lt;property id=&quot;20148&quot; value=&quot;5&quot;/&gt;&lt;property id=&quot;20300&quot; value=&quot;Slide 129 - &amp;quot;Managing Creditworthiness: Example 2&amp;quot;&quot;/&gt;&lt;property id=&quot;20307&quot; value=&quot;707&quot;/&gt;&lt;/object&gt;&lt;object type=&quot;3&quot; unique_id=&quot;10133&quot;&gt;&lt;property id=&quot;20148&quot; value=&quot;5&quot;/&gt;&lt;property id=&quot;20300&quot; value=&quot;Slide 130 - &amp;quot;Module 4: Summary&amp;quot;&quot;/&gt;&lt;property id=&quot;20307&quot; value=&quot;560&quot;/&gt;&lt;/object&gt;&lt;object type=&quot;3&quot; unique_id=&quot;10134&quot;&gt;&lt;property id=&quot;20148&quot; value=&quot;5&quot;/&gt;&lt;property id=&quot;20300&quot; value=&quot;Slide 131 - &amp;quot;Module 5: CRR Settlements&amp;quot;&quot;/&gt;&lt;property id=&quot;20307&quot; value=&quot;464&quot;/&gt;&lt;/object&gt;&lt;object type=&quot;3&quot; unique_id=&quot;10135&quot;&gt;&lt;property id=&quot;20148&quot; value=&quot;5&quot;/&gt;&lt;property id=&quot;20300&quot; value=&quot;Slide 132 - &amp;quot;Module 5: Objectives&amp;quot;&quot;/&gt;&lt;property id=&quot;20307&quot; value=&quot;465&quot;/&gt;&lt;/object&gt;&lt;object type=&quot;3&quot; unique_id=&quot;10136&quot;&gt;&lt;property id=&quot;20148&quot; value=&quot;5&quot;/&gt;&lt;property id=&quot;20300&quot; value=&quot;Slide 133 - &amp;quot;Financial Impacts: Allocation, Auction &amp;amp; Bilateral Trades&amp;quot;&quot;/&gt;&lt;property id=&quot;20307&quot; value=&quot;466&quot;/&gt;&lt;/object&gt;&lt;object type=&quot;3&quot; unique_id=&quot;10137&quot;&gt;&lt;property id=&quot;20148&quot; value=&quot;5&quot;/&gt;&lt;property id=&quot;20300&quot; value=&quot;Slide 134 - &amp;quot;Invoicing of CRR Auction&amp;quot;&quot;/&gt;&lt;property id=&quot;20307&quot; value=&quot;561&quot;/&gt;&lt;/object&gt;&lt;object type=&quot;3&quot; unique_id=&quot;10138&quot;&gt;&lt;property id=&quot;20148&quot; value=&quot;5&quot;/&gt;&lt;property id=&quot;20300&quot; value=&quot;Slide 135 - &amp;quot;Auction Revenue Money Flow &amp;quot;&quot;/&gt;&lt;property id=&quot;20307&quot; value=&quot;468&quot;/&gt;&lt;/object&gt;&lt;object type=&quot;3&quot; unique_id=&quot;10139&quot;&gt;&lt;property id=&quot;20148&quot; value=&quot;5&quot;/&gt;&lt;property id=&quot;20300&quot; value=&quot;Slide 136 - &amp;quot;Auction Revenue Money Flow &amp;quot;&quot;/&gt;&lt;property id=&quot;20307&quot; value=&quot;562&quot;/&gt;&lt;/object&gt;&lt;object type=&quot;3&quot; unique_id=&quot;10140&quot;&gt;&lt;property id=&quot;20148&quot; value=&quot;5&quot;/&gt;&lt;property id=&quot;20300&quot; value=&quot;Slide 137 - &amp;quot;Day-Ahead Settlement of CRRs&amp;quot;&quot;/&gt;&lt;property id=&quot;20307&quot; value=&quot;470&quot;/&gt;&lt;/object&gt;&lt;object type=&quot;3&quot; unique_id=&quot;10141&quot;&gt;&lt;property id=&quot;20148&quot; value=&quot;5&quot;/&gt;&lt;property id=&quot;20300&quot; value=&quot;Slide 138 - &amp;quot;Day-Ahead Settlement of CRRs – Money Flow&amp;quot;&quot;/&gt;&lt;property id=&quot;20307&quot; value=&quot;629&quot;/&gt;&lt;/object&gt;&lt;object type=&quot;3&quot; unique_id=&quot;10142&quot;&gt;&lt;property id=&quot;20148&quot; value=&quot;5&quot;/&gt;&lt;property id=&quot;20300&quot; value=&quot;Slide 139 - &amp;quot;Payment for CRRs Settled in Day-Ahead&amp;quot;&quot;/&gt;&lt;property id=&quot;20307&quot; value=&quot;563&quot;/&gt;&lt;/object&gt;&lt;object type=&quot;3&quot; unique_id=&quot;10143&quot;&gt;&lt;property id=&quot;20148&quot; value=&quot;5&quot;/&gt;&lt;property id=&quot;20300&quot; value=&quot;Slide 140 - &amp;quot;Payment for CRRs Settled in Day-Ahead&amp;quot;&quot;/&gt;&lt;property id=&quot;20307&quot; value=&quot;564&quot;/&gt;&lt;/object&gt;&lt;object type=&quot;3&quot; unique_id=&quot;10144&quot;&gt;&lt;property id=&quot;20148&quot; value=&quot;5&quot;/&gt;&lt;property id=&quot;20300&quot; value=&quot;Slide 141 - &amp;quot;Payment for CRRs Settled in Day-Ahead&amp;quot;&quot;/&gt;&lt;property id=&quot;20307&quot; value=&quot;473&quot;/&gt;&lt;/object&gt;&lt;object type=&quot;3&quot; unique_id=&quot;10145&quot;&gt;&lt;property id=&quot;20148&quot; value=&quot;5&quot;/&gt;&lt;property id=&quot;20300&quot; value=&quot;Slide 142 - &amp;quot;Payment for CRRs Settled in Day-Ahead&amp;quot;&quot;/&gt;&lt;property id=&quot;20307&quot; value=&quot;572&quot;/&gt;&lt;/object&gt;&lt;object type=&quot;3&quot; unique_id=&quot;10146&quot;&gt;&lt;property id=&quot;20148&quot; value=&quot;5&quot;/&gt;&lt;property id=&quot;20300&quot; value=&quot;Slide 143 - &amp;quot;Payment for CRRs Settled in Day-Ahead&amp;quot;&quot;/&gt;&lt;property id=&quot;20307&quot; value=&quot;573&quot;/&gt;&lt;/object&gt;&lt;object type=&quot;3&quot; unique_id=&quot;10147&quot;&gt;&lt;property id=&quot;20148&quot; value=&quot;5&quot;/&gt;&lt;property id=&quot;20300&quot; value=&quot;Slide 144 - &amp;quot;Payment for CRRs Settled in Day-Ahead&amp;quot;&quot;/&gt;&lt;property id=&quot;20307&quot; value=&quot;476&quot;/&gt;&lt;/object&gt;&lt;object type=&quot;3&quot; unique_id=&quot;10148&quot;&gt;&lt;property id=&quot;20148&quot; value=&quot;5&quot;/&gt;&lt;property id=&quot;20300&quot; value=&quot;Slide 145 - &amp;quot;Payment for CRRs Settled in Day-Ahead&amp;quot;&quot;/&gt;&lt;property id=&quot;20307&quot; value=&quot;609&quot;/&gt;&lt;/object&gt;&lt;object type=&quot;3&quot; unique_id=&quot;10149&quot;&gt;&lt;property id=&quot;20148&quot; value=&quot;5&quot;/&gt;&lt;property id=&quot;20300&quot; value=&quot;Slide 146 - &amp;quot;Payment for CRRs Settled in Day-Ahead&amp;quot;&quot;/&gt;&lt;property id=&quot;20307&quot; value=&quot;496&quot;/&gt;&lt;/object&gt;&lt;object type=&quot;3&quot; unique_id=&quot;10150&quot;&gt;&lt;property id=&quot;20148&quot; value=&quot;5&quot;/&gt;&lt;property id=&quot;20300&quot; value=&quot;Slide 147 - &amp;quot;Payment for CRRs Settled in Day-Ahead&amp;quot;&quot;/&gt;&lt;property id=&quot;20307&quot; value=&quot;497&quot;/&gt;&lt;/object&gt;&lt;object type=&quot;3&quot; unique_id=&quot;10151&quot;&gt;&lt;property id=&quot;20148&quot; value=&quot;5&quot;/&gt;&lt;property id=&quot;20300&quot; value=&quot;Slide 148 - &amp;quot;Payment for CRRs Settled in Day-Ahead&amp;quot;&quot;/&gt;&lt;property id=&quot;20307&quot; value=&quot;498&quot;/&gt;&lt;/object&gt;&lt;object type=&quot;3&quot; unique_id=&quot;10152&quot;&gt;&lt;property id=&quot;20148&quot; value=&quot;5&quot;/&gt;&lt;property id=&quot;20300&quot; value=&quot;Slide 149 - &amp;quot;Payment for CRRs Settled in Day-Ahead&amp;quot;&quot;/&gt;&lt;property id=&quot;20307&quot; value=&quot;637&quot;/&gt;&lt;/object&gt;&lt;object type=&quot;3&quot; unique_id=&quot;10153&quot;&gt;&lt;property id=&quot;20148&quot; value=&quot;5&quot;/&gt;&lt;property id=&quot;20300&quot; value=&quot;Slide 150 - &amp;quot;Payment for CRRs Settled in Day-Ahead&amp;quot;&quot;/&gt;&lt;property id=&quot;20307&quot; value=&quot;638&quot;/&gt;&lt;/object&gt;&lt;object type=&quot;3&quot; unique_id=&quot;10154&quot;&gt;&lt;property id=&quot;20148&quot; value=&quot;5&quot;/&gt;&lt;property id=&quot;20300&quot; value=&quot;Slide 151 - &amp;quot;Day-Ahead Settlement of CRRs – Money Flow&amp;quot;&quot;/&gt;&lt;property id=&quot;20307&quot; value=&quot;630&quot;/&gt;&lt;/object&gt;&lt;object type=&quot;3&quot; unique_id=&quot;10155&quot;&gt;&lt;property id=&quot;20148&quot; value=&quot;5&quot;/&gt;&lt;property id=&quot;20300&quot; value=&quot;Slide 152 - &amp;quot;Day-Ahead Settlement of CRRs – Money Flow&amp;quot;&quot;/&gt;&lt;property id=&quot;20307&quot; value=&quot;631&quot;/&gt;&lt;/object&gt;&lt;object type=&quot;3&quot; unique_id=&quot;10156&quot;&gt;&lt;property id=&quot;20148&quot; value=&quot;5&quot;/&gt;&lt;property id=&quot;20300&quot; value=&quot;Slide 153 - &amp;quot;Day-Ahead Settlement of CRRs – Money Flow&amp;quot;&quot;/&gt;&lt;property id=&quot;20307&quot; value=&quot;632&quot;/&gt;&lt;/object&gt;&lt;object type=&quot;3&quot; unique_id=&quot;10157&quot;&gt;&lt;property id=&quot;20148&quot; value=&quot;5&quot;/&gt;&lt;property id=&quot;20300&quot; value=&quot;Slide 154 - &amp;quot;Day-Ahead Settlement of CRRs – Money Flow&amp;quot;&quot;/&gt;&lt;property id=&quot;20307&quot; value=&quot;633&quot;/&gt;&lt;/object&gt;&lt;object type=&quot;3&quot; unique_id=&quot;10158&quot;&gt;&lt;property id=&quot;20148&quot; value=&quot;5&quot;/&gt;&lt;property id=&quot;20300&quot; value=&quot;Slide 155 - &amp;quot;Shortfall Charge for CRRs Settled in Day-Ahead&amp;quot;&quot;/&gt;&lt;property id=&quot;20307&quot; value=&quot;481&quot;/&gt;&lt;/object&gt;&lt;object type=&quot;3&quot; unique_id=&quot;10159&quot;&gt;&lt;property id=&quot;20148&quot; value=&quot;5&quot;/&gt;&lt;property id=&quot;20300&quot; value=&quot;Slide 156 - &amp;quot;Shortfall Charge for CRRs Settled in Day-Ahead (continued)&amp;quot;&quot;/&gt;&lt;property id=&quot;20307&quot; value=&quot;482&quot;/&gt;&lt;/object&gt;&lt;object type=&quot;3&quot; unique_id=&quot;10160&quot;&gt;&lt;property id=&quot;20148&quot; value=&quot;5&quot;/&gt;&lt;property id=&quot;20300&quot; value=&quot;Slide 157 - &amp;quot;Day-Ahead Settlement of CRRs – Money Flow (continued)&amp;quot;&quot;/&gt;&lt;property id=&quot;20307&quot; value=&quot;484&quot;/&gt;&lt;/object&gt;&lt;object type=&quot;3&quot; unique_id=&quot;10161&quot;&gt;&lt;property id=&quot;20148&quot; value=&quot;5&quot;/&gt;&lt;property id=&quot;20300&quot; value=&quot;Slide 158 - &amp;quot;Balancing Account (continued)&amp;quot;&quot;/&gt;&lt;property id=&quot;20307&quot; value=&quot;485&quot;/&gt;&lt;/object&gt;&lt;object type=&quot;3&quot; unique_id=&quot;10162&quot;&gt;&lt;property id=&quot;20148&quot; value=&quot;5&quot;/&gt;&lt;property id=&quot;20300&quot; value=&quot;Slide 159 - &amp;quot;Day-Ahead Settlement of CRRs – Money Flow (continued)&amp;quot;&quot;/&gt;&lt;property id=&quot;20307&quot; value=&quot;486&quot;/&gt;&lt;/object&gt;&lt;object type=&quot;3&quot; unique_id=&quot;10163&quot;&gt;&lt;property id=&quot;20148&quot; value=&quot;5&quot;/&gt;&lt;property id=&quot;20300&quot; value=&quot;Slide 160 - &amp;quot;Day-Ahead Settlement of CRRs – Money Flow (continued)&amp;quot;&quot;/&gt;&lt;property id=&quot;20307&quot; value=&quot;649&quot;/&gt;&lt;/object&gt;&lt;object type=&quot;3&quot; unique_id=&quot;10164&quot;&gt;&lt;property id=&quot;20148&quot; value=&quot;5&quot;/&gt;&lt;property id=&quot;20300&quot; value=&quot;Slide 161 - &amp;quot;Activity: Calculating Settlements&amp;quot;&quot;/&gt;&lt;property id=&quot;20307&quot; value=&quot;487&quot;/&gt;&lt;/object&gt;&lt;object type=&quot;3&quot; unique_id=&quot;10165&quot;&gt;&lt;property id=&quot;20148&quot; value=&quot;5&quot;/&gt;&lt;property id=&quot;20300&quot; value=&quot;Slide 162 - &amp;quot;Annual Auction Revenues – Scenario #1&amp;quot;&quot;/&gt;&lt;property id=&quot;20307&quot; value=&quot;488&quot;/&gt;&lt;/object&gt;&lt;object type=&quot;3&quot; unique_id=&quot;10166&quot;&gt;&lt;property id=&quot;20148&quot; value=&quot;5&quot;/&gt;&lt;property id=&quot;20300&quot; value=&quot;Slide 163 - &amp;quot;Annual Auction Revenues – Scenario #1 (continued)&amp;quot;&quot;/&gt;&lt;property id=&quot;20307&quot; value=&quot;489&quot;/&gt;&lt;/object&gt;&lt;object type=&quot;3&quot; unique_id=&quot;10167&quot;&gt;&lt;property id=&quot;20148&quot; value=&quot;5&quot;/&gt;&lt;property id=&quot;20300&quot; value=&quot;Slide 164 - &amp;quot;Bilateral Trade – Scenario #2 (continued)&amp;quot;&quot;/&gt;&lt;property id=&quot;20307&quot; value=&quot;490&quot;/&gt;&lt;/object&gt;&lt;object type=&quot;3&quot; unique_id=&quot;10168&quot;&gt;&lt;property id=&quot;20148&quot; value=&quot;5&quot;/&gt;&lt;property id=&quot;20300&quot; value=&quot;Slide 165 - &amp;quot;Monthly Auction Revenues – Scenario #3&amp;quot;&quot;/&gt;&lt;property id=&quot;20307&quot; value=&quot;491&quot;/&gt;&lt;/object&gt;&lt;object type=&quot;3&quot; unique_id=&quot;10169&quot;&gt;&lt;property id=&quot;20148&quot; value=&quot;5&quot;/&gt;&lt;property id=&quot;20300&quot; value=&quot;Slide 166 - &amp;quot;CRR Portfolio&amp;quot;&quot;/&gt;&lt;property id=&quot;20307&quot; value=&quot;492&quot;/&gt;&lt;/object&gt;&lt;object type=&quot;3&quot; unique_id=&quot;10170&quot;&gt;&lt;property id=&quot;20148&quot; value=&quot;5&quot;/&gt;&lt;property id=&quot;20300&quot; value=&quot;Slide 167 - &amp;quot;CRRs Settled in the Day-Ahead Market – Scenario #4&amp;quot;&quot;/&gt;&lt;property id=&quot;20307&quot; value=&quot;493&quot;/&gt;&lt;/object&gt;&lt;object type=&quot;3&quot; unique_id=&quot;10171&quot;&gt;&lt;property id=&quot;20148&quot; value=&quot;5&quot;/&gt;&lt;property id=&quot;20300&quot; value=&quot;Slide 168 - &amp;quot;Module 5: Summary&amp;quot;&quot;/&gt;&lt;property id=&quot;20307&quot; value=&quot;494&quot;/&gt;&lt;/object&gt;&lt;object type=&quot;3&quot; unique_id=&quot;10172&quot;&gt;&lt;property id=&quot;20148&quot; value=&quot;5&quot;/&gt;&lt;property id=&quot;20300&quot; value=&quot;Slide 169 - &amp;quot;Module 6: Day-Ahead Point-to-Point Obligations &amp;quot;&quot;/&gt;&lt;property id=&quot;20307&quot; value=&quot;422&quot;/&gt;&lt;/object&gt;&lt;object type=&quot;3&quot; unique_id=&quot;10173&quot;&gt;&lt;property id=&quot;20148&quot; value=&quot;5&quot;/&gt;&lt;property id=&quot;20300&quot; value=&quot;Slide 170 - &amp;quot;Module 6: Objectives&amp;quot;&quot;/&gt;&lt;property id=&quot;20307&quot; value=&quot;423&quot;/&gt;&lt;/object&gt;&lt;object type=&quot;3&quot; unique_id=&quot;10174&quot;&gt;&lt;property id=&quot;20148&quot; value=&quot;5&quot;/&gt;&lt;property id=&quot;20300&quot; value=&quot;Slide 171 - &amp;quot;Day-Ahead Market&amp;quot;&quot;/&gt;&lt;property id=&quot;20307&quot; value=&quot;424&quot;/&gt;&lt;/object&gt;&lt;object type=&quot;3&quot; unique_id=&quot;10175&quot;&gt;&lt;property id=&quot;20148&quot; value=&quot;5&quot;/&gt;&lt;property id=&quot;20300&quot; value=&quot;Slide 172 - &amp;quot;Day-Ahead Market (continued)&amp;quot;&quot;/&gt;&lt;property id=&quot;20307&quot; value=&quot;425&quot;/&gt;&lt;/object&gt;&lt;object type=&quot;3&quot; unique_id=&quot;10176&quot;&gt;&lt;property id=&quot;20148&quot; value=&quot;5&quot;/&gt;&lt;property id=&quot;20300&quot; value=&quot;Slide 173 - &amp;quot;Transmission Capacity in Day-Ahead&amp;quot;&quot;/&gt;&lt;property id=&quot;20307&quot; value=&quot;711&quot;/&gt;&lt;/object&gt;&lt;object type=&quot;3&quot; unique_id=&quot;10177&quot;&gt;&lt;property id=&quot;20148&quot; value=&quot;5&quot;/&gt;&lt;property id=&quot;20300&quot; value=&quot;Slide 174 - &amp;quot;Transmission Capacity in Day-Ahead&amp;quot;&quot;/&gt;&lt;property id=&quot;20307&quot; value=&quot;712&quot;/&gt;&lt;/object&gt;&lt;object type=&quot;3&quot; unique_id=&quot;10178&quot;&gt;&lt;property id=&quot;20148&quot; value=&quot;5&quot;/&gt;&lt;property id=&quot;20300&quot; value=&quot;Slide 175 - &amp;quot;PTP Obligations in the Day-Ahead Market&amp;quot;&quot;/&gt;&lt;property id=&quot;20307&quot; value=&quot;579&quot;/&gt;&lt;/object&gt;&lt;object type=&quot;3&quot; unique_id=&quot;10179&quot;&gt;&lt;property id=&quot;20148&quot; value=&quot;5&quot;/&gt;&lt;property id=&quot;20300&quot; value=&quot;Slide 176 - &amp;quot;PTP Obligations in the Day-Ahead Market&amp;quot;&quot;/&gt;&lt;property id=&quot;20307&quot; value=&quot;433&quot;/&gt;&lt;/object&gt;&lt;object type=&quot;3&quot; unique_id=&quot;10180&quot;&gt;&lt;property id=&quot;20148&quot; value=&quot;5&quot;/&gt;&lt;property id=&quot;20300&quot; value=&quot;Slide 177 - &amp;quot;PTP Obligations in the Day-Ahead Market&amp;quot;&quot;/&gt;&lt;property id=&quot;20307&quot; value=&quot;580&quot;/&gt;&lt;/object&gt;&lt;object type=&quot;3&quot; unique_id=&quot;10181&quot;&gt;&lt;property id=&quot;20148&quot; value=&quot;5&quot;/&gt;&lt;property id=&quot;20300&quot; value=&quot;Slide 178 - &amp;quot;PTP Obligations in the Day-Ahead Market&amp;quot;&quot;/&gt;&lt;property id=&quot;20307&quot; value=&quot;434&quot;/&gt;&lt;/object&gt;&lt;object type=&quot;3&quot; unique_id=&quot;10182&quot;&gt;&lt;property id=&quot;20148&quot; value=&quot;5&quot;/&gt;&lt;property id=&quot;20300&quot; value=&quot;Slide 179 - &amp;quot;PTP Obligations in the Day-Ahead Market&amp;quot;&quot;/&gt;&lt;property id=&quot;20307&quot; value=&quot;435&quot;/&gt;&lt;/object&gt;&lt;object type=&quot;3&quot; unique_id=&quot;10183&quot;&gt;&lt;property id=&quot;20148&quot; value=&quot;5&quot;/&gt;&lt;property id=&quot;20300&quot; value=&quot;Slide 180 - &amp;quot;PTP Obligations in the Day-Ahead Market&amp;quot;&quot;/&gt;&lt;property id=&quot;20307&quot; value=&quot;436&quot;/&gt;&lt;/object&gt;&lt;object type=&quot;3&quot; unique_id=&quot;10184&quot;&gt;&lt;property id=&quot;20148&quot; value=&quot;5&quot;/&gt;&lt;property id=&quot;20300&quot; value=&quot;Slide 181 - &amp;quot;PTP Obligations in the Day-Ahead Market&amp;quot;&quot;/&gt;&lt;property id=&quot;20307&quot; value=&quot;437&quot;/&gt;&lt;/object&gt;&lt;object type=&quot;3&quot; unique_id=&quot;10185&quot;&gt;&lt;property id=&quot;20148&quot; value=&quot;5&quot;/&gt;&lt;property id=&quot;20300&quot; value=&quot;Slide 182 - &amp;quot;PTP Obligations in the Day-Ahead Market&amp;quot;&quot;/&gt;&lt;property id=&quot;20307&quot; value=&quot;438&quot;/&gt;&lt;/object&gt;&lt;object type=&quot;3&quot; unique_id=&quot;10186&quot;&gt;&lt;property id=&quot;20148&quot; value=&quot;5&quot;/&gt;&lt;property id=&quot;20300&quot; value=&quot;Slide 183 - &amp;quot;PTP Obligations in the Day-Ahead Market&amp;quot;&quot;/&gt;&lt;property id=&quot;20307&quot; value=&quot;439&quot;/&gt;&lt;/object&gt;&lt;object type=&quot;3&quot; unique_id=&quot;10187&quot;&gt;&lt;property id=&quot;20148&quot; value=&quot;5&quot;/&gt;&lt;property id=&quot;20300&quot; value=&quot;Slide 184 - &amp;quot;Activity: Congestion Revenue Rights&amp;quot;&quot;/&gt;&lt;property id=&quot;20307&quot; value=&quot;443&quot;/&gt;&lt;/object&gt;&lt;object type=&quot;3&quot; unique_id=&quot;10188&quot;&gt;&lt;property id=&quot;20148&quot; value=&quot;5&quot;/&gt;&lt;property id=&quot;20300&quot; value=&quot;Slide 185 - &amp;quot;PTP Obligations in the Day-Ahead Market&amp;quot;&quot;/&gt;&lt;property id=&quot;20307&quot; value=&quot;581&quot;/&gt;&lt;/object&gt;&lt;object type=&quot;3&quot; unique_id=&quot;10189&quot;&gt;&lt;property id=&quot;20148&quot; value=&quot;5&quot;/&gt;&lt;property id=&quot;20300&quot; value=&quot;Slide 186 - &amp;quot;PTP Obligations in the Day-Ahead Market&amp;quot;&quot;/&gt;&lt;property id=&quot;20307&quot; value=&quot;578&quot;/&gt;&lt;/object&gt;&lt;object type=&quot;3&quot; unique_id=&quot;10190&quot;&gt;&lt;property id=&quot;20148&quot; value=&quot;5&quot;/&gt;&lt;property id=&quot;20300&quot; value=&quot;Slide 187 - &amp;quot;Cleared PTP Obligation Bids in the Day-Ahead Market&amp;quot;&quot;/&gt;&lt;property id=&quot;20307&quot; value=&quot;444&quot;/&gt;&lt;/object&gt;&lt;object type=&quot;3&quot; unique_id=&quot;10191&quot;&gt;&lt;property id=&quot;20148&quot; value=&quot;5&quot;/&gt;&lt;property id=&quot;20300&quot; value=&quot;Slide 188 - &amp;quot;Cleared PTP Obligation Bids in the Day-Ahead Market&amp;quot;&quot;/&gt;&lt;property id=&quot;20307&quot; value=&quot;445&quot;/&gt;&lt;/object&gt;&lt;object type=&quot;3&quot; unique_id=&quot;10192&quot;&gt;&lt;property id=&quot;20148&quot; value=&quot;5&quot;/&gt;&lt;property id=&quot;20300&quot; value=&quot;Slide 189 - &amp;quot;Cleared PTP Obligation Bids in the Day-Ahead Market&amp;quot;&quot;/&gt;&lt;property id=&quot;20307&quot; value=&quot;634&quot;/&gt;&lt;/object&gt;&lt;object type=&quot;3&quot; unique_id=&quot;10193&quot;&gt;&lt;property id=&quot;20148&quot; value=&quot;5&quot;/&gt;&lt;property id=&quot;20300&quot; value=&quot;Slide 190 - &amp;quot;Payments and Charges for PTP Obligations Settled in Real-Time&amp;quot;&quot;/&gt;&lt;property id=&quot;20307&quot; value=&quot;448&quot;/&gt;&lt;/object&gt;&lt;object type=&quot;3&quot; unique_id=&quot;10194&quot;&gt;&lt;property id=&quot;20148&quot; value=&quot;5&quot;/&gt;&lt;property id=&quot;20300&quot; value=&quot;Slide 191 - &amp;quot;Activity: Calculating Settlements&amp;quot;&quot;/&gt;&lt;property id=&quot;20307&quot; value=&quot;453&quot;/&gt;&lt;/object&gt;&lt;object type=&quot;3&quot; unique_id=&quot;10195&quot;&gt;&lt;property id=&quot;20148&quot; value=&quot;5&quot;/&gt;&lt;property id=&quot;20300&quot; value=&quot;Slide 192 - &amp;quot;Purchase of CRRs in the Day-Ahead Market – Scenario #5&amp;quot;&quot;/&gt;&lt;property id=&quot;20307&quot; value=&quot;454&quot;/&gt;&lt;/object&gt;&lt;object type=&quot;3&quot; unique_id=&quot;10196&quot;&gt;&lt;property id=&quot;20148&quot; value=&quot;5&quot;/&gt;&lt;property id=&quot;20300&quot; value=&quot;Slide 193 - &amp;quot;PTP Obligations Settled in Real-Time – Scenario #6&amp;quot;&quot;/&gt;&lt;property id=&quot;20307&quot; value=&quot;455&quot;/&gt;&lt;/object&gt;&lt;object type=&quot;3&quot; unique_id=&quot;10197&quot;&gt;&lt;property id=&quot;20148&quot; value=&quot;5&quot;/&gt;&lt;property id=&quot;20300&quot; value=&quot;Slide 194 - &amp;quot;PTP Obligations Settled in Real-Time – Scenario #6&amp;quot;&quot;/&gt;&lt;property id=&quot;20307&quot; value=&quot;456&quot;/&gt;&lt;/object&gt;&lt;object type=&quot;3&quot; unique_id=&quot;10198&quot;&gt;&lt;property id=&quot;20148&quot; value=&quot;5&quot;/&gt;&lt;property id=&quot;20300&quot; value=&quot;Slide 195 - &amp;quot;Module 6: Summary&amp;quot;&quot;/&gt;&lt;property id=&quot;20307&quot; value=&quot;459&quot;/&gt;&lt;/object&gt;&lt;object type=&quot;3&quot; unique_id=&quot;10199&quot;&gt;&lt;property id=&quot;20148&quot; value=&quot;5&quot;/&gt;&lt;property id=&quot;20300&quot; value=&quot;Slide 196 - &amp;quot;Course Conclusion&amp;quot;&quot;/&gt;&lt;property id=&quot;20307&quot; value=&quot;460&quot;/&gt;&lt;/object&gt;&lt;object type=&quot;3&quot; unique_id=&quot;10200&quot;&gt;&lt;property id=&quot;20148&quot; value=&quot;5&quot;/&gt;&lt;property id=&quot;20300&quot; value=&quot;Slide 197 - &amp;quot;Course Summary&amp;quot;&quot;/&gt;&lt;property id=&quot;20307&quot; value=&quot;462&quot;/&gt;&lt;/object&gt;&lt;object type=&quot;3&quot; unique_id=&quot;10201&quot;&gt;&lt;property id=&quot;20148&quot; value=&quot;5&quot;/&gt;&lt;property id=&quot;20300&quot; value=&quot;Slide 198 - &amp;quot;Accessing Nodal Information&amp;quot;&quot;/&gt;&lt;property id=&quot;20307&quot; value=&quot;463&quot;/&gt;&lt;/object&gt;&lt;object type=&quot;3&quot; unique_id=&quot;10202&quot;&gt;&lt;property id=&quot;20148&quot; value=&quot;5&quot;/&gt;&lt;property id=&quot;20300&quot; value=&quot;Slide 199 - &amp;quot;CRR MARKET USER INTERFACE TRAINING&amp;quot;&quot;/&gt;&lt;property id=&quot;20307&quot; value=&quot;647&quot;/&gt;&lt;/object&gt;&lt;/object&gt;&lt;/object&gt;&lt;/database&gt;"/>
  <p:tag name="SECTOMILLISECCONVERTED" val="1"/>
  <p:tag name="ARTICULATE_PROJECT_OPEN" val="0"/>
</p:tagLst>
</file>

<file path=ppt/theme/theme1.xml><?xml version="1.0" encoding="utf-8"?>
<a:theme xmlns:a="http://schemas.openxmlformats.org/drawingml/2006/main" name="Nodal Training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odal Training PowerPoint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noFill/>
          <a:miter lim="800000"/>
          <a:headEnd/>
          <a:tailEnd/>
        </a:ln>
      </a:spPr>
      <a:bodyPr anchor="ctr"/>
      <a:lstStyle>
        <a:defPPr>
          <a:defRPr sz="2000" b="0" dirty="0">
            <a:solidFill>
              <a:schemeClr val="bg1"/>
            </a:solidFill>
            <a:latin typeface="Arial Black" pitchFamily="34" charset="0"/>
          </a:defRPr>
        </a:defPPr>
      </a:lstStyle>
    </a:spDef>
    <a:ln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lnDef>
    <a:txDef>
      <a:spPr bwMode="auto">
        <a:noFill/>
        <a:ln w="9525" algn="ctr">
          <a:noFill/>
          <a:miter lim="800000"/>
          <a:headEnd/>
          <a:tailEnd/>
        </a:ln>
      </a:spPr>
      <a:bodyPr>
        <a:spAutoFit/>
      </a:bodyPr>
      <a:lstStyle>
        <a:defPPr>
          <a:spcBef>
            <a:spcPct val="50000"/>
          </a:spcBef>
          <a:defRPr sz="2000" dirty="0" smtClean="0"/>
        </a:defPPr>
      </a:lstStyle>
    </a:txDef>
  </a:objectDefaults>
  <a:extraClrSchemeLst>
    <a:extraClrScheme>
      <a:clrScheme name="Nodal Training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dal Training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dal Training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dal Training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dal Training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dal Training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dal Training PowerPoi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dal Training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dal Training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dal Training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dal Training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dal Training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ourse Title Master">
  <a:themeElements>
    <a:clrScheme name="1_Course 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ourse Title Master">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lnDef>
  </a:objectDefaults>
  <a:extraClrSchemeLst>
    <a:extraClrScheme>
      <a:clrScheme name="1_Course 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urse Titl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urse Titl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urse Titl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urse Titl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urse Titl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urse Titl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urse Titl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urse Titl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urse Titl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urse Titl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urse Titl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069081CCAC9CD45B40DAB427B0D2E58" ma:contentTypeVersion="0" ma:contentTypeDescription="Create a new document." ma:contentTypeScope="" ma:versionID="7ad64ad0a9ce254a3662b4a5960c3ff0">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9B531C-7578-466F-927C-7516DA43EB71}">
  <ds:schemaRefs>
    <ds:schemaRef ds:uri="http://schemas.microsoft.com/office/2006/metadata/longProperties"/>
  </ds:schemaRefs>
</ds:datastoreItem>
</file>

<file path=customXml/itemProps2.xml><?xml version="1.0" encoding="utf-8"?>
<ds:datastoreItem xmlns:ds="http://schemas.openxmlformats.org/officeDocument/2006/customXml" ds:itemID="{FEB49C18-FF9C-4D5F-AEDC-6020E7130786}">
  <ds:schemaRefs>
    <ds:schemaRef ds:uri="http://purl.org/dc/elements/1.1/"/>
    <ds:schemaRef ds:uri="http://schemas.openxmlformats.org/package/2006/metadata/core-properties"/>
    <ds:schemaRef ds:uri="http://purl.org/dc/terms/"/>
    <ds:schemaRef ds:uri="http://schemas.microsoft.com/office/2006/metadata/properties"/>
    <ds:schemaRef ds:uri="http://purl.org/dc/dcmitype/"/>
    <ds:schemaRef ds:uri="http://schemas.microsoft.com/office/2006/documentManagement/types"/>
    <ds:schemaRef ds:uri="http://schemas.microsoft.com/office/infopath/2007/PartnerControls"/>
    <ds:schemaRef ds:uri="c34af464-7aa1-4edd-9be4-83dffc1cb926"/>
    <ds:schemaRef ds:uri="http://www.w3.org/XML/1998/namespace"/>
  </ds:schemaRefs>
</ds:datastoreItem>
</file>

<file path=customXml/itemProps3.xml><?xml version="1.0" encoding="utf-8"?>
<ds:datastoreItem xmlns:ds="http://schemas.openxmlformats.org/officeDocument/2006/customXml" ds:itemID="{554B7C3F-2451-478B-BF97-A018C03C3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C5EE682-98A3-48A3-839C-6C18AC886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CDPTemplate_Presentation_v0 061</Template>
  <TotalTime>85386</TotalTime>
  <Words>1925</Words>
  <Application>Microsoft Office PowerPoint</Application>
  <PresentationFormat>On-screen Show (4:3)</PresentationFormat>
  <Paragraphs>391</Paragraphs>
  <Slides>37</Slides>
  <Notes>37</Notes>
  <HiddenSlides>0</HiddenSlides>
  <MMClips>0</MMClips>
  <ScaleCrop>false</ScaleCrop>
  <HeadingPairs>
    <vt:vector size="4" baseType="variant">
      <vt:variant>
        <vt:lpstr>Theme</vt:lpstr>
      </vt:variant>
      <vt:variant>
        <vt:i4>2</vt:i4>
      </vt:variant>
      <vt:variant>
        <vt:lpstr>Slide Titles</vt:lpstr>
      </vt:variant>
      <vt:variant>
        <vt:i4>37</vt:i4>
      </vt:variant>
    </vt:vector>
  </HeadingPairs>
  <TitlesOfParts>
    <vt:vector size="39" baseType="lpstr">
      <vt:lpstr>Nodal Training PowerPoint Template</vt:lpstr>
      <vt:lpstr>2_Course Title Master</vt:lpstr>
      <vt:lpstr>ERCOT MARKET EDUCATION</vt:lpstr>
      <vt:lpstr>MarkeTrak Outline</vt:lpstr>
      <vt:lpstr>MarkeTrak Overview</vt:lpstr>
      <vt:lpstr>What Is MarkeTrak?</vt:lpstr>
      <vt:lpstr>MarkeTrak Information Page</vt:lpstr>
      <vt:lpstr>MarkeTrak Information Page</vt:lpstr>
      <vt:lpstr>MarkeTrak Information Page</vt:lpstr>
      <vt:lpstr>Access to MarkeTrak</vt:lpstr>
      <vt:lpstr>MarkeTrak Administrator</vt:lpstr>
      <vt:lpstr>Administrator Role</vt:lpstr>
      <vt:lpstr>Accessing MarkeTrak</vt:lpstr>
      <vt:lpstr> Navigating MarkeTrak</vt:lpstr>
      <vt:lpstr>Navigating MarkeTrak</vt:lpstr>
      <vt:lpstr>Navigating MarkeTrak</vt:lpstr>
      <vt:lpstr>Issue Ownership Model</vt:lpstr>
      <vt:lpstr>Questions</vt:lpstr>
      <vt:lpstr>Day to Day Issues</vt:lpstr>
      <vt:lpstr>Day to Day Issue Sub Types- CR / TDSP </vt:lpstr>
      <vt:lpstr>Day to Day Issue Sub Types- CR / TDSP </vt:lpstr>
      <vt:lpstr>Data Extract Variance Issues</vt:lpstr>
      <vt:lpstr>What is Data Extract Variance?</vt:lpstr>
      <vt:lpstr>DEV Issues</vt:lpstr>
      <vt:lpstr>Questions</vt:lpstr>
      <vt:lpstr>Additional Functionality</vt:lpstr>
      <vt:lpstr>Additional Functionality</vt:lpstr>
      <vt:lpstr>Reports</vt:lpstr>
      <vt:lpstr>Background Reports</vt:lpstr>
      <vt:lpstr>Notifications</vt:lpstr>
      <vt:lpstr>Bulk Insert</vt:lpstr>
      <vt:lpstr>Questions</vt:lpstr>
      <vt:lpstr>Who should I call?</vt:lpstr>
      <vt:lpstr>Who should I call?</vt:lpstr>
      <vt:lpstr>MarkeTrak Mailing Lists</vt:lpstr>
      <vt:lpstr>SUMMARY</vt:lpstr>
      <vt:lpstr>SUMMARY</vt:lpstr>
      <vt:lpstr>ERCOT Challenge</vt:lpstr>
      <vt:lpstr>Questions</vt:lpstr>
    </vt:vector>
  </TitlesOfParts>
  <Company>ERCOT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Revenue Rights</dc:title>
  <dc:creator>ERCOT</dc:creator>
  <cp:lastModifiedBy>Heselmeyer, Sarah</cp:lastModifiedBy>
  <cp:revision>1044</cp:revision>
  <cp:lastPrinted>2013-02-04T16:29:08Z</cp:lastPrinted>
  <dcterms:created xsi:type="dcterms:W3CDTF">2007-08-21T12:42:00Z</dcterms:created>
  <dcterms:modified xsi:type="dcterms:W3CDTF">2013-04-11T18:23:16Z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CRR_Sep2011_In Progress</vt:lpwstr>
  </property>
  <property fmtid="{D5CDD505-2E9C-101B-9397-08002B2CF9AE}" pid="4" name="ContentTypeId">
    <vt:lpwstr>0x010100B069081CCAC9CD45B40DAB427B0D2E58</vt:lpwstr>
  </property>
  <property fmtid="{D5CDD505-2E9C-101B-9397-08002B2CF9AE}" pid="5" name="ArticulateGUID">
    <vt:lpwstr>20C18B56-A0DE-486E-B890-1C51E29045DF</vt:lpwstr>
  </property>
  <property fmtid="{D5CDD505-2E9C-101B-9397-08002B2CF9AE}" pid="6" name="ArticulateProjectFull">
    <vt:lpwstr>C:\Users\lkernahan\Documents\RETAIL 101 ILT\Previous PPT Presentations and documents\CRR_Feb2013_with_master_template.ppta</vt:lpwstr>
  </property>
</Properties>
</file>