
<file path=[Content_Types].xml><?xml version="1.0" encoding="utf-8"?>
<Types xmlns="http://schemas.openxmlformats.org/package/2006/content-types">
  <Default Extension="png" ContentType="image/pn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76" r:id="rId5"/>
    <p:sldMasterId id="2147483783" r:id="rId6"/>
  </p:sldMasterIdLst>
  <p:notesMasterIdLst>
    <p:notesMasterId r:id="rId34"/>
  </p:notesMasterIdLst>
  <p:handoutMasterIdLst>
    <p:handoutMasterId r:id="rId35"/>
  </p:handoutMasterIdLst>
  <p:sldIdLst>
    <p:sldId id="256" r:id="rId7"/>
    <p:sldId id="843" r:id="rId8"/>
    <p:sldId id="844" r:id="rId9"/>
    <p:sldId id="845" r:id="rId10"/>
    <p:sldId id="846" r:id="rId11"/>
    <p:sldId id="847" r:id="rId12"/>
    <p:sldId id="848" r:id="rId13"/>
    <p:sldId id="849" r:id="rId14"/>
    <p:sldId id="850" r:id="rId15"/>
    <p:sldId id="851" r:id="rId16"/>
    <p:sldId id="852" r:id="rId17"/>
    <p:sldId id="853" r:id="rId18"/>
    <p:sldId id="854" r:id="rId19"/>
    <p:sldId id="855" r:id="rId20"/>
    <p:sldId id="856" r:id="rId21"/>
    <p:sldId id="857" r:id="rId22"/>
    <p:sldId id="858" r:id="rId23"/>
    <p:sldId id="859" r:id="rId24"/>
    <p:sldId id="860" r:id="rId25"/>
    <p:sldId id="861" r:id="rId26"/>
    <p:sldId id="862" r:id="rId27"/>
    <p:sldId id="863" r:id="rId28"/>
    <p:sldId id="864" r:id="rId29"/>
    <p:sldId id="865" r:id="rId30"/>
    <p:sldId id="866" r:id="rId31"/>
    <p:sldId id="867" r:id="rId32"/>
    <p:sldId id="868" r:id="rId33"/>
  </p:sldIdLst>
  <p:sldSz cx="9144000" cy="6858000" type="screen4x3"/>
  <p:notesSz cx="7010400" cy="9296400"/>
  <p:custDataLst>
    <p:tags r:id="rId36"/>
  </p:custDataLst>
  <p:defaultTextStyle>
    <a:defPPr>
      <a:defRPr lang="en-US"/>
    </a:defPPr>
    <a:lvl1pPr algn="l" rtl="0" fontAlgn="base">
      <a:spcBef>
        <a:spcPct val="0"/>
      </a:spcBef>
      <a:spcAft>
        <a:spcPct val="0"/>
      </a:spcAft>
      <a:defRPr b="1" kern="1200">
        <a:solidFill>
          <a:schemeClr val="tx1"/>
        </a:solidFill>
        <a:latin typeface="Arial" charset="0"/>
        <a:ea typeface="+mn-ea"/>
        <a:cs typeface="Arial" charset="0"/>
      </a:defRPr>
    </a:lvl1pPr>
    <a:lvl2pPr marL="457200" algn="l" rtl="0" fontAlgn="base">
      <a:spcBef>
        <a:spcPct val="0"/>
      </a:spcBef>
      <a:spcAft>
        <a:spcPct val="0"/>
      </a:spcAft>
      <a:defRPr b="1" kern="1200">
        <a:solidFill>
          <a:schemeClr val="tx1"/>
        </a:solidFill>
        <a:latin typeface="Arial" charset="0"/>
        <a:ea typeface="+mn-ea"/>
        <a:cs typeface="Arial" charset="0"/>
      </a:defRPr>
    </a:lvl2pPr>
    <a:lvl3pPr marL="914400" algn="l" rtl="0" fontAlgn="base">
      <a:spcBef>
        <a:spcPct val="0"/>
      </a:spcBef>
      <a:spcAft>
        <a:spcPct val="0"/>
      </a:spcAft>
      <a:defRPr b="1" kern="1200">
        <a:solidFill>
          <a:schemeClr val="tx1"/>
        </a:solidFill>
        <a:latin typeface="Arial" charset="0"/>
        <a:ea typeface="+mn-ea"/>
        <a:cs typeface="Arial" charset="0"/>
      </a:defRPr>
    </a:lvl3pPr>
    <a:lvl4pPr marL="1371600" algn="l" rtl="0" fontAlgn="base">
      <a:spcBef>
        <a:spcPct val="0"/>
      </a:spcBef>
      <a:spcAft>
        <a:spcPct val="0"/>
      </a:spcAft>
      <a:defRPr b="1" kern="1200">
        <a:solidFill>
          <a:schemeClr val="tx1"/>
        </a:solidFill>
        <a:latin typeface="Arial" charset="0"/>
        <a:ea typeface="+mn-ea"/>
        <a:cs typeface="Arial" charset="0"/>
      </a:defRPr>
    </a:lvl4pPr>
    <a:lvl5pPr marL="1828800" algn="l" rtl="0" fontAlgn="base">
      <a:spcBef>
        <a:spcPct val="0"/>
      </a:spcBef>
      <a:spcAft>
        <a:spcPct val="0"/>
      </a:spcAft>
      <a:defRPr b="1" kern="1200">
        <a:solidFill>
          <a:schemeClr val="tx1"/>
        </a:solidFill>
        <a:latin typeface="Arial" charset="0"/>
        <a:ea typeface="+mn-ea"/>
        <a:cs typeface="Arial" charset="0"/>
      </a:defRPr>
    </a:lvl5pPr>
    <a:lvl6pPr marL="2286000" algn="l" defTabSz="914400" rtl="0" eaLnBrk="1" latinLnBrk="0" hangingPunct="1">
      <a:defRPr b="1" kern="1200">
        <a:solidFill>
          <a:schemeClr val="tx1"/>
        </a:solidFill>
        <a:latin typeface="Arial" charset="0"/>
        <a:ea typeface="+mn-ea"/>
        <a:cs typeface="Arial" charset="0"/>
      </a:defRPr>
    </a:lvl6pPr>
    <a:lvl7pPr marL="2743200" algn="l" defTabSz="914400" rtl="0" eaLnBrk="1" latinLnBrk="0" hangingPunct="1">
      <a:defRPr b="1" kern="1200">
        <a:solidFill>
          <a:schemeClr val="tx1"/>
        </a:solidFill>
        <a:latin typeface="Arial" charset="0"/>
        <a:ea typeface="+mn-ea"/>
        <a:cs typeface="Arial" charset="0"/>
      </a:defRPr>
    </a:lvl7pPr>
    <a:lvl8pPr marL="3200400" algn="l" defTabSz="914400" rtl="0" eaLnBrk="1" latinLnBrk="0" hangingPunct="1">
      <a:defRPr b="1" kern="1200">
        <a:solidFill>
          <a:schemeClr val="tx1"/>
        </a:solidFill>
        <a:latin typeface="Arial" charset="0"/>
        <a:ea typeface="+mn-ea"/>
        <a:cs typeface="Arial" charset="0"/>
      </a:defRPr>
    </a:lvl8pPr>
    <a:lvl9pPr marL="3657600" algn="l" defTabSz="914400" rtl="0" eaLnBrk="1" latinLnBrk="0" hangingPunct="1">
      <a:defRPr b="1"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ddis" initials="A" lastIdx="17" clrIdx="0"/>
  <p:cmAuthor id="1" name="Owner" initials="O" lastIdx="11" clrIdx="1"/>
  <p:cmAuthor id="2" name="Naomi Ulici" initials="NU" lastIdx="95" clrIdx="2"/>
  <p:cmAuthor id="3" name="thailu" initials="t" lastIdx="2" clrIdx="3"/>
  <p:cmAuthor id="4" name="bkettlewell" initials="WJK" lastIdx="52" clrIdx="4"/>
  <p:cmAuthor id="5" name="Kettlewell, Bill" initials="WJK" lastIdx="28" clrIdx="5"/>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E8D356"/>
    <a:srgbClr val="E9EDF4"/>
    <a:srgbClr val="D0D8E8"/>
    <a:srgbClr val="CBCFD8"/>
    <a:srgbClr val="94979E"/>
    <a:srgbClr val="FF9966"/>
    <a:srgbClr val="B9D878"/>
    <a:srgbClr val="E7AD56"/>
    <a:srgbClr val="ECCD7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37464" autoAdjust="0"/>
    <p:restoredTop sz="86619" autoAdjust="0"/>
  </p:normalViewPr>
  <p:slideViewPr>
    <p:cSldViewPr snapToGrid="0" snapToObjects="1">
      <p:cViewPr>
        <p:scale>
          <a:sx n="80" d="100"/>
          <a:sy n="80" d="100"/>
        </p:scale>
        <p:origin x="-2520" y="-882"/>
      </p:cViewPr>
      <p:guideLst>
        <p:guide orient="horz" pos="3671"/>
        <p:guide pos="2876"/>
      </p:guideLst>
    </p:cSldViewPr>
  </p:slideViewPr>
  <p:outlineViewPr>
    <p:cViewPr>
      <p:scale>
        <a:sx n="33" d="100"/>
        <a:sy n="33" d="100"/>
      </p:scale>
      <p:origin x="0" y="41682"/>
    </p:cViewPr>
    <p:sldLst>
      <p:sld r:id="rId1" collapse="1"/>
      <p:sld r:id="rId2" collapse="1"/>
      <p:sld r:id="rId3" collapse="1"/>
      <p:sld r:id="rId4" collapse="1"/>
    </p:sldLst>
  </p:outlineViewPr>
  <p:notesTextViewPr>
    <p:cViewPr>
      <p:scale>
        <a:sx n="100" d="100"/>
        <a:sy n="100" d="100"/>
      </p:scale>
      <p:origin x="0" y="0"/>
    </p:cViewPr>
  </p:notesTextViewPr>
  <p:sorterViewPr>
    <p:cViewPr>
      <p:scale>
        <a:sx n="146" d="100"/>
        <a:sy n="146" d="100"/>
      </p:scale>
      <p:origin x="0" y="15684"/>
    </p:cViewPr>
  </p:sorterViewPr>
  <p:notesViewPr>
    <p:cSldViewPr snapToGrid="0" snapToObjects="1">
      <p:cViewPr>
        <p:scale>
          <a:sx n="100" d="100"/>
          <a:sy n="100" d="100"/>
        </p:scale>
        <p:origin x="-732" y="648"/>
      </p:cViewPr>
      <p:guideLst>
        <p:guide orient="horz" pos="2476"/>
        <p:guide pos="4217"/>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5.xml"/><Relationship Id="rId34" Type="http://schemas.openxmlformats.org/officeDocument/2006/relationships/notesMaster" Target="notesMasters/notesMaster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41"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slideMaster" Target="slideMasters/slideMaster1.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tags" Target="tags/tag1.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handoutMaster" Target="handoutMasters/handoutMaster1.xml"/></Relationships>
</file>

<file path=ppt/_rels/viewProps.xml.rels><?xml version="1.0" encoding="UTF-8" standalone="yes"?>
<Relationships xmlns="http://schemas.openxmlformats.org/package/2006/relationships"><Relationship Id="rId3" Type="http://schemas.openxmlformats.org/officeDocument/2006/relationships/slide" Target="slides/slide6.xml"/><Relationship Id="rId2" Type="http://schemas.openxmlformats.org/officeDocument/2006/relationships/slide" Target="slides/slide5.xml"/><Relationship Id="rId1" Type="http://schemas.openxmlformats.org/officeDocument/2006/relationships/slide" Target="slides/slide4.xml"/><Relationship Id="rId4" Type="http://schemas.openxmlformats.org/officeDocument/2006/relationships/slide" Target="slides/slide2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4146" name="Rectangle 2"/>
          <p:cNvSpPr>
            <a:spLocks noGrp="1" noChangeArrowheads="1"/>
          </p:cNvSpPr>
          <p:nvPr>
            <p:ph type="hdr" sz="quarter"/>
          </p:nvPr>
        </p:nvSpPr>
        <p:spPr bwMode="auto">
          <a:xfrm>
            <a:off x="0" y="0"/>
            <a:ext cx="3036888" cy="465138"/>
          </a:xfrm>
          <a:prstGeom prst="rect">
            <a:avLst/>
          </a:prstGeom>
          <a:noFill/>
          <a:ln w="9525">
            <a:noFill/>
            <a:miter lim="800000"/>
            <a:headEnd/>
            <a:tailEnd/>
          </a:ln>
        </p:spPr>
        <p:txBody>
          <a:bodyPr vert="horz" wrap="square" lIns="93147" tIns="46574" rIns="93147" bIns="46574" numCol="1" anchor="t" anchorCtr="0" compatLnSpc="1">
            <a:prstTxWarp prst="textNoShape">
              <a:avLst/>
            </a:prstTxWarp>
          </a:bodyPr>
          <a:lstStyle>
            <a:lvl1pPr defTabSz="931863">
              <a:defRPr sz="1200" b="0">
                <a:latin typeface="Arial" charset="0"/>
                <a:cs typeface="+mn-cs"/>
              </a:defRPr>
            </a:lvl1pPr>
          </a:lstStyle>
          <a:p>
            <a:pPr>
              <a:defRPr/>
            </a:pPr>
            <a:endParaRPr lang="en-US" dirty="0"/>
          </a:p>
        </p:txBody>
      </p:sp>
      <p:sp>
        <p:nvSpPr>
          <p:cNvPr id="134147" name="Rectangle 3"/>
          <p:cNvSpPr>
            <a:spLocks noGrp="1" noChangeArrowheads="1"/>
          </p:cNvSpPr>
          <p:nvPr>
            <p:ph type="dt" sz="quarter" idx="1"/>
          </p:nvPr>
        </p:nvSpPr>
        <p:spPr bwMode="auto">
          <a:xfrm>
            <a:off x="3971925" y="0"/>
            <a:ext cx="3036888" cy="465138"/>
          </a:xfrm>
          <a:prstGeom prst="rect">
            <a:avLst/>
          </a:prstGeom>
          <a:noFill/>
          <a:ln w="9525">
            <a:noFill/>
            <a:miter lim="800000"/>
            <a:headEnd/>
            <a:tailEnd/>
          </a:ln>
        </p:spPr>
        <p:txBody>
          <a:bodyPr vert="horz" wrap="square" lIns="93147" tIns="46574" rIns="93147" bIns="46574" numCol="1" anchor="t" anchorCtr="0" compatLnSpc="1">
            <a:prstTxWarp prst="textNoShape">
              <a:avLst/>
            </a:prstTxWarp>
          </a:bodyPr>
          <a:lstStyle>
            <a:lvl1pPr algn="r" defTabSz="931863">
              <a:defRPr sz="1200" b="0">
                <a:latin typeface="Arial" charset="0"/>
                <a:cs typeface="+mn-cs"/>
              </a:defRPr>
            </a:lvl1pPr>
          </a:lstStyle>
          <a:p>
            <a:pPr>
              <a:defRPr/>
            </a:pPr>
            <a:endParaRPr lang="en-US" dirty="0"/>
          </a:p>
        </p:txBody>
      </p:sp>
      <p:sp>
        <p:nvSpPr>
          <p:cNvPr id="134148" name="Rectangle 4"/>
          <p:cNvSpPr>
            <a:spLocks noGrp="1" noChangeArrowheads="1"/>
          </p:cNvSpPr>
          <p:nvPr>
            <p:ph type="ftr" sz="quarter" idx="2"/>
          </p:nvPr>
        </p:nvSpPr>
        <p:spPr bwMode="auto">
          <a:xfrm>
            <a:off x="0" y="8829675"/>
            <a:ext cx="3036888" cy="465138"/>
          </a:xfrm>
          <a:prstGeom prst="rect">
            <a:avLst/>
          </a:prstGeom>
          <a:noFill/>
          <a:ln w="9525">
            <a:noFill/>
            <a:miter lim="800000"/>
            <a:headEnd/>
            <a:tailEnd/>
          </a:ln>
        </p:spPr>
        <p:txBody>
          <a:bodyPr vert="horz" wrap="square" lIns="93147" tIns="46574" rIns="93147" bIns="46574" numCol="1" anchor="b" anchorCtr="0" compatLnSpc="1">
            <a:prstTxWarp prst="textNoShape">
              <a:avLst/>
            </a:prstTxWarp>
          </a:bodyPr>
          <a:lstStyle>
            <a:lvl1pPr defTabSz="931863">
              <a:defRPr sz="1200" b="0">
                <a:latin typeface="Arial" charset="0"/>
                <a:cs typeface="+mn-cs"/>
              </a:defRPr>
            </a:lvl1pPr>
          </a:lstStyle>
          <a:p>
            <a:pPr>
              <a:defRPr/>
            </a:pPr>
            <a:endParaRPr lang="en-US" dirty="0"/>
          </a:p>
        </p:txBody>
      </p:sp>
      <p:sp>
        <p:nvSpPr>
          <p:cNvPr id="134149" name="Rectangle 5"/>
          <p:cNvSpPr>
            <a:spLocks noGrp="1" noChangeArrowheads="1"/>
          </p:cNvSpPr>
          <p:nvPr>
            <p:ph type="sldNum" sz="quarter" idx="3"/>
          </p:nvPr>
        </p:nvSpPr>
        <p:spPr bwMode="auto">
          <a:xfrm>
            <a:off x="3971925" y="8829675"/>
            <a:ext cx="3036888" cy="465138"/>
          </a:xfrm>
          <a:prstGeom prst="rect">
            <a:avLst/>
          </a:prstGeom>
          <a:noFill/>
          <a:ln w="9525">
            <a:noFill/>
            <a:miter lim="800000"/>
            <a:headEnd/>
            <a:tailEnd/>
          </a:ln>
        </p:spPr>
        <p:txBody>
          <a:bodyPr vert="horz" wrap="square" lIns="93147" tIns="46574" rIns="93147" bIns="46574" numCol="1" anchor="b" anchorCtr="0" compatLnSpc="1">
            <a:prstTxWarp prst="textNoShape">
              <a:avLst/>
            </a:prstTxWarp>
          </a:bodyPr>
          <a:lstStyle>
            <a:lvl1pPr algn="r" defTabSz="931863">
              <a:defRPr sz="1200" b="0">
                <a:latin typeface="Arial" charset="0"/>
                <a:cs typeface="+mn-cs"/>
              </a:defRPr>
            </a:lvl1pPr>
          </a:lstStyle>
          <a:p>
            <a:pPr>
              <a:defRPr/>
            </a:pPr>
            <a:fld id="{76792F16-9775-4A39-98D1-A9B607A3E049}" type="slidenum">
              <a:rPr lang="en-US"/>
              <a:pPr>
                <a:defRPr/>
              </a:pPr>
              <a:t>‹#›</a:t>
            </a:fld>
            <a:endParaRPr lang="en-US" dirty="0"/>
          </a:p>
        </p:txBody>
      </p:sp>
    </p:spTree>
    <p:extLst>
      <p:ext uri="{BB962C8B-B14F-4D97-AF65-F5344CB8AC3E}">
        <p14:creationId xmlns:p14="http://schemas.microsoft.com/office/powerpoint/2010/main" val="1080516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bwMode="auto">
          <a:xfrm>
            <a:off x="0" y="0"/>
            <a:ext cx="3036888" cy="465138"/>
          </a:xfrm>
          <a:prstGeom prst="rect">
            <a:avLst/>
          </a:prstGeom>
          <a:noFill/>
          <a:ln w="9525">
            <a:noFill/>
            <a:miter lim="800000"/>
            <a:headEnd/>
            <a:tailEnd/>
          </a:ln>
        </p:spPr>
        <p:txBody>
          <a:bodyPr vert="horz" wrap="square" lIns="93147" tIns="46574" rIns="93147" bIns="46574" numCol="1" anchor="t" anchorCtr="0" compatLnSpc="1">
            <a:prstTxWarp prst="textNoShape">
              <a:avLst/>
            </a:prstTxWarp>
          </a:bodyPr>
          <a:lstStyle>
            <a:lvl1pPr defTabSz="931863">
              <a:defRPr sz="1200" b="0">
                <a:latin typeface="Arial" charset="0"/>
                <a:cs typeface="+mn-cs"/>
              </a:defRPr>
            </a:lvl1pPr>
          </a:lstStyle>
          <a:p>
            <a:pPr>
              <a:defRPr/>
            </a:pPr>
            <a:endParaRPr lang="en-US" dirty="0"/>
          </a:p>
        </p:txBody>
      </p:sp>
      <p:sp>
        <p:nvSpPr>
          <p:cNvPr id="29699" name="Rectangle 3"/>
          <p:cNvSpPr>
            <a:spLocks noGrp="1" noChangeArrowheads="1"/>
          </p:cNvSpPr>
          <p:nvPr>
            <p:ph type="dt" idx="1"/>
          </p:nvPr>
        </p:nvSpPr>
        <p:spPr bwMode="auto">
          <a:xfrm>
            <a:off x="3971925" y="0"/>
            <a:ext cx="3036888" cy="465138"/>
          </a:xfrm>
          <a:prstGeom prst="rect">
            <a:avLst/>
          </a:prstGeom>
          <a:noFill/>
          <a:ln w="9525">
            <a:noFill/>
            <a:miter lim="800000"/>
            <a:headEnd/>
            <a:tailEnd/>
          </a:ln>
        </p:spPr>
        <p:txBody>
          <a:bodyPr vert="horz" wrap="square" lIns="93147" tIns="46574" rIns="93147" bIns="46574" numCol="1" anchor="t" anchorCtr="0" compatLnSpc="1">
            <a:prstTxWarp prst="textNoShape">
              <a:avLst/>
            </a:prstTxWarp>
          </a:bodyPr>
          <a:lstStyle>
            <a:lvl1pPr algn="r" defTabSz="931863">
              <a:defRPr sz="1200" b="0">
                <a:latin typeface="Arial" charset="0"/>
                <a:cs typeface="+mn-cs"/>
              </a:defRPr>
            </a:lvl1pPr>
          </a:lstStyle>
          <a:p>
            <a:pPr>
              <a:defRPr/>
            </a:pPr>
            <a:endParaRPr lang="en-US" dirty="0"/>
          </a:p>
        </p:txBody>
      </p:sp>
      <p:sp>
        <p:nvSpPr>
          <p:cNvPr id="247812" name="Rectangle 4"/>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p:spPr>
      </p:sp>
      <p:sp>
        <p:nvSpPr>
          <p:cNvPr id="29701" name="Rectangle 5"/>
          <p:cNvSpPr>
            <a:spLocks noGrp="1" noChangeArrowheads="1"/>
          </p:cNvSpPr>
          <p:nvPr>
            <p:ph type="body" sz="quarter" idx="3"/>
          </p:nvPr>
        </p:nvSpPr>
        <p:spPr bwMode="auto">
          <a:xfrm>
            <a:off x="701675" y="4414838"/>
            <a:ext cx="5607050" cy="4184650"/>
          </a:xfrm>
          <a:prstGeom prst="rect">
            <a:avLst/>
          </a:prstGeom>
          <a:noFill/>
          <a:ln w="9525">
            <a:noFill/>
            <a:miter lim="800000"/>
            <a:headEnd/>
            <a:tailEnd/>
          </a:ln>
        </p:spPr>
        <p:txBody>
          <a:bodyPr vert="horz" wrap="square" lIns="93147" tIns="46574" rIns="93147" bIns="46574"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9702" name="Rectangle 6"/>
          <p:cNvSpPr>
            <a:spLocks noGrp="1" noChangeArrowheads="1"/>
          </p:cNvSpPr>
          <p:nvPr>
            <p:ph type="ftr" sz="quarter" idx="4"/>
          </p:nvPr>
        </p:nvSpPr>
        <p:spPr bwMode="auto">
          <a:xfrm>
            <a:off x="0" y="8829675"/>
            <a:ext cx="3036888" cy="465138"/>
          </a:xfrm>
          <a:prstGeom prst="rect">
            <a:avLst/>
          </a:prstGeom>
          <a:noFill/>
          <a:ln w="9525">
            <a:noFill/>
            <a:miter lim="800000"/>
            <a:headEnd/>
            <a:tailEnd/>
          </a:ln>
        </p:spPr>
        <p:txBody>
          <a:bodyPr vert="horz" wrap="square" lIns="93147" tIns="46574" rIns="93147" bIns="46574" numCol="1" anchor="b" anchorCtr="0" compatLnSpc="1">
            <a:prstTxWarp prst="textNoShape">
              <a:avLst/>
            </a:prstTxWarp>
          </a:bodyPr>
          <a:lstStyle>
            <a:lvl1pPr defTabSz="931863">
              <a:defRPr sz="1200" b="0">
                <a:latin typeface="Arial" charset="0"/>
                <a:cs typeface="+mn-cs"/>
              </a:defRPr>
            </a:lvl1pPr>
          </a:lstStyle>
          <a:p>
            <a:pPr>
              <a:defRPr/>
            </a:pPr>
            <a:endParaRPr lang="en-US" dirty="0"/>
          </a:p>
        </p:txBody>
      </p:sp>
      <p:sp>
        <p:nvSpPr>
          <p:cNvPr id="29703" name="Rectangle 7"/>
          <p:cNvSpPr>
            <a:spLocks noGrp="1" noChangeArrowheads="1"/>
          </p:cNvSpPr>
          <p:nvPr>
            <p:ph type="sldNum" sz="quarter" idx="5"/>
          </p:nvPr>
        </p:nvSpPr>
        <p:spPr bwMode="auto">
          <a:xfrm>
            <a:off x="3971925" y="8829675"/>
            <a:ext cx="3036888" cy="465138"/>
          </a:xfrm>
          <a:prstGeom prst="rect">
            <a:avLst/>
          </a:prstGeom>
          <a:noFill/>
          <a:ln w="9525">
            <a:noFill/>
            <a:miter lim="800000"/>
            <a:headEnd/>
            <a:tailEnd/>
          </a:ln>
        </p:spPr>
        <p:txBody>
          <a:bodyPr vert="horz" wrap="square" lIns="93147" tIns="46574" rIns="93147" bIns="46574" numCol="1" anchor="b" anchorCtr="0" compatLnSpc="1">
            <a:prstTxWarp prst="textNoShape">
              <a:avLst/>
            </a:prstTxWarp>
          </a:bodyPr>
          <a:lstStyle>
            <a:lvl1pPr algn="r" defTabSz="931863">
              <a:defRPr sz="1200" b="0">
                <a:latin typeface="Arial" charset="0"/>
                <a:cs typeface="+mn-cs"/>
              </a:defRPr>
            </a:lvl1pPr>
          </a:lstStyle>
          <a:p>
            <a:pPr>
              <a:defRPr/>
            </a:pPr>
            <a:fld id="{49A3E221-6117-45DB-B796-4DDE5A053512}" type="slidenum">
              <a:rPr lang="en-US"/>
              <a:pPr>
                <a:defRPr/>
              </a:pPr>
              <a:t>‹#›</a:t>
            </a:fld>
            <a:endParaRPr lang="en-US" dirty="0"/>
          </a:p>
        </p:txBody>
      </p:sp>
    </p:spTree>
    <p:extLst>
      <p:ext uri="{BB962C8B-B14F-4D97-AF65-F5344CB8AC3E}">
        <p14:creationId xmlns:p14="http://schemas.microsoft.com/office/powerpoint/2010/main" val="227737789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900" kern="1200">
        <a:solidFill>
          <a:schemeClr val="tx1"/>
        </a:solidFill>
        <a:latin typeface="Arial" charset="0"/>
        <a:ea typeface="+mn-ea"/>
        <a:cs typeface="+mn-cs"/>
      </a:defRPr>
    </a:lvl1pPr>
    <a:lvl2pPr marL="457200" algn="l" rtl="0" eaLnBrk="0" fontAlgn="base" hangingPunct="0">
      <a:spcBef>
        <a:spcPct val="30000"/>
      </a:spcBef>
      <a:spcAft>
        <a:spcPct val="0"/>
      </a:spcAft>
      <a:defRPr sz="900" kern="1200">
        <a:solidFill>
          <a:schemeClr val="tx1"/>
        </a:solidFill>
        <a:latin typeface="Arial" charset="0"/>
        <a:ea typeface="+mn-ea"/>
        <a:cs typeface="+mn-cs"/>
      </a:defRPr>
    </a:lvl2pPr>
    <a:lvl3pPr marL="914400" algn="l" rtl="0" eaLnBrk="0" fontAlgn="base" hangingPunct="0">
      <a:spcBef>
        <a:spcPct val="30000"/>
      </a:spcBef>
      <a:spcAft>
        <a:spcPct val="0"/>
      </a:spcAft>
      <a:defRPr sz="900" kern="1200">
        <a:solidFill>
          <a:schemeClr val="tx1"/>
        </a:solidFill>
        <a:latin typeface="Arial" charset="0"/>
        <a:ea typeface="+mn-ea"/>
        <a:cs typeface="+mn-cs"/>
      </a:defRPr>
    </a:lvl3pPr>
    <a:lvl4pPr marL="1371600" algn="l" rtl="0" eaLnBrk="0" fontAlgn="base" hangingPunct="0">
      <a:spcBef>
        <a:spcPct val="30000"/>
      </a:spcBef>
      <a:spcAft>
        <a:spcPct val="0"/>
      </a:spcAft>
      <a:defRPr sz="900" kern="1200">
        <a:solidFill>
          <a:schemeClr val="tx1"/>
        </a:solidFill>
        <a:latin typeface="Arial" charset="0"/>
        <a:ea typeface="+mn-ea"/>
        <a:cs typeface="+mn-cs"/>
      </a:defRPr>
    </a:lvl4pPr>
    <a:lvl5pPr marL="1828800" algn="l" rtl="0" eaLnBrk="0" fontAlgn="base" hangingPunct="0">
      <a:spcBef>
        <a:spcPct val="30000"/>
      </a:spcBef>
      <a:spcAft>
        <a:spcPct val="0"/>
      </a:spcAft>
      <a:defRPr sz="9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0882" name="Rectangle 7"/>
          <p:cNvSpPr>
            <a:spLocks noGrp="1" noChangeArrowheads="1"/>
          </p:cNvSpPr>
          <p:nvPr>
            <p:ph type="sldNum" sz="quarter" idx="5"/>
          </p:nvPr>
        </p:nvSpPr>
        <p:spPr/>
        <p:txBody>
          <a:bodyPr/>
          <a:lstStyle/>
          <a:p>
            <a:pPr>
              <a:defRPr/>
            </a:pPr>
            <a:fld id="{8CF0E7A6-BCC0-49B9-8154-ED7293676CF8}" type="slidenum">
              <a:rPr lang="en-US" smtClean="0"/>
              <a:pPr>
                <a:defRPr/>
              </a:pPr>
              <a:t>1</a:t>
            </a:fld>
            <a:endParaRPr lang="en-US" dirty="0" smtClean="0"/>
          </a:p>
        </p:txBody>
      </p:sp>
      <p:sp>
        <p:nvSpPr>
          <p:cNvPr id="248835" name="Rectangle 2"/>
          <p:cNvSpPr>
            <a:spLocks noGrp="1" noRot="1" noChangeAspect="1" noChangeArrowheads="1" noTextEdit="1"/>
          </p:cNvSpPr>
          <p:nvPr>
            <p:ph type="sldImg"/>
          </p:nvPr>
        </p:nvSpPr>
        <p:spPr>
          <a:ln/>
        </p:spPr>
      </p:sp>
      <p:sp>
        <p:nvSpPr>
          <p:cNvPr id="248836"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fld id="{B1EDB1D8-14B4-4440-B61F-69C38FBBEBD3}" type="slidenum">
              <a:rPr lang="en-US" smtClean="0"/>
              <a:pPr/>
              <a:t>14</a:t>
            </a:fld>
            <a:endParaRPr lang="en-US" smtClean="0"/>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p:spPr>
        <p:txBody>
          <a:bodyPr/>
          <a:lstStyle/>
          <a:p>
            <a:pPr eaLnBrk="1" hangingPunct="1"/>
            <a:r>
              <a:rPr lang="en-US" smtClean="0"/>
              <a:t>814_01 Enrollment (switch)  </a:t>
            </a:r>
          </a:p>
          <a:p>
            <a:pPr eaLnBrk="1" hangingPunct="1"/>
            <a:r>
              <a:rPr lang="en-US" smtClean="0"/>
              <a:t>814_16 Move In</a:t>
            </a:r>
          </a:p>
          <a:p>
            <a:pPr eaLnBrk="1" hangingPunct="1"/>
            <a:r>
              <a:rPr lang="en-US" smtClean="0"/>
              <a:t>814_24 Move Out</a:t>
            </a:r>
          </a:p>
          <a:p>
            <a:pPr eaLnBrk="1" hangingPunct="1"/>
            <a:endParaRPr lang="en-US" b="1" smtClean="0">
              <a:cs typeface="Arial" charset="0"/>
            </a:endParaRPr>
          </a:p>
          <a:p>
            <a:pPr eaLnBrk="1" hangingPunct="1"/>
            <a:r>
              <a:rPr lang="en-US" b="1" smtClean="0">
                <a:cs typeface="Arial" charset="0"/>
              </a:rPr>
              <a:t>MP has the option of searching by one of the following three criteria:</a:t>
            </a:r>
          </a:p>
          <a:p>
            <a:pPr lvl="2" eaLnBrk="1" hangingPunct="1"/>
            <a:r>
              <a:rPr lang="en-US" smtClean="0">
                <a:cs typeface="Arial" charset="0"/>
              </a:rPr>
              <a:t>Enter ESI ID only</a:t>
            </a:r>
            <a:endParaRPr lang="en-US" u="sng" smtClean="0"/>
          </a:p>
          <a:p>
            <a:pPr lvl="2" eaLnBrk="1" hangingPunct="1"/>
            <a:r>
              <a:rPr lang="en-US" smtClean="0">
                <a:cs typeface="Arial" charset="0"/>
              </a:rPr>
              <a:t>Enter Original Transaction # only</a:t>
            </a:r>
          </a:p>
          <a:p>
            <a:pPr lvl="2" eaLnBrk="1" hangingPunct="1"/>
            <a:r>
              <a:rPr lang="en-US" smtClean="0">
                <a:cs typeface="Arial" charset="0"/>
              </a:rPr>
              <a:t>Enter ESI ID and Original Transaction #</a:t>
            </a:r>
          </a:p>
          <a:p>
            <a:pPr lvl="1" eaLnBrk="1" hangingPunct="1"/>
            <a:r>
              <a:rPr lang="en-US" smtClean="0">
                <a:cs typeface="Arial" charset="0"/>
              </a:rPr>
              <a:t>Select appropriate From/Through Month and Year from drop down boxes </a:t>
            </a:r>
          </a:p>
          <a:p>
            <a:pPr lvl="1" eaLnBrk="1" hangingPunct="1"/>
            <a:r>
              <a:rPr lang="en-US" smtClean="0">
                <a:cs typeface="Arial" charset="0"/>
              </a:rPr>
              <a:t>If desired, select optional fields </a:t>
            </a:r>
            <a:r>
              <a:rPr lang="en-US" b="1" smtClean="0">
                <a:cs typeface="Arial" charset="0"/>
              </a:rPr>
              <a:t>Show Open</a:t>
            </a:r>
            <a:r>
              <a:rPr lang="en-US" smtClean="0">
                <a:cs typeface="Arial" charset="0"/>
              </a:rPr>
              <a:t> or </a:t>
            </a:r>
            <a:r>
              <a:rPr lang="en-US" b="1" smtClean="0">
                <a:cs typeface="Arial" charset="0"/>
              </a:rPr>
              <a:t>Show Latest</a:t>
            </a:r>
            <a:r>
              <a:rPr lang="en-US" smtClean="0">
                <a:cs typeface="Arial" charset="0"/>
              </a:rPr>
              <a:t> </a:t>
            </a:r>
          </a:p>
          <a:p>
            <a:pPr lvl="2" eaLnBrk="1" hangingPunct="1"/>
            <a:r>
              <a:rPr lang="en-US" smtClean="0">
                <a:cs typeface="Arial" charset="0"/>
              </a:rPr>
              <a:t>Show Open – service order status (In Review, Scheduled, Cancel Pending and Permit Pending) </a:t>
            </a:r>
          </a:p>
          <a:p>
            <a:pPr lvl="2" eaLnBrk="1" hangingPunct="1"/>
            <a:r>
              <a:rPr lang="en-US" smtClean="0">
                <a:cs typeface="Arial" charset="0"/>
              </a:rPr>
              <a:t>Show Latest – returns business process with the most recent start date</a:t>
            </a:r>
          </a:p>
          <a:p>
            <a:pPr lvl="2" eaLnBrk="1" hangingPunct="1"/>
            <a:endParaRPr lang="en-US" smtClean="0">
              <a:cs typeface="Arial" charset="0"/>
            </a:endParaRPr>
          </a:p>
          <a:p>
            <a:pPr eaLnBrk="1" hangingPunct="1"/>
            <a:endParaRPr lang="en-US" b="1" smtClean="0"/>
          </a:p>
          <a:p>
            <a:pPr eaLnBrk="1" hangingPunct="1"/>
            <a:endParaRPr lang="en-US" smtClean="0"/>
          </a:p>
          <a:p>
            <a:pPr eaLnBrk="1" hangingPunct="1"/>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p:spPr>
        <p:txBody>
          <a:bodyPr/>
          <a:lstStyle/>
          <a:p>
            <a:fld id="{C1E2E0DB-1C18-4BC9-B72E-81F76809D8EC}" type="slidenum">
              <a:rPr lang="en-US" smtClean="0"/>
              <a:pPr/>
              <a:t>15</a:t>
            </a:fld>
            <a:endParaRPr lang="en-US" smtClean="0"/>
          </a:p>
        </p:txBody>
      </p:sp>
      <p:sp>
        <p:nvSpPr>
          <p:cNvPr id="51203" name="Rectangle 2"/>
          <p:cNvSpPr>
            <a:spLocks noGrp="1" noRot="1" noChangeAspect="1" noChangeArrowheads="1" noTextEdit="1"/>
          </p:cNvSpPr>
          <p:nvPr>
            <p:ph type="sldImg"/>
          </p:nvPr>
        </p:nvSpPr>
        <p:spPr>
          <a:ln/>
        </p:spPr>
      </p:sp>
      <p:sp>
        <p:nvSpPr>
          <p:cNvPr id="51204" name="Rectangle 3"/>
          <p:cNvSpPr>
            <a:spLocks noGrp="1" noChangeArrowheads="1"/>
          </p:cNvSpPr>
          <p:nvPr>
            <p:ph type="body" idx="1"/>
          </p:nvPr>
        </p:nvSpPr>
        <p:spPr>
          <a:noFill/>
          <a:ln/>
        </p:spPr>
        <p:txBody>
          <a:bodyPr/>
          <a:lstStyle/>
          <a:p>
            <a:pPr marL="228600" indent="-228600" eaLnBrk="1" hangingPunct="1"/>
            <a:r>
              <a:rPr lang="en-US" sz="700" smtClean="0"/>
              <a:t>Switch Transaction – the entire process from the initiating transaction to the final read from the TDSP. </a:t>
            </a:r>
          </a:p>
          <a:p>
            <a:pPr marL="228600" indent="-228600" eaLnBrk="1" hangingPunct="1"/>
            <a:r>
              <a:rPr lang="en-US" sz="700" smtClean="0"/>
              <a:t>Initiating Transaction – first transaction in the business process.  Ex. 814_01</a:t>
            </a:r>
          </a:p>
          <a:p>
            <a:pPr marL="228600" indent="-228600" eaLnBrk="1" hangingPunct="1"/>
            <a:r>
              <a:rPr lang="en-US" sz="700" smtClean="0"/>
              <a:t>Dependent Transactions – response transactions between CR , ERCOT and TDSP</a:t>
            </a:r>
          </a:p>
          <a:p>
            <a:pPr marL="228600" indent="-228600" eaLnBrk="1" hangingPunct="1">
              <a:spcBef>
                <a:spcPct val="0"/>
              </a:spcBef>
            </a:pPr>
            <a:r>
              <a:rPr lang="en-US" sz="700" smtClean="0"/>
              <a:t>1	ESIID	Displays the Selected ESIID </a:t>
            </a:r>
          </a:p>
          <a:p>
            <a:pPr marL="228600" indent="-228600" eaLnBrk="1" hangingPunct="1">
              <a:spcBef>
                <a:spcPct val="0"/>
              </a:spcBef>
            </a:pPr>
            <a:r>
              <a:rPr lang="en-US" sz="700" smtClean="0"/>
              <a:t>2	CSA Established	Value: Date that CSA was established or blank if no CSA was established.</a:t>
            </a:r>
          </a:p>
          <a:p>
            <a:pPr marL="228600" indent="-228600" eaLnBrk="1" hangingPunct="1">
              <a:spcBef>
                <a:spcPct val="0"/>
              </a:spcBef>
            </a:pPr>
            <a:r>
              <a:rPr lang="en-US" sz="700" smtClean="0"/>
              <a:t>3	REP of Record	Values: Date that Rep of Record became active.</a:t>
            </a:r>
          </a:p>
          <a:p>
            <a:pPr marL="228600" indent="-228600" eaLnBrk="1" hangingPunct="1">
              <a:spcBef>
                <a:spcPct val="0"/>
              </a:spcBef>
            </a:pPr>
            <a:r>
              <a:rPr lang="en-US" sz="700" smtClean="0"/>
              <a:t>4	Expand/Collapse Business Process	Allows the user to expand or collapse the b. p. info, showing or hiding the transactions associated with that business process.</a:t>
            </a:r>
          </a:p>
          <a:p>
            <a:pPr marL="228600" indent="-228600" eaLnBrk="1" hangingPunct="1">
              <a:spcBef>
                <a:spcPct val="0"/>
              </a:spcBef>
            </a:pPr>
            <a:r>
              <a:rPr lang="en-US" sz="700" smtClean="0"/>
              <a:t>5	Status	Status of the business process</a:t>
            </a:r>
          </a:p>
          <a:p>
            <a:pPr marL="228600" indent="-228600" eaLnBrk="1" hangingPunct="1">
              <a:spcBef>
                <a:spcPct val="0"/>
              </a:spcBef>
            </a:pPr>
            <a:r>
              <a:rPr lang="en-US" sz="700" smtClean="0"/>
              <a:t>6	Original Trxn #	The transaction number for the initiating transaction</a:t>
            </a:r>
          </a:p>
          <a:p>
            <a:pPr marL="228600" indent="-228600" eaLnBrk="1" hangingPunct="1">
              <a:spcBef>
                <a:spcPct val="0"/>
              </a:spcBef>
            </a:pPr>
            <a:r>
              <a:rPr lang="en-US" sz="700" smtClean="0"/>
              <a:t>7	Type	The type of transaction 814_01 Enrollment, 814_16 Move In, 814_24 Move out</a:t>
            </a:r>
          </a:p>
          <a:p>
            <a:pPr marL="228600" indent="-228600" eaLnBrk="1" hangingPunct="1">
              <a:spcBef>
                <a:spcPct val="0"/>
              </a:spcBef>
            </a:pPr>
            <a:r>
              <a:rPr lang="en-US" sz="700" smtClean="0"/>
              <a:t>8	From	The organization that initiated the transaction</a:t>
            </a:r>
          </a:p>
          <a:p>
            <a:pPr marL="228600" indent="-228600" eaLnBrk="1" hangingPunct="1">
              <a:spcBef>
                <a:spcPct val="0"/>
              </a:spcBef>
            </a:pPr>
            <a:r>
              <a:rPr lang="en-US" sz="700" smtClean="0"/>
              <a:t>9	To	The organization that received the transaction</a:t>
            </a:r>
          </a:p>
          <a:p>
            <a:pPr marL="228600" indent="-228600" eaLnBrk="1" hangingPunct="1">
              <a:spcBef>
                <a:spcPct val="0"/>
              </a:spcBef>
            </a:pPr>
            <a:r>
              <a:rPr lang="en-US" sz="700" b="1" smtClean="0"/>
              <a:t>NOTE:</a:t>
            </a:r>
            <a:r>
              <a:rPr lang="en-US" sz="700" smtClean="0"/>
              <a:t>  If you are a CR, you will not see the Other CR’s name displayed in From or To – you will see “LSE”; you will see TDSP name</a:t>
            </a:r>
          </a:p>
          <a:p>
            <a:pPr marL="228600" indent="-228600" eaLnBrk="1" hangingPunct="1">
              <a:spcBef>
                <a:spcPct val="0"/>
              </a:spcBef>
            </a:pPr>
            <a:r>
              <a:rPr lang="en-US" sz="700" smtClean="0"/>
              <a:t>10	ERCOT Time Stamp	The date and time attached to the transaction when it is received by or sent from ERCOT</a:t>
            </a:r>
          </a:p>
          <a:p>
            <a:pPr marL="228600" indent="-228600" eaLnBrk="1" hangingPunct="1">
              <a:spcBef>
                <a:spcPct val="0"/>
              </a:spcBef>
            </a:pPr>
            <a:r>
              <a:rPr lang="en-US" sz="700" smtClean="0"/>
              <a:t>11	Trxn Status	The status of the Transaction</a:t>
            </a:r>
          </a:p>
          <a:p>
            <a:pPr marL="228600" indent="-228600" eaLnBrk="1" hangingPunct="1">
              <a:spcBef>
                <a:spcPct val="0"/>
              </a:spcBef>
              <a:buFontTx/>
              <a:buAutoNum type="arabicPlain" startAt="12"/>
            </a:pPr>
            <a:r>
              <a:rPr lang="en-US" sz="700" smtClean="0"/>
              <a:t>      Key Date	The key date for this business process transaction.   The column heading describes the data value.</a:t>
            </a:r>
          </a:p>
          <a:p>
            <a:pPr marL="228600" indent="-228600" eaLnBrk="1" hangingPunct="1">
              <a:spcBef>
                <a:spcPct val="0"/>
              </a:spcBef>
            </a:pPr>
            <a:r>
              <a:rPr lang="en-US" sz="700" smtClean="0"/>
              <a:t>13	Retry Status	The status of an order (Move In or Move Out) that is now or has been in the retry queue.  For more information about the retry queue.  Please see Protocols, Section 15.</a:t>
            </a:r>
          </a:p>
          <a:p>
            <a:pPr marL="228600" indent="-228600" eaLnBrk="1" hangingPunct="1">
              <a:spcBef>
                <a:spcPct val="0"/>
              </a:spcBef>
            </a:pPr>
            <a:r>
              <a:rPr lang="en-US" sz="700" smtClean="0"/>
              <a:t>14	Duplicate	Values:  Yes, No.  A transaction that has an ESI ID and Original Transaction Number that matches a previous transaction of the same type.</a:t>
            </a:r>
          </a:p>
          <a:p>
            <a:pPr marL="228600" indent="-228600" eaLnBrk="1" hangingPunct="1">
              <a:spcBef>
                <a:spcPct val="0"/>
              </a:spcBef>
            </a:pPr>
            <a:r>
              <a:rPr lang="en-US" sz="700" smtClean="0"/>
              <a:t>15	Sort Icon	This icon appears over the column by which data is sorted.  Up-pointing arrow indicates the sort order is ascending.  Down-pointing arrow indicates the sort order is descending.  Clicking a different column heading changes the sort order to the selected column.  Default sort order for this report is ERCOT Time Stamp, ascending order.</a:t>
            </a:r>
          </a:p>
          <a:p>
            <a:pPr marL="228600" indent="-228600" eaLnBrk="1" hangingPunct="1">
              <a:spcBef>
                <a:spcPct val="0"/>
              </a:spcBef>
            </a:pPr>
            <a:r>
              <a:rPr lang="en-US" sz="700" smtClean="0"/>
              <a:t>16	Selected Transaction	When a transaction is selected, the entire row is highlighted and the detailed information for that transaction is displayed below.  You select a transaction by clicking on the transaction number.  Transactions that cannot be displayed may not be selected.  Selected transaction defaults to the first row of the  first business process.</a:t>
            </a:r>
          </a:p>
          <a:p>
            <a:pPr marL="228600" indent="-228600" eaLnBrk="1" hangingPunct="1">
              <a:spcBef>
                <a:spcPct val="0"/>
              </a:spcBef>
            </a:pPr>
            <a:r>
              <a:rPr lang="en-US" sz="700" smtClean="0"/>
              <a:t>17	Print Summaries Button	Opens a new window with all business processes and transactions displayed in a format that will print on 8-1/2" x 11" paper</a:t>
            </a:r>
          </a:p>
          <a:p>
            <a:pPr marL="228600" indent="-228600" eaLnBrk="1" hangingPunct="1">
              <a:spcBef>
                <a:spcPct val="0"/>
              </a:spcBef>
            </a:pPr>
            <a:r>
              <a:rPr lang="en-US" sz="700" smtClean="0"/>
              <a:t>18	Download Results Button	Opens a download dialog box, from which you may download (CSV) the details for the selected (expanded) business process and its transactions.</a:t>
            </a:r>
          </a:p>
          <a:p>
            <a:pPr marL="228600" indent="-228600" eaLnBrk="1" hangingPunct="1">
              <a:spcBef>
                <a:spcPct val="0"/>
              </a:spcBef>
              <a:buFontTx/>
              <a:buAutoNum type="arabicPlain" startAt="12"/>
            </a:pPr>
            <a:endParaRPr lang="en-US" sz="70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E2B63843-25B3-4CBE-8A5C-C8D4238C2F99}" type="slidenum">
              <a:rPr lang="en-US" smtClean="0"/>
              <a:pPr/>
              <a:t>16</a:t>
            </a:fld>
            <a:endParaRPr lang="en-US" smtClean="0"/>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pPr eaLnBrk="1" hangingPunct="1">
              <a:lnSpc>
                <a:spcPct val="80000"/>
              </a:lnSpc>
            </a:pPr>
            <a:endParaRPr lang="en-US" sz="100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E2B63843-25B3-4CBE-8A5C-C8D4238C2F99}" type="slidenum">
              <a:rPr lang="en-US" smtClean="0"/>
              <a:pPr/>
              <a:t>17</a:t>
            </a:fld>
            <a:endParaRPr lang="en-US" smtClean="0"/>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pPr eaLnBrk="1" hangingPunct="1">
              <a:lnSpc>
                <a:spcPct val="80000"/>
              </a:lnSpc>
            </a:pPr>
            <a:endParaRPr lang="en-US" sz="1000"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E2B63843-25B3-4CBE-8A5C-C8D4238C2F99}" type="slidenum">
              <a:rPr lang="en-US" smtClean="0"/>
              <a:pPr/>
              <a:t>18</a:t>
            </a:fld>
            <a:endParaRPr lang="en-US" smtClean="0"/>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pPr eaLnBrk="1" hangingPunct="1">
              <a:lnSpc>
                <a:spcPct val="80000"/>
              </a:lnSpc>
            </a:pPr>
            <a:endParaRPr lang="en-US" sz="1000"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E2B63843-25B3-4CBE-8A5C-C8D4238C2F99}" type="slidenum">
              <a:rPr lang="en-US" smtClean="0"/>
              <a:pPr/>
              <a:t>19</a:t>
            </a:fld>
            <a:endParaRPr lang="en-US" smtClean="0"/>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pPr eaLnBrk="1" hangingPunct="1">
              <a:lnSpc>
                <a:spcPct val="80000"/>
              </a:lnSpc>
            </a:pPr>
            <a:endParaRPr lang="en-US" sz="1000"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E2B63843-25B3-4CBE-8A5C-C8D4238C2F99}" type="slidenum">
              <a:rPr lang="en-US" smtClean="0"/>
              <a:pPr/>
              <a:t>20</a:t>
            </a:fld>
            <a:endParaRPr lang="en-US" smtClean="0"/>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pPr eaLnBrk="1" hangingPunct="1">
              <a:lnSpc>
                <a:spcPct val="80000"/>
              </a:lnSpc>
            </a:pPr>
            <a:endParaRPr lang="en-US" sz="1000"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E2B63843-25B3-4CBE-8A5C-C8D4238C2F99}" type="slidenum">
              <a:rPr lang="en-US" smtClean="0"/>
              <a:pPr/>
              <a:t>21</a:t>
            </a:fld>
            <a:endParaRPr lang="en-US" smtClean="0"/>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pPr eaLnBrk="1" hangingPunct="1">
              <a:lnSpc>
                <a:spcPct val="80000"/>
              </a:lnSpc>
            </a:pPr>
            <a:endParaRPr lang="en-US" sz="1000"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E2B63843-25B3-4CBE-8A5C-C8D4238C2F99}" type="slidenum">
              <a:rPr lang="en-US" smtClean="0"/>
              <a:pPr/>
              <a:t>22</a:t>
            </a:fld>
            <a:endParaRPr lang="en-US" smtClean="0"/>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ln/>
        </p:spPr>
        <p:txBody>
          <a:bodyPr/>
          <a:lstStyle/>
          <a:p>
            <a:pPr eaLnBrk="1" hangingPunct="1">
              <a:lnSpc>
                <a:spcPct val="80000"/>
              </a:lnSpc>
            </a:pPr>
            <a:endParaRPr lang="en-US" sz="1000"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p>
            <a:fld id="{94AA37E3-47E4-448D-BAAD-F628A6C2E1D6}" type="slidenum">
              <a:rPr lang="en-US" smtClean="0"/>
              <a:pPr/>
              <a:t>25</a:t>
            </a:fld>
            <a:endParaRPr lang="en-US" smtClean="0"/>
          </a:p>
        </p:txBody>
      </p:sp>
      <p:sp>
        <p:nvSpPr>
          <p:cNvPr id="54275" name="Rectangle 2"/>
          <p:cNvSpPr>
            <a:spLocks noGrp="1" noRot="1" noChangeAspect="1" noChangeArrowheads="1" noTextEdit="1"/>
          </p:cNvSpPr>
          <p:nvPr>
            <p:ph type="sldImg"/>
          </p:nvPr>
        </p:nvSpPr>
        <p:spPr>
          <a:xfrm>
            <a:off x="1182688" y="696913"/>
            <a:ext cx="4648200" cy="3486150"/>
          </a:xfrm>
          <a:ln/>
        </p:spPr>
      </p:sp>
      <p:sp>
        <p:nvSpPr>
          <p:cNvPr id="54276" name="Rectangle 3"/>
          <p:cNvSpPr>
            <a:spLocks noGrp="1" noChangeArrowheads="1"/>
          </p:cNvSpPr>
          <p:nvPr>
            <p:ph type="body" idx="1"/>
          </p:nvPr>
        </p:nvSpPr>
        <p:spPr>
          <a:xfrm>
            <a:off x="936625" y="4416425"/>
            <a:ext cx="5137150" cy="4183063"/>
          </a:xfrm>
          <a:noFill/>
          <a:ln/>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fld id="{01122D5A-5F85-4B18-8D1E-E0917B1AAE08}" type="slidenum">
              <a:rPr lang="en-US" smtClean="0"/>
              <a:pPr/>
              <a:t>2</a:t>
            </a:fld>
            <a:endParaRPr lang="en-US" smtClean="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eaLnBrk="1" hangingPunct="1"/>
            <a:endParaRPr lang="en-US" sz="1000"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p:spPr>
        <p:txBody>
          <a:bodyPr/>
          <a:lstStyle/>
          <a:p>
            <a:fld id="{E3CBAE92-5242-40E4-8E2E-86B691101238}" type="slidenum">
              <a:rPr lang="en-US" smtClean="0"/>
              <a:pPr/>
              <a:t>26</a:t>
            </a:fld>
            <a:endParaRPr lang="en-US" smtClean="0"/>
          </a:p>
        </p:txBody>
      </p:sp>
      <p:sp>
        <p:nvSpPr>
          <p:cNvPr id="55299" name="Rectangle 2"/>
          <p:cNvSpPr>
            <a:spLocks noGrp="1" noRot="1" noChangeAspect="1" noChangeArrowheads="1" noTextEdit="1"/>
          </p:cNvSpPr>
          <p:nvPr>
            <p:ph type="sldImg"/>
          </p:nvPr>
        </p:nvSpPr>
        <p:spPr>
          <a:xfrm>
            <a:off x="1182688" y="696913"/>
            <a:ext cx="4648200" cy="3486150"/>
          </a:xfrm>
          <a:ln/>
        </p:spPr>
      </p:sp>
      <p:sp>
        <p:nvSpPr>
          <p:cNvPr id="55300" name="Rectangle 3"/>
          <p:cNvSpPr>
            <a:spLocks noGrp="1" noChangeArrowheads="1"/>
          </p:cNvSpPr>
          <p:nvPr>
            <p:ph type="body" idx="1"/>
          </p:nvPr>
        </p:nvSpPr>
        <p:spPr>
          <a:xfrm>
            <a:off x="936625" y="4416425"/>
            <a:ext cx="5137150" cy="4183063"/>
          </a:xfrm>
          <a:noFill/>
          <a:ln/>
        </p:spPr>
        <p:txBody>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p>
            <a:fld id="{5B096EA0-FD00-4098-B16B-4E6883C7B753}" type="slidenum">
              <a:rPr lang="en-US" smtClean="0"/>
              <a:pPr/>
              <a:t>4</a:t>
            </a:fld>
            <a:endParaRPr lang="en-US" smtClean="0"/>
          </a:p>
        </p:txBody>
      </p:sp>
      <p:sp>
        <p:nvSpPr>
          <p:cNvPr id="37891" name="Rectangle 2"/>
          <p:cNvSpPr>
            <a:spLocks noGrp="1" noRot="1" noChangeAspect="1" noChangeArrowheads="1" noTextEdit="1"/>
          </p:cNvSpPr>
          <p:nvPr>
            <p:ph type="sldImg"/>
          </p:nvPr>
        </p:nvSpPr>
        <p:spPr>
          <a:ln/>
        </p:spPr>
      </p:sp>
      <p:sp>
        <p:nvSpPr>
          <p:cNvPr id="37892" name="Rectangle 3"/>
          <p:cNvSpPr>
            <a:spLocks noGrp="1" noChangeArrowheads="1"/>
          </p:cNvSpPr>
          <p:nvPr>
            <p:ph type="body" idx="1"/>
          </p:nvPr>
        </p:nvSpPr>
        <p:spPr>
          <a:noFill/>
          <a:ln/>
        </p:spPr>
        <p:txBody>
          <a:bodyPr/>
          <a:lstStyle/>
          <a:p>
            <a:pPr eaLnBrk="1" hangingPunct="1"/>
            <a:r>
              <a:rPr lang="en-US" smtClean="0"/>
              <a:t>Each entity, company, DUNS number requires a separate USA digital certificate which creates DUNS-specific DCs for the MPs users</a:t>
            </a:r>
          </a:p>
          <a:p>
            <a:pPr eaLnBrk="1" hangingPunct="1"/>
            <a:r>
              <a:rPr lang="en-US" sz="1400" smtClean="0"/>
              <a:t>There are Roles on the DC allowing access within TML related to Retail and Wholesale functions</a:t>
            </a:r>
          </a:p>
          <a:p>
            <a:pPr eaLnBrk="1" hangingPunct="1"/>
            <a:r>
              <a:rPr lang="en-US" sz="1400" smtClean="0"/>
              <a:t>Contact your User Security Administrator (USA) for access issues</a:t>
            </a:r>
          </a:p>
          <a:p>
            <a:pPr eaLnBrk="1" hangingPunct="1"/>
            <a:r>
              <a:rPr lang="en-US" sz="1400" smtClean="0"/>
              <a:t>USA uses Market Participant Identity Management (MPIM) link in TML to manage DCs</a:t>
            </a:r>
          </a:p>
          <a:p>
            <a:pPr eaLnBrk="1" hangingPunct="1"/>
            <a:endParaRPr lang="en-US" sz="1400" smtClean="0"/>
          </a:p>
          <a:p>
            <a:pPr eaLnBrk="1" hangingPunct="1"/>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p>
            <a:fld id="{7D3A6CE1-2F6B-4BAF-BE1B-9F1431DB6F69}" type="slidenum">
              <a:rPr lang="en-US" smtClean="0"/>
              <a:pPr/>
              <a:t>5</a:t>
            </a:fld>
            <a:endParaRPr lang="en-US" smtClean="0"/>
          </a:p>
        </p:txBody>
      </p:sp>
      <p:sp>
        <p:nvSpPr>
          <p:cNvPr id="38915" name="Rectangle 2"/>
          <p:cNvSpPr>
            <a:spLocks noGrp="1" noRot="1" noChangeAspect="1" noChangeArrowheads="1" noTextEdit="1"/>
          </p:cNvSpPr>
          <p:nvPr>
            <p:ph type="sldImg"/>
          </p:nvPr>
        </p:nvSpPr>
        <p:spPr>
          <a:xfrm>
            <a:off x="1182688" y="696913"/>
            <a:ext cx="4648200" cy="3486150"/>
          </a:xfrm>
          <a:ln/>
        </p:spPr>
      </p:sp>
      <p:sp>
        <p:nvSpPr>
          <p:cNvPr id="38916" name="Rectangle 3"/>
          <p:cNvSpPr>
            <a:spLocks noGrp="1" noChangeArrowheads="1"/>
          </p:cNvSpPr>
          <p:nvPr>
            <p:ph type="body" idx="1"/>
          </p:nvPr>
        </p:nvSpPr>
        <p:spPr>
          <a:xfrm>
            <a:off x="936625" y="4416425"/>
            <a:ext cx="5137150" cy="4183063"/>
          </a:xfrm>
          <a:noFill/>
          <a:ln/>
        </p:spPr>
        <p:txBody>
          <a:bodyPr/>
          <a:lstStyle/>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CC189D51-719F-4A45-B3D0-848142E7B656}" type="slidenum">
              <a:rPr lang="en-US" smtClean="0"/>
              <a:pPr/>
              <a:t>6</a:t>
            </a:fld>
            <a:endParaRPr lang="en-US" smtClean="0"/>
          </a:p>
        </p:txBody>
      </p:sp>
      <p:sp>
        <p:nvSpPr>
          <p:cNvPr id="39939" name="Rectangle 2"/>
          <p:cNvSpPr>
            <a:spLocks noGrp="1" noRot="1" noChangeAspect="1" noChangeArrowheads="1" noTextEdit="1"/>
          </p:cNvSpPr>
          <p:nvPr>
            <p:ph type="sldImg"/>
          </p:nvPr>
        </p:nvSpPr>
        <p:spPr>
          <a:xfrm>
            <a:off x="1182688" y="696913"/>
            <a:ext cx="4648200" cy="3486150"/>
          </a:xfrm>
          <a:ln/>
        </p:spPr>
      </p:sp>
      <p:sp>
        <p:nvSpPr>
          <p:cNvPr id="39940" name="Rectangle 3"/>
          <p:cNvSpPr>
            <a:spLocks noGrp="1" noChangeArrowheads="1"/>
          </p:cNvSpPr>
          <p:nvPr>
            <p:ph type="body" idx="1"/>
          </p:nvPr>
        </p:nvSpPr>
        <p:spPr>
          <a:xfrm>
            <a:off x="936625" y="4416425"/>
            <a:ext cx="5137150" cy="4183063"/>
          </a:xfrm>
          <a:noFill/>
          <a:ln/>
        </p:spPr>
        <p:txBody>
          <a:bodyPr/>
          <a:lstStyle/>
          <a:p>
            <a:pPr eaLnBrk="1" hangingPunct="1"/>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a:bodyPr>
          <a:lstStyle/>
          <a:p>
            <a:pPr marL="0" lvl="1">
              <a:defRPr/>
            </a:pPr>
            <a:r>
              <a:rPr lang="en-US" sz="1800" kern="0" dirty="0" smtClean="0"/>
              <a:t>To refresh an MIS page, the user must leave the page and then return to it or select the browser refresh.</a:t>
            </a:r>
            <a:endParaRPr lang="en-US" sz="2000" kern="0" dirty="0" smtClean="0"/>
          </a:p>
          <a:p>
            <a:pPr>
              <a:defRPr/>
            </a:pPr>
            <a:endParaRPr lang="en-US" dirty="0"/>
          </a:p>
        </p:txBody>
      </p:sp>
      <p:sp>
        <p:nvSpPr>
          <p:cNvPr id="36868" name="Slide Number Placeholder 3"/>
          <p:cNvSpPr>
            <a:spLocks noGrp="1"/>
          </p:cNvSpPr>
          <p:nvPr>
            <p:ph type="sldNum" sz="quarter" idx="5"/>
          </p:nvPr>
        </p:nvSpPr>
        <p:spPr>
          <a:noFill/>
        </p:spPr>
        <p:txBody>
          <a:bodyPr/>
          <a:lstStyle/>
          <a:p>
            <a:fld id="{79D7C9BA-EE83-4578-BF1B-A25A480215AD}" type="slidenum">
              <a:rPr lang="en-US" smtClean="0"/>
              <a:pPr/>
              <a:t>7</a:t>
            </a:fld>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a:ln/>
        </p:spPr>
      </p:sp>
      <p:sp>
        <p:nvSpPr>
          <p:cNvPr id="41987" name="Notes Placeholder 2"/>
          <p:cNvSpPr>
            <a:spLocks noGrp="1"/>
          </p:cNvSpPr>
          <p:nvPr>
            <p:ph type="body" idx="1"/>
          </p:nvPr>
        </p:nvSpPr>
        <p:spPr>
          <a:noFill/>
          <a:ln/>
        </p:spPr>
        <p:txBody>
          <a:bodyPr/>
          <a:lstStyle/>
          <a:p>
            <a:r>
              <a:rPr lang="en-US" smtClean="0"/>
              <a:t>Only items with a like data classification are grouped together.  So you will never find Public information within a Portlet designed for Certified or Secure data and vice versa. </a:t>
            </a:r>
          </a:p>
          <a:p>
            <a:endParaRPr lang="en-US" smtClean="0"/>
          </a:p>
          <a:p>
            <a:r>
              <a:rPr lang="en-US" smtClean="0"/>
              <a:t>Like zonal - All documents/extracts/reports are created and stored based on their Report ID.</a:t>
            </a:r>
          </a:p>
          <a:p>
            <a:endParaRPr lang="en-US" smtClean="0"/>
          </a:p>
          <a:p>
            <a:r>
              <a:rPr lang="en-US" smtClean="0"/>
              <a:t>Info captured in EMIL</a:t>
            </a:r>
          </a:p>
        </p:txBody>
      </p:sp>
      <p:sp>
        <p:nvSpPr>
          <p:cNvPr id="41988" name="Slide Number Placeholder 3"/>
          <p:cNvSpPr>
            <a:spLocks noGrp="1"/>
          </p:cNvSpPr>
          <p:nvPr>
            <p:ph type="sldNum" sz="quarter" idx="5"/>
          </p:nvPr>
        </p:nvSpPr>
        <p:spPr>
          <a:noFill/>
        </p:spPr>
        <p:txBody>
          <a:bodyPr/>
          <a:lstStyle/>
          <a:p>
            <a:fld id="{12B9F6DD-9828-49C8-97DF-BC30AB102925}" type="slidenum">
              <a:rPr lang="en-US" smtClean="0"/>
              <a:pPr/>
              <a:t>8</a:t>
            </a:fld>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p:spPr>
        <p:txBody>
          <a:bodyPr/>
          <a:lstStyle/>
          <a:p>
            <a:fld id="{C218BD26-2F37-4A8F-B59F-449C92307AB4}" type="slidenum">
              <a:rPr lang="en-US" smtClean="0"/>
              <a:pPr/>
              <a:t>12</a:t>
            </a:fld>
            <a:endParaRPr lang="en-US" smtClean="0"/>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a:ln/>
        </p:spPr>
        <p:txBody>
          <a:bodyPr/>
          <a:lstStyle/>
          <a:p>
            <a:pPr eaLnBrk="1" hangingPunct="1">
              <a:lnSpc>
                <a:spcPct val="150000"/>
              </a:lnSpc>
            </a:pPr>
            <a:r>
              <a:rPr lang="en-US" b="1" smtClean="0">
                <a:cs typeface="Arial" charset="0"/>
              </a:rPr>
              <a:t>3 Methods to Find ESI ID</a:t>
            </a:r>
          </a:p>
          <a:p>
            <a:pPr eaLnBrk="1" hangingPunct="1">
              <a:lnSpc>
                <a:spcPct val="150000"/>
              </a:lnSpc>
            </a:pPr>
            <a:r>
              <a:rPr lang="en-US" b="1" smtClean="0">
                <a:cs typeface="Arial" charset="0"/>
              </a:rPr>
              <a:t>1) Single ESI ID</a:t>
            </a:r>
            <a:r>
              <a:rPr lang="en-US" smtClean="0">
                <a:cs typeface="Arial" charset="0"/>
              </a:rPr>
              <a:t> - Valid ESIID Parameters -</a:t>
            </a:r>
            <a:r>
              <a:rPr lang="en-US" sz="1000" smtClean="0">
                <a:cs typeface="Arial" charset="0"/>
              </a:rPr>
              <a:t> </a:t>
            </a:r>
            <a:r>
              <a:rPr lang="en-US" sz="900" smtClean="0">
                <a:cs typeface="Arial" charset="0"/>
              </a:rPr>
              <a:t>alphanumeric (0-9 and A-Z), min char = 8, max char = 36 </a:t>
            </a:r>
          </a:p>
          <a:p>
            <a:pPr eaLnBrk="1" hangingPunct="1">
              <a:lnSpc>
                <a:spcPct val="150000"/>
              </a:lnSpc>
            </a:pPr>
            <a:r>
              <a:rPr lang="en-US" sz="900" smtClean="0">
                <a:cs typeface="Arial" charset="0"/>
              </a:rPr>
              <a:t>	Can cut and paste values into this box from other Windows applications</a:t>
            </a:r>
          </a:p>
          <a:p>
            <a:pPr eaLnBrk="1" hangingPunct="1">
              <a:lnSpc>
                <a:spcPct val="150000"/>
              </a:lnSpc>
            </a:pPr>
            <a:r>
              <a:rPr lang="en-US" sz="900" smtClean="0">
                <a:cs typeface="Arial" charset="0"/>
              </a:rPr>
              <a:t>	If parameters are not valid, error message.</a:t>
            </a:r>
          </a:p>
          <a:p>
            <a:pPr eaLnBrk="1" hangingPunct="1">
              <a:lnSpc>
                <a:spcPct val="150000"/>
              </a:lnSpc>
            </a:pPr>
            <a:r>
              <a:rPr lang="en-US" sz="800" b="1" smtClean="0"/>
              <a:t>	Show all ESI IDs for this premise…</a:t>
            </a:r>
            <a:endParaRPr lang="en-US" sz="600" b="1" smtClean="0">
              <a:cs typeface="Arial" charset="0"/>
            </a:endParaRPr>
          </a:p>
          <a:p>
            <a:pPr eaLnBrk="1" hangingPunct="1">
              <a:lnSpc>
                <a:spcPct val="80000"/>
              </a:lnSpc>
            </a:pPr>
            <a:r>
              <a:rPr lang="en-US" sz="800" smtClean="0">
                <a:cs typeface="Arial" charset="0"/>
              </a:rPr>
              <a:t>	If c</a:t>
            </a:r>
            <a:r>
              <a:rPr lang="en-US" sz="800" smtClean="0"/>
              <a:t>hecked…</a:t>
            </a:r>
            <a:r>
              <a:rPr lang="en-US" sz="800" smtClean="0">
                <a:cs typeface="Arial" charset="0"/>
              </a:rPr>
              <a:t>The address for the ESI ID entered into the data entry box will be returned and all other ESI IDs that have the same exact address will be returned</a:t>
            </a:r>
            <a:endParaRPr lang="en-US" sz="600" smtClean="0">
              <a:cs typeface="Arial" charset="0"/>
            </a:endParaRPr>
          </a:p>
          <a:p>
            <a:pPr eaLnBrk="1" hangingPunct="1">
              <a:lnSpc>
                <a:spcPct val="150000"/>
              </a:lnSpc>
            </a:pPr>
            <a:r>
              <a:rPr lang="en-US" sz="600" b="1" smtClean="0">
                <a:cs typeface="Arial" charset="0"/>
              </a:rPr>
              <a:t>2) Multiple ESI ID: MP has option of searching by one of the following </a:t>
            </a:r>
          </a:p>
          <a:p>
            <a:pPr eaLnBrk="1" hangingPunct="1">
              <a:lnSpc>
                <a:spcPct val="150000"/>
              </a:lnSpc>
            </a:pPr>
            <a:r>
              <a:rPr lang="en-US" sz="800" smtClean="0">
                <a:cs typeface="Arial" charset="0"/>
              </a:rPr>
              <a:t>	1) Enter ESI IDs in the Enter ESI ID #s entry box</a:t>
            </a:r>
          </a:p>
          <a:p>
            <a:pPr lvl="3" eaLnBrk="1" hangingPunct="1">
              <a:lnSpc>
                <a:spcPct val="80000"/>
              </a:lnSpc>
            </a:pPr>
            <a:r>
              <a:rPr lang="en-US" sz="800" smtClean="0">
                <a:cs typeface="Arial" charset="0"/>
              </a:rPr>
              <a:t>Each ESI ID must be separated by a comma (,) or a carriage return</a:t>
            </a:r>
          </a:p>
          <a:p>
            <a:pPr lvl="3" eaLnBrk="1" hangingPunct="1">
              <a:lnSpc>
                <a:spcPct val="80000"/>
              </a:lnSpc>
            </a:pPr>
            <a:r>
              <a:rPr lang="en-US" sz="800" smtClean="0">
                <a:cs typeface="Arial" charset="0"/>
              </a:rPr>
              <a:t>Ability to cut and paste values into this box from other Windows applications</a:t>
            </a:r>
          </a:p>
          <a:p>
            <a:pPr lvl="3" eaLnBrk="1" hangingPunct="1">
              <a:lnSpc>
                <a:spcPct val="80000"/>
              </a:lnSpc>
            </a:pPr>
            <a:r>
              <a:rPr lang="en-US" sz="800" smtClean="0">
                <a:cs typeface="Arial" charset="0"/>
              </a:rPr>
              <a:t>Allows you to retrieve the details of </a:t>
            </a:r>
            <a:r>
              <a:rPr lang="en-US" sz="800" b="1" smtClean="0">
                <a:cs typeface="Arial" charset="0"/>
              </a:rPr>
              <a:t>up to 500 ESI IDs</a:t>
            </a:r>
            <a:r>
              <a:rPr lang="en-US" sz="800" smtClean="0">
                <a:cs typeface="Arial" charset="0"/>
              </a:rPr>
              <a:t> with a single entry  </a:t>
            </a:r>
          </a:p>
          <a:p>
            <a:pPr lvl="3" eaLnBrk="1" hangingPunct="1">
              <a:lnSpc>
                <a:spcPct val="80000"/>
              </a:lnSpc>
            </a:pPr>
            <a:r>
              <a:rPr lang="en-US" sz="800" smtClean="0">
                <a:cs typeface="Arial" charset="0"/>
              </a:rPr>
              <a:t>2) Type in the path of a file (CSV format) in the Upload ESI ID #s entry box or select Browse button to navigate to and upload a desired file</a:t>
            </a:r>
          </a:p>
          <a:p>
            <a:pPr lvl="3" eaLnBrk="1" hangingPunct="1">
              <a:lnSpc>
                <a:spcPct val="80000"/>
              </a:lnSpc>
            </a:pPr>
            <a:r>
              <a:rPr lang="en-US" sz="800" smtClean="0">
                <a:cs typeface="Arial" charset="0"/>
              </a:rPr>
              <a:t>Select Open to upload selected file when using the Browse function </a:t>
            </a:r>
          </a:p>
          <a:p>
            <a:pPr eaLnBrk="1" hangingPunct="1">
              <a:lnSpc>
                <a:spcPct val="80000"/>
              </a:lnSpc>
            </a:pPr>
            <a:r>
              <a:rPr lang="en-US" sz="800" b="1" smtClean="0"/>
              <a:t>3) Find ESI ID Information By Premise Address</a:t>
            </a:r>
          </a:p>
          <a:p>
            <a:pPr lvl="1" eaLnBrk="1" hangingPunct="1">
              <a:lnSpc>
                <a:spcPct val="80000"/>
              </a:lnSpc>
            </a:pPr>
            <a:r>
              <a:rPr lang="en-US" sz="800" smtClean="0"/>
              <a:t>	Enter search criteria:  enter all address info (street, city, zip, etc…)</a:t>
            </a:r>
          </a:p>
          <a:p>
            <a:pPr lvl="1" eaLnBrk="1" hangingPunct="1">
              <a:lnSpc>
                <a:spcPct val="80000"/>
              </a:lnSpc>
            </a:pPr>
            <a:r>
              <a:rPr lang="en-US" sz="800" smtClean="0"/>
              <a:t>	City or Zip is required (Conditional Field) (Warning msg if both Zip and City are not entered)</a:t>
            </a:r>
          </a:p>
          <a:p>
            <a:pPr lvl="1" eaLnBrk="1" hangingPunct="1">
              <a:lnSpc>
                <a:spcPct val="80000"/>
              </a:lnSpc>
            </a:pPr>
            <a:r>
              <a:rPr lang="en-US" sz="800" smtClean="0"/>
              <a:t>	Zip Code may be retrieved by links (USPS, Melissa Data – melissadata.com)</a:t>
            </a:r>
          </a:p>
          <a:p>
            <a:pPr lvl="1" eaLnBrk="1" hangingPunct="1">
              <a:lnSpc>
                <a:spcPct val="80000"/>
              </a:lnSpc>
            </a:pPr>
            <a:r>
              <a:rPr lang="en-US" sz="800" smtClean="0"/>
              <a:t>	State (Default is Texas) Apt/Suite# (Optional Field)</a:t>
            </a:r>
          </a:p>
          <a:p>
            <a:pPr lvl="1" eaLnBrk="1" hangingPunct="1">
              <a:lnSpc>
                <a:spcPct val="80000"/>
              </a:lnSpc>
            </a:pPr>
            <a:r>
              <a:rPr lang="en-US" sz="800" smtClean="0"/>
              <a:t>	Wildcard </a:t>
            </a:r>
            <a:r>
              <a:rPr lang="en-US" sz="800" b="1" smtClean="0"/>
              <a:t>*</a:t>
            </a:r>
            <a:r>
              <a:rPr lang="en-US" sz="800" smtClean="0"/>
              <a:t> Street and Apt/Suite# (Must enter at least 3 characters) </a:t>
            </a:r>
          </a:p>
          <a:p>
            <a:pPr lvl="1" eaLnBrk="1" hangingPunct="1">
              <a:lnSpc>
                <a:spcPct val="80000"/>
              </a:lnSpc>
            </a:pPr>
            <a:r>
              <a:rPr lang="en-US" sz="800" smtClean="0"/>
              <a:t>	Premise Type (residential, small non-res, large non-res)</a:t>
            </a:r>
          </a:p>
          <a:p>
            <a:pPr lvl="1" eaLnBrk="1" hangingPunct="1">
              <a:lnSpc>
                <a:spcPct val="80000"/>
              </a:lnSpc>
            </a:pPr>
            <a:r>
              <a:rPr lang="en-US" sz="800" smtClean="0"/>
              <a:t>	Hide inactive checkbox (Optional Field)</a:t>
            </a:r>
          </a:p>
          <a:p>
            <a:pPr eaLnBrk="1" hangingPunct="1">
              <a:lnSpc>
                <a:spcPct val="80000"/>
              </a:lnSpc>
            </a:pPr>
            <a:r>
              <a:rPr lang="en-US" sz="800" b="1" smtClean="0"/>
              <a:t>         	NOTE:</a:t>
            </a:r>
            <a:r>
              <a:rPr lang="en-US" sz="800" smtClean="0"/>
              <a:t> Inactive ESI IDs are those ESI IDs which have been retired in the ERCOT system.</a:t>
            </a:r>
          </a:p>
          <a:p>
            <a:pPr eaLnBrk="1" hangingPunct="1">
              <a:lnSpc>
                <a:spcPct val="80000"/>
              </a:lnSpc>
            </a:pPr>
            <a:endParaRPr lang="en-US" sz="80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p:spPr>
        <p:txBody>
          <a:bodyPr/>
          <a:lstStyle/>
          <a:p>
            <a:fld id="{A8CF5F0F-85C4-41D4-8A4A-C7F7CB3DA528}" type="slidenum">
              <a:rPr lang="en-US" smtClean="0"/>
              <a:pPr/>
              <a:t>13</a:t>
            </a:fld>
            <a:endParaRPr lang="en-US" smtClean="0"/>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a:ln/>
        </p:spPr>
        <p:txBody>
          <a:bodyPr/>
          <a:lstStyle/>
          <a:p>
            <a:pPr eaLnBrk="1" hangingPunct="1">
              <a:buFontTx/>
              <a:buChar char="•"/>
            </a:pPr>
            <a:r>
              <a:rPr lang="en-US" smtClean="0">
                <a:solidFill>
                  <a:srgbClr val="FF3300"/>
                </a:solidFill>
              </a:rPr>
              <a:t>ESIID selected in the summary section will populate the detail section</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1pPr>
              <a:defRPr/>
            </a:lvl1pPr>
          </a:lstStyle>
          <a:p>
            <a:pPr lvl="0"/>
            <a:r>
              <a:rPr lang="en-US" dirty="0" smtClean="0"/>
              <a:t>Click to edit Master text styles</a:t>
            </a:r>
          </a:p>
          <a:p>
            <a:pPr lvl="0"/>
            <a:endParaRPr lang="en-US" dirty="0" smtClean="0"/>
          </a:p>
          <a:p>
            <a:pPr lvl="1"/>
            <a:r>
              <a:rPr lang="en-US" dirty="0" smtClean="0"/>
              <a:t>Second level</a:t>
            </a:r>
          </a:p>
          <a:p>
            <a:pPr lvl="2"/>
            <a:r>
              <a:rPr lang="en-US" dirty="0" smtClean="0"/>
              <a:t>Third level</a:t>
            </a:r>
          </a:p>
        </p:txBody>
      </p:sp>
    </p:spTree>
  </p:cSld>
  <p:clrMapOvr>
    <a:masterClrMapping/>
  </p:clrMapOvr>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_Scenario 2">
    <p:spTree>
      <p:nvGrpSpPr>
        <p:cNvPr id="1" name=""/>
        <p:cNvGrpSpPr/>
        <p:nvPr/>
      </p:nvGrpSpPr>
      <p:grpSpPr>
        <a:xfrm>
          <a:off x="0" y="0"/>
          <a:ext cx="0" cy="0"/>
          <a:chOff x="0" y="0"/>
          <a:chExt cx="0" cy="0"/>
        </a:xfrm>
      </p:grpSpPr>
      <p:sp>
        <p:nvSpPr>
          <p:cNvPr id="4" name="Title 1"/>
          <p:cNvSpPr>
            <a:spLocks noGrp="1"/>
          </p:cNvSpPr>
          <p:nvPr>
            <p:ph type="title"/>
          </p:nvPr>
        </p:nvSpPr>
        <p:spPr>
          <a:xfrm>
            <a:off x="266700" y="323850"/>
            <a:ext cx="8647113" cy="552450"/>
          </a:xfrm>
        </p:spPr>
        <p:txBody>
          <a:bodyPr/>
          <a:lstStyle/>
          <a:p>
            <a:r>
              <a:rPr lang="en-US" dirty="0" smtClean="0"/>
              <a:t>Click to edit Master title style</a:t>
            </a:r>
            <a:endParaRPr lang="en-US" dirty="0"/>
          </a:p>
        </p:txBody>
      </p:sp>
      <p:sp>
        <p:nvSpPr>
          <p:cNvPr id="6" name="Text Placeholder 6"/>
          <p:cNvSpPr>
            <a:spLocks noGrp="1"/>
          </p:cNvSpPr>
          <p:nvPr>
            <p:ph type="body" sz="quarter" idx="10"/>
          </p:nvPr>
        </p:nvSpPr>
        <p:spPr>
          <a:xfrm>
            <a:off x="3105150" y="1279525"/>
            <a:ext cx="5808663" cy="5005388"/>
          </a:xfrm>
        </p:spPr>
        <p:txBody>
          <a:bodyPr/>
          <a:lstStyle/>
          <a:p>
            <a:pPr lvl="0"/>
            <a:r>
              <a:rPr lang="en-US" dirty="0" smtClean="0"/>
              <a:t>Click to edit Master text styles</a:t>
            </a:r>
          </a:p>
          <a:p>
            <a:pPr lvl="1"/>
            <a:r>
              <a:rPr lang="en-US" dirty="0" smtClean="0"/>
              <a:t>Second level</a:t>
            </a:r>
          </a:p>
          <a:p>
            <a:pPr lvl="2"/>
            <a:endParaRPr lang="en-US" dirty="0"/>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853" y="1149879"/>
            <a:ext cx="3111111" cy="1409524"/>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Example">
    <p:spTree>
      <p:nvGrpSpPr>
        <p:cNvPr id="1" name=""/>
        <p:cNvGrpSpPr/>
        <p:nvPr/>
      </p:nvGrpSpPr>
      <p:grpSpPr>
        <a:xfrm>
          <a:off x="0" y="0"/>
          <a:ext cx="0" cy="0"/>
          <a:chOff x="0" y="0"/>
          <a:chExt cx="0" cy="0"/>
        </a:xfrm>
      </p:grpSpPr>
      <p:pic>
        <p:nvPicPr>
          <p:cNvPr id="5" name="Picture 7" descr="Scenario"/>
          <p:cNvPicPr>
            <a:picLocks noChangeAspect="1" noChangeArrowheads="1"/>
          </p:cNvPicPr>
          <p:nvPr userDrawn="1"/>
        </p:nvPicPr>
        <p:blipFill>
          <a:blip r:embed="rId2" cstate="print"/>
          <a:srcRect/>
          <a:stretch>
            <a:fillRect/>
          </a:stretch>
        </p:blipFill>
        <p:spPr bwMode="auto">
          <a:xfrm>
            <a:off x="4763" y="1166813"/>
            <a:ext cx="3111500" cy="1401762"/>
          </a:xfrm>
          <a:prstGeom prst="rect">
            <a:avLst/>
          </a:prstGeom>
          <a:noFill/>
          <a:ln w="9525">
            <a:noFill/>
            <a:miter lim="800000"/>
            <a:headEnd/>
            <a:tailEnd/>
          </a:ln>
        </p:spPr>
      </p:pic>
      <p:sp>
        <p:nvSpPr>
          <p:cNvPr id="4" name="Title 1"/>
          <p:cNvSpPr>
            <a:spLocks noGrp="1"/>
          </p:cNvSpPr>
          <p:nvPr>
            <p:ph type="title"/>
          </p:nvPr>
        </p:nvSpPr>
        <p:spPr>
          <a:xfrm>
            <a:off x="266700" y="323850"/>
            <a:ext cx="8647113" cy="552450"/>
          </a:xfrm>
        </p:spPr>
        <p:txBody>
          <a:bodyPr/>
          <a:lstStyle/>
          <a:p>
            <a:r>
              <a:rPr lang="en-US" dirty="0" smtClean="0"/>
              <a:t>Click to edit Master title style</a:t>
            </a:r>
            <a:endParaRPr lang="en-US" dirty="0"/>
          </a:p>
        </p:txBody>
      </p:sp>
      <p:sp>
        <p:nvSpPr>
          <p:cNvPr id="7" name="Text Placeholder 6"/>
          <p:cNvSpPr>
            <a:spLocks noGrp="1"/>
          </p:cNvSpPr>
          <p:nvPr>
            <p:ph type="body" sz="quarter" idx="10"/>
          </p:nvPr>
        </p:nvSpPr>
        <p:spPr>
          <a:xfrm>
            <a:off x="3105150" y="1279525"/>
            <a:ext cx="5808663" cy="5005388"/>
          </a:xfrm>
        </p:spPr>
        <p:txBody>
          <a:bodyPr/>
          <a:lstStyle/>
          <a:p>
            <a:pPr lvl="0"/>
            <a:r>
              <a:rPr lang="en-US" dirty="0" smtClean="0"/>
              <a:t>Click to edit Master text styles</a:t>
            </a:r>
          </a:p>
          <a:p>
            <a:pPr lvl="1"/>
            <a:r>
              <a:rPr lang="en-US" dirty="0" smtClean="0"/>
              <a:t>Second level</a:t>
            </a:r>
          </a:p>
          <a:p>
            <a:pPr lvl="2"/>
            <a:endParaRPr lang="en-US"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Example">
    <p:spTree>
      <p:nvGrpSpPr>
        <p:cNvPr id="1" name=""/>
        <p:cNvGrpSpPr/>
        <p:nvPr/>
      </p:nvGrpSpPr>
      <p:grpSpPr>
        <a:xfrm>
          <a:off x="0" y="0"/>
          <a:ext cx="0" cy="0"/>
          <a:chOff x="0" y="0"/>
          <a:chExt cx="0" cy="0"/>
        </a:xfrm>
      </p:grpSpPr>
      <p:pic>
        <p:nvPicPr>
          <p:cNvPr id="5" name="Picture 7" descr="Scenario"/>
          <p:cNvPicPr>
            <a:picLocks noChangeAspect="1" noChangeArrowheads="1"/>
          </p:cNvPicPr>
          <p:nvPr userDrawn="1"/>
        </p:nvPicPr>
        <p:blipFill>
          <a:blip r:embed="rId2" cstate="print"/>
          <a:srcRect/>
          <a:stretch>
            <a:fillRect/>
          </a:stretch>
        </p:blipFill>
        <p:spPr bwMode="auto">
          <a:xfrm>
            <a:off x="19050" y="1166813"/>
            <a:ext cx="3082925" cy="1401762"/>
          </a:xfrm>
          <a:prstGeom prst="rect">
            <a:avLst/>
          </a:prstGeom>
          <a:noFill/>
          <a:ln w="9525">
            <a:noFill/>
            <a:miter lim="800000"/>
            <a:headEnd/>
            <a:tailEnd/>
          </a:ln>
        </p:spPr>
      </p:pic>
      <p:sp>
        <p:nvSpPr>
          <p:cNvPr id="4" name="Title 1"/>
          <p:cNvSpPr>
            <a:spLocks noGrp="1"/>
          </p:cNvSpPr>
          <p:nvPr>
            <p:ph type="title"/>
          </p:nvPr>
        </p:nvSpPr>
        <p:spPr>
          <a:xfrm>
            <a:off x="266700" y="323850"/>
            <a:ext cx="8647113" cy="552450"/>
          </a:xfrm>
        </p:spPr>
        <p:txBody>
          <a:bodyPr/>
          <a:lstStyle/>
          <a:p>
            <a:r>
              <a:rPr lang="en-US" dirty="0" smtClean="0"/>
              <a:t>Click to edit Master title style</a:t>
            </a:r>
            <a:endParaRPr lang="en-US" dirty="0"/>
          </a:p>
        </p:txBody>
      </p:sp>
      <p:sp>
        <p:nvSpPr>
          <p:cNvPr id="7" name="Text Placeholder 6"/>
          <p:cNvSpPr>
            <a:spLocks noGrp="1"/>
          </p:cNvSpPr>
          <p:nvPr>
            <p:ph type="body" sz="quarter" idx="10"/>
          </p:nvPr>
        </p:nvSpPr>
        <p:spPr>
          <a:xfrm>
            <a:off x="3105150" y="1279525"/>
            <a:ext cx="5808663" cy="5005388"/>
          </a:xfrm>
        </p:spPr>
        <p:txBody>
          <a:bodyPr/>
          <a:lstStyle/>
          <a:p>
            <a:pPr lvl="0"/>
            <a:r>
              <a:rPr lang="en-US" dirty="0" smtClean="0"/>
              <a:t>Click to edit Master text styles</a:t>
            </a:r>
          </a:p>
          <a:p>
            <a:pPr lvl="1"/>
            <a:r>
              <a:rPr lang="en-US" dirty="0" smtClean="0"/>
              <a:t>Second level</a:t>
            </a:r>
          </a:p>
          <a:p>
            <a:pPr lvl="2"/>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Class Activity">
    <p:spTree>
      <p:nvGrpSpPr>
        <p:cNvPr id="1" name=""/>
        <p:cNvGrpSpPr/>
        <p:nvPr/>
      </p:nvGrpSpPr>
      <p:grpSpPr>
        <a:xfrm>
          <a:off x="0" y="0"/>
          <a:ext cx="0" cy="0"/>
          <a:chOff x="0" y="0"/>
          <a:chExt cx="0" cy="0"/>
        </a:xfrm>
      </p:grpSpPr>
      <p:pic>
        <p:nvPicPr>
          <p:cNvPr id="3" name="Picture 5"/>
          <p:cNvPicPr>
            <a:picLocks noChangeAspect="1" noChangeArrowheads="1"/>
          </p:cNvPicPr>
          <p:nvPr userDrawn="1"/>
        </p:nvPicPr>
        <p:blipFill>
          <a:blip r:embed="rId2" cstate="print"/>
          <a:srcRect/>
          <a:stretch>
            <a:fillRect/>
          </a:stretch>
        </p:blipFill>
        <p:spPr bwMode="auto">
          <a:xfrm>
            <a:off x="263525" y="957263"/>
            <a:ext cx="2603500" cy="1185862"/>
          </a:xfrm>
          <a:prstGeom prst="rect">
            <a:avLst/>
          </a:prstGeom>
          <a:noFill/>
          <a:ln w="9525">
            <a:noFill/>
            <a:miter lim="800000"/>
            <a:headEnd/>
            <a:tailEnd/>
          </a:ln>
        </p:spPr>
      </p:pic>
      <p:sp>
        <p:nvSpPr>
          <p:cNvPr id="4" name="Content Placeholder 3"/>
          <p:cNvSpPr>
            <a:spLocks noGrp="1"/>
          </p:cNvSpPr>
          <p:nvPr>
            <p:ph sz="half" idx="2"/>
          </p:nvPr>
        </p:nvSpPr>
        <p:spPr>
          <a:xfrm>
            <a:off x="2743200" y="1276350"/>
            <a:ext cx="6035040" cy="4754880"/>
          </a:xfrm>
        </p:spPr>
        <p:txBody>
          <a:bodyPr/>
          <a:lstStyle>
            <a:lvl1pPr>
              <a:buNone/>
              <a:defRPr sz="2400"/>
            </a:lvl1pPr>
            <a:lvl2pPr>
              <a:defRPr sz="2400"/>
            </a:lvl2pPr>
            <a:lvl3pPr>
              <a:defRPr sz="2400"/>
            </a:lvl3pPr>
            <a:lvl4pPr>
              <a:defRPr sz="2400"/>
            </a:lvl4pPr>
            <a:lvl5pPr>
              <a:defRPr sz="2400"/>
            </a:lvl5pPr>
            <a:lvl6pPr>
              <a:defRPr sz="1800"/>
            </a:lvl6pPr>
            <a:lvl7pPr>
              <a:defRPr sz="1800"/>
            </a:lvl7pPr>
            <a:lvl8pPr>
              <a:defRPr sz="1800"/>
            </a:lvl8pPr>
            <a:lvl9pPr>
              <a:defRPr sz="1800"/>
            </a:lvl9pPr>
          </a:lstStyle>
          <a:p>
            <a:pPr lvl="0"/>
            <a:r>
              <a:rPr lang="en-US" dirty="0" smtClean="0"/>
              <a:t>Click </a:t>
            </a:r>
            <a:r>
              <a:rPr lang="en-US" dirty="0"/>
              <a:t>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Slide Number Placeholder 5"/>
          <p:cNvSpPr>
            <a:spLocks noGrp="1"/>
          </p:cNvSpPr>
          <p:nvPr>
            <p:ph type="sldNum" sz="quarter" idx="10"/>
          </p:nvPr>
        </p:nvSpPr>
        <p:spPr>
          <a:xfrm>
            <a:off x="8678863" y="6538913"/>
            <a:ext cx="465137" cy="365125"/>
          </a:xfrm>
          <a:prstGeom prst="rect">
            <a:avLst/>
          </a:prstGeom>
        </p:spPr>
        <p:txBody>
          <a:bodyPr/>
          <a:lstStyle>
            <a:lvl1pPr fontAlgn="auto">
              <a:spcBef>
                <a:spcPts val="0"/>
              </a:spcBef>
              <a:spcAft>
                <a:spcPts val="0"/>
              </a:spcAft>
              <a:defRPr b="1">
                <a:solidFill>
                  <a:prstClr val="white"/>
                </a:solidFill>
                <a:latin typeface="+mn-lt"/>
              </a:defRPr>
            </a:lvl1pPr>
          </a:lstStyle>
          <a:p>
            <a:pPr>
              <a:defRPr/>
            </a:pPr>
            <a:fld id="{2743F97A-AD37-4B87-B384-CF39F43156E0}" type="slidenum">
              <a:rPr lang="en-US"/>
              <a:pPr>
                <a:defRPr/>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Class Activity">
    <p:spTree>
      <p:nvGrpSpPr>
        <p:cNvPr id="1" name=""/>
        <p:cNvGrpSpPr/>
        <p:nvPr/>
      </p:nvGrpSpPr>
      <p:grpSpPr>
        <a:xfrm>
          <a:off x="0" y="0"/>
          <a:ext cx="0" cy="0"/>
          <a:chOff x="0" y="0"/>
          <a:chExt cx="0" cy="0"/>
        </a:xfrm>
      </p:grpSpPr>
      <p:pic>
        <p:nvPicPr>
          <p:cNvPr id="3" name="Picture 5"/>
          <p:cNvPicPr>
            <a:picLocks noChangeAspect="1" noChangeArrowheads="1"/>
          </p:cNvPicPr>
          <p:nvPr userDrawn="1"/>
        </p:nvPicPr>
        <p:blipFill>
          <a:blip r:embed="rId2" cstate="print"/>
          <a:srcRect/>
          <a:stretch>
            <a:fillRect/>
          </a:stretch>
        </p:blipFill>
        <p:spPr bwMode="auto">
          <a:xfrm>
            <a:off x="263525" y="957263"/>
            <a:ext cx="2603500" cy="1185862"/>
          </a:xfrm>
          <a:prstGeom prst="rect">
            <a:avLst/>
          </a:prstGeom>
          <a:noFill/>
          <a:ln w="9525">
            <a:noFill/>
            <a:miter lim="800000"/>
            <a:headEnd/>
            <a:tailEnd/>
          </a:ln>
        </p:spPr>
      </p:pic>
      <p:sp>
        <p:nvSpPr>
          <p:cNvPr id="4" name="Content Placeholder 3"/>
          <p:cNvSpPr>
            <a:spLocks noGrp="1"/>
          </p:cNvSpPr>
          <p:nvPr>
            <p:ph sz="half" idx="2"/>
          </p:nvPr>
        </p:nvSpPr>
        <p:spPr>
          <a:xfrm>
            <a:off x="2743200" y="1276350"/>
            <a:ext cx="6035040" cy="4754880"/>
          </a:xfrm>
        </p:spPr>
        <p:txBody>
          <a:bodyPr/>
          <a:lstStyle>
            <a:lvl1pPr>
              <a:buNone/>
              <a:defRPr sz="2400"/>
            </a:lvl1pPr>
            <a:lvl2pPr>
              <a:defRPr sz="2400"/>
            </a:lvl2pPr>
            <a:lvl3pPr>
              <a:defRPr sz="2400"/>
            </a:lvl3pPr>
            <a:lvl4pPr>
              <a:defRPr sz="2400"/>
            </a:lvl4pPr>
            <a:lvl5pPr>
              <a:defRPr sz="2400"/>
            </a:lvl5pPr>
            <a:lvl6pPr>
              <a:defRPr sz="1800"/>
            </a:lvl6pPr>
            <a:lvl7pPr>
              <a:defRPr sz="1800"/>
            </a:lvl7pPr>
            <a:lvl8pPr>
              <a:defRPr sz="1800"/>
            </a:lvl8pPr>
            <a:lvl9pPr>
              <a:defRPr sz="1800"/>
            </a:lvl9pPr>
          </a:lstStyle>
          <a:p>
            <a:pPr lvl="0"/>
            <a:r>
              <a:rPr lang="en-US" dirty="0" smtClean="0"/>
              <a:t>Click </a:t>
            </a:r>
            <a:r>
              <a:rPr lang="en-US" dirty="0"/>
              <a:t>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Slide Number Placeholder 5"/>
          <p:cNvSpPr>
            <a:spLocks noGrp="1"/>
          </p:cNvSpPr>
          <p:nvPr>
            <p:ph type="sldNum" sz="quarter" idx="10"/>
          </p:nvPr>
        </p:nvSpPr>
        <p:spPr>
          <a:xfrm>
            <a:off x="8678863" y="6538913"/>
            <a:ext cx="465137" cy="365125"/>
          </a:xfrm>
          <a:prstGeom prst="rect">
            <a:avLst/>
          </a:prstGeom>
        </p:spPr>
        <p:txBody>
          <a:bodyPr/>
          <a:lstStyle>
            <a:lvl1pPr fontAlgn="auto">
              <a:spcBef>
                <a:spcPts val="0"/>
              </a:spcBef>
              <a:spcAft>
                <a:spcPts val="0"/>
              </a:spcAft>
              <a:defRPr b="1">
                <a:solidFill>
                  <a:prstClr val="white"/>
                </a:solidFill>
                <a:latin typeface="+mn-lt"/>
              </a:defRPr>
            </a:lvl1pPr>
          </a:lstStyle>
          <a:p>
            <a:pPr>
              <a:defRPr/>
            </a:pPr>
            <a:fld id="{8483C191-C7CA-4A6C-9D1F-AE621B56D962}" type="slidenum">
              <a:rPr lang="en-US"/>
              <a:pPr>
                <a:defRPr/>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cenario 4">
    <p:spTree>
      <p:nvGrpSpPr>
        <p:cNvPr id="1" name=""/>
        <p:cNvGrpSpPr/>
        <p:nvPr/>
      </p:nvGrpSpPr>
      <p:grpSpPr>
        <a:xfrm>
          <a:off x="0" y="0"/>
          <a:ext cx="0" cy="0"/>
          <a:chOff x="0" y="0"/>
          <a:chExt cx="0" cy="0"/>
        </a:xfrm>
      </p:grpSpPr>
      <p:pic>
        <p:nvPicPr>
          <p:cNvPr id="5" name="Picture 10" descr="Scenario"/>
          <p:cNvPicPr>
            <a:picLocks noChangeAspect="1" noChangeArrowheads="1"/>
          </p:cNvPicPr>
          <p:nvPr userDrawn="1"/>
        </p:nvPicPr>
        <p:blipFill>
          <a:blip r:embed="rId2" cstate="print"/>
          <a:srcRect/>
          <a:stretch>
            <a:fillRect/>
          </a:stretch>
        </p:blipFill>
        <p:spPr bwMode="auto">
          <a:xfrm>
            <a:off x="6350" y="1160463"/>
            <a:ext cx="3108325" cy="1414462"/>
          </a:xfrm>
          <a:prstGeom prst="rect">
            <a:avLst/>
          </a:prstGeom>
          <a:noFill/>
          <a:ln w="9525">
            <a:noFill/>
            <a:miter lim="800000"/>
            <a:headEnd/>
            <a:tailEnd/>
          </a:ln>
        </p:spPr>
      </p:pic>
      <p:sp>
        <p:nvSpPr>
          <p:cNvPr id="4" name="Title 1"/>
          <p:cNvSpPr>
            <a:spLocks noGrp="1"/>
          </p:cNvSpPr>
          <p:nvPr>
            <p:ph type="title"/>
          </p:nvPr>
        </p:nvSpPr>
        <p:spPr>
          <a:xfrm>
            <a:off x="266700" y="323850"/>
            <a:ext cx="8647113" cy="552450"/>
          </a:xfrm>
        </p:spPr>
        <p:txBody>
          <a:bodyPr/>
          <a:lstStyle/>
          <a:p>
            <a:r>
              <a:rPr lang="en-US" dirty="0" smtClean="0"/>
              <a:t>Click to edit Master title style</a:t>
            </a:r>
            <a:endParaRPr lang="en-US" dirty="0"/>
          </a:p>
        </p:txBody>
      </p:sp>
      <p:sp>
        <p:nvSpPr>
          <p:cNvPr id="6" name="Text Placeholder 6"/>
          <p:cNvSpPr>
            <a:spLocks noGrp="1"/>
          </p:cNvSpPr>
          <p:nvPr>
            <p:ph type="body" sz="quarter" idx="10"/>
          </p:nvPr>
        </p:nvSpPr>
        <p:spPr>
          <a:xfrm>
            <a:off x="3105150" y="1279525"/>
            <a:ext cx="5808663" cy="5005388"/>
          </a:xfrm>
        </p:spPr>
        <p:txBody>
          <a:bodyPr/>
          <a:lstStyle/>
          <a:p>
            <a:pPr lvl="0"/>
            <a:r>
              <a:rPr lang="en-US" dirty="0" smtClean="0"/>
              <a:t>Click to edit Master text styles</a:t>
            </a:r>
          </a:p>
          <a:p>
            <a:pPr lvl="1"/>
            <a:r>
              <a:rPr lang="en-US" dirty="0" smtClean="0"/>
              <a:t>Second level</a:t>
            </a:r>
          </a:p>
          <a:p>
            <a:pPr lvl="2"/>
            <a:endParaRPr lang="en-US" dirty="0"/>
          </a:p>
        </p:txBody>
      </p:sp>
      <p:sp>
        <p:nvSpPr>
          <p:cNvPr id="7" name="Slide Number Placeholder 3"/>
          <p:cNvSpPr>
            <a:spLocks noGrp="1"/>
          </p:cNvSpPr>
          <p:nvPr>
            <p:ph type="sldNum" sz="quarter" idx="4"/>
          </p:nvPr>
        </p:nvSpPr>
        <p:spPr>
          <a:xfrm>
            <a:off x="7500938" y="6573838"/>
            <a:ext cx="1511300" cy="284162"/>
          </a:xfrm>
          <a:prstGeom prst="rect">
            <a:avLst/>
          </a:prstGeom>
        </p:spPr>
        <p:txBody>
          <a:bodyPr/>
          <a:lstStyle>
            <a:lvl1pPr algn="r">
              <a:spcAft>
                <a:spcPct val="75000"/>
              </a:spcAft>
              <a:buFont typeface="Wingdings" pitchFamily="2" charset="2"/>
              <a:buNone/>
              <a:defRPr sz="1600" b="0">
                <a:solidFill>
                  <a:schemeClr val="bg1"/>
                </a:solidFill>
                <a:latin typeface="Arial" charset="0"/>
              </a:defRPr>
            </a:lvl1pPr>
          </a:lstStyle>
          <a:p>
            <a:pPr>
              <a:defRPr/>
            </a:pPr>
            <a:r>
              <a:rPr lang="en-US" smtClean="0">
                <a:solidFill>
                  <a:prstClr val="white"/>
                </a:solidFill>
              </a:rPr>
              <a:t>Slide </a:t>
            </a:r>
            <a:fld id="{8D65928E-BFF3-4EC7-A25B-5A2156FC084A}" type="slidenum">
              <a:rPr lang="en-US" smtClean="0">
                <a:solidFill>
                  <a:prstClr val="white"/>
                </a:solidFill>
              </a:rPr>
              <a:pPr>
                <a:defRPr/>
              </a:pPr>
              <a:t>‹#›</a:t>
            </a:fld>
            <a:endParaRPr lang="en-US" dirty="0">
              <a:solidFill>
                <a:prstClr val="white"/>
              </a:solidFill>
            </a:endParaRPr>
          </a:p>
        </p:txBody>
      </p:sp>
    </p:spTree>
    <p:extLst>
      <p:ext uri="{BB962C8B-B14F-4D97-AF65-F5344CB8AC3E}">
        <p14:creationId xmlns:p14="http://schemas.microsoft.com/office/powerpoint/2010/main" val="1158348114"/>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5" name="Picture 17" descr="Cover_final_Blank"/>
          <p:cNvPicPr>
            <a:picLocks noChangeAspect="1" noChangeArrowheads="1"/>
          </p:cNvPicPr>
          <p:nvPr userDrawn="1"/>
        </p:nvPicPr>
        <p:blipFill>
          <a:blip r:embed="rId2" cstate="print"/>
          <a:srcRect/>
          <a:stretch>
            <a:fillRect/>
          </a:stretch>
        </p:blipFill>
        <p:spPr bwMode="auto">
          <a:xfrm>
            <a:off x="4763" y="-4763"/>
            <a:ext cx="9134475" cy="6867526"/>
          </a:xfrm>
          <a:prstGeom prst="rect">
            <a:avLst/>
          </a:prstGeom>
          <a:noFill/>
          <a:ln w="9525">
            <a:noFill/>
            <a:miter lim="800000"/>
            <a:headEnd/>
            <a:tailEnd/>
          </a:ln>
        </p:spPr>
      </p:pic>
      <p:pic>
        <p:nvPicPr>
          <p:cNvPr id="6" name="Picture 3" descr="F:\ercotlogo\ERCOT Logo\ERCOT logo_white.png"/>
          <p:cNvPicPr>
            <a:picLocks noChangeAspect="1" noChangeArrowheads="1"/>
          </p:cNvPicPr>
          <p:nvPr userDrawn="1"/>
        </p:nvPicPr>
        <p:blipFill>
          <a:blip r:embed="rId3" cstate="print"/>
          <a:srcRect/>
          <a:stretch>
            <a:fillRect/>
          </a:stretch>
        </p:blipFill>
        <p:spPr bwMode="auto">
          <a:xfrm>
            <a:off x="3856038" y="6086475"/>
            <a:ext cx="1330325" cy="504825"/>
          </a:xfrm>
          <a:prstGeom prst="rect">
            <a:avLst/>
          </a:prstGeom>
          <a:noFill/>
          <a:ln w="9525">
            <a:noFill/>
            <a:miter lim="800000"/>
            <a:headEnd/>
            <a:tailEnd/>
          </a:ln>
        </p:spPr>
      </p:pic>
      <p:sp>
        <p:nvSpPr>
          <p:cNvPr id="2" name="Title 1"/>
          <p:cNvSpPr>
            <a:spLocks noGrp="1"/>
          </p:cNvSpPr>
          <p:nvPr>
            <p:ph type="title"/>
          </p:nvPr>
        </p:nvSpPr>
        <p:spPr>
          <a:xfrm>
            <a:off x="596900" y="496960"/>
            <a:ext cx="7950200" cy="1143000"/>
          </a:xfrm>
        </p:spPr>
        <p:txBody>
          <a:bodyPr/>
          <a:lstStyle/>
          <a:p>
            <a:r>
              <a:rPr lang="en-US" smtClean="0"/>
              <a:t>Click to edit Master title style</a:t>
            </a:r>
            <a:endParaRPr lang="en-US" dirty="0"/>
          </a:p>
        </p:txBody>
      </p:sp>
      <p:sp>
        <p:nvSpPr>
          <p:cNvPr id="4" name="Rectangle 19"/>
          <p:cNvSpPr>
            <a:spLocks noGrp="1" noChangeArrowheads="1"/>
          </p:cNvSpPr>
          <p:nvPr>
            <p:ph type="subTitle" idx="1"/>
          </p:nvPr>
        </p:nvSpPr>
        <p:spPr>
          <a:xfrm>
            <a:off x="1358900" y="1943100"/>
            <a:ext cx="6400800" cy="660952"/>
          </a:xfrm>
          <a:prstGeom prst="rect">
            <a:avLst/>
          </a:prstGeom>
          <a:noFill/>
        </p:spPr>
        <p:txBody>
          <a:bodyPr/>
          <a:lstStyle>
            <a:lvl1pPr>
              <a:defRPr>
                <a:latin typeface="+mj-lt"/>
              </a:defRPr>
            </a:lvl1pPr>
          </a:lstStyle>
          <a:p>
            <a:endParaRPr lang="en-US" dirty="0" smtClean="0"/>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4" name="TextBox 3"/>
          <p:cNvSpPr txBox="1"/>
          <p:nvPr userDrawn="1"/>
        </p:nvSpPr>
        <p:spPr bwMode="auto">
          <a:xfrm>
            <a:off x="5995988" y="233363"/>
            <a:ext cx="3032125" cy="708025"/>
          </a:xfrm>
          <a:prstGeom prst="rect">
            <a:avLst/>
          </a:prstGeom>
          <a:noFill/>
          <a:ln w="9525" algn="ctr">
            <a:noFill/>
            <a:miter lim="800000"/>
            <a:headEnd/>
            <a:tailEnd/>
          </a:ln>
        </p:spPr>
        <p:txBody>
          <a:bodyPr wrap="none">
            <a:spAutoFit/>
          </a:bodyPr>
          <a:lstStyle/>
          <a:p>
            <a:pPr>
              <a:spcBef>
                <a:spcPct val="50000"/>
              </a:spcBef>
              <a:defRPr/>
            </a:pPr>
            <a:r>
              <a:rPr lang="en-US" sz="4000" dirty="0">
                <a:solidFill>
                  <a:srgbClr val="FF0000"/>
                </a:solidFill>
                <a:cs typeface="+mn-cs"/>
              </a:rPr>
              <a:t>NEW SLIDE</a:t>
            </a:r>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1pPr>
              <a:defRPr/>
            </a:lvl1pPr>
          </a:lstStyle>
          <a:p>
            <a:pPr lvl="0"/>
            <a:r>
              <a:rPr lang="en-US" dirty="0" smtClean="0"/>
              <a:t>Click to edit Master text styles</a:t>
            </a:r>
          </a:p>
          <a:p>
            <a:pPr lvl="0"/>
            <a:endParaRPr lang="en-US" dirty="0" smtClean="0"/>
          </a:p>
          <a:p>
            <a:pPr lvl="1"/>
            <a:r>
              <a:rPr lang="en-US" dirty="0" smtClean="0"/>
              <a:t>Second level</a:t>
            </a:r>
          </a:p>
          <a:p>
            <a:pPr lvl="2"/>
            <a:r>
              <a:rPr lang="en-US" dirty="0" smtClean="0"/>
              <a:t>Third level</a:t>
            </a:r>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4" name="TextBox 3"/>
          <p:cNvSpPr txBox="1"/>
          <p:nvPr userDrawn="1"/>
        </p:nvSpPr>
        <p:spPr bwMode="auto">
          <a:xfrm>
            <a:off x="5995988" y="233363"/>
            <a:ext cx="2917825" cy="708025"/>
          </a:xfrm>
          <a:prstGeom prst="rect">
            <a:avLst/>
          </a:prstGeom>
          <a:noFill/>
          <a:ln w="9525" algn="ctr">
            <a:noFill/>
            <a:miter lim="800000"/>
            <a:headEnd/>
            <a:tailEnd/>
          </a:ln>
        </p:spPr>
        <p:txBody>
          <a:bodyPr wrap="none">
            <a:spAutoFit/>
          </a:bodyPr>
          <a:lstStyle/>
          <a:p>
            <a:pPr>
              <a:spcBef>
                <a:spcPct val="50000"/>
              </a:spcBef>
              <a:defRPr/>
            </a:pPr>
            <a:r>
              <a:rPr lang="en-US" sz="4000" dirty="0">
                <a:solidFill>
                  <a:srgbClr val="FFC000"/>
                </a:solidFill>
                <a:cs typeface="+mn-cs"/>
              </a:rPr>
              <a:t>OLD SLIDE</a:t>
            </a:r>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1pPr>
              <a:defRPr/>
            </a:lvl1pPr>
          </a:lstStyle>
          <a:p>
            <a:pPr lvl="0"/>
            <a:r>
              <a:rPr lang="en-US" dirty="0" smtClean="0"/>
              <a:t>Click to edit Master text styles</a:t>
            </a:r>
          </a:p>
          <a:p>
            <a:pPr lvl="0"/>
            <a:endParaRPr lang="en-US" dirty="0" smtClean="0"/>
          </a:p>
          <a:p>
            <a:pPr lvl="1"/>
            <a:r>
              <a:rPr lang="en-US" dirty="0" smtClean="0"/>
              <a:t>Second level</a:t>
            </a:r>
          </a:p>
          <a:p>
            <a:pPr lvl="2"/>
            <a:r>
              <a:rPr lang="en-US" dirty="0" smtClean="0"/>
              <a:t>Third level</a:t>
            </a:r>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Title 1"/>
          <p:cNvSpPr>
            <a:spLocks noGrp="1"/>
          </p:cNvSpPr>
          <p:nvPr>
            <p:ph type="title"/>
          </p:nvPr>
        </p:nvSpPr>
        <p:spPr>
          <a:xfrm>
            <a:off x="266700" y="323850"/>
            <a:ext cx="8647113" cy="552450"/>
          </a:xfrm>
        </p:spPr>
        <p:txBody>
          <a:bodyPr/>
          <a:lstStyle/>
          <a:p>
            <a:r>
              <a:rPr lang="en-US" dirty="0" smtClean="0"/>
              <a:t>Click to edit Master title style</a:t>
            </a:r>
            <a:endParaRPr lang="en-US" dirty="0"/>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cenario 1">
    <p:spTree>
      <p:nvGrpSpPr>
        <p:cNvPr id="1" name=""/>
        <p:cNvGrpSpPr/>
        <p:nvPr/>
      </p:nvGrpSpPr>
      <p:grpSpPr>
        <a:xfrm>
          <a:off x="0" y="0"/>
          <a:ext cx="0" cy="0"/>
          <a:chOff x="0" y="0"/>
          <a:chExt cx="0" cy="0"/>
        </a:xfrm>
      </p:grpSpPr>
      <p:sp>
        <p:nvSpPr>
          <p:cNvPr id="5" name="Rectangle 4"/>
          <p:cNvSpPr>
            <a:spLocks noChangeArrowheads="1"/>
          </p:cNvSpPr>
          <p:nvPr userDrawn="1"/>
        </p:nvSpPr>
        <p:spPr bwMode="auto">
          <a:xfrm>
            <a:off x="2971800" y="1279525"/>
            <a:ext cx="5942013" cy="5005388"/>
          </a:xfrm>
          <a:prstGeom prst="rect">
            <a:avLst/>
          </a:prstGeom>
          <a:noFill/>
          <a:ln w="9525">
            <a:noFill/>
            <a:miter lim="800000"/>
            <a:headEnd/>
            <a:tailEnd/>
          </a:ln>
        </p:spPr>
        <p:txBody>
          <a:bodyPr/>
          <a:lstStyle/>
          <a:p>
            <a:pPr marL="342900" lvl="1" indent="-228600">
              <a:spcBef>
                <a:spcPct val="20000"/>
              </a:spcBef>
              <a:buFontTx/>
              <a:buChar char="•"/>
              <a:defRPr/>
            </a:pPr>
            <a:endParaRPr lang="en-US" sz="2400" b="0" dirty="0">
              <a:cs typeface="+mn-cs"/>
            </a:endParaRPr>
          </a:p>
        </p:txBody>
      </p:sp>
      <p:pic>
        <p:nvPicPr>
          <p:cNvPr id="6" name="Picture 57" descr="Scenario"/>
          <p:cNvPicPr>
            <a:picLocks noChangeAspect="1" noChangeArrowheads="1"/>
          </p:cNvPicPr>
          <p:nvPr userDrawn="1"/>
        </p:nvPicPr>
        <p:blipFill>
          <a:blip r:embed="rId2" cstate="print"/>
          <a:srcRect/>
          <a:stretch>
            <a:fillRect/>
          </a:stretch>
        </p:blipFill>
        <p:spPr bwMode="auto">
          <a:xfrm>
            <a:off x="6350" y="1160463"/>
            <a:ext cx="3098800" cy="1409700"/>
          </a:xfrm>
          <a:prstGeom prst="rect">
            <a:avLst/>
          </a:prstGeom>
          <a:noFill/>
          <a:ln w="9525">
            <a:noFill/>
            <a:miter lim="800000"/>
            <a:headEnd/>
            <a:tailEnd/>
          </a:ln>
        </p:spPr>
      </p:pic>
      <p:sp>
        <p:nvSpPr>
          <p:cNvPr id="4" name="Title 1"/>
          <p:cNvSpPr>
            <a:spLocks noGrp="1"/>
          </p:cNvSpPr>
          <p:nvPr>
            <p:ph type="title"/>
          </p:nvPr>
        </p:nvSpPr>
        <p:spPr>
          <a:xfrm>
            <a:off x="266700" y="323850"/>
            <a:ext cx="8647113" cy="552450"/>
          </a:xfrm>
        </p:spPr>
        <p:txBody>
          <a:bodyPr/>
          <a:lstStyle/>
          <a:p>
            <a:r>
              <a:rPr lang="en-US" dirty="0" smtClean="0"/>
              <a:t>Click to edit Master title style</a:t>
            </a:r>
            <a:endParaRPr lang="en-US" dirty="0"/>
          </a:p>
        </p:txBody>
      </p:sp>
      <p:sp>
        <p:nvSpPr>
          <p:cNvPr id="7" name="Text Placeholder 6"/>
          <p:cNvSpPr>
            <a:spLocks noGrp="1"/>
          </p:cNvSpPr>
          <p:nvPr>
            <p:ph type="body" sz="quarter" idx="10"/>
          </p:nvPr>
        </p:nvSpPr>
        <p:spPr>
          <a:xfrm>
            <a:off x="3105150" y="1279525"/>
            <a:ext cx="5808663" cy="5005388"/>
          </a:xfrm>
        </p:spPr>
        <p:txBody>
          <a:bodyPr/>
          <a:lstStyle/>
          <a:p>
            <a:pPr lvl="0"/>
            <a:r>
              <a:rPr lang="en-US" dirty="0" smtClean="0"/>
              <a:t>Click to edit Master text styles</a:t>
            </a:r>
          </a:p>
          <a:p>
            <a:pPr lvl="1"/>
            <a:r>
              <a:rPr lang="en-US" dirty="0" smtClean="0"/>
              <a:t>Second level</a:t>
            </a:r>
          </a:p>
          <a:p>
            <a:pPr lvl="2"/>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cenario 2">
    <p:spTree>
      <p:nvGrpSpPr>
        <p:cNvPr id="1" name=""/>
        <p:cNvGrpSpPr/>
        <p:nvPr/>
      </p:nvGrpSpPr>
      <p:grpSpPr>
        <a:xfrm>
          <a:off x="0" y="0"/>
          <a:ext cx="0" cy="0"/>
          <a:chOff x="0" y="0"/>
          <a:chExt cx="0" cy="0"/>
        </a:xfrm>
      </p:grpSpPr>
      <p:pic>
        <p:nvPicPr>
          <p:cNvPr id="5" name="Picture 10" descr="Scenario"/>
          <p:cNvPicPr>
            <a:picLocks noChangeAspect="1" noChangeArrowheads="1"/>
          </p:cNvPicPr>
          <p:nvPr userDrawn="1"/>
        </p:nvPicPr>
        <p:blipFill>
          <a:blip r:embed="rId2" cstate="print"/>
          <a:srcRect/>
          <a:stretch>
            <a:fillRect/>
          </a:stretch>
        </p:blipFill>
        <p:spPr bwMode="auto">
          <a:xfrm>
            <a:off x="6350" y="1160463"/>
            <a:ext cx="3098800" cy="1409700"/>
          </a:xfrm>
          <a:prstGeom prst="rect">
            <a:avLst/>
          </a:prstGeom>
          <a:noFill/>
          <a:ln w="9525">
            <a:noFill/>
            <a:miter lim="800000"/>
            <a:headEnd/>
            <a:tailEnd/>
          </a:ln>
        </p:spPr>
      </p:pic>
      <p:sp>
        <p:nvSpPr>
          <p:cNvPr id="4" name="Title 1"/>
          <p:cNvSpPr>
            <a:spLocks noGrp="1"/>
          </p:cNvSpPr>
          <p:nvPr>
            <p:ph type="title"/>
          </p:nvPr>
        </p:nvSpPr>
        <p:spPr>
          <a:xfrm>
            <a:off x="266700" y="323850"/>
            <a:ext cx="8647113" cy="552450"/>
          </a:xfrm>
        </p:spPr>
        <p:txBody>
          <a:bodyPr/>
          <a:lstStyle/>
          <a:p>
            <a:r>
              <a:rPr lang="en-US" dirty="0" smtClean="0"/>
              <a:t>Click to edit Master title style</a:t>
            </a:r>
            <a:endParaRPr lang="en-US" dirty="0"/>
          </a:p>
        </p:txBody>
      </p:sp>
      <p:sp>
        <p:nvSpPr>
          <p:cNvPr id="6" name="Text Placeholder 6"/>
          <p:cNvSpPr>
            <a:spLocks noGrp="1"/>
          </p:cNvSpPr>
          <p:nvPr>
            <p:ph type="body" sz="quarter" idx="10"/>
          </p:nvPr>
        </p:nvSpPr>
        <p:spPr>
          <a:xfrm>
            <a:off x="3105150" y="1279525"/>
            <a:ext cx="5808663" cy="5005388"/>
          </a:xfrm>
        </p:spPr>
        <p:txBody>
          <a:bodyPr/>
          <a:lstStyle/>
          <a:p>
            <a:pPr lvl="0"/>
            <a:r>
              <a:rPr lang="en-US" dirty="0" smtClean="0"/>
              <a:t>Click to edit Master text styles</a:t>
            </a:r>
          </a:p>
          <a:p>
            <a:pPr lvl="1"/>
            <a:r>
              <a:rPr lang="en-US" dirty="0" smtClean="0"/>
              <a:t>Second level</a:t>
            </a:r>
          </a:p>
          <a:p>
            <a:pPr lvl="2"/>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Scenario 2">
    <p:spTree>
      <p:nvGrpSpPr>
        <p:cNvPr id="1" name=""/>
        <p:cNvGrpSpPr/>
        <p:nvPr/>
      </p:nvGrpSpPr>
      <p:grpSpPr>
        <a:xfrm>
          <a:off x="0" y="0"/>
          <a:ext cx="0" cy="0"/>
          <a:chOff x="0" y="0"/>
          <a:chExt cx="0" cy="0"/>
        </a:xfrm>
      </p:grpSpPr>
      <p:pic>
        <p:nvPicPr>
          <p:cNvPr id="5" name="Picture 10" descr="Scenario"/>
          <p:cNvPicPr>
            <a:picLocks noChangeAspect="1" noChangeArrowheads="1"/>
          </p:cNvPicPr>
          <p:nvPr userDrawn="1"/>
        </p:nvPicPr>
        <p:blipFill>
          <a:blip r:embed="rId2" cstate="print"/>
          <a:srcRect/>
          <a:stretch>
            <a:fillRect/>
          </a:stretch>
        </p:blipFill>
        <p:spPr bwMode="auto">
          <a:xfrm>
            <a:off x="6350" y="1160463"/>
            <a:ext cx="3098800" cy="1409700"/>
          </a:xfrm>
          <a:prstGeom prst="rect">
            <a:avLst/>
          </a:prstGeom>
          <a:noFill/>
          <a:ln w="9525">
            <a:noFill/>
            <a:miter lim="800000"/>
            <a:headEnd/>
            <a:tailEnd/>
          </a:ln>
        </p:spPr>
      </p:pic>
      <p:sp>
        <p:nvSpPr>
          <p:cNvPr id="4" name="Title 1"/>
          <p:cNvSpPr>
            <a:spLocks noGrp="1"/>
          </p:cNvSpPr>
          <p:nvPr>
            <p:ph type="title"/>
          </p:nvPr>
        </p:nvSpPr>
        <p:spPr>
          <a:xfrm>
            <a:off x="266700" y="323850"/>
            <a:ext cx="8647113" cy="552450"/>
          </a:xfrm>
        </p:spPr>
        <p:txBody>
          <a:bodyPr/>
          <a:lstStyle/>
          <a:p>
            <a:r>
              <a:rPr lang="en-US" dirty="0" smtClean="0"/>
              <a:t>Click to edit Master title style</a:t>
            </a:r>
            <a:endParaRPr lang="en-US" dirty="0"/>
          </a:p>
        </p:txBody>
      </p:sp>
      <p:sp>
        <p:nvSpPr>
          <p:cNvPr id="6" name="Text Placeholder 6"/>
          <p:cNvSpPr>
            <a:spLocks noGrp="1"/>
          </p:cNvSpPr>
          <p:nvPr>
            <p:ph type="body" sz="quarter" idx="10"/>
          </p:nvPr>
        </p:nvSpPr>
        <p:spPr>
          <a:xfrm>
            <a:off x="3105150" y="1279525"/>
            <a:ext cx="5808663" cy="5005388"/>
          </a:xfrm>
        </p:spPr>
        <p:txBody>
          <a:bodyPr/>
          <a:lstStyle/>
          <a:p>
            <a:pPr lvl="0"/>
            <a:r>
              <a:rPr lang="en-US" dirty="0" smtClean="0"/>
              <a:t>Click to edit Master text styles</a:t>
            </a:r>
          </a:p>
          <a:p>
            <a:pPr lvl="1"/>
            <a:r>
              <a:rPr lang="en-US" dirty="0" smtClean="0"/>
              <a:t>Second level</a:t>
            </a:r>
          </a:p>
          <a:p>
            <a:pPr lvl="2"/>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_Scenario 2">
    <p:spTree>
      <p:nvGrpSpPr>
        <p:cNvPr id="1" name=""/>
        <p:cNvGrpSpPr/>
        <p:nvPr/>
      </p:nvGrpSpPr>
      <p:grpSpPr>
        <a:xfrm>
          <a:off x="0" y="0"/>
          <a:ext cx="0" cy="0"/>
          <a:chOff x="0" y="0"/>
          <a:chExt cx="0" cy="0"/>
        </a:xfrm>
      </p:grpSpPr>
      <p:pic>
        <p:nvPicPr>
          <p:cNvPr id="5" name="Picture 10" descr="Scenario"/>
          <p:cNvPicPr>
            <a:picLocks noChangeAspect="1" noChangeArrowheads="1"/>
          </p:cNvPicPr>
          <p:nvPr userDrawn="1"/>
        </p:nvPicPr>
        <p:blipFill>
          <a:blip r:embed="rId2" cstate="print"/>
          <a:srcRect/>
          <a:stretch>
            <a:fillRect/>
          </a:stretch>
        </p:blipFill>
        <p:spPr bwMode="auto">
          <a:xfrm>
            <a:off x="6350" y="1160463"/>
            <a:ext cx="3108325" cy="1414462"/>
          </a:xfrm>
          <a:prstGeom prst="rect">
            <a:avLst/>
          </a:prstGeom>
          <a:noFill/>
          <a:ln w="9525">
            <a:noFill/>
            <a:miter lim="800000"/>
            <a:headEnd/>
            <a:tailEnd/>
          </a:ln>
        </p:spPr>
      </p:pic>
      <p:sp>
        <p:nvSpPr>
          <p:cNvPr id="4" name="Title 1"/>
          <p:cNvSpPr>
            <a:spLocks noGrp="1"/>
          </p:cNvSpPr>
          <p:nvPr>
            <p:ph type="title"/>
          </p:nvPr>
        </p:nvSpPr>
        <p:spPr>
          <a:xfrm>
            <a:off x="266700" y="323850"/>
            <a:ext cx="8647113" cy="552450"/>
          </a:xfrm>
        </p:spPr>
        <p:txBody>
          <a:bodyPr/>
          <a:lstStyle/>
          <a:p>
            <a:r>
              <a:rPr lang="en-US" dirty="0" smtClean="0"/>
              <a:t>Click to edit Master title style</a:t>
            </a:r>
            <a:endParaRPr lang="en-US" dirty="0"/>
          </a:p>
        </p:txBody>
      </p:sp>
      <p:sp>
        <p:nvSpPr>
          <p:cNvPr id="6" name="Text Placeholder 6"/>
          <p:cNvSpPr>
            <a:spLocks noGrp="1"/>
          </p:cNvSpPr>
          <p:nvPr>
            <p:ph type="body" sz="quarter" idx="10"/>
          </p:nvPr>
        </p:nvSpPr>
        <p:spPr>
          <a:xfrm>
            <a:off x="3105150" y="1279525"/>
            <a:ext cx="5808663" cy="5005388"/>
          </a:xfrm>
        </p:spPr>
        <p:txBody>
          <a:bodyPr/>
          <a:lstStyle/>
          <a:p>
            <a:pPr lvl="0"/>
            <a:r>
              <a:rPr lang="en-US" dirty="0" smtClean="0"/>
              <a:t>Click to edit Master text styles</a:t>
            </a:r>
          </a:p>
          <a:p>
            <a:pPr lvl="1"/>
            <a:r>
              <a:rPr lang="en-US" dirty="0" smtClean="0"/>
              <a:t>Second level</a:t>
            </a:r>
          </a:p>
          <a:p>
            <a:pPr lvl="2"/>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7.xml"/><Relationship Id="rId1"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2" descr="Content_master"/>
          <p:cNvPicPr>
            <a:picLocks noChangeAspect="1" noChangeArrowheads="1"/>
          </p:cNvPicPr>
          <p:nvPr/>
        </p:nvPicPr>
        <p:blipFill>
          <a:blip r:embed="rId17" cstate="print"/>
          <a:srcRect/>
          <a:stretch>
            <a:fillRect/>
          </a:stretch>
        </p:blipFill>
        <p:spPr bwMode="auto">
          <a:xfrm>
            <a:off x="-4763" y="-4763"/>
            <a:ext cx="9155113" cy="6869113"/>
          </a:xfrm>
          <a:prstGeom prst="rect">
            <a:avLst/>
          </a:prstGeom>
          <a:noFill/>
          <a:ln w="9525">
            <a:noFill/>
            <a:miter lim="800000"/>
            <a:headEnd/>
            <a:tailEnd/>
          </a:ln>
        </p:spPr>
      </p:pic>
      <p:sp>
        <p:nvSpPr>
          <p:cNvPr id="2051" name="Rectangle 3"/>
          <p:cNvSpPr>
            <a:spLocks noGrp="1" noChangeArrowheads="1"/>
          </p:cNvSpPr>
          <p:nvPr>
            <p:ph type="body" idx="1"/>
          </p:nvPr>
        </p:nvSpPr>
        <p:spPr bwMode="auto">
          <a:xfrm>
            <a:off x="266700" y="1276350"/>
            <a:ext cx="8647113" cy="47434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Sub-Title – Arial (Bold) 24</a:t>
            </a:r>
          </a:p>
          <a:p>
            <a:pPr lvl="0"/>
            <a:r>
              <a:rPr lang="en-US" smtClean="0"/>
              <a:t>(DO NOT use this level for bullets)</a:t>
            </a:r>
          </a:p>
          <a:p>
            <a:pPr lvl="1"/>
            <a:r>
              <a:rPr lang="en-US" smtClean="0"/>
              <a:t>Top Level (Arial 24)</a:t>
            </a:r>
          </a:p>
          <a:p>
            <a:pPr lvl="2"/>
            <a:r>
              <a:rPr lang="en-US" smtClean="0"/>
              <a:t>Second Level (Arial 24)</a:t>
            </a:r>
          </a:p>
        </p:txBody>
      </p:sp>
      <p:sp>
        <p:nvSpPr>
          <p:cNvPr id="1035" name="Rectangle 11"/>
          <p:cNvSpPr>
            <a:spLocks noChangeArrowheads="1"/>
          </p:cNvSpPr>
          <p:nvPr/>
        </p:nvSpPr>
        <p:spPr bwMode="auto">
          <a:xfrm>
            <a:off x="0" y="698500"/>
            <a:ext cx="9144000" cy="5549900"/>
          </a:xfrm>
          <a:prstGeom prst="rect">
            <a:avLst/>
          </a:prstGeom>
          <a:noFill/>
          <a:ln w="9525">
            <a:noFill/>
            <a:miter lim="800000"/>
            <a:headEnd/>
            <a:tailEnd/>
          </a:ln>
          <a:effectLst/>
        </p:spPr>
        <p:txBody>
          <a:bodyPr wrap="none" anchor="ctr"/>
          <a:lstStyle/>
          <a:p>
            <a:pPr algn="ctr">
              <a:defRPr/>
            </a:pPr>
            <a:endParaRPr lang="en-US" b="0" dirty="0">
              <a:solidFill>
                <a:srgbClr val="ECECE2"/>
              </a:solidFill>
              <a:cs typeface="+mn-cs"/>
            </a:endParaRPr>
          </a:p>
        </p:txBody>
      </p:sp>
      <p:sp>
        <p:nvSpPr>
          <p:cNvPr id="2053" name="Rectangle 2"/>
          <p:cNvSpPr>
            <a:spLocks noGrp="1" noChangeArrowheads="1"/>
          </p:cNvSpPr>
          <p:nvPr>
            <p:ph type="title"/>
          </p:nvPr>
        </p:nvSpPr>
        <p:spPr bwMode="auto">
          <a:xfrm>
            <a:off x="266700" y="323850"/>
            <a:ext cx="8647113" cy="5524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Title – Arial Black 20 | .29, .35</a:t>
            </a:r>
          </a:p>
        </p:txBody>
      </p:sp>
      <p:sp>
        <p:nvSpPr>
          <p:cNvPr id="6" name="Slide Number Placeholder 3"/>
          <p:cNvSpPr>
            <a:spLocks noGrp="1"/>
          </p:cNvSpPr>
          <p:nvPr/>
        </p:nvSpPr>
        <p:spPr>
          <a:xfrm>
            <a:off x="7639050" y="6580188"/>
            <a:ext cx="1511300" cy="284162"/>
          </a:xfrm>
          <a:prstGeom prst="rect">
            <a:avLst/>
          </a:prstGeom>
        </p:spPr>
        <p:txBody>
          <a:bodyPr/>
          <a:lstStyle>
            <a:defPPr>
              <a:defRPr lang="en-US"/>
            </a:defPPr>
            <a:lvl1pPr algn="r" rtl="0" fontAlgn="base">
              <a:spcBef>
                <a:spcPct val="0"/>
              </a:spcBef>
              <a:spcAft>
                <a:spcPct val="0"/>
              </a:spcAft>
              <a:defRPr kern="1200">
                <a:solidFill>
                  <a:schemeClr val="tx1"/>
                </a:solidFill>
                <a:latin typeface="Arial" charset="0"/>
                <a:ea typeface="+mn-ea"/>
                <a:cs typeface="+mn-cs"/>
              </a:defRPr>
            </a:lvl1pPr>
            <a:lvl2pPr marL="457200" algn="r" rtl="0" fontAlgn="base">
              <a:spcBef>
                <a:spcPct val="0"/>
              </a:spcBef>
              <a:spcAft>
                <a:spcPct val="0"/>
              </a:spcAft>
              <a:defRPr kern="1200">
                <a:solidFill>
                  <a:schemeClr val="tx1"/>
                </a:solidFill>
                <a:latin typeface="Arial" charset="0"/>
                <a:ea typeface="+mn-ea"/>
                <a:cs typeface="+mn-cs"/>
              </a:defRPr>
            </a:lvl2pPr>
            <a:lvl3pPr marL="914400" algn="r" rtl="0" fontAlgn="base">
              <a:spcBef>
                <a:spcPct val="0"/>
              </a:spcBef>
              <a:spcAft>
                <a:spcPct val="0"/>
              </a:spcAft>
              <a:defRPr kern="1200">
                <a:solidFill>
                  <a:schemeClr val="tx1"/>
                </a:solidFill>
                <a:latin typeface="Arial" charset="0"/>
                <a:ea typeface="+mn-ea"/>
                <a:cs typeface="+mn-cs"/>
              </a:defRPr>
            </a:lvl3pPr>
            <a:lvl4pPr marL="1371600" algn="r" rtl="0" fontAlgn="base">
              <a:spcBef>
                <a:spcPct val="0"/>
              </a:spcBef>
              <a:spcAft>
                <a:spcPct val="0"/>
              </a:spcAft>
              <a:defRPr kern="1200">
                <a:solidFill>
                  <a:schemeClr val="tx1"/>
                </a:solidFill>
                <a:latin typeface="Arial" charset="0"/>
                <a:ea typeface="+mn-ea"/>
                <a:cs typeface="+mn-cs"/>
              </a:defRPr>
            </a:lvl4pPr>
            <a:lvl5pPr marL="1828800" algn="r"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r>
              <a:rPr lang="en-US" sz="1600" b="0" dirty="0" smtClean="0">
                <a:solidFill>
                  <a:schemeClr val="bg1"/>
                </a:solidFill>
                <a:latin typeface="Calibri" pitchFamily="34" charset="0"/>
              </a:rPr>
              <a:t>Slide </a:t>
            </a:r>
            <a:fld id="{A3E79E23-0F4D-4CD8-9921-86C01F2C088B}" type="slidenum">
              <a:rPr lang="en-US" sz="1600" b="0" smtClean="0">
                <a:solidFill>
                  <a:schemeClr val="bg1"/>
                </a:solidFill>
                <a:latin typeface="Calibri" pitchFamily="34" charset="0"/>
              </a:rPr>
              <a:pPr>
                <a:defRPr/>
              </a:pPr>
              <a:t>‹#›</a:t>
            </a:fld>
            <a:endParaRPr lang="en-US" sz="1600" b="0" dirty="0">
              <a:solidFill>
                <a:schemeClr val="bg1"/>
              </a:solidFill>
              <a:latin typeface="Calibri" pitchFamily="34" charset="0"/>
            </a:endParaRPr>
          </a:p>
        </p:txBody>
      </p:sp>
      <p:pic>
        <p:nvPicPr>
          <p:cNvPr id="2055" name="Picture 3" descr="F:\ercotlogo\ERCOT Logo\ERCOT logo_white.png"/>
          <p:cNvPicPr>
            <a:picLocks noChangeAspect="1" noChangeArrowheads="1"/>
          </p:cNvPicPr>
          <p:nvPr/>
        </p:nvPicPr>
        <p:blipFill>
          <a:blip r:embed="rId18" cstate="print"/>
          <a:srcRect/>
          <a:stretch>
            <a:fillRect/>
          </a:stretch>
        </p:blipFill>
        <p:spPr bwMode="auto">
          <a:xfrm>
            <a:off x="101600" y="6611938"/>
            <a:ext cx="601663" cy="2286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8874" r:id="rId1"/>
    <p:sldLayoutId id="2147488913" r:id="rId2"/>
    <p:sldLayoutId id="2147488914" r:id="rId3"/>
    <p:sldLayoutId id="2147488875" r:id="rId4"/>
    <p:sldLayoutId id="2147488876" r:id="rId5"/>
    <p:sldLayoutId id="2147488915" r:id="rId6"/>
    <p:sldLayoutId id="2147488916" r:id="rId7"/>
    <p:sldLayoutId id="2147488917" r:id="rId8"/>
    <p:sldLayoutId id="2147488918" r:id="rId9"/>
    <p:sldLayoutId id="2147488919" r:id="rId10"/>
    <p:sldLayoutId id="2147488920" r:id="rId11"/>
    <p:sldLayoutId id="2147488921" r:id="rId12"/>
    <p:sldLayoutId id="2147488945" r:id="rId13"/>
    <p:sldLayoutId id="2147488941" r:id="rId14"/>
    <p:sldLayoutId id="2147488951" r:id="rId15"/>
  </p:sldLayoutIdLst>
  <p:transition/>
  <p:txStyles>
    <p:titleStyle>
      <a:lvl1pPr algn="l" rtl="0" eaLnBrk="0" fontAlgn="base" hangingPunct="0">
        <a:spcBef>
          <a:spcPct val="0"/>
        </a:spcBef>
        <a:spcAft>
          <a:spcPct val="0"/>
        </a:spcAft>
        <a:defRPr sz="2000">
          <a:solidFill>
            <a:schemeClr val="bg1"/>
          </a:solidFill>
          <a:latin typeface="+mj-lt"/>
          <a:ea typeface="+mj-ea"/>
          <a:cs typeface="+mj-cs"/>
        </a:defRPr>
      </a:lvl1pPr>
      <a:lvl2pPr algn="l" rtl="0" eaLnBrk="0" fontAlgn="base" hangingPunct="0">
        <a:spcBef>
          <a:spcPct val="0"/>
        </a:spcBef>
        <a:spcAft>
          <a:spcPct val="0"/>
        </a:spcAft>
        <a:defRPr sz="2000">
          <a:solidFill>
            <a:schemeClr val="bg1"/>
          </a:solidFill>
          <a:latin typeface="Arial Black" pitchFamily="34" charset="0"/>
        </a:defRPr>
      </a:lvl2pPr>
      <a:lvl3pPr algn="l" rtl="0" eaLnBrk="0" fontAlgn="base" hangingPunct="0">
        <a:spcBef>
          <a:spcPct val="0"/>
        </a:spcBef>
        <a:spcAft>
          <a:spcPct val="0"/>
        </a:spcAft>
        <a:defRPr sz="2000">
          <a:solidFill>
            <a:schemeClr val="bg1"/>
          </a:solidFill>
          <a:latin typeface="Arial Black" pitchFamily="34" charset="0"/>
        </a:defRPr>
      </a:lvl3pPr>
      <a:lvl4pPr algn="l" rtl="0" eaLnBrk="0" fontAlgn="base" hangingPunct="0">
        <a:spcBef>
          <a:spcPct val="0"/>
        </a:spcBef>
        <a:spcAft>
          <a:spcPct val="0"/>
        </a:spcAft>
        <a:defRPr sz="2000">
          <a:solidFill>
            <a:schemeClr val="bg1"/>
          </a:solidFill>
          <a:latin typeface="Arial Black" pitchFamily="34" charset="0"/>
        </a:defRPr>
      </a:lvl4pPr>
      <a:lvl5pPr algn="l" rtl="0" eaLnBrk="0" fontAlgn="base" hangingPunct="0">
        <a:spcBef>
          <a:spcPct val="0"/>
        </a:spcBef>
        <a:spcAft>
          <a:spcPct val="0"/>
        </a:spcAft>
        <a:defRPr sz="2000">
          <a:solidFill>
            <a:schemeClr val="bg1"/>
          </a:solidFill>
          <a:latin typeface="Arial Black" pitchFamily="34" charset="0"/>
        </a:defRPr>
      </a:lvl5pPr>
      <a:lvl6pPr marL="457200" algn="l" rtl="0" fontAlgn="base">
        <a:spcBef>
          <a:spcPct val="0"/>
        </a:spcBef>
        <a:spcAft>
          <a:spcPct val="0"/>
        </a:spcAft>
        <a:defRPr sz="2000">
          <a:solidFill>
            <a:schemeClr val="bg1"/>
          </a:solidFill>
          <a:latin typeface="Arial Black" pitchFamily="34" charset="0"/>
        </a:defRPr>
      </a:lvl6pPr>
      <a:lvl7pPr marL="914400" algn="l" rtl="0" fontAlgn="base">
        <a:spcBef>
          <a:spcPct val="0"/>
        </a:spcBef>
        <a:spcAft>
          <a:spcPct val="0"/>
        </a:spcAft>
        <a:defRPr sz="2000">
          <a:solidFill>
            <a:schemeClr val="bg1"/>
          </a:solidFill>
          <a:latin typeface="Arial Black" pitchFamily="34" charset="0"/>
        </a:defRPr>
      </a:lvl7pPr>
      <a:lvl8pPr marL="1371600" algn="l" rtl="0" fontAlgn="base">
        <a:spcBef>
          <a:spcPct val="0"/>
        </a:spcBef>
        <a:spcAft>
          <a:spcPct val="0"/>
        </a:spcAft>
        <a:defRPr sz="2000">
          <a:solidFill>
            <a:schemeClr val="bg1"/>
          </a:solidFill>
          <a:latin typeface="Arial Black" pitchFamily="34" charset="0"/>
        </a:defRPr>
      </a:lvl8pPr>
      <a:lvl9pPr marL="1828800" algn="l" rtl="0" fontAlgn="base">
        <a:spcBef>
          <a:spcPct val="0"/>
        </a:spcBef>
        <a:spcAft>
          <a:spcPct val="0"/>
        </a:spcAft>
        <a:defRPr sz="2000">
          <a:solidFill>
            <a:schemeClr val="bg1"/>
          </a:solidFill>
          <a:latin typeface="Arial Black" pitchFamily="34" charset="0"/>
        </a:defRPr>
      </a:lvl9pPr>
    </p:titleStyle>
    <p:bodyStyle>
      <a:lvl1pPr marL="342900" indent="-342900" algn="l" rtl="0" eaLnBrk="0" fontAlgn="base" hangingPunct="0">
        <a:lnSpc>
          <a:spcPct val="120000"/>
        </a:lnSpc>
        <a:spcBef>
          <a:spcPct val="20000"/>
        </a:spcBef>
        <a:spcAft>
          <a:spcPct val="0"/>
        </a:spcAft>
        <a:defRPr sz="2400" b="1">
          <a:solidFill>
            <a:schemeClr val="tx1"/>
          </a:solidFill>
          <a:latin typeface="+mn-lt"/>
          <a:ea typeface="+mn-ea"/>
          <a:cs typeface="+mn-cs"/>
        </a:defRPr>
      </a:lvl1pPr>
      <a:lvl2pPr marL="342900" indent="-228600" algn="l" rtl="0" eaLnBrk="0" fontAlgn="base" hangingPunct="0">
        <a:spcBef>
          <a:spcPct val="20000"/>
        </a:spcBef>
        <a:spcAft>
          <a:spcPct val="0"/>
        </a:spcAft>
        <a:buChar char="•"/>
        <a:defRPr sz="2400">
          <a:solidFill>
            <a:schemeClr val="tx1"/>
          </a:solidFill>
          <a:latin typeface="+mn-lt"/>
        </a:defRPr>
      </a:lvl2pPr>
      <a:lvl3pPr marL="685800" indent="-228600" algn="l" rtl="0" eaLnBrk="0" fontAlgn="base" hangingPunct="0">
        <a:spcBef>
          <a:spcPct val="20000"/>
        </a:spcBef>
        <a:spcAft>
          <a:spcPct val="0"/>
        </a:spcAft>
        <a:buFont typeface="Arial" charset="0"/>
        <a:buChar char="–"/>
        <a:defRPr sz="2400">
          <a:solidFill>
            <a:schemeClr val="tx1"/>
          </a:solidFill>
          <a:latin typeface="+mn-lt"/>
        </a:defRPr>
      </a:lvl3pPr>
      <a:lvl4pPr marL="1028700" indent="-228600" algn="l" rtl="0" eaLnBrk="0" fontAlgn="base" hangingPunct="0">
        <a:spcBef>
          <a:spcPct val="20000"/>
        </a:spcBef>
        <a:spcAft>
          <a:spcPct val="0"/>
        </a:spcAft>
        <a:buFont typeface="Arial" charset="0"/>
        <a:buChar char="◦"/>
        <a:defRPr>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003966"/>
        </a:solidFill>
        <a:effectLst/>
      </p:bgPr>
    </p:bg>
    <p:spTree>
      <p:nvGrpSpPr>
        <p:cNvPr id="1" name=""/>
        <p:cNvGrpSpPr/>
        <p:nvPr/>
      </p:nvGrpSpPr>
      <p:grpSpPr>
        <a:xfrm>
          <a:off x="0" y="0"/>
          <a:ext cx="0" cy="0"/>
          <a:chOff x="0" y="0"/>
          <a:chExt cx="0" cy="0"/>
        </a:xfrm>
      </p:grpSpPr>
      <p:sp>
        <p:nvSpPr>
          <p:cNvPr id="3074" name="Rectangle 22"/>
          <p:cNvSpPr>
            <a:spLocks noGrp="1" noChangeArrowheads="1"/>
          </p:cNvSpPr>
          <p:nvPr>
            <p:ph type="title"/>
          </p:nvPr>
        </p:nvSpPr>
        <p:spPr bwMode="auto">
          <a:xfrm>
            <a:off x="457200" y="2860675"/>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Title – Arial Black 28</a:t>
            </a:r>
            <a:br>
              <a:rPr lang="en-US" smtClean="0"/>
            </a:br>
            <a:r>
              <a:rPr lang="en-US" smtClean="0"/>
              <a:t>Center Justified</a:t>
            </a:r>
            <a:br>
              <a:rPr lang="en-US" smtClean="0"/>
            </a:br>
            <a:r>
              <a:rPr lang="en-US" smtClean="0"/>
              <a:t>Middle Justified</a:t>
            </a:r>
          </a:p>
        </p:txBody>
      </p:sp>
    </p:spTree>
  </p:cSld>
  <p:clrMap bg1="lt1" tx1="dk1" bg2="lt2" tx2="dk2" accent1="accent1" accent2="accent2" accent3="accent3" accent4="accent4" accent5="accent5" accent6="accent6" hlink="hlink" folHlink="folHlink"/>
  <p:sldLayoutIdLst>
    <p:sldLayoutId id="2147488877" r:id="rId1"/>
    <p:sldLayoutId id="2147488922" r:id="rId2"/>
  </p:sldLayoutIdLst>
  <p:transition/>
  <p:txStyles>
    <p:titleStyle>
      <a:lvl1pPr algn="ctr" rtl="0" eaLnBrk="0" fontAlgn="base" hangingPunct="0">
        <a:spcBef>
          <a:spcPct val="0"/>
        </a:spcBef>
        <a:spcAft>
          <a:spcPct val="0"/>
        </a:spcAft>
        <a:defRPr sz="2800">
          <a:solidFill>
            <a:schemeClr val="bg1"/>
          </a:solidFill>
          <a:latin typeface="+mj-lt"/>
          <a:ea typeface="+mj-ea"/>
          <a:cs typeface="+mj-cs"/>
        </a:defRPr>
      </a:lvl1pPr>
      <a:lvl2pPr algn="ctr" rtl="0" eaLnBrk="0" fontAlgn="base" hangingPunct="0">
        <a:spcBef>
          <a:spcPct val="0"/>
        </a:spcBef>
        <a:spcAft>
          <a:spcPct val="0"/>
        </a:spcAft>
        <a:defRPr sz="2800">
          <a:solidFill>
            <a:schemeClr val="bg1"/>
          </a:solidFill>
          <a:latin typeface="Arial Black" pitchFamily="34" charset="0"/>
        </a:defRPr>
      </a:lvl2pPr>
      <a:lvl3pPr algn="ctr" rtl="0" eaLnBrk="0" fontAlgn="base" hangingPunct="0">
        <a:spcBef>
          <a:spcPct val="0"/>
        </a:spcBef>
        <a:spcAft>
          <a:spcPct val="0"/>
        </a:spcAft>
        <a:defRPr sz="2800">
          <a:solidFill>
            <a:schemeClr val="bg1"/>
          </a:solidFill>
          <a:latin typeface="Arial Black" pitchFamily="34" charset="0"/>
        </a:defRPr>
      </a:lvl3pPr>
      <a:lvl4pPr algn="ctr" rtl="0" eaLnBrk="0" fontAlgn="base" hangingPunct="0">
        <a:spcBef>
          <a:spcPct val="0"/>
        </a:spcBef>
        <a:spcAft>
          <a:spcPct val="0"/>
        </a:spcAft>
        <a:defRPr sz="2800">
          <a:solidFill>
            <a:schemeClr val="bg1"/>
          </a:solidFill>
          <a:latin typeface="Arial Black" pitchFamily="34" charset="0"/>
        </a:defRPr>
      </a:lvl4pPr>
      <a:lvl5pPr algn="ctr" rtl="0" eaLnBrk="0" fontAlgn="base" hangingPunct="0">
        <a:spcBef>
          <a:spcPct val="0"/>
        </a:spcBef>
        <a:spcAft>
          <a:spcPct val="0"/>
        </a:spcAft>
        <a:defRPr sz="2800">
          <a:solidFill>
            <a:schemeClr val="bg1"/>
          </a:solidFill>
          <a:latin typeface="Arial Black" pitchFamily="34" charset="0"/>
        </a:defRPr>
      </a:lvl5pPr>
      <a:lvl6pPr marL="457200" algn="ctr" rtl="0" fontAlgn="base">
        <a:spcBef>
          <a:spcPct val="0"/>
        </a:spcBef>
        <a:spcAft>
          <a:spcPct val="0"/>
        </a:spcAft>
        <a:defRPr sz="2800">
          <a:solidFill>
            <a:schemeClr val="bg1"/>
          </a:solidFill>
          <a:latin typeface="Arial Black" pitchFamily="34" charset="0"/>
        </a:defRPr>
      </a:lvl6pPr>
      <a:lvl7pPr marL="914400" algn="ctr" rtl="0" fontAlgn="base">
        <a:spcBef>
          <a:spcPct val="0"/>
        </a:spcBef>
        <a:spcAft>
          <a:spcPct val="0"/>
        </a:spcAft>
        <a:defRPr sz="2800">
          <a:solidFill>
            <a:schemeClr val="bg1"/>
          </a:solidFill>
          <a:latin typeface="Arial Black" pitchFamily="34" charset="0"/>
        </a:defRPr>
      </a:lvl7pPr>
      <a:lvl8pPr marL="1371600" algn="ctr" rtl="0" fontAlgn="base">
        <a:spcBef>
          <a:spcPct val="0"/>
        </a:spcBef>
        <a:spcAft>
          <a:spcPct val="0"/>
        </a:spcAft>
        <a:defRPr sz="2800">
          <a:solidFill>
            <a:schemeClr val="bg1"/>
          </a:solidFill>
          <a:latin typeface="Arial Black" pitchFamily="34" charset="0"/>
        </a:defRPr>
      </a:lvl8pPr>
      <a:lvl9pPr marL="1828800" algn="ctr" rtl="0" fontAlgn="base">
        <a:spcBef>
          <a:spcPct val="0"/>
        </a:spcBef>
        <a:spcAft>
          <a:spcPct val="0"/>
        </a:spcAft>
        <a:defRPr sz="2800">
          <a:solidFill>
            <a:schemeClr val="bg1"/>
          </a:solidFill>
          <a:latin typeface="Arial Black" pitchFamily="34" charset="0"/>
        </a:defRPr>
      </a:lvl9pPr>
    </p:titleStyle>
    <p:bodyStyle>
      <a:lvl1pPr marL="342900" indent="-342900" algn="ctr" rtl="0" eaLnBrk="0" fontAlgn="base" hangingPunct="0">
        <a:lnSpc>
          <a:spcPct val="120000"/>
        </a:lnSpc>
        <a:spcBef>
          <a:spcPct val="20000"/>
        </a:spcBef>
        <a:spcAft>
          <a:spcPct val="0"/>
        </a:spcAft>
        <a:defRPr sz="2000" b="1">
          <a:solidFill>
            <a:schemeClr val="bg1"/>
          </a:solidFill>
          <a:latin typeface="+mn-lt"/>
          <a:ea typeface="+mn-ea"/>
          <a:cs typeface="+mn-cs"/>
        </a:defRPr>
      </a:lvl1pPr>
      <a:lvl2pPr marL="342900" indent="-228600" algn="ctr" rtl="0" eaLnBrk="0" fontAlgn="base" hangingPunct="0">
        <a:spcBef>
          <a:spcPct val="20000"/>
        </a:spcBef>
        <a:spcAft>
          <a:spcPct val="0"/>
        </a:spcAft>
        <a:buChar char="•"/>
        <a:defRPr sz="2000">
          <a:solidFill>
            <a:schemeClr val="tx1"/>
          </a:solidFill>
          <a:latin typeface="+mn-lt"/>
        </a:defRPr>
      </a:lvl2pPr>
      <a:lvl3pPr marL="685800" indent="-228600" algn="ctr" rtl="0" eaLnBrk="0" fontAlgn="base" hangingPunct="0">
        <a:spcBef>
          <a:spcPct val="20000"/>
        </a:spcBef>
        <a:spcAft>
          <a:spcPct val="0"/>
        </a:spcAft>
        <a:buFont typeface="Arial" charset="0"/>
        <a:buChar char="–"/>
        <a:defRPr sz="2000">
          <a:solidFill>
            <a:schemeClr val="tx1"/>
          </a:solidFill>
          <a:latin typeface="+mn-lt"/>
        </a:defRPr>
      </a:lvl3pPr>
      <a:lvl4pPr marL="1028700" indent="-228600" algn="ctr" rtl="0" eaLnBrk="0" fontAlgn="base" hangingPunct="0">
        <a:spcBef>
          <a:spcPct val="20000"/>
        </a:spcBef>
        <a:spcAft>
          <a:spcPct val="0"/>
        </a:spcAft>
        <a:buFont typeface="Arial" charset="0"/>
        <a:buChar char="◦"/>
        <a:defRPr sz="2000">
          <a:solidFill>
            <a:schemeClr val="tx1"/>
          </a:solidFill>
          <a:latin typeface="+mn-lt"/>
        </a:defRPr>
      </a:lvl4pPr>
      <a:lvl5pPr marL="2057400" indent="-228600" algn="ctr" rtl="0" eaLnBrk="0" fontAlgn="base" hangingPunct="0">
        <a:spcBef>
          <a:spcPct val="20000"/>
        </a:spcBef>
        <a:spcAft>
          <a:spcPct val="0"/>
        </a:spcAft>
        <a:buChar char="»"/>
        <a:defRPr sz="2000">
          <a:solidFill>
            <a:schemeClr val="tx1"/>
          </a:solidFill>
          <a:latin typeface="+mn-lt"/>
        </a:defRPr>
      </a:lvl5pPr>
      <a:lvl6pPr marL="2514600" indent="-228600" algn="ctr" rtl="0" fontAlgn="base">
        <a:spcBef>
          <a:spcPct val="20000"/>
        </a:spcBef>
        <a:spcAft>
          <a:spcPct val="0"/>
        </a:spcAft>
        <a:buChar char="»"/>
        <a:defRPr sz="2000">
          <a:solidFill>
            <a:schemeClr val="tx1"/>
          </a:solidFill>
          <a:latin typeface="+mn-lt"/>
        </a:defRPr>
      </a:lvl6pPr>
      <a:lvl7pPr marL="2971800" indent="-228600" algn="ctr" rtl="0" fontAlgn="base">
        <a:spcBef>
          <a:spcPct val="20000"/>
        </a:spcBef>
        <a:spcAft>
          <a:spcPct val="0"/>
        </a:spcAft>
        <a:buChar char="»"/>
        <a:defRPr sz="2000">
          <a:solidFill>
            <a:schemeClr val="tx1"/>
          </a:solidFill>
          <a:latin typeface="+mn-lt"/>
        </a:defRPr>
      </a:lvl7pPr>
      <a:lvl8pPr marL="3429000" indent="-228600" algn="ctr" rtl="0" fontAlgn="base">
        <a:spcBef>
          <a:spcPct val="20000"/>
        </a:spcBef>
        <a:spcAft>
          <a:spcPct val="0"/>
        </a:spcAft>
        <a:buChar char="»"/>
        <a:defRPr sz="2000">
          <a:solidFill>
            <a:schemeClr val="tx1"/>
          </a:solidFill>
          <a:latin typeface="+mn-lt"/>
        </a:defRPr>
      </a:lvl8pPr>
      <a:lvl9pPr marL="3886200" indent="-228600" algn="ctr"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image" Target="../media/image21.png"/><Relationship Id="rId4" Type="http://schemas.openxmlformats.org/officeDocument/2006/relationships/image" Target="../media/image20.png"/></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24.png"/></Relationships>
</file>

<file path=ppt/slides/_rels/slide1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26.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28.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29.wmf"/><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a:xfrm>
            <a:off x="561274" y="0"/>
            <a:ext cx="7950200" cy="1143000"/>
          </a:xfrm>
        </p:spPr>
        <p:txBody>
          <a:bodyPr/>
          <a:lstStyle/>
          <a:p>
            <a:pPr eaLnBrk="1" hangingPunct="1"/>
            <a:r>
              <a:rPr lang="en-US" dirty="0" smtClean="0"/>
              <a:t>ERCOT MARKET EDUCATION</a:t>
            </a:r>
          </a:p>
        </p:txBody>
      </p:sp>
      <p:sp>
        <p:nvSpPr>
          <p:cNvPr id="4" name="Subtitle 3"/>
          <p:cNvSpPr>
            <a:spLocks noGrp="1"/>
          </p:cNvSpPr>
          <p:nvPr>
            <p:ph type="subTitle" idx="1"/>
          </p:nvPr>
        </p:nvSpPr>
        <p:spPr>
          <a:xfrm>
            <a:off x="1358900" y="812800"/>
            <a:ext cx="6400800" cy="660400"/>
          </a:xfrm>
        </p:spPr>
        <p:txBody>
          <a:bodyPr/>
          <a:lstStyle/>
          <a:p>
            <a:pPr>
              <a:defRPr/>
            </a:pPr>
            <a:r>
              <a:rPr lang="en-US" dirty="0" smtClean="0"/>
              <a:t>Market Information System (MIS)</a:t>
            </a:r>
            <a:endParaRPr lang="en-US" dirty="0"/>
          </a:p>
        </p:txBody>
      </p:sp>
      <p:sp>
        <p:nvSpPr>
          <p:cNvPr id="2" name="Rectangle 1"/>
          <p:cNvSpPr/>
          <p:nvPr/>
        </p:nvSpPr>
        <p:spPr>
          <a:xfrm>
            <a:off x="249383" y="1451958"/>
            <a:ext cx="8692736" cy="1323439"/>
          </a:xfrm>
          <a:prstGeom prst="rect">
            <a:avLst/>
          </a:prstGeom>
        </p:spPr>
        <p:txBody>
          <a:bodyPr wrap="square">
            <a:spAutoFit/>
          </a:bodyPr>
          <a:lstStyle/>
          <a:p>
            <a:pPr algn="ctr"/>
            <a:r>
              <a:rPr lang="en-US" sz="2000" dirty="0">
                <a:solidFill>
                  <a:schemeClr val="bg1"/>
                </a:solidFill>
                <a:latin typeface="+mj-lt"/>
                <a:cs typeface="+mn-cs"/>
              </a:rPr>
              <a:t>ERCOT 101:  Understanding the Tools of </a:t>
            </a:r>
            <a:r>
              <a:rPr lang="en-US" sz="2000" dirty="0" smtClean="0">
                <a:solidFill>
                  <a:schemeClr val="bg1"/>
                </a:solidFill>
                <a:latin typeface="+mj-lt"/>
                <a:cs typeface="+mn-cs"/>
              </a:rPr>
              <a:t>the</a:t>
            </a:r>
          </a:p>
          <a:p>
            <a:pPr algn="ctr"/>
            <a:r>
              <a:rPr lang="en-US" sz="2000" dirty="0" smtClean="0">
                <a:solidFill>
                  <a:schemeClr val="bg1"/>
                </a:solidFill>
                <a:latin typeface="+mj-lt"/>
                <a:cs typeface="+mn-cs"/>
              </a:rPr>
              <a:t>Texas </a:t>
            </a:r>
            <a:r>
              <a:rPr lang="en-US" sz="2000" dirty="0">
                <a:solidFill>
                  <a:schemeClr val="bg1"/>
                </a:solidFill>
                <a:latin typeface="+mj-lt"/>
                <a:cs typeface="+mn-cs"/>
              </a:rPr>
              <a:t>Retail Market</a:t>
            </a:r>
            <a:br>
              <a:rPr lang="en-US" sz="2000" dirty="0">
                <a:solidFill>
                  <a:schemeClr val="bg1"/>
                </a:solidFill>
                <a:latin typeface="+mj-lt"/>
                <a:cs typeface="+mn-cs"/>
              </a:rPr>
            </a:br>
            <a:r>
              <a:rPr lang="en-US" sz="2000" dirty="0">
                <a:solidFill>
                  <a:schemeClr val="bg1"/>
                </a:solidFill>
                <a:latin typeface="+mj-lt"/>
                <a:cs typeface="+mn-cs"/>
              </a:rPr>
              <a:t/>
            </a:r>
            <a:br>
              <a:rPr lang="en-US" sz="2000" dirty="0">
                <a:solidFill>
                  <a:schemeClr val="bg1"/>
                </a:solidFill>
                <a:latin typeface="+mj-lt"/>
                <a:cs typeface="+mn-cs"/>
              </a:rPr>
            </a:br>
            <a:r>
              <a:rPr lang="en-US" sz="2000" dirty="0">
                <a:solidFill>
                  <a:schemeClr val="bg1"/>
                </a:solidFill>
                <a:latin typeface="+mj-lt"/>
                <a:cs typeface="+mn-cs"/>
              </a:rPr>
              <a:t>April 25, 2013</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en-US" sz="2400" dirty="0" smtClean="0"/>
              <a:t>Retail Applications</a:t>
            </a:r>
          </a:p>
        </p:txBody>
      </p:sp>
      <p:sp>
        <p:nvSpPr>
          <p:cNvPr id="3" name="Rectangle 5"/>
          <p:cNvSpPr txBox="1">
            <a:spLocks noChangeArrowheads="1"/>
          </p:cNvSpPr>
          <p:nvPr/>
        </p:nvSpPr>
        <p:spPr>
          <a:xfrm>
            <a:off x="159821" y="1409205"/>
            <a:ext cx="8647113" cy="4528457"/>
          </a:xfrm>
          <a:prstGeom prst="rect">
            <a:avLst/>
          </a:prstGeom>
        </p:spPr>
        <p:txBody>
          <a:bodyPr/>
          <a:lstStyle/>
          <a:p>
            <a:pPr marL="342900" lvl="1" indent="-228600" eaLnBrk="0" hangingPunct="0">
              <a:lnSpc>
                <a:spcPct val="120000"/>
              </a:lnSpc>
              <a:spcBef>
                <a:spcPct val="20000"/>
              </a:spcBef>
              <a:buFontTx/>
              <a:buChar char="•"/>
              <a:defRPr/>
            </a:pPr>
            <a:r>
              <a:rPr lang="en-US" sz="2000" kern="0" dirty="0">
                <a:latin typeface="+mn-lt"/>
              </a:rPr>
              <a:t>Available under the Applications Page based on digital certificate roles:</a:t>
            </a:r>
          </a:p>
          <a:p>
            <a:pPr marL="685800" lvl="2" indent="-228600" eaLnBrk="0" hangingPunct="0">
              <a:lnSpc>
                <a:spcPct val="120000"/>
              </a:lnSpc>
              <a:spcBef>
                <a:spcPct val="20000"/>
              </a:spcBef>
              <a:buFont typeface="Arial" charset="0"/>
              <a:buChar char="–"/>
              <a:defRPr/>
            </a:pPr>
            <a:r>
              <a:rPr lang="en-US" sz="2000" dirty="0">
                <a:latin typeface="+mn-lt"/>
              </a:rPr>
              <a:t>MarkeTrak</a:t>
            </a:r>
          </a:p>
          <a:p>
            <a:pPr marL="685800" lvl="2" indent="-228600" eaLnBrk="0" hangingPunct="0">
              <a:lnSpc>
                <a:spcPct val="120000"/>
              </a:lnSpc>
              <a:spcBef>
                <a:spcPct val="20000"/>
              </a:spcBef>
              <a:buFont typeface="Arial" charset="0"/>
              <a:buChar char="–"/>
              <a:defRPr/>
            </a:pPr>
            <a:r>
              <a:rPr lang="en-US" sz="2000" dirty="0">
                <a:latin typeface="+mn-lt"/>
              </a:rPr>
              <a:t>Create Enrollment</a:t>
            </a:r>
          </a:p>
          <a:p>
            <a:pPr marL="685800" lvl="2" indent="-228600" eaLnBrk="0" hangingPunct="0">
              <a:lnSpc>
                <a:spcPct val="120000"/>
              </a:lnSpc>
              <a:spcBef>
                <a:spcPct val="20000"/>
              </a:spcBef>
              <a:buFont typeface="Arial" charset="0"/>
              <a:buChar char="–"/>
              <a:defRPr/>
            </a:pPr>
            <a:r>
              <a:rPr lang="en-US" sz="2000" dirty="0">
                <a:latin typeface="+mn-lt"/>
              </a:rPr>
              <a:t>Create Move In</a:t>
            </a:r>
          </a:p>
          <a:p>
            <a:pPr marL="685800" lvl="2" indent="-228600" eaLnBrk="0" hangingPunct="0">
              <a:lnSpc>
                <a:spcPct val="120000"/>
              </a:lnSpc>
              <a:spcBef>
                <a:spcPct val="20000"/>
              </a:spcBef>
              <a:buFont typeface="Arial" charset="0"/>
              <a:buChar char="–"/>
              <a:defRPr/>
            </a:pPr>
            <a:r>
              <a:rPr lang="en-US" sz="2000" dirty="0">
                <a:latin typeface="+mn-lt"/>
              </a:rPr>
              <a:t>Create Move Out</a:t>
            </a:r>
          </a:p>
          <a:p>
            <a:pPr marL="685800" lvl="2" indent="-228600" eaLnBrk="0" hangingPunct="0">
              <a:lnSpc>
                <a:spcPct val="120000"/>
              </a:lnSpc>
              <a:spcBef>
                <a:spcPct val="20000"/>
              </a:spcBef>
              <a:buFont typeface="Arial" charset="0"/>
              <a:buChar char="–"/>
              <a:defRPr/>
            </a:pPr>
            <a:r>
              <a:rPr lang="en-US" sz="2000" dirty="0">
                <a:latin typeface="+mn-lt"/>
              </a:rPr>
              <a:t>Establish CSA</a:t>
            </a:r>
          </a:p>
          <a:p>
            <a:pPr marL="685800" lvl="2" indent="-228600" eaLnBrk="0" hangingPunct="0">
              <a:lnSpc>
                <a:spcPct val="120000"/>
              </a:lnSpc>
              <a:spcBef>
                <a:spcPct val="20000"/>
              </a:spcBef>
              <a:buFont typeface="Arial" charset="0"/>
              <a:buChar char="–"/>
              <a:defRPr/>
            </a:pPr>
            <a:r>
              <a:rPr lang="en-US" sz="2000" dirty="0">
                <a:latin typeface="+mn-lt"/>
              </a:rPr>
              <a:t>Delete CSA</a:t>
            </a:r>
          </a:p>
          <a:p>
            <a:pPr marL="685800" lvl="2" indent="-228600" eaLnBrk="0" hangingPunct="0">
              <a:lnSpc>
                <a:spcPct val="120000"/>
              </a:lnSpc>
              <a:spcBef>
                <a:spcPct val="20000"/>
              </a:spcBef>
              <a:buFont typeface="Arial" charset="0"/>
              <a:buChar char="–"/>
              <a:defRPr/>
            </a:pPr>
            <a:r>
              <a:rPr lang="en-US" sz="2000" kern="0" dirty="0">
                <a:latin typeface="+mn-lt"/>
              </a:rPr>
              <a:t>Find ESIID</a:t>
            </a:r>
          </a:p>
          <a:p>
            <a:pPr marL="685800" lvl="2" indent="-228600" eaLnBrk="0" hangingPunct="0">
              <a:lnSpc>
                <a:spcPct val="120000"/>
              </a:lnSpc>
              <a:spcBef>
                <a:spcPct val="20000"/>
              </a:spcBef>
              <a:buFont typeface="Arial" charset="0"/>
              <a:buChar char="–"/>
              <a:defRPr/>
            </a:pPr>
            <a:r>
              <a:rPr lang="en-US" sz="2000" kern="0" dirty="0">
                <a:latin typeface="+mn-lt"/>
              </a:rPr>
              <a:t>Find Transaction</a:t>
            </a:r>
          </a:p>
          <a:p>
            <a:pPr marL="685800" lvl="2" indent="-228600" eaLnBrk="0" hangingPunct="0">
              <a:lnSpc>
                <a:spcPct val="120000"/>
              </a:lnSpc>
              <a:spcBef>
                <a:spcPct val="20000"/>
              </a:spcBef>
              <a:buFont typeface="Arial" charset="0"/>
              <a:buChar char="–"/>
              <a:defRPr/>
            </a:pPr>
            <a:r>
              <a:rPr lang="en-US" sz="2000" kern="0" dirty="0">
                <a:latin typeface="+mn-lt"/>
              </a:rPr>
              <a:t>Market Data Transparency</a:t>
            </a:r>
          </a:p>
          <a:p>
            <a:pPr marL="685800" lvl="2" indent="-228600" eaLnBrk="0" hangingPunct="0">
              <a:lnSpc>
                <a:spcPct val="120000"/>
              </a:lnSpc>
              <a:spcBef>
                <a:spcPct val="20000"/>
              </a:spcBef>
              <a:buFont typeface="Arial" charset="0"/>
              <a:buChar char="–"/>
              <a:defRPr/>
            </a:pPr>
            <a:r>
              <a:rPr lang="en-US" sz="2000" kern="0" dirty="0">
                <a:latin typeface="+mn-lt"/>
              </a:rPr>
              <a:t>Extract Subscriber</a:t>
            </a:r>
          </a:p>
          <a:p>
            <a:pPr eaLnBrk="0" hangingPunct="0">
              <a:spcBef>
                <a:spcPct val="20000"/>
              </a:spcBef>
              <a:defRPr/>
            </a:pPr>
            <a:endParaRPr lang="en-US" sz="2400" kern="0" dirty="0">
              <a:solidFill>
                <a:srgbClr val="FF0000"/>
              </a:solidFill>
              <a:latin typeface="+mn-lt"/>
            </a:endParaRPr>
          </a:p>
          <a:p>
            <a:pPr marL="342900" lvl="1" indent="-228600" eaLnBrk="0" hangingPunct="0">
              <a:lnSpc>
                <a:spcPct val="120000"/>
              </a:lnSpc>
              <a:spcBef>
                <a:spcPct val="20000"/>
              </a:spcBef>
              <a:buFontTx/>
              <a:buChar char="•"/>
              <a:defRPr/>
            </a:pPr>
            <a:endParaRPr lang="en-US" sz="2400" kern="0" dirty="0">
              <a:latin typeface="+mn-lt"/>
            </a:endParaRPr>
          </a:p>
          <a:p>
            <a:pPr marL="342900" lvl="1" indent="-228600" eaLnBrk="0" hangingPunct="0">
              <a:lnSpc>
                <a:spcPct val="120000"/>
              </a:lnSpc>
              <a:spcBef>
                <a:spcPct val="20000"/>
              </a:spcBef>
              <a:buFontTx/>
              <a:buChar char="•"/>
              <a:defRPr/>
            </a:pPr>
            <a:endParaRPr lang="en-US" sz="2400" kern="0" dirty="0">
              <a:latin typeface="+mn-lt"/>
            </a:endParaRPr>
          </a:p>
          <a:p>
            <a:pPr marL="342900" lvl="1" indent="-228600" eaLnBrk="0" hangingPunct="0">
              <a:lnSpc>
                <a:spcPct val="120000"/>
              </a:lnSpc>
              <a:spcBef>
                <a:spcPct val="20000"/>
              </a:spcBef>
              <a:buFontTx/>
              <a:buChar char="•"/>
              <a:defRPr/>
            </a:pPr>
            <a:endParaRPr lang="en-US" sz="2400" kern="0" dirty="0">
              <a:latin typeface="+mn-lt"/>
            </a:endParaRPr>
          </a:p>
        </p:txBody>
      </p:sp>
    </p:spTree>
    <p:extLst>
      <p:ext uri="{BB962C8B-B14F-4D97-AF65-F5344CB8AC3E}">
        <p14:creationId xmlns:p14="http://schemas.microsoft.com/office/powerpoint/2010/main" val="393575325"/>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266700" y="240723"/>
            <a:ext cx="8647113" cy="552450"/>
          </a:xfrm>
        </p:spPr>
        <p:txBody>
          <a:bodyPr/>
          <a:lstStyle/>
          <a:p>
            <a:r>
              <a:rPr lang="en-US" sz="2400" dirty="0" smtClean="0"/>
              <a:t>Retail Applications</a:t>
            </a: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 y="1320140"/>
            <a:ext cx="8991600" cy="49975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76184337"/>
      </p:ext>
    </p:extLst>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304800" y="152400"/>
            <a:ext cx="8305800" cy="533400"/>
          </a:xfrm>
        </p:spPr>
        <p:txBody>
          <a:bodyPr/>
          <a:lstStyle/>
          <a:p>
            <a:pPr eaLnBrk="1" hangingPunct="1"/>
            <a:r>
              <a:rPr lang="en-US" sz="2400" dirty="0" smtClean="0"/>
              <a:t>Retail Applications - Find ESI ID</a:t>
            </a:r>
          </a:p>
        </p:txBody>
      </p:sp>
      <p:sp>
        <p:nvSpPr>
          <p:cNvPr id="19459" name="Text Box 4"/>
          <p:cNvSpPr txBox="1">
            <a:spLocks noChangeArrowheads="1"/>
          </p:cNvSpPr>
          <p:nvPr/>
        </p:nvSpPr>
        <p:spPr bwMode="auto">
          <a:xfrm>
            <a:off x="0" y="1850798"/>
            <a:ext cx="1981200" cy="369888"/>
          </a:xfrm>
          <a:prstGeom prst="rect">
            <a:avLst/>
          </a:prstGeom>
          <a:noFill/>
          <a:ln w="9525">
            <a:noFill/>
            <a:miter lim="800000"/>
            <a:headEnd/>
            <a:tailEnd/>
          </a:ln>
        </p:spPr>
        <p:txBody>
          <a:bodyPr wrap="square">
            <a:spAutoFit/>
          </a:bodyPr>
          <a:lstStyle/>
          <a:p>
            <a:r>
              <a:rPr lang="en-US" sz="1800" dirty="0">
                <a:solidFill>
                  <a:schemeClr val="tx1"/>
                </a:solidFill>
              </a:rPr>
              <a:t>Single ESI ID</a:t>
            </a:r>
            <a:endParaRPr lang="en-US" sz="2400" dirty="0">
              <a:solidFill>
                <a:schemeClr val="tx1"/>
              </a:solidFill>
            </a:endParaRPr>
          </a:p>
        </p:txBody>
      </p:sp>
      <p:sp>
        <p:nvSpPr>
          <p:cNvPr id="19460" name="Text Box 5"/>
          <p:cNvSpPr txBox="1">
            <a:spLocks noChangeArrowheads="1"/>
          </p:cNvSpPr>
          <p:nvPr/>
        </p:nvSpPr>
        <p:spPr bwMode="auto">
          <a:xfrm>
            <a:off x="0" y="3396456"/>
            <a:ext cx="1981200" cy="369888"/>
          </a:xfrm>
          <a:prstGeom prst="rect">
            <a:avLst/>
          </a:prstGeom>
          <a:noFill/>
          <a:ln w="9525">
            <a:noFill/>
            <a:miter lim="800000"/>
            <a:headEnd/>
            <a:tailEnd/>
          </a:ln>
        </p:spPr>
        <p:txBody>
          <a:bodyPr wrap="square">
            <a:spAutoFit/>
          </a:bodyPr>
          <a:lstStyle/>
          <a:p>
            <a:r>
              <a:rPr lang="en-US" sz="1800" dirty="0">
                <a:solidFill>
                  <a:schemeClr val="tx1"/>
                </a:solidFill>
              </a:rPr>
              <a:t>Multiple ESI ID</a:t>
            </a:r>
          </a:p>
        </p:txBody>
      </p:sp>
      <p:sp>
        <p:nvSpPr>
          <p:cNvPr id="19461" name="Text Box 6"/>
          <p:cNvSpPr txBox="1">
            <a:spLocks noChangeArrowheads="1"/>
          </p:cNvSpPr>
          <p:nvPr/>
        </p:nvSpPr>
        <p:spPr bwMode="auto">
          <a:xfrm>
            <a:off x="0" y="5272881"/>
            <a:ext cx="2363190" cy="369332"/>
          </a:xfrm>
          <a:prstGeom prst="rect">
            <a:avLst/>
          </a:prstGeom>
          <a:noFill/>
          <a:ln w="9525">
            <a:noFill/>
            <a:miter lim="800000"/>
            <a:headEnd/>
            <a:tailEnd/>
          </a:ln>
        </p:spPr>
        <p:txBody>
          <a:bodyPr wrap="square">
            <a:spAutoFit/>
          </a:bodyPr>
          <a:lstStyle/>
          <a:p>
            <a:r>
              <a:rPr lang="en-US" sz="1800" dirty="0">
                <a:solidFill>
                  <a:schemeClr val="tx1"/>
                </a:solidFill>
              </a:rPr>
              <a:t>Premise Address</a:t>
            </a:r>
          </a:p>
        </p:txBody>
      </p:sp>
      <p:pic>
        <p:nvPicPr>
          <p:cNvPr id="19462" name="Picture 2"/>
          <p:cNvPicPr>
            <a:picLocks noChangeAspect="1" noChangeArrowheads="1"/>
          </p:cNvPicPr>
          <p:nvPr/>
        </p:nvPicPr>
        <p:blipFill>
          <a:blip r:embed="rId3"/>
          <a:srcRect/>
          <a:stretch>
            <a:fillRect/>
          </a:stretch>
        </p:blipFill>
        <p:spPr bwMode="auto">
          <a:xfrm>
            <a:off x="1981200" y="1327944"/>
            <a:ext cx="5638800" cy="1371600"/>
          </a:xfrm>
          <a:prstGeom prst="rect">
            <a:avLst/>
          </a:prstGeom>
          <a:noFill/>
          <a:ln w="9525">
            <a:noFill/>
            <a:miter lim="800000"/>
            <a:headEnd/>
            <a:tailEnd/>
          </a:ln>
        </p:spPr>
      </p:pic>
      <p:pic>
        <p:nvPicPr>
          <p:cNvPr id="19463" name="Picture 3"/>
          <p:cNvPicPr>
            <a:picLocks noChangeAspect="1" noChangeArrowheads="1"/>
          </p:cNvPicPr>
          <p:nvPr/>
        </p:nvPicPr>
        <p:blipFill>
          <a:blip r:embed="rId4"/>
          <a:srcRect/>
          <a:stretch>
            <a:fillRect/>
          </a:stretch>
        </p:blipFill>
        <p:spPr bwMode="auto">
          <a:xfrm>
            <a:off x="1981200" y="2819400"/>
            <a:ext cx="5715000" cy="1524000"/>
          </a:xfrm>
          <a:prstGeom prst="rect">
            <a:avLst/>
          </a:prstGeom>
          <a:noFill/>
          <a:ln w="9525">
            <a:noFill/>
            <a:miter lim="800000"/>
            <a:headEnd/>
            <a:tailEnd/>
          </a:ln>
        </p:spPr>
      </p:pic>
      <p:pic>
        <p:nvPicPr>
          <p:cNvPr id="19464" name="Picture 4"/>
          <p:cNvPicPr>
            <a:picLocks noChangeAspect="1" noChangeArrowheads="1"/>
          </p:cNvPicPr>
          <p:nvPr/>
        </p:nvPicPr>
        <p:blipFill>
          <a:blip r:embed="rId5"/>
          <a:srcRect/>
          <a:stretch>
            <a:fillRect/>
          </a:stretch>
        </p:blipFill>
        <p:spPr bwMode="auto">
          <a:xfrm>
            <a:off x="1981200" y="4648200"/>
            <a:ext cx="5791200" cy="1619250"/>
          </a:xfrm>
          <a:prstGeom prst="rect">
            <a:avLst/>
          </a:prstGeom>
          <a:noFill/>
          <a:ln w="9525">
            <a:noFill/>
            <a:miter lim="800000"/>
            <a:headEnd/>
            <a:tailEnd/>
          </a:ln>
        </p:spPr>
      </p:pic>
    </p:spTree>
    <p:extLst>
      <p:ext uri="{BB962C8B-B14F-4D97-AF65-F5344CB8AC3E}">
        <p14:creationId xmlns:p14="http://schemas.microsoft.com/office/powerpoint/2010/main" val="1766853457"/>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r>
              <a:rPr lang="en-US" sz="2400" dirty="0" smtClean="0"/>
              <a:t>Retail Applications – Find ESI ID</a:t>
            </a:r>
          </a:p>
        </p:txBody>
      </p:sp>
      <p:pic>
        <p:nvPicPr>
          <p:cNvPr id="2050" name="Picture 2"/>
          <p:cNvPicPr>
            <a:picLocks noChangeAspect="1" noChangeArrowheads="1"/>
          </p:cNvPicPr>
          <p:nvPr/>
        </p:nvPicPr>
        <p:blipFill>
          <a:blip r:embed="rId3" cstate="print"/>
          <a:srcRect/>
          <a:stretch>
            <a:fillRect/>
          </a:stretch>
        </p:blipFill>
        <p:spPr bwMode="auto">
          <a:xfrm>
            <a:off x="19050" y="1247775"/>
            <a:ext cx="9105900" cy="4362450"/>
          </a:xfrm>
          <a:prstGeom prst="rect">
            <a:avLst/>
          </a:prstGeom>
          <a:noFill/>
          <a:ln w="9525">
            <a:noFill/>
            <a:miter lim="800000"/>
            <a:headEnd/>
            <a:tailEnd/>
          </a:ln>
        </p:spPr>
      </p:pic>
    </p:spTree>
    <p:extLst>
      <p:ext uri="{BB962C8B-B14F-4D97-AF65-F5344CB8AC3E}">
        <p14:creationId xmlns:p14="http://schemas.microsoft.com/office/powerpoint/2010/main" val="2158246611"/>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304800" y="152400"/>
            <a:ext cx="8458200" cy="609600"/>
          </a:xfrm>
        </p:spPr>
        <p:txBody>
          <a:bodyPr/>
          <a:lstStyle/>
          <a:p>
            <a:pPr eaLnBrk="1" hangingPunct="1"/>
            <a:r>
              <a:rPr lang="en-US" sz="2400" dirty="0" smtClean="0"/>
              <a:t>Retail Applications - Find Transactions</a:t>
            </a:r>
          </a:p>
        </p:txBody>
      </p:sp>
      <p:sp>
        <p:nvSpPr>
          <p:cNvPr id="23555" name="Text Box 4"/>
          <p:cNvSpPr txBox="1">
            <a:spLocks noChangeArrowheads="1"/>
          </p:cNvSpPr>
          <p:nvPr/>
        </p:nvSpPr>
        <p:spPr bwMode="auto">
          <a:xfrm>
            <a:off x="532410" y="1633373"/>
            <a:ext cx="4572000" cy="396875"/>
          </a:xfrm>
          <a:prstGeom prst="rect">
            <a:avLst/>
          </a:prstGeom>
          <a:noFill/>
          <a:ln w="9525" algn="ctr">
            <a:noFill/>
            <a:miter lim="800000"/>
            <a:headEnd/>
            <a:tailEnd/>
          </a:ln>
        </p:spPr>
        <p:txBody>
          <a:bodyPr>
            <a:spAutoFit/>
          </a:bodyPr>
          <a:lstStyle/>
          <a:p>
            <a:pPr>
              <a:defRPr/>
            </a:pPr>
            <a:r>
              <a:rPr lang="en-US" b="1" dirty="0">
                <a:solidFill>
                  <a:schemeClr val="tx1"/>
                </a:solidFill>
              </a:rPr>
              <a:t> </a:t>
            </a:r>
            <a:r>
              <a:rPr lang="en-US" sz="1800" b="1" dirty="0">
                <a:solidFill>
                  <a:schemeClr val="tx1"/>
                </a:solidFill>
              </a:rPr>
              <a:t>Find Transactions for Single </a:t>
            </a:r>
            <a:r>
              <a:rPr lang="en-US" sz="1800" b="1" dirty="0">
                <a:solidFill>
                  <a:schemeClr val="tx1"/>
                </a:solidFill>
                <a:latin typeface="+mn-lt"/>
              </a:rPr>
              <a:t>ESI</a:t>
            </a:r>
            <a:r>
              <a:rPr lang="en-US" sz="1800" b="1" dirty="0">
                <a:solidFill>
                  <a:schemeClr val="tx1"/>
                </a:solidFill>
              </a:rPr>
              <a:t> ID</a:t>
            </a:r>
          </a:p>
        </p:txBody>
      </p:sp>
      <p:sp>
        <p:nvSpPr>
          <p:cNvPr id="23556" name="Text Box 5"/>
          <p:cNvSpPr txBox="1">
            <a:spLocks noChangeArrowheads="1"/>
          </p:cNvSpPr>
          <p:nvPr/>
        </p:nvSpPr>
        <p:spPr bwMode="auto">
          <a:xfrm>
            <a:off x="609600" y="3630448"/>
            <a:ext cx="5486400" cy="366713"/>
          </a:xfrm>
          <a:prstGeom prst="rect">
            <a:avLst/>
          </a:prstGeom>
          <a:noFill/>
          <a:ln w="9525" algn="ctr">
            <a:noFill/>
            <a:miter lim="800000"/>
            <a:headEnd/>
            <a:tailEnd/>
          </a:ln>
        </p:spPr>
        <p:txBody>
          <a:bodyPr>
            <a:spAutoFit/>
          </a:bodyPr>
          <a:lstStyle/>
          <a:p>
            <a:r>
              <a:rPr lang="en-US" sz="1800" b="1" dirty="0">
                <a:solidFill>
                  <a:schemeClr val="tx1"/>
                </a:solidFill>
              </a:rPr>
              <a:t>Find Transactions for Multiple ESI IDs</a:t>
            </a:r>
          </a:p>
        </p:txBody>
      </p:sp>
      <p:pic>
        <p:nvPicPr>
          <p:cNvPr id="23558" name="Picture 4"/>
          <p:cNvPicPr>
            <a:picLocks noChangeAspect="1" noChangeArrowheads="1"/>
          </p:cNvPicPr>
          <p:nvPr/>
        </p:nvPicPr>
        <p:blipFill>
          <a:blip r:embed="rId3"/>
          <a:srcRect/>
          <a:stretch>
            <a:fillRect/>
          </a:stretch>
        </p:blipFill>
        <p:spPr bwMode="auto">
          <a:xfrm>
            <a:off x="762000" y="2030248"/>
            <a:ext cx="6781800" cy="1600200"/>
          </a:xfrm>
          <a:prstGeom prst="rect">
            <a:avLst/>
          </a:prstGeom>
          <a:noFill/>
          <a:ln w="9525">
            <a:noFill/>
            <a:miter lim="800000"/>
            <a:headEnd/>
            <a:tailEnd/>
          </a:ln>
        </p:spPr>
      </p:pic>
      <p:pic>
        <p:nvPicPr>
          <p:cNvPr id="23559" name="Picture 5"/>
          <p:cNvPicPr>
            <a:picLocks noChangeAspect="1" noChangeArrowheads="1"/>
          </p:cNvPicPr>
          <p:nvPr/>
        </p:nvPicPr>
        <p:blipFill>
          <a:blip r:embed="rId4"/>
          <a:srcRect/>
          <a:stretch>
            <a:fillRect/>
          </a:stretch>
        </p:blipFill>
        <p:spPr bwMode="auto">
          <a:xfrm>
            <a:off x="685800" y="4068288"/>
            <a:ext cx="6858000" cy="2362200"/>
          </a:xfrm>
          <a:prstGeom prst="rect">
            <a:avLst/>
          </a:prstGeom>
          <a:noFill/>
          <a:ln w="9525">
            <a:noFill/>
            <a:miter lim="800000"/>
            <a:headEnd/>
            <a:tailEnd/>
          </a:ln>
        </p:spPr>
      </p:pic>
      <p:sp>
        <p:nvSpPr>
          <p:cNvPr id="8" name="Text Box 6"/>
          <p:cNvSpPr txBox="1">
            <a:spLocks noChangeArrowheads="1"/>
          </p:cNvSpPr>
          <p:nvPr/>
        </p:nvSpPr>
        <p:spPr bwMode="auto">
          <a:xfrm flipH="1">
            <a:off x="456210" y="1199985"/>
            <a:ext cx="7010400" cy="830263"/>
          </a:xfrm>
          <a:prstGeom prst="rect">
            <a:avLst/>
          </a:prstGeom>
          <a:noFill/>
          <a:ln w="9525" algn="ctr">
            <a:noFill/>
            <a:miter lim="800000"/>
            <a:headEnd/>
            <a:tailEnd/>
          </a:ln>
        </p:spPr>
        <p:txBody>
          <a:bodyPr>
            <a:spAutoFit/>
          </a:bodyPr>
          <a:lstStyle/>
          <a:p>
            <a:pPr>
              <a:spcBef>
                <a:spcPct val="20000"/>
              </a:spcBef>
              <a:defRPr/>
            </a:pPr>
            <a:r>
              <a:rPr lang="en-US" b="1" dirty="0">
                <a:solidFill>
                  <a:schemeClr val="tx1"/>
                </a:solidFill>
                <a:latin typeface="+mn-lt"/>
              </a:rPr>
              <a:t>Two ways to search for Transactions on an</a:t>
            </a:r>
            <a:r>
              <a:rPr lang="en-US" sz="2400" b="1" dirty="0">
                <a:solidFill>
                  <a:schemeClr val="tx1"/>
                </a:solidFill>
                <a:latin typeface="+mn-lt"/>
              </a:rPr>
              <a:t> </a:t>
            </a:r>
            <a:r>
              <a:rPr lang="en-US" b="1" dirty="0">
                <a:solidFill>
                  <a:schemeClr val="tx1"/>
                </a:solidFill>
                <a:latin typeface="+mn-lt"/>
              </a:rPr>
              <a:t>ESI ID</a:t>
            </a:r>
            <a:r>
              <a:rPr lang="en-US" sz="2400" b="1" dirty="0">
                <a:solidFill>
                  <a:schemeClr val="tx1"/>
                </a:solidFill>
                <a:latin typeface="+mn-lt"/>
              </a:rPr>
              <a:t>:</a:t>
            </a:r>
          </a:p>
          <a:p>
            <a:pPr algn="ctr">
              <a:defRPr/>
            </a:pPr>
            <a:endParaRPr lang="en-US" sz="2400" b="1" dirty="0">
              <a:solidFill>
                <a:schemeClr val="tx1"/>
              </a:solidFill>
            </a:endParaRPr>
          </a:p>
        </p:txBody>
      </p:sp>
    </p:spTree>
    <p:extLst>
      <p:ext uri="{BB962C8B-B14F-4D97-AF65-F5344CB8AC3E}">
        <p14:creationId xmlns:p14="http://schemas.microsoft.com/office/powerpoint/2010/main" val="204764359"/>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96043" y="141514"/>
            <a:ext cx="8647113" cy="552450"/>
          </a:xfrm>
        </p:spPr>
        <p:txBody>
          <a:bodyPr/>
          <a:lstStyle/>
          <a:p>
            <a:pPr eaLnBrk="1" hangingPunct="1"/>
            <a:r>
              <a:rPr lang="en-US" dirty="0" smtClean="0"/>
              <a:t>Retail Applications - Transaction Results</a:t>
            </a:r>
          </a:p>
        </p:txBody>
      </p:sp>
      <p:sp>
        <p:nvSpPr>
          <p:cNvPr id="24579" name="Text Box 6"/>
          <p:cNvSpPr txBox="1">
            <a:spLocks noChangeArrowheads="1"/>
          </p:cNvSpPr>
          <p:nvPr/>
        </p:nvSpPr>
        <p:spPr bwMode="auto">
          <a:xfrm>
            <a:off x="228600" y="3352800"/>
            <a:ext cx="1528763" cy="336550"/>
          </a:xfrm>
          <a:prstGeom prst="rect">
            <a:avLst/>
          </a:prstGeom>
          <a:noFill/>
          <a:ln w="9525" algn="ctr">
            <a:noFill/>
            <a:miter lim="800000"/>
            <a:headEnd/>
            <a:tailEnd/>
          </a:ln>
        </p:spPr>
        <p:txBody>
          <a:bodyPr wrap="none">
            <a:spAutoFit/>
          </a:bodyPr>
          <a:lstStyle/>
          <a:p>
            <a:pPr algn="ctr"/>
            <a:r>
              <a:rPr lang="en-US" sz="1600" b="1">
                <a:solidFill>
                  <a:srgbClr val="FF0000"/>
                </a:solidFill>
              </a:rPr>
              <a:t>Detail Section</a:t>
            </a:r>
          </a:p>
        </p:txBody>
      </p:sp>
      <p:pic>
        <p:nvPicPr>
          <p:cNvPr id="24580" name="Picture 2"/>
          <p:cNvPicPr>
            <a:picLocks noChangeAspect="1" noChangeArrowheads="1"/>
          </p:cNvPicPr>
          <p:nvPr/>
        </p:nvPicPr>
        <p:blipFill>
          <a:blip r:embed="rId3"/>
          <a:srcRect/>
          <a:stretch>
            <a:fillRect/>
          </a:stretch>
        </p:blipFill>
        <p:spPr bwMode="auto">
          <a:xfrm>
            <a:off x="115247" y="1244930"/>
            <a:ext cx="8839200" cy="2590800"/>
          </a:xfrm>
          <a:prstGeom prst="rect">
            <a:avLst/>
          </a:prstGeom>
          <a:noFill/>
          <a:ln w="9525">
            <a:noFill/>
            <a:miter lim="800000"/>
            <a:headEnd/>
            <a:tailEnd/>
          </a:ln>
        </p:spPr>
      </p:pic>
      <p:pic>
        <p:nvPicPr>
          <p:cNvPr id="24581" name="Picture 3"/>
          <p:cNvPicPr>
            <a:picLocks noChangeAspect="1" noChangeArrowheads="1"/>
          </p:cNvPicPr>
          <p:nvPr/>
        </p:nvPicPr>
        <p:blipFill>
          <a:blip r:embed="rId4"/>
          <a:srcRect/>
          <a:stretch>
            <a:fillRect/>
          </a:stretch>
        </p:blipFill>
        <p:spPr bwMode="auto">
          <a:xfrm>
            <a:off x="115247" y="3835730"/>
            <a:ext cx="8839200" cy="2667000"/>
          </a:xfrm>
          <a:prstGeom prst="rect">
            <a:avLst/>
          </a:prstGeom>
          <a:noFill/>
          <a:ln w="9525">
            <a:noFill/>
            <a:miter lim="800000"/>
            <a:headEnd/>
            <a:tailEnd/>
          </a:ln>
        </p:spPr>
      </p:pic>
    </p:spTree>
    <p:extLst>
      <p:ext uri="{BB962C8B-B14F-4D97-AF65-F5344CB8AC3E}">
        <p14:creationId xmlns:p14="http://schemas.microsoft.com/office/powerpoint/2010/main" val="2172347105"/>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172192" y="95003"/>
            <a:ext cx="8965870" cy="685800"/>
          </a:xfrm>
        </p:spPr>
        <p:txBody>
          <a:bodyPr/>
          <a:lstStyle/>
          <a:p>
            <a:pPr eaLnBrk="1" hangingPunct="1"/>
            <a:r>
              <a:rPr lang="en-US" sz="2400" b="1" dirty="0" smtClean="0"/>
              <a:t>Market Data Transparency </a:t>
            </a:r>
          </a:p>
        </p:txBody>
      </p:sp>
      <p:sp>
        <p:nvSpPr>
          <p:cNvPr id="24579" name="Rectangle 3"/>
          <p:cNvSpPr>
            <a:spLocks noGrp="1" noChangeArrowheads="1"/>
          </p:cNvSpPr>
          <p:nvPr>
            <p:ph type="body" idx="1"/>
          </p:nvPr>
        </p:nvSpPr>
        <p:spPr>
          <a:xfrm>
            <a:off x="457200" y="1239981"/>
            <a:ext cx="8229600" cy="4863935"/>
          </a:xfrm>
        </p:spPr>
        <p:txBody>
          <a:bodyPr/>
          <a:lstStyle/>
          <a:p>
            <a:pPr marL="381000" indent="-381000" eaLnBrk="1" hangingPunct="1">
              <a:defRPr/>
            </a:pPr>
            <a:r>
              <a:rPr lang="en-US" sz="2800" dirty="0" smtClean="0"/>
              <a:t>Please refer to the market data transparency user guide for the following:</a:t>
            </a:r>
          </a:p>
          <a:p>
            <a:pPr marL="381000" indent="-381000" eaLnBrk="1" hangingPunct="1">
              <a:buFontTx/>
              <a:buNone/>
              <a:defRPr/>
            </a:pPr>
            <a:endParaRPr lang="en-US" sz="1000" dirty="0" smtClean="0"/>
          </a:p>
          <a:p>
            <a:pPr marL="838200" lvl="1" indent="-381000" eaLnBrk="1" hangingPunct="1">
              <a:defRPr/>
            </a:pPr>
            <a:r>
              <a:rPr lang="en-US" sz="2400" dirty="0" smtClean="0"/>
              <a:t>Detailed descriptions of each MDT web service</a:t>
            </a:r>
          </a:p>
          <a:p>
            <a:pPr marL="838200" lvl="1" indent="-381000" eaLnBrk="1" hangingPunct="1">
              <a:defRPr/>
            </a:pPr>
            <a:r>
              <a:rPr lang="en-US" sz="2400" dirty="0" smtClean="0"/>
              <a:t>Input requirements and options</a:t>
            </a:r>
          </a:p>
          <a:p>
            <a:pPr marL="838200" lvl="1" indent="-381000" eaLnBrk="1" hangingPunct="1">
              <a:defRPr/>
            </a:pPr>
            <a:r>
              <a:rPr lang="en-US" sz="2400" dirty="0" smtClean="0"/>
              <a:t>Scheduling frequency</a:t>
            </a:r>
          </a:p>
          <a:p>
            <a:pPr marL="838200" lvl="1" indent="-381000" eaLnBrk="1" hangingPunct="1">
              <a:defRPr/>
            </a:pPr>
            <a:r>
              <a:rPr lang="en-US" sz="2400" dirty="0" smtClean="0"/>
              <a:t>Output types/data</a:t>
            </a:r>
          </a:p>
          <a:p>
            <a:pPr marL="838200" lvl="1" indent="-381000" eaLnBrk="1" hangingPunct="1">
              <a:defRPr/>
            </a:pPr>
            <a:r>
              <a:rPr lang="en-US" sz="2400" dirty="0" smtClean="0"/>
              <a:t>Delivery</a:t>
            </a:r>
          </a:p>
          <a:p>
            <a:pPr marL="381000" indent="-381000" eaLnBrk="1" hangingPunct="1">
              <a:buFontTx/>
              <a:buNone/>
              <a:defRPr/>
            </a:pPr>
            <a:endParaRPr lang="en-US" sz="2400" dirty="0" smtClean="0"/>
          </a:p>
          <a:p>
            <a:pPr marL="381000" indent="0" algn="ctr" eaLnBrk="1" hangingPunct="1">
              <a:buFontTx/>
              <a:buNone/>
              <a:defRPr/>
            </a:pPr>
            <a:r>
              <a:rPr lang="en-US" u="sng" dirty="0" smtClean="0"/>
              <a:t>http://www.ercot.com/services/mdt </a:t>
            </a:r>
          </a:p>
        </p:txBody>
      </p:sp>
    </p:spTree>
    <p:extLst>
      <p:ext uri="{BB962C8B-B14F-4D97-AF65-F5344CB8AC3E}">
        <p14:creationId xmlns:p14="http://schemas.microsoft.com/office/powerpoint/2010/main" val="3444336003"/>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0" y="0"/>
            <a:ext cx="9144000" cy="685800"/>
          </a:xfrm>
        </p:spPr>
        <p:txBody>
          <a:bodyPr/>
          <a:lstStyle/>
          <a:p>
            <a:pPr eaLnBrk="1" hangingPunct="1"/>
            <a:r>
              <a:rPr lang="en-US" sz="2400" dirty="0" smtClean="0"/>
              <a:t>Extract Subscriber</a:t>
            </a:r>
            <a:endParaRPr lang="en-US" sz="2400" b="1" dirty="0" smtClean="0"/>
          </a:p>
        </p:txBody>
      </p:sp>
      <p:sp>
        <p:nvSpPr>
          <p:cNvPr id="24579" name="Rectangle 3"/>
          <p:cNvSpPr>
            <a:spLocks noGrp="1" noChangeArrowheads="1"/>
          </p:cNvSpPr>
          <p:nvPr>
            <p:ph type="body" idx="1"/>
          </p:nvPr>
        </p:nvSpPr>
        <p:spPr>
          <a:xfrm>
            <a:off x="457200" y="1596241"/>
            <a:ext cx="8229600" cy="3854532"/>
          </a:xfrm>
        </p:spPr>
        <p:txBody>
          <a:bodyPr/>
          <a:lstStyle/>
          <a:p>
            <a:pPr>
              <a:buNone/>
              <a:defRPr/>
            </a:pPr>
            <a:r>
              <a:rPr lang="en-US" sz="2400" dirty="0" smtClean="0"/>
              <a:t>Extract Subscriber: </a:t>
            </a:r>
          </a:p>
          <a:p>
            <a:pPr marL="342900" lvl="1" indent="-228600">
              <a:lnSpc>
                <a:spcPct val="120000"/>
              </a:lnSpc>
              <a:buFontTx/>
              <a:buChar char="•"/>
              <a:defRPr/>
            </a:pPr>
            <a:r>
              <a:rPr lang="en-US" sz="2400" dirty="0" smtClean="0"/>
              <a:t>Role based function allowing MPs the ability to schedule COMS certified extracts </a:t>
            </a:r>
          </a:p>
          <a:p>
            <a:pPr marL="342900" lvl="1" indent="-228600">
              <a:lnSpc>
                <a:spcPct val="120000"/>
              </a:lnSpc>
              <a:buFontTx/>
              <a:buChar char="•"/>
              <a:defRPr/>
            </a:pPr>
            <a:endParaRPr lang="en-US" sz="2400" dirty="0" smtClean="0"/>
          </a:p>
          <a:p>
            <a:pPr marL="342900" lvl="1" indent="-228600">
              <a:lnSpc>
                <a:spcPct val="120000"/>
              </a:lnSpc>
              <a:buFontTx/>
              <a:buChar char="•"/>
              <a:defRPr/>
            </a:pPr>
            <a:r>
              <a:rPr lang="en-US" sz="2400" dirty="0" smtClean="0"/>
              <a:t>Choice of output format (i.e. </a:t>
            </a:r>
            <a:r>
              <a:rPr lang="en-US" sz="2400" dirty="0" err="1" smtClean="0"/>
              <a:t>csv</a:t>
            </a:r>
            <a:r>
              <a:rPr lang="en-US" sz="2400" dirty="0" smtClean="0"/>
              <a:t>, xml, etc.)</a:t>
            </a:r>
          </a:p>
          <a:p>
            <a:pPr marL="342900" lvl="1" indent="-228600">
              <a:lnSpc>
                <a:spcPct val="120000"/>
              </a:lnSpc>
              <a:buFontTx/>
              <a:buChar char="•"/>
              <a:defRPr/>
            </a:pPr>
            <a:endParaRPr lang="en-US" sz="2400" dirty="0" smtClean="0"/>
          </a:p>
          <a:p>
            <a:pPr marL="342900" lvl="1" indent="-228600">
              <a:lnSpc>
                <a:spcPct val="120000"/>
              </a:lnSpc>
              <a:buFontTx/>
              <a:buChar char="•"/>
              <a:defRPr/>
            </a:pPr>
            <a:r>
              <a:rPr lang="en-US" sz="2400" dirty="0" smtClean="0"/>
              <a:t>Ability to schedule and </a:t>
            </a:r>
            <a:r>
              <a:rPr lang="en-US" sz="2400" dirty="0" err="1" smtClean="0"/>
              <a:t>unschedule</a:t>
            </a:r>
            <a:endParaRPr lang="en-US" sz="2400" dirty="0"/>
          </a:p>
        </p:txBody>
      </p:sp>
    </p:spTree>
    <p:extLst>
      <p:ext uri="{BB962C8B-B14F-4D97-AF65-F5344CB8AC3E}">
        <p14:creationId xmlns:p14="http://schemas.microsoft.com/office/powerpoint/2010/main" val="4068994990"/>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0" y="0"/>
            <a:ext cx="9144000" cy="685800"/>
          </a:xfrm>
        </p:spPr>
        <p:txBody>
          <a:bodyPr/>
          <a:lstStyle/>
          <a:p>
            <a:pPr eaLnBrk="1" hangingPunct="1"/>
            <a:r>
              <a:rPr lang="en-US" sz="2400" dirty="0" smtClean="0"/>
              <a:t>Extract Subscriber</a:t>
            </a:r>
            <a:endParaRPr lang="en-US" sz="2400" b="1" dirty="0" smtClean="0"/>
          </a:p>
        </p:txBody>
      </p:sp>
      <p:sp>
        <p:nvSpPr>
          <p:cNvPr id="24579" name="Rectangle 3"/>
          <p:cNvSpPr>
            <a:spLocks noGrp="1" noChangeArrowheads="1"/>
          </p:cNvSpPr>
          <p:nvPr>
            <p:ph type="body" idx="1"/>
          </p:nvPr>
        </p:nvSpPr>
        <p:spPr>
          <a:xfrm>
            <a:off x="457200" y="990600"/>
            <a:ext cx="8229600" cy="5410200"/>
          </a:xfrm>
        </p:spPr>
        <p:txBody>
          <a:bodyPr/>
          <a:lstStyle/>
          <a:p>
            <a:pPr marL="381000" indent="-381000" eaLnBrk="1" hangingPunct="1">
              <a:buNone/>
              <a:defRPr/>
            </a:pPr>
            <a:r>
              <a:rPr lang="en-US" sz="2800" dirty="0" smtClean="0"/>
              <a:t> </a:t>
            </a:r>
            <a:endParaRPr lang="en-US" u="sng" dirty="0" smtClean="0"/>
          </a:p>
        </p:txBody>
      </p:sp>
      <p:pic>
        <p:nvPicPr>
          <p:cNvPr id="4" name="Picture 4"/>
          <p:cNvPicPr>
            <a:picLocks noChangeAspect="1" noChangeArrowheads="1"/>
          </p:cNvPicPr>
          <p:nvPr/>
        </p:nvPicPr>
        <p:blipFill>
          <a:blip r:embed="rId3" cstate="print"/>
          <a:srcRect/>
          <a:stretch>
            <a:fillRect/>
          </a:stretch>
        </p:blipFill>
        <p:spPr bwMode="auto">
          <a:xfrm>
            <a:off x="4110842" y="1267692"/>
            <a:ext cx="4475018" cy="5199572"/>
          </a:xfrm>
          <a:prstGeom prst="rect">
            <a:avLst/>
          </a:prstGeom>
          <a:noFill/>
          <a:ln w="9525">
            <a:noFill/>
            <a:miter lim="800000"/>
            <a:headEnd/>
            <a:tailEnd/>
          </a:ln>
        </p:spPr>
      </p:pic>
      <p:pic>
        <p:nvPicPr>
          <p:cNvPr id="5" name="Picture 3"/>
          <p:cNvPicPr>
            <a:picLocks noChangeAspect="1" noChangeArrowheads="1"/>
          </p:cNvPicPr>
          <p:nvPr/>
        </p:nvPicPr>
        <p:blipFill>
          <a:blip r:embed="rId4" cstate="print"/>
          <a:srcRect/>
          <a:stretch>
            <a:fillRect/>
          </a:stretch>
        </p:blipFill>
        <p:spPr bwMode="auto">
          <a:xfrm>
            <a:off x="152400" y="3021940"/>
            <a:ext cx="3695700" cy="98107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409144943"/>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142504" y="0"/>
            <a:ext cx="9001496" cy="685800"/>
          </a:xfrm>
        </p:spPr>
        <p:txBody>
          <a:bodyPr/>
          <a:lstStyle/>
          <a:p>
            <a:pPr eaLnBrk="1" hangingPunct="1"/>
            <a:r>
              <a:rPr lang="en-US" sz="2400" dirty="0" smtClean="0"/>
              <a:t>Point of Entry</a:t>
            </a:r>
            <a:endParaRPr lang="en-US" sz="2400" b="1" dirty="0" smtClean="0"/>
          </a:p>
        </p:txBody>
      </p:sp>
      <p:sp>
        <p:nvSpPr>
          <p:cNvPr id="24579" name="Rectangle 3"/>
          <p:cNvSpPr>
            <a:spLocks noGrp="1" noChangeArrowheads="1"/>
          </p:cNvSpPr>
          <p:nvPr>
            <p:ph type="body" idx="1"/>
          </p:nvPr>
        </p:nvSpPr>
        <p:spPr>
          <a:xfrm>
            <a:off x="457200" y="1406237"/>
            <a:ext cx="8229600" cy="4578927"/>
          </a:xfrm>
        </p:spPr>
        <p:txBody>
          <a:bodyPr/>
          <a:lstStyle/>
          <a:p>
            <a:pPr marL="0" indent="0" eaLnBrk="1" hangingPunct="1">
              <a:lnSpc>
                <a:spcPct val="100000"/>
              </a:lnSpc>
              <a:buNone/>
            </a:pPr>
            <a:r>
              <a:rPr lang="en-US" sz="2400" dirty="0" smtClean="0"/>
              <a:t>The following are available points of entry for viewing and downloading data from ERCOT:</a:t>
            </a:r>
          </a:p>
          <a:p>
            <a:pPr lvl="2" eaLnBrk="1" hangingPunct="1">
              <a:lnSpc>
                <a:spcPct val="120000"/>
              </a:lnSpc>
            </a:pPr>
            <a:r>
              <a:rPr lang="en-US" sz="2400" dirty="0" smtClean="0"/>
              <a:t>MIS</a:t>
            </a:r>
          </a:p>
          <a:p>
            <a:pPr lvl="2" eaLnBrk="1" hangingPunct="1">
              <a:lnSpc>
                <a:spcPct val="120000"/>
              </a:lnSpc>
            </a:pPr>
            <a:endParaRPr lang="en-US" sz="2400" dirty="0" smtClean="0"/>
          </a:p>
          <a:p>
            <a:pPr lvl="2" eaLnBrk="1" hangingPunct="1">
              <a:lnSpc>
                <a:spcPct val="120000"/>
              </a:lnSpc>
            </a:pPr>
            <a:r>
              <a:rPr lang="en-US" sz="2400" dirty="0" smtClean="0"/>
              <a:t>Retail API/Commercial API</a:t>
            </a:r>
          </a:p>
          <a:p>
            <a:pPr lvl="2" eaLnBrk="1" hangingPunct="1">
              <a:lnSpc>
                <a:spcPct val="120000"/>
              </a:lnSpc>
            </a:pPr>
            <a:endParaRPr lang="en-US" sz="2400" dirty="0" smtClean="0"/>
          </a:p>
          <a:p>
            <a:pPr lvl="2" eaLnBrk="1" hangingPunct="1">
              <a:lnSpc>
                <a:spcPct val="120000"/>
              </a:lnSpc>
            </a:pPr>
            <a:r>
              <a:rPr lang="en-US" sz="2400" dirty="0" smtClean="0"/>
              <a:t>External Web Services</a:t>
            </a:r>
          </a:p>
          <a:p>
            <a:pPr lvl="2" eaLnBrk="1" hangingPunct="1">
              <a:lnSpc>
                <a:spcPct val="120000"/>
              </a:lnSpc>
            </a:pPr>
            <a:endParaRPr lang="en-US" sz="2400" dirty="0" smtClean="0"/>
          </a:p>
          <a:p>
            <a:pPr lvl="2" eaLnBrk="1" hangingPunct="1">
              <a:lnSpc>
                <a:spcPct val="120000"/>
              </a:lnSpc>
            </a:pPr>
            <a:r>
              <a:rPr lang="en-US" sz="2400" dirty="0" smtClean="0"/>
              <a:t>ERCOT.com</a:t>
            </a:r>
          </a:p>
          <a:p>
            <a:pPr marL="381000" indent="0" eaLnBrk="1" hangingPunct="1">
              <a:buFontTx/>
              <a:buNone/>
              <a:defRPr/>
            </a:pPr>
            <a:r>
              <a:rPr lang="en-US" u="sng" dirty="0" smtClean="0"/>
              <a:t>  </a:t>
            </a:r>
          </a:p>
        </p:txBody>
      </p:sp>
    </p:spTree>
    <p:extLst>
      <p:ext uri="{BB962C8B-B14F-4D97-AF65-F5344CB8AC3E}">
        <p14:creationId xmlns:p14="http://schemas.microsoft.com/office/powerpoint/2010/main" val="1202710720"/>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5" descr="untitled"/>
          <p:cNvPicPr>
            <a:picLocks noChangeAspect="1" noChangeArrowheads="1"/>
          </p:cNvPicPr>
          <p:nvPr/>
        </p:nvPicPr>
        <p:blipFill>
          <a:blip r:embed="rId3"/>
          <a:srcRect/>
          <a:stretch>
            <a:fillRect/>
          </a:stretch>
        </p:blipFill>
        <p:spPr bwMode="auto">
          <a:xfrm>
            <a:off x="7219950" y="4203700"/>
            <a:ext cx="1828800" cy="1828800"/>
          </a:xfrm>
          <a:prstGeom prst="rect">
            <a:avLst/>
          </a:prstGeom>
          <a:noFill/>
          <a:ln w="9525">
            <a:noFill/>
            <a:miter lim="800000"/>
            <a:headEnd/>
            <a:tailEnd/>
          </a:ln>
        </p:spPr>
      </p:pic>
      <p:sp>
        <p:nvSpPr>
          <p:cNvPr id="4099" name="Rectangle 7"/>
          <p:cNvSpPr>
            <a:spLocks noGrp="1" noChangeArrowheads="1"/>
          </p:cNvSpPr>
          <p:nvPr>
            <p:ph type="title"/>
          </p:nvPr>
        </p:nvSpPr>
        <p:spPr/>
        <p:txBody>
          <a:bodyPr/>
          <a:lstStyle/>
          <a:p>
            <a:pPr eaLnBrk="1" hangingPunct="1"/>
            <a:r>
              <a:rPr lang="en-US" sz="2400" dirty="0" smtClean="0"/>
              <a:t>Market Information System Objectives</a:t>
            </a:r>
          </a:p>
        </p:txBody>
      </p:sp>
      <p:sp>
        <p:nvSpPr>
          <p:cNvPr id="4100" name="Rectangle 5"/>
          <p:cNvSpPr>
            <a:spLocks noGrp="1" noChangeArrowheads="1"/>
          </p:cNvSpPr>
          <p:nvPr>
            <p:ph idx="1"/>
          </p:nvPr>
        </p:nvSpPr>
        <p:spPr>
          <a:xfrm>
            <a:off x="266700" y="1276350"/>
            <a:ext cx="8647113" cy="5149850"/>
          </a:xfrm>
        </p:spPr>
        <p:txBody>
          <a:bodyPr/>
          <a:lstStyle/>
          <a:p>
            <a:pPr marL="0" indent="0" eaLnBrk="1" hangingPunct="1">
              <a:buNone/>
            </a:pPr>
            <a:r>
              <a:rPr lang="en-US" sz="2400" dirty="0" smtClean="0"/>
              <a:t>Upon completion of this section, you will be able to:</a:t>
            </a:r>
          </a:p>
          <a:p>
            <a:pPr lvl="1" eaLnBrk="1" hangingPunct="1">
              <a:lnSpc>
                <a:spcPct val="120000"/>
              </a:lnSpc>
            </a:pPr>
            <a:r>
              <a:rPr lang="en-US" sz="2400" dirty="0" smtClean="0"/>
              <a:t>Understand overview and layout of MIS including:</a:t>
            </a:r>
          </a:p>
          <a:p>
            <a:pPr lvl="2" eaLnBrk="1" hangingPunct="1">
              <a:lnSpc>
                <a:spcPct val="120000"/>
              </a:lnSpc>
            </a:pPr>
            <a:r>
              <a:rPr lang="en-US" sz="2400" dirty="0" smtClean="0"/>
              <a:t>What is MIS?</a:t>
            </a:r>
          </a:p>
          <a:p>
            <a:pPr lvl="2" eaLnBrk="1" hangingPunct="1">
              <a:lnSpc>
                <a:spcPct val="120000"/>
              </a:lnSpc>
            </a:pPr>
            <a:r>
              <a:rPr lang="en-US" sz="2400" dirty="0" smtClean="0"/>
              <a:t>Access and Security</a:t>
            </a:r>
          </a:p>
          <a:p>
            <a:pPr lvl="2" eaLnBrk="1" hangingPunct="1">
              <a:lnSpc>
                <a:spcPct val="120000"/>
              </a:lnSpc>
            </a:pPr>
            <a:r>
              <a:rPr lang="en-US" sz="2400" dirty="0" smtClean="0"/>
              <a:t>User Security Administrator (USA) and their role</a:t>
            </a:r>
          </a:p>
          <a:p>
            <a:pPr lvl="2" eaLnBrk="1" hangingPunct="1">
              <a:lnSpc>
                <a:spcPct val="120000"/>
              </a:lnSpc>
            </a:pPr>
            <a:r>
              <a:rPr lang="en-US" sz="2400" dirty="0" smtClean="0"/>
              <a:t>Data and Information Classification</a:t>
            </a:r>
          </a:p>
          <a:p>
            <a:pPr lvl="2" eaLnBrk="1" hangingPunct="1">
              <a:lnSpc>
                <a:spcPct val="120000"/>
              </a:lnSpc>
            </a:pPr>
            <a:r>
              <a:rPr lang="en-US" sz="2400" dirty="0" smtClean="0"/>
              <a:t>How to access reports and extracts</a:t>
            </a:r>
          </a:p>
          <a:p>
            <a:pPr lvl="2" eaLnBrk="1" hangingPunct="1">
              <a:lnSpc>
                <a:spcPct val="120000"/>
              </a:lnSpc>
            </a:pPr>
            <a:endParaRPr lang="en-US" sz="2200" dirty="0" smtClean="0"/>
          </a:p>
        </p:txBody>
      </p:sp>
    </p:spTree>
    <p:extLst>
      <p:ext uri="{BB962C8B-B14F-4D97-AF65-F5344CB8AC3E}">
        <p14:creationId xmlns:p14="http://schemas.microsoft.com/office/powerpoint/2010/main" val="1825107679"/>
      </p:ext>
    </p:extLst>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130628" y="0"/>
            <a:ext cx="9013371" cy="685800"/>
          </a:xfrm>
        </p:spPr>
        <p:txBody>
          <a:bodyPr/>
          <a:lstStyle/>
          <a:p>
            <a:pPr eaLnBrk="1" hangingPunct="1"/>
            <a:r>
              <a:rPr lang="en-US" sz="2400" dirty="0" smtClean="0"/>
              <a:t>Retail API</a:t>
            </a:r>
            <a:r>
              <a:rPr lang="en-US" sz="2400" b="1" dirty="0" smtClean="0"/>
              <a:t> </a:t>
            </a:r>
          </a:p>
        </p:txBody>
      </p:sp>
      <p:sp>
        <p:nvSpPr>
          <p:cNvPr id="24579" name="Rectangle 3"/>
          <p:cNvSpPr>
            <a:spLocks noGrp="1" noChangeArrowheads="1"/>
          </p:cNvSpPr>
          <p:nvPr>
            <p:ph type="body" idx="1"/>
          </p:nvPr>
        </p:nvSpPr>
        <p:spPr>
          <a:xfrm>
            <a:off x="457200" y="1263733"/>
            <a:ext cx="8229600" cy="5410200"/>
          </a:xfrm>
        </p:spPr>
        <p:txBody>
          <a:bodyPr/>
          <a:lstStyle/>
          <a:p>
            <a:pPr>
              <a:buNone/>
              <a:defRPr/>
            </a:pPr>
            <a:r>
              <a:rPr lang="en-US" sz="2000" dirty="0" smtClean="0"/>
              <a:t>Retail API: </a:t>
            </a:r>
          </a:p>
          <a:p>
            <a:pPr marL="342900" lvl="1" indent="-228600">
              <a:lnSpc>
                <a:spcPct val="120000"/>
              </a:lnSpc>
              <a:buFontTx/>
              <a:buChar char="•"/>
              <a:defRPr/>
            </a:pPr>
            <a:r>
              <a:rPr lang="en-US" sz="2000" dirty="0" smtClean="0"/>
              <a:t>End User – Machine to Machine Interface </a:t>
            </a:r>
          </a:p>
          <a:p>
            <a:pPr marL="342900" lvl="1" indent="-228600">
              <a:lnSpc>
                <a:spcPct val="120000"/>
              </a:lnSpc>
              <a:buFontTx/>
              <a:buChar char="•"/>
              <a:defRPr/>
            </a:pPr>
            <a:endParaRPr lang="en-US" sz="2000" dirty="0" smtClean="0"/>
          </a:p>
          <a:p>
            <a:pPr marL="342900" lvl="1" indent="-228600">
              <a:lnSpc>
                <a:spcPct val="120000"/>
              </a:lnSpc>
              <a:buFontTx/>
              <a:buChar char="•"/>
              <a:defRPr/>
            </a:pPr>
            <a:r>
              <a:rPr lang="en-US" sz="2000" dirty="0" smtClean="0"/>
              <a:t>Find ESIID and Find Transaction are the only 2 remaining functions available through the API.</a:t>
            </a:r>
          </a:p>
          <a:p>
            <a:pPr marL="342900" lvl="1" indent="-228600">
              <a:lnSpc>
                <a:spcPct val="120000"/>
              </a:lnSpc>
              <a:buFontTx/>
              <a:buChar char="•"/>
              <a:defRPr/>
            </a:pPr>
            <a:endParaRPr lang="en-US" sz="2000" dirty="0" smtClean="0"/>
          </a:p>
          <a:p>
            <a:pPr marL="342900" lvl="1" indent="-228600">
              <a:lnSpc>
                <a:spcPct val="120000"/>
              </a:lnSpc>
              <a:buFontTx/>
              <a:buChar char="•"/>
              <a:defRPr/>
            </a:pPr>
            <a:r>
              <a:rPr lang="en-US" sz="2000" dirty="0" smtClean="0"/>
              <a:t>MP can no longer retrieve data based on Report Type ID and date via the API.  This information is now retrieved using the EWS ‘Get Report’ function.</a:t>
            </a:r>
          </a:p>
          <a:p>
            <a:pPr marL="342900" lvl="1" indent="-228600">
              <a:lnSpc>
                <a:spcPct val="120000"/>
              </a:lnSpc>
              <a:buFontTx/>
              <a:buChar char="•"/>
              <a:defRPr/>
            </a:pPr>
            <a:endParaRPr lang="en-US" sz="2000" dirty="0" smtClean="0"/>
          </a:p>
          <a:p>
            <a:pPr marL="342900" lvl="1" indent="-228600">
              <a:lnSpc>
                <a:spcPct val="120000"/>
              </a:lnSpc>
              <a:buFontTx/>
              <a:buChar char="•"/>
              <a:defRPr/>
            </a:pPr>
            <a:r>
              <a:rPr lang="en-US" sz="2000" dirty="0" smtClean="0"/>
              <a:t>The API Starter kit can be obtained by contacting your Retail Account Manager.  </a:t>
            </a:r>
          </a:p>
          <a:p>
            <a:pPr lvl="1">
              <a:buFont typeface="Arial" pitchFamily="34" charset="0"/>
              <a:buChar char="•"/>
              <a:defRPr/>
            </a:pPr>
            <a:endParaRPr lang="en-US" sz="2200" dirty="0" smtClean="0"/>
          </a:p>
          <a:p>
            <a:pPr lvl="1">
              <a:buFont typeface="Arial" pitchFamily="34" charset="0"/>
              <a:buChar char="•"/>
              <a:defRPr/>
            </a:pPr>
            <a:endParaRPr lang="en-US" sz="2200" dirty="0" smtClean="0"/>
          </a:p>
          <a:p>
            <a:pPr lvl="1">
              <a:buFont typeface="Arial" pitchFamily="34" charset="0"/>
              <a:buChar char="•"/>
              <a:defRPr/>
            </a:pPr>
            <a:endParaRPr lang="en-US" sz="2200" dirty="0" smtClean="0"/>
          </a:p>
          <a:p>
            <a:pPr marL="342900" lvl="1" indent="-228600">
              <a:lnSpc>
                <a:spcPct val="120000"/>
              </a:lnSpc>
              <a:buFontTx/>
              <a:buChar char="•"/>
              <a:defRPr/>
            </a:pPr>
            <a:endParaRPr lang="en-US" sz="1050" dirty="0" smtClean="0"/>
          </a:p>
        </p:txBody>
      </p:sp>
    </p:spTree>
    <p:extLst>
      <p:ext uri="{BB962C8B-B14F-4D97-AF65-F5344CB8AC3E}">
        <p14:creationId xmlns:p14="http://schemas.microsoft.com/office/powerpoint/2010/main" val="1482431477"/>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166254" y="0"/>
            <a:ext cx="8977745" cy="685800"/>
          </a:xfrm>
        </p:spPr>
        <p:txBody>
          <a:bodyPr/>
          <a:lstStyle/>
          <a:p>
            <a:pPr eaLnBrk="1" hangingPunct="1"/>
            <a:r>
              <a:rPr lang="en-US" sz="2400" dirty="0" smtClean="0"/>
              <a:t>External Web Services</a:t>
            </a:r>
            <a:endParaRPr lang="en-US" sz="2400" b="1" dirty="0" smtClean="0"/>
          </a:p>
        </p:txBody>
      </p:sp>
      <p:sp>
        <p:nvSpPr>
          <p:cNvPr id="24579" name="Rectangle 3"/>
          <p:cNvSpPr>
            <a:spLocks noGrp="1" noChangeArrowheads="1"/>
          </p:cNvSpPr>
          <p:nvPr>
            <p:ph type="body" idx="1"/>
          </p:nvPr>
        </p:nvSpPr>
        <p:spPr>
          <a:xfrm>
            <a:off x="457200" y="1098469"/>
            <a:ext cx="8229600" cy="5638800"/>
          </a:xfrm>
        </p:spPr>
        <p:txBody>
          <a:bodyPr/>
          <a:lstStyle/>
          <a:p>
            <a:pPr>
              <a:buNone/>
              <a:defRPr/>
            </a:pPr>
            <a:r>
              <a:rPr lang="en-US" dirty="0" smtClean="0"/>
              <a:t>EWS: </a:t>
            </a:r>
          </a:p>
          <a:p>
            <a:pPr marL="342900" lvl="1" indent="-228600">
              <a:lnSpc>
                <a:spcPct val="120000"/>
              </a:lnSpc>
              <a:buFontTx/>
              <a:buChar char="•"/>
              <a:defRPr/>
            </a:pPr>
            <a:r>
              <a:rPr lang="en-US" dirty="0" smtClean="0"/>
              <a:t>End User – Machine to Machine Interface </a:t>
            </a:r>
          </a:p>
          <a:p>
            <a:pPr marL="342900" lvl="1" indent="-228600">
              <a:lnSpc>
                <a:spcPct val="120000"/>
              </a:lnSpc>
              <a:buFontTx/>
              <a:buChar char="•"/>
              <a:defRPr/>
            </a:pPr>
            <a:r>
              <a:rPr lang="en-US" dirty="0" smtClean="0"/>
              <a:t>EWS functions:</a:t>
            </a:r>
          </a:p>
          <a:p>
            <a:pPr marL="800100" lvl="2">
              <a:lnSpc>
                <a:spcPct val="120000"/>
              </a:lnSpc>
              <a:defRPr/>
            </a:pPr>
            <a:r>
              <a:rPr lang="en-US" dirty="0" smtClean="0"/>
              <a:t>Market Transactions</a:t>
            </a:r>
          </a:p>
          <a:p>
            <a:pPr marL="1257300" lvl="3">
              <a:lnSpc>
                <a:spcPct val="120000"/>
              </a:lnSpc>
              <a:buFontTx/>
              <a:buChar char="•"/>
              <a:defRPr/>
            </a:pPr>
            <a:r>
              <a:rPr lang="en-US" sz="2400" dirty="0" smtClean="0"/>
              <a:t>Submit/Query/Update/Cancel Bids, Offers, Trades and Schedules</a:t>
            </a:r>
          </a:p>
          <a:p>
            <a:pPr marL="800100" lvl="2">
              <a:lnSpc>
                <a:spcPct val="120000"/>
              </a:lnSpc>
              <a:defRPr/>
            </a:pPr>
            <a:r>
              <a:rPr lang="en-US" dirty="0" smtClean="0"/>
              <a:t>Market Information </a:t>
            </a:r>
          </a:p>
          <a:p>
            <a:pPr marL="1257300" lvl="3">
              <a:lnSpc>
                <a:spcPct val="120000"/>
              </a:lnSpc>
              <a:buFontTx/>
              <a:buChar char="•"/>
              <a:defRPr/>
            </a:pPr>
            <a:r>
              <a:rPr lang="en-US" sz="2400" dirty="0" smtClean="0"/>
              <a:t>Get Awards, Forecasted/System/Total Load, LMPs, SPPs, MCPCs, etc</a:t>
            </a:r>
          </a:p>
          <a:p>
            <a:pPr marL="800100" lvl="2">
              <a:lnSpc>
                <a:spcPct val="120000"/>
              </a:lnSpc>
              <a:defRPr/>
            </a:pPr>
            <a:r>
              <a:rPr lang="en-US" dirty="0" smtClean="0"/>
              <a:t>Get Reports</a:t>
            </a:r>
          </a:p>
          <a:p>
            <a:pPr marL="800100" lvl="2">
              <a:lnSpc>
                <a:spcPct val="120000"/>
              </a:lnSpc>
              <a:defRPr/>
            </a:pPr>
            <a:r>
              <a:rPr lang="en-US" dirty="0" smtClean="0"/>
              <a:t>Get Notifications</a:t>
            </a:r>
          </a:p>
        </p:txBody>
      </p:sp>
    </p:spTree>
    <p:extLst>
      <p:ext uri="{BB962C8B-B14F-4D97-AF65-F5344CB8AC3E}">
        <p14:creationId xmlns:p14="http://schemas.microsoft.com/office/powerpoint/2010/main" val="1034330704"/>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118752" y="0"/>
            <a:ext cx="9025247" cy="685800"/>
          </a:xfrm>
        </p:spPr>
        <p:txBody>
          <a:bodyPr/>
          <a:lstStyle/>
          <a:p>
            <a:pPr eaLnBrk="1" hangingPunct="1"/>
            <a:r>
              <a:rPr lang="en-US" sz="2400" dirty="0" smtClean="0"/>
              <a:t>External Web Services</a:t>
            </a:r>
            <a:endParaRPr lang="en-US" sz="2400" b="1" dirty="0" smtClean="0"/>
          </a:p>
        </p:txBody>
      </p:sp>
      <p:sp>
        <p:nvSpPr>
          <p:cNvPr id="24579" name="Rectangle 3"/>
          <p:cNvSpPr>
            <a:spLocks noGrp="1" noChangeArrowheads="1"/>
          </p:cNvSpPr>
          <p:nvPr>
            <p:ph type="body" idx="1"/>
          </p:nvPr>
        </p:nvSpPr>
        <p:spPr>
          <a:xfrm>
            <a:off x="457200" y="1219200"/>
            <a:ext cx="8229600" cy="5638800"/>
          </a:xfrm>
        </p:spPr>
        <p:txBody>
          <a:bodyPr/>
          <a:lstStyle/>
          <a:p>
            <a:pPr>
              <a:buNone/>
              <a:defRPr/>
            </a:pPr>
            <a:r>
              <a:rPr lang="en-US" dirty="0" smtClean="0"/>
              <a:t>EWS: </a:t>
            </a:r>
          </a:p>
          <a:p>
            <a:pPr marL="342900" lvl="1" indent="-228600">
              <a:lnSpc>
                <a:spcPct val="120000"/>
              </a:lnSpc>
              <a:buFont typeface="Arial" pitchFamily="34" charset="0"/>
              <a:buChar char="•"/>
              <a:defRPr/>
            </a:pPr>
            <a:r>
              <a:rPr lang="en-US" dirty="0" smtClean="0"/>
              <a:t>Using ‘Get Report’, MP can retrieve data based on Report Type ID and date </a:t>
            </a:r>
          </a:p>
          <a:p>
            <a:pPr marL="800100" lvl="2">
              <a:lnSpc>
                <a:spcPct val="120000"/>
              </a:lnSpc>
              <a:defRPr/>
            </a:pPr>
            <a:r>
              <a:rPr lang="en-US" dirty="0" smtClean="0"/>
              <a:t>Type: any valid report type id</a:t>
            </a:r>
          </a:p>
          <a:p>
            <a:pPr marL="800100" lvl="2">
              <a:lnSpc>
                <a:spcPct val="120000"/>
              </a:lnSpc>
              <a:defRPr/>
            </a:pPr>
            <a:r>
              <a:rPr lang="en-US" dirty="0" smtClean="0"/>
              <a:t>Date: </a:t>
            </a:r>
            <a:r>
              <a:rPr lang="en-US" dirty="0" err="1" smtClean="0"/>
              <a:t>StartTime</a:t>
            </a:r>
            <a:r>
              <a:rPr lang="en-US" dirty="0" smtClean="0"/>
              <a:t> and </a:t>
            </a:r>
            <a:r>
              <a:rPr lang="en-US" dirty="0" err="1" smtClean="0"/>
              <a:t>EndTime</a:t>
            </a:r>
            <a:r>
              <a:rPr lang="en-US" dirty="0" smtClean="0"/>
              <a:t> optional elements</a:t>
            </a:r>
          </a:p>
          <a:p>
            <a:pPr marL="800100" lvl="2">
              <a:lnSpc>
                <a:spcPct val="120000"/>
              </a:lnSpc>
              <a:defRPr/>
            </a:pPr>
            <a:endParaRPr lang="en-US" sz="2000" dirty="0" smtClean="0"/>
          </a:p>
          <a:p>
            <a:pPr marL="342900" lvl="1" indent="-228600">
              <a:lnSpc>
                <a:spcPct val="120000"/>
              </a:lnSpc>
              <a:buFontTx/>
              <a:buChar char="•"/>
              <a:defRPr/>
            </a:pPr>
            <a:r>
              <a:rPr lang="en-US" dirty="0" smtClean="0"/>
              <a:t>Utilized for both old zonal and MIS postings</a:t>
            </a:r>
          </a:p>
          <a:p>
            <a:pPr marL="342900" lvl="1" indent="-228600">
              <a:lnSpc>
                <a:spcPct val="120000"/>
              </a:lnSpc>
              <a:buFontTx/>
              <a:buChar char="•"/>
              <a:defRPr/>
            </a:pPr>
            <a:endParaRPr lang="en-US" dirty="0" smtClean="0"/>
          </a:p>
          <a:p>
            <a:pPr marL="342900" lvl="1" indent="-228600">
              <a:lnSpc>
                <a:spcPct val="120000"/>
              </a:lnSpc>
              <a:buFontTx/>
              <a:buChar char="•"/>
              <a:defRPr/>
            </a:pPr>
            <a:r>
              <a:rPr lang="en-US" dirty="0" smtClean="0"/>
              <a:t>EIP – External Interface Specifications v1.19Q posted at http://www.ercot.com/services/mdt/userguides/index under ‘Public Data’</a:t>
            </a:r>
          </a:p>
        </p:txBody>
      </p:sp>
    </p:spTree>
    <p:extLst>
      <p:ext uri="{BB962C8B-B14F-4D97-AF65-F5344CB8AC3E}">
        <p14:creationId xmlns:p14="http://schemas.microsoft.com/office/powerpoint/2010/main" val="3780451734"/>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r>
              <a:rPr lang="en-US" sz="2400" b="1" dirty="0" smtClean="0"/>
              <a:t>ERCOT Market Information List (EMIL)</a:t>
            </a:r>
            <a:endParaRPr lang="en-US" sz="2400" dirty="0" smtClean="0"/>
          </a:p>
        </p:txBody>
      </p:sp>
      <p:sp>
        <p:nvSpPr>
          <p:cNvPr id="27651" name="Content Placeholder 2"/>
          <p:cNvSpPr>
            <a:spLocks noGrp="1"/>
          </p:cNvSpPr>
          <p:nvPr>
            <p:ph idx="1"/>
          </p:nvPr>
        </p:nvSpPr>
        <p:spPr>
          <a:xfrm>
            <a:off x="266700" y="1344882"/>
            <a:ext cx="8686800" cy="5486400"/>
          </a:xfrm>
        </p:spPr>
        <p:txBody>
          <a:bodyPr/>
          <a:lstStyle/>
          <a:p>
            <a:pPr>
              <a:buFontTx/>
              <a:buNone/>
            </a:pPr>
            <a:r>
              <a:rPr lang="en-US" sz="2400" dirty="0" smtClean="0"/>
              <a:t>EMIL can be used for a variety of reasons including:</a:t>
            </a:r>
          </a:p>
          <a:p>
            <a:pPr marL="0" indent="0"/>
            <a:r>
              <a:rPr lang="en-US" sz="2400" b="0" dirty="0" smtClean="0"/>
              <a:t>Details </a:t>
            </a:r>
            <a:r>
              <a:rPr lang="en-US" sz="2400" b="0" dirty="0" smtClean="0"/>
              <a:t>on Protocol section or Market Guide requirements for each published item</a:t>
            </a:r>
          </a:p>
          <a:p>
            <a:endParaRPr lang="en-US" sz="2400" b="0" dirty="0" smtClean="0"/>
          </a:p>
          <a:p>
            <a:r>
              <a:rPr lang="en-US" sz="2400" b="0" dirty="0" smtClean="0"/>
              <a:t>Acquiring Report Type ID for the ‘Get Report’ Web Services</a:t>
            </a:r>
          </a:p>
          <a:p>
            <a:endParaRPr lang="en-US" sz="2400" b="0" dirty="0" smtClean="0"/>
          </a:p>
          <a:p>
            <a:r>
              <a:rPr lang="en-US" sz="2400" b="0" dirty="0" smtClean="0"/>
              <a:t>Attributes/Description on all required deliverables </a:t>
            </a:r>
          </a:p>
          <a:p>
            <a:endParaRPr lang="en-US" sz="2400" b="0" dirty="0" smtClean="0"/>
          </a:p>
          <a:p>
            <a:r>
              <a:rPr lang="en-US" sz="2400" b="0" dirty="0" smtClean="0"/>
              <a:t>MIS location information</a:t>
            </a:r>
          </a:p>
          <a:p>
            <a:endParaRPr lang="en-US" sz="2400" b="0" dirty="0" smtClean="0"/>
          </a:p>
          <a:p>
            <a:endParaRPr lang="en-US" b="0" dirty="0" smtClean="0"/>
          </a:p>
        </p:txBody>
      </p:sp>
    </p:spTree>
    <p:extLst>
      <p:ext uri="{BB962C8B-B14F-4D97-AF65-F5344CB8AC3E}">
        <p14:creationId xmlns:p14="http://schemas.microsoft.com/office/powerpoint/2010/main" val="3844591955"/>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r>
              <a:rPr lang="en-US" sz="2400" dirty="0" smtClean="0"/>
              <a:t>Supporting Documentation</a:t>
            </a:r>
          </a:p>
        </p:txBody>
      </p:sp>
      <p:sp>
        <p:nvSpPr>
          <p:cNvPr id="3" name="Rectangle 5"/>
          <p:cNvSpPr txBox="1">
            <a:spLocks noChangeArrowheads="1"/>
          </p:cNvSpPr>
          <p:nvPr/>
        </p:nvSpPr>
        <p:spPr>
          <a:xfrm>
            <a:off x="266700" y="1265712"/>
            <a:ext cx="8647113" cy="5689600"/>
          </a:xfrm>
          <a:prstGeom prst="rect">
            <a:avLst/>
          </a:prstGeom>
        </p:spPr>
        <p:txBody>
          <a:bodyPr/>
          <a:lstStyle/>
          <a:p>
            <a:pPr marL="342900" lvl="1" indent="-228600" eaLnBrk="0" hangingPunct="0">
              <a:lnSpc>
                <a:spcPct val="120000"/>
              </a:lnSpc>
              <a:spcBef>
                <a:spcPct val="20000"/>
              </a:spcBef>
              <a:defRPr/>
            </a:pPr>
            <a:r>
              <a:rPr lang="en-US" sz="2400" kern="0" dirty="0" smtClean="0">
                <a:latin typeface="+mn-lt"/>
              </a:rPr>
              <a:t> </a:t>
            </a:r>
            <a:r>
              <a:rPr lang="en-US" sz="2400" kern="0" dirty="0" smtClean="0"/>
              <a:t>ERCOT.com </a:t>
            </a:r>
            <a:r>
              <a:rPr lang="en-US" sz="2400" kern="0" dirty="0"/>
              <a:t>and </a:t>
            </a:r>
            <a:r>
              <a:rPr lang="en-US" sz="2400" kern="0" dirty="0" smtClean="0"/>
              <a:t>MIS User Guides: </a:t>
            </a:r>
            <a:endParaRPr lang="en-US" sz="2400" kern="0" dirty="0"/>
          </a:p>
          <a:p>
            <a:pPr marL="342900" lvl="1" indent="-228600" eaLnBrk="0" hangingPunct="0">
              <a:lnSpc>
                <a:spcPct val="120000"/>
              </a:lnSpc>
              <a:spcBef>
                <a:spcPct val="20000"/>
              </a:spcBef>
              <a:buFontTx/>
              <a:buChar char="•"/>
              <a:defRPr/>
            </a:pPr>
            <a:r>
              <a:rPr lang="en-US" sz="2400" kern="0" dirty="0" smtClean="0"/>
              <a:t>Available </a:t>
            </a:r>
            <a:r>
              <a:rPr lang="en-US" sz="2400" kern="0" dirty="0"/>
              <a:t>under Key Documents at  http://www.ercot.com/services/mdt/ </a:t>
            </a:r>
          </a:p>
          <a:p>
            <a:pPr marL="342900" lvl="1" indent="-228600" eaLnBrk="0" hangingPunct="0">
              <a:lnSpc>
                <a:spcPct val="120000"/>
              </a:lnSpc>
              <a:spcBef>
                <a:spcPct val="20000"/>
              </a:spcBef>
              <a:buFontTx/>
              <a:buChar char="•"/>
              <a:defRPr/>
            </a:pPr>
            <a:r>
              <a:rPr lang="en-US" sz="2400" kern="0" dirty="0"/>
              <a:t>Available on the Services Landing Page in the Supporting Information </a:t>
            </a:r>
            <a:r>
              <a:rPr lang="en-US" sz="2400" kern="0" dirty="0" err="1"/>
              <a:t>Portlet</a:t>
            </a:r>
            <a:r>
              <a:rPr lang="en-US" sz="2400" kern="0" dirty="0"/>
              <a:t>.</a:t>
            </a:r>
          </a:p>
          <a:p>
            <a:pPr marL="342900" lvl="1" indent="-228600" eaLnBrk="0" hangingPunct="0">
              <a:lnSpc>
                <a:spcPct val="120000"/>
              </a:lnSpc>
              <a:spcBef>
                <a:spcPct val="20000"/>
              </a:spcBef>
              <a:defRPr/>
            </a:pPr>
            <a:r>
              <a:rPr lang="en-US" sz="2400" kern="0" dirty="0" smtClean="0"/>
              <a:t>EMIL</a:t>
            </a:r>
            <a:endParaRPr lang="en-US" sz="2400" kern="0" dirty="0"/>
          </a:p>
          <a:p>
            <a:pPr marL="342900" lvl="1" indent="-228600" eaLnBrk="0" hangingPunct="0">
              <a:lnSpc>
                <a:spcPct val="120000"/>
              </a:lnSpc>
              <a:spcBef>
                <a:spcPct val="20000"/>
              </a:spcBef>
              <a:buFontTx/>
              <a:buChar char="•"/>
              <a:defRPr/>
            </a:pPr>
            <a:r>
              <a:rPr lang="en-US" sz="2400" kern="0" dirty="0"/>
              <a:t>Contains information on all required external deliverables as required by Nodal Protocol 12.2(4).  EMIL can be accessed via the following link: http://www.ercot.com/services/mdt</a:t>
            </a:r>
            <a:endParaRPr lang="en-US" sz="2400" kern="0" dirty="0">
              <a:latin typeface="+mn-lt"/>
            </a:endParaRPr>
          </a:p>
          <a:p>
            <a:pPr marL="342900" lvl="1" indent="-228600" eaLnBrk="0" hangingPunct="0">
              <a:lnSpc>
                <a:spcPct val="120000"/>
              </a:lnSpc>
              <a:spcBef>
                <a:spcPct val="20000"/>
              </a:spcBef>
              <a:buFontTx/>
              <a:buChar char="•"/>
              <a:defRPr/>
            </a:pPr>
            <a:endParaRPr lang="en-US" sz="2400" kern="0" dirty="0">
              <a:latin typeface="+mn-lt"/>
            </a:endParaRPr>
          </a:p>
          <a:p>
            <a:pPr marL="342900" lvl="1" indent="-228600" eaLnBrk="0" hangingPunct="0">
              <a:lnSpc>
                <a:spcPct val="120000"/>
              </a:lnSpc>
              <a:spcBef>
                <a:spcPct val="20000"/>
              </a:spcBef>
              <a:buFontTx/>
              <a:buChar char="•"/>
              <a:defRPr/>
            </a:pPr>
            <a:endParaRPr lang="en-US" sz="2400" kern="0" dirty="0">
              <a:latin typeface="+mn-lt"/>
            </a:endParaRPr>
          </a:p>
        </p:txBody>
      </p:sp>
    </p:spTree>
    <p:extLst>
      <p:ext uri="{BB962C8B-B14F-4D97-AF65-F5344CB8AC3E}">
        <p14:creationId xmlns:p14="http://schemas.microsoft.com/office/powerpoint/2010/main" val="1590519971"/>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277091" y="142503"/>
            <a:ext cx="8351838" cy="609600"/>
          </a:xfrm>
        </p:spPr>
        <p:txBody>
          <a:bodyPr/>
          <a:lstStyle/>
          <a:p>
            <a:pPr eaLnBrk="1" hangingPunct="1"/>
            <a:r>
              <a:rPr lang="en-US" sz="2400" dirty="0" smtClean="0"/>
              <a:t>Help Desk</a:t>
            </a:r>
          </a:p>
        </p:txBody>
      </p:sp>
      <p:sp>
        <p:nvSpPr>
          <p:cNvPr id="29699" name="Rectangle 3"/>
          <p:cNvSpPr>
            <a:spLocks noGrp="1" noChangeArrowheads="1"/>
          </p:cNvSpPr>
          <p:nvPr>
            <p:ph type="body" idx="1"/>
          </p:nvPr>
        </p:nvSpPr>
        <p:spPr>
          <a:xfrm>
            <a:off x="381000" y="1348839"/>
            <a:ext cx="8382000" cy="4991100"/>
          </a:xfrm>
        </p:spPr>
        <p:txBody>
          <a:bodyPr/>
          <a:lstStyle/>
          <a:p>
            <a:pPr marL="0" indent="0" eaLnBrk="1" hangingPunct="1">
              <a:lnSpc>
                <a:spcPct val="90000"/>
              </a:lnSpc>
              <a:buFontTx/>
              <a:buNone/>
            </a:pPr>
            <a:r>
              <a:rPr lang="en-US" sz="2800" dirty="0" smtClean="0">
                <a:cs typeface="Arial" charset="0"/>
              </a:rPr>
              <a:t>Please contact ERCOT’s Help Desk for any of the following types of MIS questions or issues:</a:t>
            </a:r>
          </a:p>
          <a:p>
            <a:pPr marL="0" indent="0" eaLnBrk="1" hangingPunct="1">
              <a:lnSpc>
                <a:spcPct val="90000"/>
              </a:lnSpc>
              <a:buFontTx/>
              <a:buNone/>
            </a:pPr>
            <a:endParaRPr lang="en-US" sz="1200" dirty="0" smtClean="0">
              <a:cs typeface="Arial" charset="0"/>
            </a:endParaRPr>
          </a:p>
          <a:p>
            <a:pPr lvl="1" eaLnBrk="1" hangingPunct="1">
              <a:lnSpc>
                <a:spcPct val="90000"/>
              </a:lnSpc>
              <a:buFont typeface="Arial" charset="0"/>
              <a:buChar char="•"/>
            </a:pPr>
            <a:r>
              <a:rPr lang="en-US" sz="2800" dirty="0" smtClean="0">
                <a:cs typeface="Arial" charset="0"/>
              </a:rPr>
              <a:t>Technical questions</a:t>
            </a:r>
          </a:p>
          <a:p>
            <a:pPr lvl="1" eaLnBrk="1" hangingPunct="1">
              <a:lnSpc>
                <a:spcPct val="90000"/>
              </a:lnSpc>
              <a:buFont typeface="Arial" charset="0"/>
              <a:buChar char="•"/>
            </a:pPr>
            <a:r>
              <a:rPr lang="en-US" sz="2800" dirty="0" smtClean="0">
                <a:cs typeface="Arial" charset="0"/>
              </a:rPr>
              <a:t>Accessing MIS</a:t>
            </a:r>
          </a:p>
          <a:p>
            <a:pPr lvl="1" eaLnBrk="1" hangingPunct="1">
              <a:lnSpc>
                <a:spcPct val="90000"/>
              </a:lnSpc>
              <a:buFont typeface="Arial" charset="0"/>
              <a:buChar char="•"/>
            </a:pPr>
            <a:r>
              <a:rPr lang="en-US" sz="2800" dirty="0" smtClean="0">
                <a:cs typeface="Arial" charset="0"/>
              </a:rPr>
              <a:t>Downloading files and reports</a:t>
            </a:r>
          </a:p>
          <a:p>
            <a:pPr lvl="1" eaLnBrk="1" hangingPunct="1">
              <a:lnSpc>
                <a:spcPct val="90000"/>
              </a:lnSpc>
              <a:buFont typeface="Arial" charset="0"/>
              <a:buChar char="•"/>
            </a:pPr>
            <a:r>
              <a:rPr lang="en-US" sz="2800" dirty="0" smtClean="0">
                <a:cs typeface="Arial" charset="0"/>
              </a:rPr>
              <a:t>IT Support</a:t>
            </a:r>
          </a:p>
          <a:p>
            <a:pPr marL="0" indent="0" eaLnBrk="1" hangingPunct="1">
              <a:lnSpc>
                <a:spcPct val="90000"/>
              </a:lnSpc>
              <a:buFontTx/>
              <a:buNone/>
            </a:pPr>
            <a:endParaRPr lang="en-US" sz="1200" dirty="0" smtClean="0">
              <a:cs typeface="Arial" charset="0"/>
            </a:endParaRPr>
          </a:p>
          <a:p>
            <a:pPr marL="0" indent="0" eaLnBrk="1" hangingPunct="1">
              <a:lnSpc>
                <a:spcPct val="90000"/>
              </a:lnSpc>
              <a:buFontTx/>
              <a:buNone/>
            </a:pPr>
            <a:endParaRPr lang="en-US" sz="2800" dirty="0" smtClean="0">
              <a:cs typeface="Arial" charset="0"/>
            </a:endParaRPr>
          </a:p>
          <a:p>
            <a:pPr marL="0" indent="0" eaLnBrk="1" hangingPunct="1">
              <a:lnSpc>
                <a:spcPct val="90000"/>
              </a:lnSpc>
              <a:buFontTx/>
              <a:buNone/>
            </a:pPr>
            <a:r>
              <a:rPr lang="en-US" sz="2800" dirty="0" smtClean="0">
                <a:cs typeface="Arial" charset="0"/>
              </a:rPr>
              <a:t>Market Participants should call ERCOT's 24-hour Help Desk at (512) 248-6800 or e-mail the Help Desk at:  helpdesk@ercot.com</a:t>
            </a:r>
            <a:endParaRPr lang="en-US" sz="2400" dirty="0" smtClean="0"/>
          </a:p>
        </p:txBody>
      </p:sp>
    </p:spTree>
    <p:extLst>
      <p:ext uri="{BB962C8B-B14F-4D97-AF65-F5344CB8AC3E}">
        <p14:creationId xmlns:p14="http://schemas.microsoft.com/office/powerpoint/2010/main" val="14786199"/>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457200" y="0"/>
            <a:ext cx="8229600" cy="685800"/>
          </a:xfrm>
        </p:spPr>
        <p:txBody>
          <a:bodyPr/>
          <a:lstStyle/>
          <a:p>
            <a:pPr algn="r" eaLnBrk="1" hangingPunct="1"/>
            <a:r>
              <a:rPr lang="en-US" sz="2400" smtClean="0"/>
              <a:t>Questions</a:t>
            </a:r>
          </a:p>
        </p:txBody>
      </p:sp>
      <p:pic>
        <p:nvPicPr>
          <p:cNvPr id="30723" name="Picture 3" descr="BD00028_"/>
          <p:cNvPicPr>
            <a:picLocks noGrp="1" noChangeAspect="1" noChangeArrowheads="1"/>
          </p:cNvPicPr>
          <p:nvPr>
            <p:ph type="body" idx="1"/>
          </p:nvPr>
        </p:nvPicPr>
        <p:blipFill>
          <a:blip r:embed="rId3"/>
          <a:srcRect/>
          <a:stretch>
            <a:fillRect/>
          </a:stretch>
        </p:blipFill>
        <p:spPr>
          <a:xfrm>
            <a:off x="2514600" y="1629888"/>
            <a:ext cx="4271963" cy="4114800"/>
          </a:xfrm>
        </p:spPr>
      </p:pic>
    </p:spTree>
    <p:extLst>
      <p:ext uri="{BB962C8B-B14F-4D97-AF65-F5344CB8AC3E}">
        <p14:creationId xmlns:p14="http://schemas.microsoft.com/office/powerpoint/2010/main" val="1745124570"/>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746" name="Slide Number Placeholder 5"/>
          <p:cNvSpPr>
            <a:spLocks noGrp="1"/>
          </p:cNvSpPr>
          <p:nvPr>
            <p:ph type="sldNum" sz="quarter" idx="4294967295"/>
          </p:nvPr>
        </p:nvSpPr>
        <p:spPr>
          <a:xfrm>
            <a:off x="1143000" y="6457950"/>
            <a:ext cx="2133600" cy="476250"/>
          </a:xfrm>
          <a:prstGeom prst="rect">
            <a:avLst/>
          </a:prstGeom>
          <a:noFill/>
        </p:spPr>
        <p:txBody>
          <a:bodyPr/>
          <a:lstStyle/>
          <a:p>
            <a:pPr algn="l"/>
            <a:fld id="{5AFE4AA0-DD72-4706-A9D9-CDCA1C7942B8}" type="slidenum">
              <a:rPr lang="en-US" sz="1200" smtClean="0"/>
              <a:pPr algn="l"/>
              <a:t>27</a:t>
            </a:fld>
            <a:endParaRPr lang="en-US" sz="1200" smtClean="0"/>
          </a:p>
        </p:txBody>
      </p:sp>
      <p:sp>
        <p:nvSpPr>
          <p:cNvPr id="31747" name="Rectangle 2"/>
          <p:cNvSpPr>
            <a:spLocks noGrp="1" noChangeArrowheads="1"/>
          </p:cNvSpPr>
          <p:nvPr>
            <p:ph type="title"/>
          </p:nvPr>
        </p:nvSpPr>
        <p:spPr/>
        <p:txBody>
          <a:bodyPr/>
          <a:lstStyle/>
          <a:p>
            <a:r>
              <a:rPr lang="en-US" sz="2400" dirty="0" smtClean="0"/>
              <a:t>ERCOT Challenge</a:t>
            </a:r>
          </a:p>
        </p:txBody>
      </p:sp>
      <p:sp>
        <p:nvSpPr>
          <p:cNvPr id="1152010" name="Rectangle 10"/>
          <p:cNvSpPr>
            <a:spLocks noChangeArrowheads="1"/>
          </p:cNvSpPr>
          <p:nvPr/>
        </p:nvSpPr>
        <p:spPr bwMode="auto">
          <a:xfrm>
            <a:off x="533400" y="1428008"/>
            <a:ext cx="7886700" cy="1752600"/>
          </a:xfrm>
          <a:prstGeom prst="rect">
            <a:avLst/>
          </a:prstGeom>
          <a:noFill/>
          <a:ln w="9525">
            <a:noFill/>
            <a:miter lim="800000"/>
            <a:headEnd/>
            <a:tailEnd/>
          </a:ln>
        </p:spPr>
        <p:txBody>
          <a:bodyPr/>
          <a:lstStyle/>
          <a:p>
            <a:pPr eaLnBrk="0" hangingPunct="0">
              <a:lnSpc>
                <a:spcPct val="90000"/>
              </a:lnSpc>
              <a:spcBef>
                <a:spcPct val="20000"/>
              </a:spcBef>
              <a:defRPr/>
            </a:pPr>
            <a:r>
              <a:rPr lang="en-US" sz="3000" dirty="0">
                <a:latin typeface="+mn-lt"/>
              </a:rPr>
              <a:t>True or False – Employees should contact ERCOT when they are having problems with their Digital Certificate.</a:t>
            </a:r>
          </a:p>
        </p:txBody>
      </p:sp>
      <p:sp>
        <p:nvSpPr>
          <p:cNvPr id="1152011" name="Rectangle 11"/>
          <p:cNvSpPr>
            <a:spLocks noChangeArrowheads="1"/>
          </p:cNvSpPr>
          <p:nvPr/>
        </p:nvSpPr>
        <p:spPr bwMode="auto">
          <a:xfrm>
            <a:off x="1066800" y="3726873"/>
            <a:ext cx="6819900" cy="990600"/>
          </a:xfrm>
          <a:prstGeom prst="rect">
            <a:avLst/>
          </a:prstGeom>
          <a:noFill/>
          <a:ln w="9525">
            <a:noFill/>
            <a:miter lim="800000"/>
            <a:headEnd/>
            <a:tailEnd/>
          </a:ln>
        </p:spPr>
        <p:txBody>
          <a:bodyPr/>
          <a:lstStyle/>
          <a:p>
            <a:pPr eaLnBrk="0" hangingPunct="0">
              <a:lnSpc>
                <a:spcPct val="90000"/>
              </a:lnSpc>
              <a:spcBef>
                <a:spcPct val="20000"/>
              </a:spcBef>
              <a:defRPr/>
            </a:pPr>
            <a:r>
              <a:rPr lang="en-US" sz="2800" dirty="0">
                <a:latin typeface="+mn-lt"/>
              </a:rPr>
              <a:t>False.  The employee should contact their company’s assigned USA.</a:t>
            </a:r>
          </a:p>
        </p:txBody>
      </p:sp>
    </p:spTree>
    <p:extLst>
      <p:ext uri="{BB962C8B-B14F-4D97-AF65-F5344CB8AC3E}">
        <p14:creationId xmlns:p14="http://schemas.microsoft.com/office/powerpoint/2010/main" val="136732969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152010"/>
                                        </p:tgtEl>
                                        <p:attrNameLst>
                                          <p:attrName>style.visibility</p:attrName>
                                        </p:attrNameLst>
                                      </p:cBhvr>
                                      <p:to>
                                        <p:strVal val="visible"/>
                                      </p:to>
                                    </p:set>
                                    <p:anim calcmode="lin" valueType="num">
                                      <p:cBhvr additive="base">
                                        <p:cTn id="7" dur="500" fill="hold"/>
                                        <p:tgtEl>
                                          <p:spTgt spid="1152010"/>
                                        </p:tgtEl>
                                        <p:attrNameLst>
                                          <p:attrName>ppt_x</p:attrName>
                                        </p:attrNameLst>
                                      </p:cBhvr>
                                      <p:tavLst>
                                        <p:tav tm="0">
                                          <p:val>
                                            <p:strVal val="0-#ppt_w/2"/>
                                          </p:val>
                                        </p:tav>
                                        <p:tav tm="100000">
                                          <p:val>
                                            <p:strVal val="#ppt_x"/>
                                          </p:val>
                                        </p:tav>
                                      </p:tavLst>
                                    </p:anim>
                                    <p:anim calcmode="lin" valueType="num">
                                      <p:cBhvr additive="base">
                                        <p:cTn id="8" dur="500" fill="hold"/>
                                        <p:tgtEl>
                                          <p:spTgt spid="115201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152011"/>
                                        </p:tgtEl>
                                        <p:attrNameLst>
                                          <p:attrName>style.visibility</p:attrName>
                                        </p:attrNameLst>
                                      </p:cBhvr>
                                      <p:to>
                                        <p:strVal val="visible"/>
                                      </p:to>
                                    </p:set>
                                    <p:anim calcmode="lin" valueType="num">
                                      <p:cBhvr additive="base">
                                        <p:cTn id="13" dur="500" fill="hold"/>
                                        <p:tgtEl>
                                          <p:spTgt spid="1152011"/>
                                        </p:tgtEl>
                                        <p:attrNameLst>
                                          <p:attrName>ppt_x</p:attrName>
                                        </p:attrNameLst>
                                      </p:cBhvr>
                                      <p:tavLst>
                                        <p:tav tm="0">
                                          <p:val>
                                            <p:strVal val="0-#ppt_w/2"/>
                                          </p:val>
                                        </p:tav>
                                        <p:tav tm="100000">
                                          <p:val>
                                            <p:strVal val="#ppt_x"/>
                                          </p:val>
                                        </p:tav>
                                      </p:tavLst>
                                    </p:anim>
                                    <p:anim calcmode="lin" valueType="num">
                                      <p:cBhvr additive="base">
                                        <p:cTn id="14" dur="500" fill="hold"/>
                                        <p:tgtEl>
                                          <p:spTgt spid="11520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52010" grpId="0" autoUpdateAnimBg="0"/>
      <p:bldP spid="1152011" grpId="0"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US" sz="2400" dirty="0" smtClean="0"/>
              <a:t>What is MIS?</a:t>
            </a:r>
          </a:p>
        </p:txBody>
      </p:sp>
      <p:sp>
        <p:nvSpPr>
          <p:cNvPr id="4" name="Rectangle 5"/>
          <p:cNvSpPr txBox="1">
            <a:spLocks noChangeArrowheads="1"/>
          </p:cNvSpPr>
          <p:nvPr/>
        </p:nvSpPr>
        <p:spPr>
          <a:xfrm>
            <a:off x="266700" y="762000"/>
            <a:ext cx="8647113" cy="5765800"/>
          </a:xfrm>
          <a:prstGeom prst="rect">
            <a:avLst/>
          </a:prstGeom>
        </p:spPr>
        <p:txBody>
          <a:bodyPr/>
          <a:lstStyle/>
          <a:p>
            <a:pPr marL="0" lvl="1" eaLnBrk="0" hangingPunct="0">
              <a:defRPr/>
            </a:pPr>
            <a:endParaRPr lang="en-US" sz="1800" dirty="0" smtClean="0"/>
          </a:p>
          <a:p>
            <a:pPr marL="342900" lvl="1" indent="-228600" eaLnBrk="0" hangingPunct="0">
              <a:lnSpc>
                <a:spcPct val="120000"/>
              </a:lnSpc>
              <a:spcBef>
                <a:spcPct val="20000"/>
              </a:spcBef>
              <a:buFontTx/>
              <a:buChar char="•"/>
              <a:defRPr/>
            </a:pPr>
            <a:r>
              <a:rPr lang="en-US" sz="1800" dirty="0" smtClean="0">
                <a:latin typeface="+mn-lt"/>
              </a:rPr>
              <a:t>MIS </a:t>
            </a:r>
            <a:r>
              <a:rPr lang="en-US" sz="1800" dirty="0">
                <a:latin typeface="+mn-lt"/>
              </a:rPr>
              <a:t>is the acronym used for Market Information System</a:t>
            </a:r>
            <a:r>
              <a:rPr lang="en-US" sz="1800" dirty="0" smtClean="0">
                <a:latin typeface="+mn-lt"/>
              </a:rPr>
              <a:t>.</a:t>
            </a:r>
            <a:br>
              <a:rPr lang="en-US" sz="1800" dirty="0" smtClean="0">
                <a:latin typeface="+mn-lt"/>
              </a:rPr>
            </a:br>
            <a:endParaRPr lang="en-US" sz="1800" dirty="0">
              <a:latin typeface="+mn-lt"/>
            </a:endParaRPr>
          </a:p>
          <a:p>
            <a:pPr marL="342900" lvl="1" indent="-228600" eaLnBrk="0" hangingPunct="0">
              <a:lnSpc>
                <a:spcPct val="120000"/>
              </a:lnSpc>
              <a:spcBef>
                <a:spcPct val="20000"/>
              </a:spcBef>
              <a:buFontTx/>
              <a:buChar char="•"/>
              <a:defRPr/>
            </a:pPr>
            <a:r>
              <a:rPr lang="en-US" sz="1800" dirty="0" smtClean="0">
                <a:latin typeface="+mn-lt"/>
              </a:rPr>
              <a:t>MIS </a:t>
            </a:r>
            <a:r>
              <a:rPr lang="en-US" sz="1800" dirty="0">
                <a:latin typeface="+mn-lt"/>
              </a:rPr>
              <a:t>can be </a:t>
            </a:r>
            <a:r>
              <a:rPr lang="en-US" sz="1800" dirty="0" smtClean="0">
                <a:latin typeface="+mn-lt"/>
              </a:rPr>
              <a:t>found at </a:t>
            </a:r>
            <a:r>
              <a:rPr lang="en-US" sz="1800" dirty="0">
                <a:latin typeface="+mn-lt"/>
              </a:rPr>
              <a:t>https://mis.ercot.com/pps/tibco/mis</a:t>
            </a:r>
            <a:r>
              <a:rPr lang="en-US" sz="1800" dirty="0" smtClean="0">
                <a:latin typeface="+mn-lt"/>
              </a:rPr>
              <a:t>/ </a:t>
            </a:r>
            <a:r>
              <a:rPr lang="en-US" sz="1800" dirty="0">
                <a:latin typeface="+mn-lt"/>
              </a:rPr>
              <a:t>or on the home page of </a:t>
            </a:r>
            <a:r>
              <a:rPr lang="en-US" sz="1800" dirty="0" smtClean="0">
                <a:latin typeface="+mn-lt"/>
              </a:rPr>
              <a:t>ERCOT.com</a:t>
            </a:r>
            <a:r>
              <a:rPr lang="en-US" sz="1800" dirty="0">
                <a:latin typeface="+mn-lt"/>
              </a:rPr>
              <a:t> </a:t>
            </a:r>
            <a:r>
              <a:rPr lang="en-US" sz="1800" dirty="0" smtClean="0">
                <a:latin typeface="+mn-lt"/>
              </a:rPr>
              <a:t>under ‘View Other ERCOT Websites’.</a:t>
            </a:r>
            <a:br>
              <a:rPr lang="en-US" sz="1800" dirty="0" smtClean="0">
                <a:latin typeface="+mn-lt"/>
              </a:rPr>
            </a:br>
            <a:endParaRPr lang="en-US" sz="1800" dirty="0">
              <a:latin typeface="+mn-lt"/>
            </a:endParaRPr>
          </a:p>
          <a:p>
            <a:pPr marL="342900" lvl="1" indent="-228600" eaLnBrk="0" hangingPunct="0">
              <a:lnSpc>
                <a:spcPct val="120000"/>
              </a:lnSpc>
              <a:spcBef>
                <a:spcPct val="20000"/>
              </a:spcBef>
              <a:buFontTx/>
              <a:buChar char="•"/>
              <a:defRPr/>
            </a:pPr>
            <a:r>
              <a:rPr lang="en-US" sz="1800" dirty="0"/>
              <a:t>MIS is securely authenticated by the use of the digital certificate, which is assigned based on entity type and DUNS configuration.</a:t>
            </a:r>
            <a:r>
              <a:rPr lang="en-US" sz="1800" dirty="0" smtClean="0">
                <a:latin typeface="+mn-lt"/>
              </a:rPr>
              <a:t/>
            </a:r>
            <a:br>
              <a:rPr lang="en-US" sz="1800" dirty="0" smtClean="0">
                <a:latin typeface="+mn-lt"/>
              </a:rPr>
            </a:br>
            <a:endParaRPr lang="en-US" sz="1800" dirty="0" smtClean="0">
              <a:latin typeface="+mn-lt"/>
            </a:endParaRPr>
          </a:p>
          <a:p>
            <a:pPr marL="342900" lvl="1" indent="-228600" eaLnBrk="0" hangingPunct="0">
              <a:lnSpc>
                <a:spcPct val="120000"/>
              </a:lnSpc>
              <a:spcBef>
                <a:spcPct val="20000"/>
              </a:spcBef>
              <a:buFontTx/>
              <a:buChar char="•"/>
              <a:defRPr/>
            </a:pPr>
            <a:r>
              <a:rPr lang="en-US" sz="1800" dirty="0" smtClean="0">
                <a:latin typeface="+mn-lt"/>
              </a:rPr>
              <a:t>MIS contains links to all external deliverables for information specifically required by Nodal Protocols and Other Binding Documents.  Per Nodal Protocol 12.2(4), ERCOT may not use the MIS to post information beyond that specifically required in these protocols.</a:t>
            </a:r>
            <a:br>
              <a:rPr lang="en-US" sz="1800" dirty="0" smtClean="0">
                <a:latin typeface="+mn-lt"/>
              </a:rPr>
            </a:br>
            <a:endParaRPr lang="en-US" sz="1800" dirty="0" smtClean="0">
              <a:latin typeface="+mn-lt"/>
            </a:endParaRPr>
          </a:p>
          <a:p>
            <a:pPr marL="342900" lvl="1" indent="-228600" eaLnBrk="0" hangingPunct="0">
              <a:lnSpc>
                <a:spcPct val="120000"/>
              </a:lnSpc>
              <a:spcBef>
                <a:spcPct val="20000"/>
              </a:spcBef>
              <a:buFontTx/>
              <a:buChar char="•"/>
              <a:defRPr/>
            </a:pPr>
            <a:r>
              <a:rPr lang="en-US" sz="1800" dirty="0" smtClean="0"/>
              <a:t>MIS is a centralized </a:t>
            </a:r>
            <a:r>
              <a:rPr lang="en-US" sz="1800" dirty="0"/>
              <a:t>Portal for access to information, data and </a:t>
            </a:r>
            <a:r>
              <a:rPr lang="en-US" sz="1800" dirty="0" smtClean="0"/>
              <a:t>applications.  </a:t>
            </a:r>
            <a:endParaRPr lang="en-US" sz="2400" kern="0" dirty="0">
              <a:latin typeface="+mn-lt"/>
            </a:endParaRPr>
          </a:p>
          <a:p>
            <a:pPr marL="342900" lvl="1" indent="-228600" eaLnBrk="0" hangingPunct="0">
              <a:lnSpc>
                <a:spcPct val="120000"/>
              </a:lnSpc>
              <a:spcBef>
                <a:spcPct val="20000"/>
              </a:spcBef>
              <a:buFontTx/>
              <a:buChar char="•"/>
              <a:defRPr/>
            </a:pPr>
            <a:endParaRPr lang="en-US" sz="2400" kern="0" dirty="0">
              <a:latin typeface="+mn-lt"/>
            </a:endParaRPr>
          </a:p>
        </p:txBody>
      </p:sp>
    </p:spTree>
    <p:extLst>
      <p:ext uri="{BB962C8B-B14F-4D97-AF65-F5344CB8AC3E}">
        <p14:creationId xmlns:p14="http://schemas.microsoft.com/office/powerpoint/2010/main" val="3437197700"/>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body" idx="1"/>
          </p:nvPr>
        </p:nvSpPr>
        <p:spPr>
          <a:xfrm>
            <a:off x="381000" y="1223158"/>
            <a:ext cx="8153400" cy="4415642"/>
          </a:xfrm>
        </p:spPr>
        <p:txBody>
          <a:bodyPr/>
          <a:lstStyle/>
          <a:p>
            <a:pPr marL="0" indent="0" eaLnBrk="1" hangingPunct="1">
              <a:buFontTx/>
              <a:buNone/>
            </a:pPr>
            <a:r>
              <a:rPr lang="en-US" sz="2400" b="0" dirty="0" smtClean="0"/>
              <a:t>The Primary and Secondary User Security Administrator (USA) is designated by the Market Participant’s company and assigned a digital certificate</a:t>
            </a:r>
          </a:p>
          <a:p>
            <a:pPr marL="0" indent="0" eaLnBrk="1" hangingPunct="1">
              <a:buFontTx/>
              <a:buNone/>
            </a:pPr>
            <a:r>
              <a:rPr lang="en-US" sz="2400" b="0" dirty="0" smtClean="0"/>
              <a:t>This </a:t>
            </a:r>
            <a:r>
              <a:rPr lang="en-US" sz="2400" b="0" dirty="0" smtClean="0"/>
              <a:t>USA is responsible for managing and coordinating the entire digital certificate process for his/her company</a:t>
            </a:r>
          </a:p>
          <a:p>
            <a:pPr marL="0" indent="0" eaLnBrk="1" hangingPunct="1">
              <a:buFontTx/>
              <a:buNone/>
            </a:pPr>
            <a:endParaRPr lang="en-US" sz="2400" dirty="0" smtClean="0"/>
          </a:p>
        </p:txBody>
      </p:sp>
      <p:sp>
        <p:nvSpPr>
          <p:cNvPr id="8195" name="Rectangle 3"/>
          <p:cNvSpPr>
            <a:spLocks noGrp="1" noChangeArrowheads="1"/>
          </p:cNvSpPr>
          <p:nvPr>
            <p:ph type="title"/>
          </p:nvPr>
        </p:nvSpPr>
        <p:spPr>
          <a:xfrm>
            <a:off x="273132" y="152400"/>
            <a:ext cx="8413668" cy="609600"/>
          </a:xfrm>
        </p:spPr>
        <p:txBody>
          <a:bodyPr/>
          <a:lstStyle/>
          <a:p>
            <a:pPr eaLnBrk="1" hangingPunct="1"/>
            <a:r>
              <a:rPr lang="en-US" sz="2400" dirty="0" smtClean="0"/>
              <a:t>User Security Administrator</a:t>
            </a:r>
          </a:p>
        </p:txBody>
      </p:sp>
      <p:pic>
        <p:nvPicPr>
          <p:cNvPr id="8196" name="Picture 4" descr="j0078780"/>
          <p:cNvPicPr>
            <a:picLocks noChangeAspect="1" noChangeArrowheads="1"/>
          </p:cNvPicPr>
          <p:nvPr/>
        </p:nvPicPr>
        <p:blipFill>
          <a:blip r:embed="rId3"/>
          <a:srcRect/>
          <a:stretch>
            <a:fillRect/>
          </a:stretch>
        </p:blipFill>
        <p:spPr bwMode="auto">
          <a:xfrm>
            <a:off x="2971800" y="3886200"/>
            <a:ext cx="2705100" cy="1992313"/>
          </a:xfrm>
          <a:prstGeom prst="rect">
            <a:avLst/>
          </a:prstGeom>
          <a:noFill/>
          <a:ln w="9525">
            <a:noFill/>
            <a:miter lim="800000"/>
            <a:headEnd/>
            <a:tailEnd/>
          </a:ln>
        </p:spPr>
      </p:pic>
    </p:spTree>
    <p:extLst>
      <p:ext uri="{BB962C8B-B14F-4D97-AF65-F5344CB8AC3E}">
        <p14:creationId xmlns:p14="http://schemas.microsoft.com/office/powerpoint/2010/main" val="4156463405"/>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body" idx="1"/>
          </p:nvPr>
        </p:nvSpPr>
        <p:spPr>
          <a:xfrm>
            <a:off x="381000" y="1416132"/>
            <a:ext cx="8458200" cy="4876800"/>
          </a:xfrm>
        </p:spPr>
        <p:txBody>
          <a:bodyPr/>
          <a:lstStyle/>
          <a:p>
            <a:pPr eaLnBrk="1" hangingPunct="1">
              <a:spcBef>
                <a:spcPct val="50000"/>
              </a:spcBef>
              <a:buFontTx/>
              <a:buNone/>
            </a:pPr>
            <a:r>
              <a:rPr lang="en-US" sz="2400" dirty="0" smtClean="0"/>
              <a:t>The USA is responsible for the following tasks:</a:t>
            </a:r>
          </a:p>
          <a:p>
            <a:pPr eaLnBrk="1" hangingPunct="1">
              <a:spcBef>
                <a:spcPct val="50000"/>
              </a:spcBef>
            </a:pPr>
            <a:r>
              <a:rPr lang="en-US" b="0" dirty="0" smtClean="0"/>
              <a:t>Assigning and maintaining roles between users</a:t>
            </a:r>
            <a:r>
              <a:rPr lang="en-US" dirty="0" smtClean="0"/>
              <a:t> </a:t>
            </a:r>
          </a:p>
          <a:p>
            <a:pPr eaLnBrk="1" hangingPunct="1">
              <a:spcBef>
                <a:spcPct val="50000"/>
              </a:spcBef>
            </a:pPr>
            <a:endParaRPr lang="en-US" dirty="0" smtClean="0"/>
          </a:p>
          <a:p>
            <a:pPr eaLnBrk="1" hangingPunct="1">
              <a:spcBef>
                <a:spcPct val="50000"/>
              </a:spcBef>
            </a:pPr>
            <a:r>
              <a:rPr lang="en-US" b="0" dirty="0"/>
              <a:t>Performing the Digital Certificate </a:t>
            </a:r>
            <a:r>
              <a:rPr lang="en-US" b="0" dirty="0" smtClean="0"/>
              <a:t>Audit</a:t>
            </a:r>
          </a:p>
          <a:p>
            <a:pPr eaLnBrk="1" hangingPunct="1">
              <a:spcBef>
                <a:spcPct val="50000"/>
              </a:spcBef>
            </a:pPr>
            <a:endParaRPr lang="en-US" b="0" dirty="0" smtClean="0"/>
          </a:p>
          <a:p>
            <a:pPr eaLnBrk="1" hangingPunct="1">
              <a:spcBef>
                <a:spcPct val="50000"/>
              </a:spcBef>
            </a:pPr>
            <a:r>
              <a:rPr lang="en-US" b="0" dirty="0">
                <a:cs typeface="Arial" charset="0"/>
              </a:rPr>
              <a:t>Terminating certificates when people leave the company</a:t>
            </a:r>
            <a:r>
              <a:rPr lang="en-US" dirty="0">
                <a:cs typeface="Arial" charset="0"/>
              </a:rPr>
              <a:t> </a:t>
            </a:r>
            <a:endParaRPr lang="en-US" dirty="0"/>
          </a:p>
          <a:p>
            <a:pPr eaLnBrk="1" hangingPunct="1">
              <a:spcBef>
                <a:spcPct val="50000"/>
              </a:spcBef>
            </a:pPr>
            <a:endParaRPr lang="en-US" dirty="0" smtClean="0"/>
          </a:p>
          <a:p>
            <a:pPr eaLnBrk="1" hangingPunct="1">
              <a:spcBef>
                <a:spcPct val="50000"/>
              </a:spcBef>
            </a:pPr>
            <a:endParaRPr lang="en-US" dirty="0" smtClean="0"/>
          </a:p>
          <a:p>
            <a:pPr marL="0" indent="0" eaLnBrk="1" hangingPunct="1">
              <a:spcBef>
                <a:spcPct val="50000"/>
              </a:spcBef>
              <a:buNone/>
            </a:pPr>
            <a:endParaRPr lang="en-US" b="0" dirty="0"/>
          </a:p>
        </p:txBody>
      </p:sp>
      <p:sp>
        <p:nvSpPr>
          <p:cNvPr id="9219" name="Rectangle 3"/>
          <p:cNvSpPr>
            <a:spLocks noGrp="1" noChangeArrowheads="1"/>
          </p:cNvSpPr>
          <p:nvPr>
            <p:ph type="title"/>
          </p:nvPr>
        </p:nvSpPr>
        <p:spPr>
          <a:xfrm>
            <a:off x="262247" y="83128"/>
            <a:ext cx="8305800" cy="685800"/>
          </a:xfrm>
        </p:spPr>
        <p:txBody>
          <a:bodyPr/>
          <a:lstStyle/>
          <a:p>
            <a:pPr eaLnBrk="1" hangingPunct="1"/>
            <a:r>
              <a:rPr lang="en-US" sz="2400" dirty="0" smtClean="0"/>
              <a:t>User Security Administrator</a:t>
            </a:r>
          </a:p>
        </p:txBody>
      </p:sp>
    </p:spTree>
    <p:extLst>
      <p:ext uri="{BB962C8B-B14F-4D97-AF65-F5344CB8AC3E}">
        <p14:creationId xmlns:p14="http://schemas.microsoft.com/office/powerpoint/2010/main" val="3075493299"/>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body" idx="1"/>
          </p:nvPr>
        </p:nvSpPr>
        <p:spPr>
          <a:xfrm>
            <a:off x="419100" y="1068779"/>
            <a:ext cx="8458200" cy="5105400"/>
          </a:xfrm>
        </p:spPr>
        <p:txBody>
          <a:bodyPr/>
          <a:lstStyle/>
          <a:p>
            <a:pPr eaLnBrk="1" hangingPunct="1">
              <a:spcBef>
                <a:spcPct val="50000"/>
              </a:spcBef>
              <a:buFontTx/>
              <a:buNone/>
            </a:pPr>
            <a:r>
              <a:rPr lang="en-US" dirty="0" smtClean="0"/>
              <a:t>The USA’s screen will look similar to this: </a:t>
            </a:r>
          </a:p>
          <a:p>
            <a:pPr eaLnBrk="1" hangingPunct="1">
              <a:spcBef>
                <a:spcPct val="50000"/>
              </a:spcBef>
            </a:pPr>
            <a:endParaRPr lang="en-US" sz="1200" dirty="0" smtClean="0"/>
          </a:p>
        </p:txBody>
      </p:sp>
      <p:sp>
        <p:nvSpPr>
          <p:cNvPr id="10243" name="Rectangle 3"/>
          <p:cNvSpPr>
            <a:spLocks noGrp="1" noChangeArrowheads="1"/>
          </p:cNvSpPr>
          <p:nvPr>
            <p:ph type="title"/>
          </p:nvPr>
        </p:nvSpPr>
        <p:spPr>
          <a:xfrm>
            <a:off x="214745" y="83128"/>
            <a:ext cx="8305800" cy="685800"/>
          </a:xfrm>
        </p:spPr>
        <p:txBody>
          <a:bodyPr/>
          <a:lstStyle/>
          <a:p>
            <a:pPr eaLnBrk="1" hangingPunct="1"/>
            <a:r>
              <a:rPr lang="en-US" sz="2400" dirty="0" smtClean="0"/>
              <a:t>User Security Administrator</a:t>
            </a:r>
          </a:p>
        </p:txBody>
      </p:sp>
      <p:pic>
        <p:nvPicPr>
          <p:cNvPr id="10244" name="Picture 2"/>
          <p:cNvPicPr>
            <a:picLocks noChangeAspect="1" noChangeArrowheads="1"/>
          </p:cNvPicPr>
          <p:nvPr/>
        </p:nvPicPr>
        <p:blipFill>
          <a:blip r:embed="rId3"/>
          <a:srcRect/>
          <a:stretch>
            <a:fillRect/>
          </a:stretch>
        </p:blipFill>
        <p:spPr bwMode="auto">
          <a:xfrm>
            <a:off x="533400" y="1609107"/>
            <a:ext cx="8229600" cy="4876800"/>
          </a:xfrm>
          <a:prstGeom prst="rect">
            <a:avLst/>
          </a:prstGeom>
          <a:noFill/>
          <a:ln w="9525">
            <a:noFill/>
            <a:miter lim="800000"/>
            <a:headEnd/>
            <a:tailEnd/>
          </a:ln>
        </p:spPr>
      </p:pic>
    </p:spTree>
    <p:extLst>
      <p:ext uri="{BB962C8B-B14F-4D97-AF65-F5344CB8AC3E}">
        <p14:creationId xmlns:p14="http://schemas.microsoft.com/office/powerpoint/2010/main" val="3089453370"/>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152400" y="0"/>
            <a:ext cx="8686800" cy="838200"/>
          </a:xfrm>
        </p:spPr>
        <p:txBody>
          <a:bodyPr/>
          <a:lstStyle/>
          <a:p>
            <a:r>
              <a:rPr lang="en-US" dirty="0" smtClean="0"/>
              <a:t>Data and Information Classification Types</a:t>
            </a:r>
          </a:p>
        </p:txBody>
      </p:sp>
      <p:sp>
        <p:nvSpPr>
          <p:cNvPr id="4" name="Rectangle 5"/>
          <p:cNvSpPr txBox="1">
            <a:spLocks noChangeArrowheads="1"/>
          </p:cNvSpPr>
          <p:nvPr/>
        </p:nvSpPr>
        <p:spPr>
          <a:xfrm>
            <a:off x="266699" y="1320141"/>
            <a:ext cx="8647113" cy="4593771"/>
          </a:xfrm>
          <a:prstGeom prst="rect">
            <a:avLst/>
          </a:prstGeom>
        </p:spPr>
        <p:txBody>
          <a:bodyPr/>
          <a:lstStyle/>
          <a:p>
            <a:pPr marL="342900" lvl="1" indent="-228600">
              <a:lnSpc>
                <a:spcPct val="120000"/>
              </a:lnSpc>
              <a:spcBef>
                <a:spcPct val="20000"/>
              </a:spcBef>
              <a:buFontTx/>
              <a:buChar char="•"/>
              <a:defRPr/>
            </a:pPr>
            <a:r>
              <a:rPr lang="en-US" sz="2000" kern="0" dirty="0">
                <a:latin typeface="+mn-lt"/>
              </a:rPr>
              <a:t>Public</a:t>
            </a:r>
          </a:p>
          <a:p>
            <a:pPr marL="800100" lvl="2" indent="-228600">
              <a:lnSpc>
                <a:spcPct val="120000"/>
              </a:lnSpc>
              <a:spcBef>
                <a:spcPct val="20000"/>
              </a:spcBef>
              <a:buFontTx/>
              <a:buChar char="•"/>
              <a:defRPr/>
            </a:pPr>
            <a:r>
              <a:rPr lang="en-US" sz="2000" kern="0" dirty="0">
                <a:latin typeface="+mn-lt"/>
              </a:rPr>
              <a:t>Public data is available on the MIS with corresponding links on ERCOT.com. </a:t>
            </a:r>
            <a:endParaRPr lang="en-US" sz="2000" kern="0" dirty="0" smtClean="0">
              <a:latin typeface="+mn-lt"/>
            </a:endParaRPr>
          </a:p>
          <a:p>
            <a:pPr marL="800100" lvl="2" indent="-228600">
              <a:lnSpc>
                <a:spcPct val="120000"/>
              </a:lnSpc>
              <a:spcBef>
                <a:spcPct val="20000"/>
              </a:spcBef>
              <a:buFontTx/>
              <a:buChar char="•"/>
              <a:defRPr/>
            </a:pPr>
            <a:endParaRPr lang="en-US" sz="2000" kern="0" dirty="0">
              <a:latin typeface="+mn-lt"/>
            </a:endParaRPr>
          </a:p>
          <a:p>
            <a:pPr marL="342900" lvl="1" indent="-228600">
              <a:lnSpc>
                <a:spcPct val="120000"/>
              </a:lnSpc>
              <a:spcBef>
                <a:spcPct val="20000"/>
              </a:spcBef>
              <a:buFontTx/>
              <a:buChar char="•"/>
              <a:defRPr/>
            </a:pPr>
            <a:r>
              <a:rPr lang="en-US" sz="2000" kern="0" dirty="0">
                <a:latin typeface="+mn-lt"/>
              </a:rPr>
              <a:t>Secure</a:t>
            </a:r>
          </a:p>
          <a:p>
            <a:pPr marL="800100" lvl="2" indent="-228600">
              <a:lnSpc>
                <a:spcPct val="120000"/>
              </a:lnSpc>
              <a:spcBef>
                <a:spcPct val="20000"/>
              </a:spcBef>
              <a:buFontTx/>
              <a:buChar char="•"/>
              <a:defRPr/>
            </a:pPr>
            <a:r>
              <a:rPr lang="en-US" sz="2000" kern="0" dirty="0">
                <a:latin typeface="+mn-lt"/>
              </a:rPr>
              <a:t>Secure data is data accessible to all MPs possessing a valid Digital Certificate</a:t>
            </a:r>
            <a:r>
              <a:rPr lang="en-US" sz="2000" kern="0" dirty="0" smtClean="0">
                <a:latin typeface="+mn-lt"/>
              </a:rPr>
              <a:t>.</a:t>
            </a:r>
          </a:p>
          <a:p>
            <a:pPr marL="800100" lvl="2" indent="-228600">
              <a:lnSpc>
                <a:spcPct val="120000"/>
              </a:lnSpc>
              <a:spcBef>
                <a:spcPct val="20000"/>
              </a:spcBef>
              <a:buFontTx/>
              <a:buChar char="•"/>
              <a:defRPr/>
            </a:pPr>
            <a:endParaRPr lang="en-US" sz="2000" kern="0" dirty="0">
              <a:latin typeface="+mn-lt"/>
            </a:endParaRPr>
          </a:p>
          <a:p>
            <a:pPr marL="342900" lvl="1" indent="-228600">
              <a:lnSpc>
                <a:spcPct val="120000"/>
              </a:lnSpc>
              <a:spcBef>
                <a:spcPct val="20000"/>
              </a:spcBef>
              <a:buFontTx/>
              <a:buChar char="•"/>
              <a:defRPr/>
            </a:pPr>
            <a:r>
              <a:rPr lang="en-US" sz="2000" kern="0" dirty="0">
                <a:latin typeface="+mn-lt"/>
              </a:rPr>
              <a:t>Certified</a:t>
            </a:r>
          </a:p>
          <a:p>
            <a:pPr marL="800100" lvl="2" indent="-228600">
              <a:lnSpc>
                <a:spcPct val="120000"/>
              </a:lnSpc>
              <a:spcBef>
                <a:spcPct val="20000"/>
              </a:spcBef>
              <a:buFontTx/>
              <a:buChar char="•"/>
              <a:defRPr/>
            </a:pPr>
            <a:r>
              <a:rPr lang="en-US" sz="2000" kern="0" dirty="0">
                <a:latin typeface="+mn-lt"/>
              </a:rPr>
              <a:t>Certified data is DUNS number specific data.  In addition, the proper roles are needed to download this data.</a:t>
            </a:r>
          </a:p>
        </p:txBody>
      </p:sp>
    </p:spTree>
    <p:extLst>
      <p:ext uri="{BB962C8B-B14F-4D97-AF65-F5344CB8AC3E}">
        <p14:creationId xmlns:p14="http://schemas.microsoft.com/office/powerpoint/2010/main" val="2690592091"/>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159822" y="169470"/>
            <a:ext cx="8647113" cy="552450"/>
          </a:xfrm>
        </p:spPr>
        <p:txBody>
          <a:bodyPr/>
          <a:lstStyle/>
          <a:p>
            <a:r>
              <a:rPr lang="en-US" sz="2400" dirty="0" smtClean="0"/>
              <a:t>Market Information System Homepage</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838200"/>
            <a:ext cx="9144000" cy="5457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95769388"/>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145968" y="285751"/>
            <a:ext cx="8647113" cy="552450"/>
          </a:xfrm>
        </p:spPr>
        <p:txBody>
          <a:bodyPr/>
          <a:lstStyle/>
          <a:p>
            <a:r>
              <a:rPr lang="en-US" sz="2400" dirty="0" smtClean="0"/>
              <a:t>Reports and Extracts Index</a:t>
            </a:r>
          </a:p>
        </p:txBody>
      </p:sp>
      <p:sp>
        <p:nvSpPr>
          <p:cNvPr id="4" name="Rectangle 3"/>
          <p:cNvSpPr/>
          <p:nvPr/>
        </p:nvSpPr>
        <p:spPr>
          <a:xfrm>
            <a:off x="457200" y="1111333"/>
            <a:ext cx="8229600" cy="1705082"/>
          </a:xfrm>
          <a:prstGeom prst="rect">
            <a:avLst/>
          </a:prstGeom>
        </p:spPr>
        <p:txBody>
          <a:bodyPr wrap="square">
            <a:spAutoFit/>
          </a:bodyPr>
          <a:lstStyle/>
          <a:p>
            <a:pPr marL="342900" lvl="1" indent="-228600">
              <a:lnSpc>
                <a:spcPct val="120000"/>
              </a:lnSpc>
              <a:spcBef>
                <a:spcPct val="20000"/>
              </a:spcBef>
              <a:defRPr/>
            </a:pPr>
            <a:r>
              <a:rPr lang="en-US" sz="1800" kern="0" dirty="0">
                <a:latin typeface="+mn-lt"/>
              </a:rPr>
              <a:t>Reports and Extracts Index</a:t>
            </a:r>
          </a:p>
          <a:p>
            <a:pPr marL="800100" lvl="2" indent="-228600">
              <a:lnSpc>
                <a:spcPct val="120000"/>
              </a:lnSpc>
              <a:spcBef>
                <a:spcPct val="20000"/>
              </a:spcBef>
              <a:buFontTx/>
              <a:buChar char="•"/>
              <a:defRPr/>
            </a:pPr>
            <a:r>
              <a:rPr lang="en-US" sz="1600" kern="0" dirty="0">
                <a:latin typeface="+mn-lt"/>
              </a:rPr>
              <a:t>Dynamic alphabetical listing of reports available to the Market Participant based on availability of data.  Access to data based on role assignment by the company’s USA</a:t>
            </a:r>
            <a:r>
              <a:rPr lang="en-US" sz="1600" kern="0" dirty="0" smtClean="0">
                <a:latin typeface="+mn-lt"/>
              </a:rPr>
              <a:t>.</a:t>
            </a:r>
            <a:endParaRPr lang="en-US" sz="1600" kern="0" dirty="0"/>
          </a:p>
          <a:p>
            <a:pPr marL="800100" lvl="2" indent="-228600">
              <a:lnSpc>
                <a:spcPct val="120000"/>
              </a:lnSpc>
              <a:spcBef>
                <a:spcPct val="20000"/>
              </a:spcBef>
              <a:defRPr/>
            </a:pPr>
            <a:endParaRPr lang="en-US" sz="1600" kern="0" dirty="0"/>
          </a:p>
        </p:txBody>
      </p:sp>
      <p:pic>
        <p:nvPicPr>
          <p:cNvPr id="307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742707"/>
            <a:ext cx="9144000" cy="2743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5968" y="2447308"/>
            <a:ext cx="8991600" cy="12953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54917625"/>
      </p:ext>
    </p:extLst>
  </p:cSld>
  <p:clrMapOvr>
    <a:masterClrMapping/>
  </p:clrMapOv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 - &amp;quot;NODAL MARKET EDUCATION&amp;quot;&quot;/&gt;&lt;property id=&quot;20307&quot; value=&quot;256&quot;/&gt;&lt;/object&gt;&lt;object type=&quot;3&quot; unique_id=&quot;10005&quot;&gt;&lt;property id=&quot;20148&quot; value=&quot;5&quot;/&gt;&lt;property id=&quot;20300&quot; value=&quot;Slide 2 - &amp;quot;Legal Disclaimers and Admonitions&amp;quot;&quot;/&gt;&lt;property id=&quot;20307&quot; value=&quot;650&quot;/&gt;&lt;/object&gt;&lt;object type=&quot;3&quot; unique_id=&quot;10006&quot;&gt;&lt;property id=&quot;20148&quot; value=&quot;5&quot;/&gt;&lt;property id=&quot;20300&quot; value=&quot;Slide 3 - &amp;quot;Legal Disclaimers and Admonitions&amp;quot;&quot;/&gt;&lt;property id=&quot;20307&quot; value=&quot;651&quot;/&gt;&lt;/object&gt;&lt;object type=&quot;3&quot; unique_id=&quot;10007&quot;&gt;&lt;property id=&quot;20148&quot; value=&quot;5&quot;/&gt;&lt;property id=&quot;20300&quot; value=&quot;Slide 4 - &amp;quot;Housekeeping&amp;quot;&quot;/&gt;&lt;property id=&quot;20307&quot; value=&quot;652&quot;/&gt;&lt;/object&gt;&lt;object type=&quot;3&quot; unique_id=&quot;10008&quot;&gt;&lt;property id=&quot;20148&quot; value=&quot;5&quot;/&gt;&lt;property id=&quot;20300&quot; value=&quot;Slide 5 - &amp;quot;NERC Certification&amp;quot;&quot;/&gt;&lt;property id=&quot;20307&quot; value=&quot;656&quot;/&gt;&lt;/object&gt;&lt;object type=&quot;3&quot; unique_id=&quot;10009&quot;&gt;&lt;property id=&quot;20148&quot; value=&quot;5&quot;/&gt;&lt;property id=&quot;20300&quot; value=&quot;Slide 6 - &amp;quot;Course Introduction&amp;quot;&quot;/&gt;&lt;property id=&quot;20307&quot; value=&quot;261&quot;/&gt;&lt;/object&gt;&lt;object type=&quot;3&quot; unique_id=&quot;10010&quot;&gt;&lt;property id=&quot;20148&quot; value=&quot;5&quot;/&gt;&lt;property id=&quot;20300&quot; value=&quot;Slide 7 - &amp;quot;Course Audience&amp;quot;&quot;/&gt;&lt;property id=&quot;20307&quot; value=&quot;713&quot;/&gt;&lt;/object&gt;&lt;object type=&quot;3&quot; unique_id=&quot;10011&quot;&gt;&lt;property id=&quot;20148&quot; value=&quot;5&quot;/&gt;&lt;property id=&quot;20300&quot; value=&quot;Slide 8 - &amp;quot;Module Objectives&amp;quot;&quot;/&gt;&lt;property id=&quot;20307&quot; value=&quot;653&quot;/&gt;&lt;/object&gt;&lt;object type=&quot;3&quot; unique_id=&quot;10012&quot;&gt;&lt;property id=&quot;20148&quot; value=&quot;5&quot;/&gt;&lt;property id=&quot;20300&quot; value=&quot;Slide 9 - &amp;quot;Course Modules&amp;quot;&quot;/&gt;&lt;property id=&quot;20307&quot; value=&quot;657&quot;/&gt;&lt;/object&gt;&lt;object type=&quot;3&quot; unique_id=&quot;10013&quot;&gt;&lt;property id=&quot;20148&quot; value=&quot;5&quot;/&gt;&lt;property id=&quot;20300&quot; value=&quot;Slide 10 - &amp;quot;Agenda&amp;quot;&quot;/&gt;&lt;property id=&quot;20307&quot; value=&quot;331&quot;/&gt;&lt;/object&gt;&lt;object type=&quot;3&quot; unique_id=&quot;10014&quot;&gt;&lt;property id=&quot;20148&quot; value=&quot;5&quot;/&gt;&lt;property id=&quot;20300&quot; value=&quot;Slide 11 - &amp;quot;Introductions&amp;quot;&quot;/&gt;&lt;property id=&quot;20307&quot; value=&quot;274&quot;/&gt;&lt;/object&gt;&lt;object type=&quot;3&quot; unique_id=&quot;10015&quot;&gt;&lt;property id=&quot;20148&quot; value=&quot;5&quot;/&gt;&lt;property id=&quot;20300&quot; value=&quot;Slide 12 - &amp;quot;Module 1: Fundamentals of Congestion Revenue Rights &amp;quot;&quot;/&gt;&lt;property id=&quot;20307&quot; value=&quot;275&quot;/&gt;&lt;/object&gt;&lt;object type=&quot;3&quot; unique_id=&quot;10016&quot;&gt;&lt;property id=&quot;20148&quot; value=&quot;5&quot;/&gt;&lt;property id=&quot;20300&quot; value=&quot;Slide 13 - &amp;quot;Objectives&amp;quot;&quot;/&gt;&lt;property id=&quot;20307&quot; value=&quot;658&quot;/&gt;&lt;/object&gt;&lt;object type=&quot;3&quot; unique_id=&quot;10017&quot;&gt;&lt;property id=&quot;20148&quot; value=&quot;5&quot;/&gt;&lt;property id=&quot;20300&quot; value=&quot;Slide 14 - &amp;quot;Locational Marginal Pricing&amp;quot;&quot;/&gt;&lt;property id=&quot;20307&quot; value=&quot;683&quot;/&gt;&lt;/object&gt;&lt;object type=&quot;3&quot; unique_id=&quot;10018&quot;&gt;&lt;property id=&quot;20148&quot; value=&quot;5&quot;/&gt;&lt;property id=&quot;20300&quot; value=&quot;Slide 15 - &amp;quot;Locational Marginal Pricing&amp;quot;&quot;/&gt;&lt;property id=&quot;20307&quot; value=&quot;684&quot;/&gt;&lt;/object&gt;&lt;object type=&quot;3&quot; unique_id=&quot;10019&quot;&gt;&lt;property id=&quot;20148&quot; value=&quot;5&quot;/&gt;&lt;property id=&quot;20300&quot; value=&quot;Slide 16 - &amp;quot;Locational Marginal Pricing&amp;quot;&quot;/&gt;&lt;property id=&quot;20307&quot; value=&quot;682&quot;/&gt;&lt;/object&gt;&lt;object type=&quot;3&quot; unique_id=&quot;10020&quot;&gt;&lt;property id=&quot;20148&quot; value=&quot;5&quot;/&gt;&lt;property id=&quot;20300&quot; value=&quot;Slide 17 - &amp;quot;Locational Marginal Pricing&amp;quot;&quot;/&gt;&lt;property id=&quot;20307&quot; value=&quot;685&quot;/&gt;&lt;/object&gt;&lt;object type=&quot;3&quot; unique_id=&quot;10021&quot;&gt;&lt;property id=&quot;20148&quot; value=&quot;5&quot;/&gt;&lt;property id=&quot;20300&quot; value=&quot;Slide 18 - &amp;quot;Locational Marginal Pricing&amp;quot;&quot;/&gt;&lt;property id=&quot;20307&quot; value=&quot;686&quot;/&gt;&lt;/object&gt;&lt;object type=&quot;3&quot; unique_id=&quot;10022&quot;&gt;&lt;property id=&quot;20148&quot; value=&quot;5&quot;/&gt;&lt;property id=&quot;20300&quot; value=&quot;Slide 19 - &amp;quot;Locational Marginal Pricing&amp;quot;&quot;/&gt;&lt;property id=&quot;20307&quot; value=&quot;687&quot;/&gt;&lt;/object&gt;&lt;object type=&quot;3&quot; unique_id=&quot;10023&quot;&gt;&lt;property id=&quot;20148&quot; value=&quot;5&quot;/&gt;&lt;property id=&quot;20300&quot; value=&quot;Slide 20 - &amp;quot;Locational Marginal Pricing&amp;quot;&quot;/&gt;&lt;property id=&quot;20307&quot; value=&quot;688&quot;/&gt;&lt;/object&gt;&lt;object type=&quot;3&quot; unique_id=&quot;10024&quot;&gt;&lt;property id=&quot;20148&quot; value=&quot;5&quot;/&gt;&lt;property id=&quot;20300&quot; value=&quot;Slide 21 - &amp;quot;Locational Marginal Pricing&amp;quot;&quot;/&gt;&lt;property id=&quot;20307&quot; value=&quot;689&quot;/&gt;&lt;/object&gt;&lt;object type=&quot;3&quot; unique_id=&quot;10025&quot;&gt;&lt;property id=&quot;20148&quot; value=&quot;5&quot;/&gt;&lt;property id=&quot;20300&quot; value=&quot;Slide 22 - &amp;quot;Locational Marginal Pricing&amp;quot;&quot;/&gt;&lt;property id=&quot;20307&quot; value=&quot;690&quot;/&gt;&lt;/object&gt;&lt;object type=&quot;3&quot; unique_id=&quot;10026&quot;&gt;&lt;property id=&quot;20148&quot; value=&quot;5&quot;/&gt;&lt;property id=&quot;20300&quot; value=&quot;Slide 23 - &amp;quot;Locational Marginal Pricing&amp;quot;&quot;/&gt;&lt;property id=&quot;20307&quot; value=&quot;691&quot;/&gt;&lt;/object&gt;&lt;object type=&quot;3&quot; unique_id=&quot;10027&quot;&gt;&lt;property id=&quot;20148&quot; value=&quot;5&quot;/&gt;&lt;property id=&quot;20300&quot; value=&quot;Slide 24 - &amp;quot;Congestion Rent&amp;quot;&quot;/&gt;&lt;property id=&quot;20307&quot; value=&quot;692&quot;/&gt;&lt;/object&gt;&lt;object type=&quot;3&quot; unique_id=&quot;10028&quot;&gt;&lt;property id=&quot;20148&quot; value=&quot;5&quot;/&gt;&lt;property id=&quot;20300&quot; value=&quot;Slide 25 - &amp;quot;Settlement Point Prices&amp;quot;&quot;/&gt;&lt;property id=&quot;20307&quot; value=&quot;693&quot;/&gt;&lt;/object&gt;&lt;object type=&quot;3&quot; unique_id=&quot;10029&quot;&gt;&lt;property id=&quot;20148&quot; value=&quot;5&quot;/&gt;&lt;property id=&quot;20300&quot; value=&quot;Slide 26 - &amp;quot;Settlement Point Prices&amp;quot;&quot;/&gt;&lt;property id=&quot;20307&quot; value=&quot;694&quot;/&gt;&lt;/object&gt;&lt;object type=&quot;3&quot; unique_id=&quot;10030&quot;&gt;&lt;property id=&quot;20148&quot; value=&quot;5&quot;/&gt;&lt;property id=&quot;20300&quot; value=&quot;Slide 27 - &amp;quot;Congestion Revenue Rights&amp;quot;&quot;/&gt;&lt;property id=&quot;20307&quot; value=&quot;511&quot;/&gt;&lt;/object&gt;&lt;object type=&quot;3&quot; unique_id=&quot;10031&quot;&gt;&lt;property id=&quot;20148&quot; value=&quot;5&quot;/&gt;&lt;property id=&quot;20300&quot; value=&quot;Slide 28 - &amp;quot;Congestion Revenue Rights&amp;quot;&quot;/&gt;&lt;property id=&quot;20307&quot; value=&quot;512&quot;/&gt;&lt;/object&gt;&lt;object type=&quot;3&quot; unique_id=&quot;10032&quot;&gt;&lt;property id=&quot;20148&quot; value=&quot;5&quot;/&gt;&lt;property id=&quot;20300&quot; value=&quot;Slide 29 - &amp;quot;Congestion Revenue Rights&amp;quot;&quot;/&gt;&lt;property id=&quot;20307&quot; value=&quot;663&quot;/&gt;&lt;/object&gt;&lt;object type=&quot;3&quot; unique_id=&quot;10033&quot;&gt;&lt;property id=&quot;20148&quot; value=&quot;5&quot;/&gt;&lt;property id=&quot;20300&quot; value=&quot;Slide 30 - &amp;quot;Congestion Revenue Rights&amp;quot;&quot;/&gt;&lt;property id=&quot;20307&quot; value=&quot;514&quot;/&gt;&lt;/object&gt;&lt;object type=&quot;3&quot; unique_id=&quot;10034&quot;&gt;&lt;property id=&quot;20148&quot; value=&quot;5&quot;/&gt;&lt;property id=&quot;20300&quot; value=&quot;Slide 31 - &amp;quot;Congestion Revenue Rights&amp;quot;&quot;/&gt;&lt;property id=&quot;20307&quot; value=&quot;515&quot;/&gt;&lt;/object&gt;&lt;object type=&quot;3&quot; unique_id=&quot;10035&quot;&gt;&lt;property id=&quot;20148&quot; value=&quot;5&quot;/&gt;&lt;property id=&quot;20300&quot; value=&quot;Slide 32 - &amp;quot;Congestion Revenue Rights&amp;quot;&quot;/&gt;&lt;property id=&quot;20307&quot; value=&quot;516&quot;/&gt;&lt;/object&gt;&lt;object type=&quot;3&quot; unique_id=&quot;10036&quot;&gt;&lt;property id=&quot;20148&quot; value=&quot;5&quot;/&gt;&lt;property id=&quot;20300&quot; value=&quot;Slide 33 - &amp;quot;Congestion Revenue Rights&amp;quot;&quot;/&gt;&lt;property id=&quot;20307&quot; value=&quot;517&quot;/&gt;&lt;/object&gt;&lt;object type=&quot;3&quot; unique_id=&quot;10037&quot;&gt;&lt;property id=&quot;20148&quot; value=&quot;5&quot;/&gt;&lt;property id=&quot;20300&quot; value=&quot;Slide 34 - &amp;quot;Congestion Revenue Rights&amp;quot;&quot;/&gt;&lt;property id=&quot;20307&quot; value=&quot;518&quot;/&gt;&lt;/object&gt;&lt;object type=&quot;3&quot; unique_id=&quot;10038&quot;&gt;&lt;property id=&quot;20148&quot; value=&quot;5&quot;/&gt;&lt;property id=&quot;20300&quot; value=&quot;Slide 35 - &amp;quot;Congestion Revenue Rights&amp;quot;&quot;/&gt;&lt;property id=&quot;20307&quot; value=&quot;519&quot;/&gt;&lt;/object&gt;&lt;object type=&quot;3&quot; unique_id=&quot;10039&quot;&gt;&lt;property id=&quot;20148&quot; value=&quot;5&quot;/&gt;&lt;property id=&quot;20300&quot; value=&quot;Slide 36 - &amp;quot;Congestion Revenue Rights&amp;quot;&quot;/&gt;&lt;property id=&quot;20307&quot; value=&quot;520&quot;/&gt;&lt;/object&gt;&lt;object type=&quot;3&quot; unique_id=&quot;10040&quot;&gt;&lt;property id=&quot;20148&quot; value=&quot;5&quot;/&gt;&lt;property id=&quot;20300&quot; value=&quot;Slide 37 - &amp;quot;Congestion Revenue Rights&amp;quot;&quot;/&gt;&lt;property id=&quot;20307&quot; value=&quot;521&quot;/&gt;&lt;/object&gt;&lt;object type=&quot;3&quot; unique_id=&quot;10041&quot;&gt;&lt;property id=&quot;20148&quot; value=&quot;5&quot;/&gt;&lt;property id=&quot;20300&quot; value=&quot;Slide 38 - &amp;quot;Congestion Revenue Rights&amp;#x0D;&amp;#x0A;&amp;quot;&quot;/&gt;&lt;property id=&quot;20307&quot; value=&quot;522&quot;/&gt;&lt;/object&gt;&lt;object type=&quot;3&quot; unique_id=&quot;10042&quot;&gt;&lt;property id=&quot;20148&quot; value=&quot;5&quot;/&gt;&lt;property id=&quot;20300&quot; value=&quot;Slide 39 - &amp;quot;Activity: Congestion Revenue Rights&amp;quot;&quot;/&gt;&lt;property id=&quot;20307&quot; value=&quot;523&quot;/&gt;&lt;/object&gt;&lt;object type=&quot;3&quot; unique_id=&quot;10043&quot;&gt;&lt;property id=&quot;20148&quot; value=&quot;5&quot;/&gt;&lt;property id=&quot;20300&quot; value=&quot;Slide 40 - &amp;quot;Modeling for Congestion Revenue Rights&amp;quot;&quot;/&gt;&lt;property id=&quot;20307&quot; value=&quot;565&quot;/&gt;&lt;/object&gt;&lt;object type=&quot;3&quot; unique_id=&quot;10044&quot;&gt;&lt;property id=&quot;20148&quot; value=&quot;5&quot;/&gt;&lt;property id=&quot;20300&quot; value=&quot;Slide 41 - &amp;quot;Modeling for Congestion Revenue Rights&amp;quot;&quot;/&gt;&lt;property id=&quot;20307&quot; value=&quot;611&quot;/&gt;&lt;/object&gt;&lt;object type=&quot;3&quot; unique_id=&quot;10045&quot;&gt;&lt;property id=&quot;20148&quot; value=&quot;5&quot;/&gt;&lt;property id=&quot;20300&quot; value=&quot;Slide 42 - &amp;quot;Modeling for Congestion Revenue Rights&amp;quot;&quot;/&gt;&lt;property id=&quot;20307&quot; value=&quot;612&quot;/&gt;&lt;/object&gt;&lt;object type=&quot;3&quot; unique_id=&quot;10046&quot;&gt;&lt;property id=&quot;20148&quot; value=&quot;5&quot;/&gt;&lt;property id=&quot;20300&quot; value=&quot;Slide 43 - &amp;quot;Modeling for Congestion Revenue Rights&amp;quot;&quot;/&gt;&lt;property id=&quot;20307&quot; value=&quot;613&quot;/&gt;&lt;/object&gt;&lt;object type=&quot;3&quot; unique_id=&quot;10047&quot;&gt;&lt;property id=&quot;20148&quot; value=&quot;5&quot;/&gt;&lt;property id=&quot;20300&quot; value=&quot;Slide 44 - &amp;quot;Modeling for Congestion Revenue Rights&amp;quot;&quot;/&gt;&lt;property id=&quot;20307&quot; value=&quot;569&quot;/&gt;&lt;/object&gt;&lt;object type=&quot;3&quot; unique_id=&quot;10048&quot;&gt;&lt;property id=&quot;20148&quot; value=&quot;5&quot;/&gt;&lt;property id=&quot;20300&quot; value=&quot;Slide 45 - &amp;quot;Modeling for Congestion Revenue Rights&amp;quot;&quot;/&gt;&lt;property id=&quot;20307&quot; value=&quot;571&quot;/&gt;&lt;/object&gt;&lt;object type=&quot;3&quot; unique_id=&quot;10049&quot;&gt;&lt;property id=&quot;20148&quot; value=&quot;5&quot;/&gt;&lt;property id=&quot;20300&quot; value=&quot;Slide 46 - &amp;quot;Modeling of Congestion Revenue Rights&amp;quot;&quot;/&gt;&lt;property id=&quot;20307&quot; value=&quot;531&quot;/&gt;&lt;/object&gt;&lt;object type=&quot;3&quot; unique_id=&quot;10050&quot;&gt;&lt;property id=&quot;20148&quot; value=&quot;5&quot;/&gt;&lt;property id=&quot;20300&quot; value=&quot;Slide 47 - &amp;quot;Module 1: Summary&amp;quot;&quot;/&gt;&lt;property id=&quot;20307&quot; value=&quot;532&quot;/&gt;&lt;/object&gt;&lt;object type=&quot;3&quot; unique_id=&quot;10051&quot;&gt;&lt;property id=&quot;20148&quot; value=&quot;5&quot;/&gt;&lt;property id=&quot;20300&quot; value=&quot;Slide 48 - &amp;quot;Module 2: CRR Allocation &amp;amp; Auction Process &amp;quot;&quot;/&gt;&lt;property id=&quot;20307&quot; value=&quot;337&quot;/&gt;&lt;/object&gt;&lt;object type=&quot;3&quot; unique_id=&quot;10052&quot;&gt;&lt;property id=&quot;20148&quot; value=&quot;5&quot;/&gt;&lt;property id=&quot;20300&quot; value=&quot;Slide 49 - &amp;quot;Module 2: Objectives&amp;quot;&quot;/&gt;&lt;property id=&quot;20307&quot; value=&quot;338&quot;/&gt;&lt;/object&gt;&lt;object type=&quot;3&quot; unique_id=&quot;10053&quot;&gt;&lt;property id=&quot;20148&quot; value=&quot;5&quot;/&gt;&lt;property id=&quot;20300&quot; value=&quot;Slide 50 - &amp;quot;CRR Network Model&amp;quot;&quot;/&gt;&lt;property id=&quot;20307&quot; value=&quot;339&quot;/&gt;&lt;/object&gt;&lt;object type=&quot;3&quot; unique_id=&quot;10054&quot;&gt;&lt;property id=&quot;20148&quot; value=&quot;5&quot;/&gt;&lt;property id=&quot;20300&quot; value=&quot;Slide 51 - &amp;quot;CRR Network Model&amp;quot;&quot;/&gt;&lt;property id=&quot;20307&quot; value=&quot;340&quot;/&gt;&lt;/object&gt;&lt;object type=&quot;3&quot; unique_id=&quot;10055&quot;&gt;&lt;property id=&quot;20148&quot; value=&quot;5&quot;/&gt;&lt;property id=&quot;20300&quot; value=&quot;Slide 52 - &amp;quot;CRR Network Model&amp;quot;&quot;/&gt;&lt;property id=&quot;20307&quot; value=&quot;341&quot;/&gt;&lt;/object&gt;&lt;object type=&quot;3&quot; unique_id=&quot;10056&quot;&gt;&lt;property id=&quot;20148&quot; value=&quot;5&quot;/&gt;&lt;property id=&quot;20300&quot; value=&quot;Slide 53 - &amp;quot;CRR Network Model&amp;quot;&quot;/&gt;&lt;property id=&quot;20307&quot; value=&quot;342&quot;/&gt;&lt;/object&gt;&lt;object type=&quot;3&quot; unique_id=&quot;10057&quot;&gt;&lt;property id=&quot;20148&quot; value=&quot;5&quot;/&gt;&lt;property id=&quot;20300&quot; value=&quot;Slide 54 - &amp;quot;CRR Network Model&amp;quot;&quot;/&gt;&lt;property id=&quot;20307&quot; value=&quot;343&quot;/&gt;&lt;/object&gt;&lt;object type=&quot;3&quot; unique_id=&quot;10058&quot;&gt;&lt;property id=&quot;20148&quot; value=&quot;5&quot;/&gt;&lt;property id=&quot;20300&quot; value=&quot;Slide 55 - &amp;quot;CRR Allocation&amp;quot;&quot;/&gt;&lt;property id=&quot;20307&quot; value=&quot;346&quot;/&gt;&lt;/object&gt;&lt;object type=&quot;3&quot; unique_id=&quot;10059&quot;&gt;&lt;property id=&quot;20148&quot; value=&quot;5&quot;/&gt;&lt;property id=&quot;20300&quot; value=&quot;Slide 56 - &amp;quot;CRR Allocation&amp;quot;&quot;/&gt;&lt;property id=&quot;20307&quot; value=&quot;350&quot;/&gt;&lt;/object&gt;&lt;object type=&quot;3&quot; unique_id=&quot;10060&quot;&gt;&lt;property id=&quot;20148&quot; value=&quot;5&quot;/&gt;&lt;property id=&quot;20300&quot; value=&quot;Slide 57 - &amp;quot;CRR Auction&amp;quot;&quot;/&gt;&lt;property id=&quot;20307&quot; value=&quot;352&quot;/&gt;&lt;/object&gt;&lt;object type=&quot;3&quot; unique_id=&quot;10061&quot;&gt;&lt;property id=&quot;20148&quot; value=&quot;5&quot;/&gt;&lt;property id=&quot;20300&quot; value=&quot;Slide 58 - &amp;quot;CRR Auction&amp;quot;&quot;/&gt;&lt;property id=&quot;20307&quot; value=&quot;709&quot;/&gt;&lt;/object&gt;&lt;object type=&quot;3&quot; unique_id=&quot;10062&quot;&gt;&lt;property id=&quot;20148&quot; value=&quot;5&quot;/&gt;&lt;property id=&quot;20300&quot; value=&quot;Slide 59 - &amp;quot;CRR Auction&amp;quot;&quot;/&gt;&lt;property id=&quot;20307&quot; value=&quot;354&quot;/&gt;&lt;/object&gt;&lt;object type=&quot;3&quot; unique_id=&quot;10063&quot;&gt;&lt;property id=&quot;20148&quot; value=&quot;5&quot;/&gt;&lt;property id=&quot;20300&quot; value=&quot;Slide 60 - &amp;quot;CRR Auction&amp;quot;&quot;/&gt;&lt;property id=&quot;20307&quot; value=&quot;355&quot;/&gt;&lt;/object&gt;&lt;object type=&quot;3&quot; unique_id=&quot;10064&quot;&gt;&lt;property id=&quot;20148&quot; value=&quot;5&quot;/&gt;&lt;property id=&quot;20300&quot; value=&quot;Slide 61 - &amp;quot;CRR Auction &amp;quot;&quot;/&gt;&lt;property id=&quot;20307&quot; value=&quot;533&quot;/&gt;&lt;/object&gt;&lt;object type=&quot;3&quot; unique_id=&quot;10065&quot;&gt;&lt;property id=&quot;20148&quot; value=&quot;5&quot;/&gt;&lt;property id=&quot;20300&quot; value=&quot;Slide 62 - &amp;quot;CRR Auction&amp;quot;&quot;/&gt;&lt;property id=&quot;20307&quot; value=&quot;667&quot;/&gt;&lt;/object&gt;&lt;object type=&quot;3&quot; unique_id=&quot;10066&quot;&gt;&lt;property id=&quot;20148&quot; value=&quot;5&quot;/&gt;&lt;property id=&quot;20300&quot; value=&quot;Slide 63 - &amp;quot;CRR Auction&amp;quot;&quot;/&gt;&lt;property id=&quot;20307&quot; value=&quot;696&quot;/&gt;&lt;/object&gt;&lt;object type=&quot;3&quot; unique_id=&quot;10067&quot;&gt;&lt;property id=&quot;20148&quot; value=&quot;5&quot;/&gt;&lt;property id=&quot;20300&quot; value=&quot;Slide 64 - &amp;quot;CRR Auction&amp;quot;&quot;/&gt;&lt;property id=&quot;20307&quot; value=&quot;668&quot;/&gt;&lt;/object&gt;&lt;object type=&quot;3&quot; unique_id=&quot;10068&quot;&gt;&lt;property id=&quot;20148&quot; value=&quot;5&quot;/&gt;&lt;property id=&quot;20300&quot; value=&quot;Slide 65 - &amp;quot;CRR Auctions&amp;quot;&quot;/&gt;&lt;property id=&quot;20307&quot; value=&quot;669&quot;/&gt;&lt;/object&gt;&lt;object type=&quot;3&quot; unique_id=&quot;10069&quot;&gt;&lt;property id=&quot;20148&quot; value=&quot;5&quot;/&gt;&lt;property id=&quot;20300&quot; value=&quot;Slide 66 - &amp;quot;CRR Auction&amp;quot;&quot;/&gt;&lt;property id=&quot;20307&quot; value=&quot;356&quot;/&gt;&lt;/object&gt;&lt;object type=&quot;3&quot; unique_id=&quot;10070&quot;&gt;&lt;property id=&quot;20148&quot; value=&quot;5&quot;/&gt;&lt;property id=&quot;20300&quot; value=&quot;Slide 67 - &amp;quot;CRR Auction&amp;quot;&quot;/&gt;&lt;property id=&quot;20307&quot; value=&quot;357&quot;/&gt;&lt;/object&gt;&lt;object type=&quot;3&quot; unique_id=&quot;10071&quot;&gt;&lt;property id=&quot;20148&quot; value=&quot;5&quot;/&gt;&lt;property id=&quot;20300&quot; value=&quot;Slide 68 - &amp;quot;CRR Auction&amp;quot;&quot;/&gt;&lt;property id=&quot;20307&quot; value=&quot;710&quot;/&gt;&lt;/object&gt;&lt;object type=&quot;3&quot; unique_id=&quot;10072&quot;&gt;&lt;property id=&quot;20148&quot; value=&quot;5&quot;/&gt;&lt;property id=&quot;20300&quot; value=&quot;Slide 69 - &amp;quot;CRR Auction&amp;quot;&quot;/&gt;&lt;property id=&quot;20307&quot; value=&quot;359&quot;/&gt;&lt;/object&gt;&lt;object type=&quot;3&quot; unique_id=&quot;10073&quot;&gt;&lt;property id=&quot;20148&quot; value=&quot;5&quot;/&gt;&lt;property id=&quot;20300&quot; value=&quot;Slide 70 - &amp;quot;CRR Auction&amp;quot;&quot;/&gt;&lt;property id=&quot;20307&quot; value=&quot;360&quot;/&gt;&lt;/object&gt;&lt;object type=&quot;3&quot; unique_id=&quot;10074&quot;&gt;&lt;property id=&quot;20148&quot; value=&quot;5&quot;/&gt;&lt;property id=&quot;20300&quot; value=&quot;Slide 71 - &amp;quot;CRR Auction&amp;quot;&quot;/&gt;&lt;property id=&quot;20307&quot; value=&quot;645&quot;/&gt;&lt;/object&gt;&lt;object type=&quot;3&quot; unique_id=&quot;10075&quot;&gt;&lt;property id=&quot;20148&quot; value=&quot;5&quot;/&gt;&lt;property id=&quot;20300&quot; value=&quot;Slide 72 - &amp;quot;CRR Auction&amp;quot;&quot;/&gt;&lt;property id=&quot;20307&quot; value=&quot;644&quot;/&gt;&lt;/object&gt;&lt;object type=&quot;3&quot; unique_id=&quot;10076&quot;&gt;&lt;property id=&quot;20148&quot; value=&quot;5&quot;/&gt;&lt;property id=&quot;20300&quot; value=&quot;Slide 73 - &amp;quot;CRR Auction&amp;quot;&quot;/&gt;&lt;property id=&quot;20307&quot; value=&quot;643&quot;/&gt;&lt;/object&gt;&lt;object type=&quot;3&quot; unique_id=&quot;10077&quot;&gt;&lt;property id=&quot;20148&quot; value=&quot;5&quot;/&gt;&lt;property id=&quot;20300&quot; value=&quot;Slide 74 - &amp;quot;CRR Auction&amp;quot;&quot;/&gt;&lt;property id=&quot;20307&quot; value=&quot;642&quot;/&gt;&lt;/object&gt;&lt;object type=&quot;3&quot; unique_id=&quot;10078&quot;&gt;&lt;property id=&quot;20148&quot; value=&quot;5&quot;/&gt;&lt;property id=&quot;20300&quot; value=&quot;Slide 75 - &amp;quot;CRR Auction&amp;quot;&quot;/&gt;&lt;property id=&quot;20307&quot; value=&quot;534&quot;/&gt;&lt;/object&gt;&lt;object type=&quot;3&quot; unique_id=&quot;10079&quot;&gt;&lt;property id=&quot;20148&quot; value=&quot;5&quot;/&gt;&lt;property id=&quot;20300&quot; value=&quot;Slide 76 - &amp;quot;CRR Auction&amp;quot;&quot;/&gt;&lt;property id=&quot;20307&quot; value=&quot;365&quot;/&gt;&lt;/object&gt;&lt;object type=&quot;3&quot; unique_id=&quot;10080&quot;&gt;&lt;property id=&quot;20148&quot; value=&quot;5&quot;/&gt;&lt;property id=&quot;20300&quot; value=&quot;Slide 77 - &amp;quot;CRR Auction&amp;quot;&quot;/&gt;&lt;property id=&quot;20307&quot; value=&quot;366&quot;/&gt;&lt;/object&gt;&lt;object type=&quot;3&quot; unique_id=&quot;10081&quot;&gt;&lt;property id=&quot;20148&quot; value=&quot;5&quot;/&gt;&lt;property id=&quot;20300&quot; value=&quot;Slide 78 - &amp;quot;CRR Auction&amp;quot;&quot;/&gt;&lt;property id=&quot;20307&quot; value=&quot;665&quot;/&gt;&lt;/object&gt;&lt;object type=&quot;3&quot; unique_id=&quot;10082&quot;&gt;&lt;property id=&quot;20148&quot; value=&quot;5&quot;/&gt;&lt;property id=&quot;20300&quot; value=&quot;Slide 79 - &amp;quot;CRR Auction&amp;quot;&quot;/&gt;&lt;property id=&quot;20307&quot; value=&quot;367&quot;/&gt;&lt;/object&gt;&lt;object type=&quot;3&quot; unique_id=&quot;10083&quot;&gt;&lt;property id=&quot;20148&quot; value=&quot;5&quot;/&gt;&lt;property id=&quot;20300&quot; value=&quot;Slide 80 - &amp;quot;CRR Auction&amp;quot;&quot;/&gt;&lt;property id=&quot;20307&quot; value=&quot;369&quot;/&gt;&lt;/object&gt;&lt;object type=&quot;3&quot; unique_id=&quot;10084&quot;&gt;&lt;property id=&quot;20148&quot; value=&quot;5&quot;/&gt;&lt;property id=&quot;20300&quot; value=&quot;Slide 81 - &amp;quot;CRR Auction&amp;quot;&quot;/&gt;&lt;property id=&quot;20307&quot; value=&quot;535&quot;/&gt;&lt;/object&gt;&lt;object type=&quot;3&quot; unique_id=&quot;10085&quot;&gt;&lt;property id=&quot;20148&quot; value=&quot;5&quot;/&gt;&lt;property id=&quot;20300&quot; value=&quot;Slide 82 - &amp;quot;CRR Auction&amp;quot;&quot;/&gt;&lt;property id=&quot;20307&quot; value=&quot;370&quot;/&gt;&lt;/object&gt;&lt;object type=&quot;3&quot; unique_id=&quot;10086&quot;&gt;&lt;property id=&quot;20148&quot; value=&quot;5&quot;/&gt;&lt;property id=&quot;20300&quot; value=&quot;Slide 83 - &amp;quot;CRR Auction&amp;quot;&quot;/&gt;&lt;property id=&quot;20307&quot; value=&quot;373&quot;/&gt;&lt;/object&gt;&lt;object type=&quot;3&quot; unique_id=&quot;10087&quot;&gt;&lt;property id=&quot;20148&quot; value=&quot;5&quot;/&gt;&lt;property id=&quot;20300&quot; value=&quot;Slide 84 - &amp;quot;CRR Auction&amp;quot;&quot;/&gt;&lt;property id=&quot;20307&quot; value=&quot;375&quot;/&gt;&lt;/object&gt;&lt;object type=&quot;3&quot; unique_id=&quot;10088&quot;&gt;&lt;property id=&quot;20148&quot; value=&quot;5&quot;/&gt;&lt;property id=&quot;20300&quot; value=&quot;Slide 85 - &amp;quot;CRR Auction&amp;quot;&quot;/&gt;&lt;property id=&quot;20307&quot; value=&quot;714&quot;/&gt;&lt;/object&gt;&lt;object type=&quot;3&quot; unique_id=&quot;10089&quot;&gt;&lt;property id=&quot;20148&quot; value=&quot;5&quot;/&gt;&lt;property id=&quot;20300&quot; value=&quot;Slide 86 - &amp;quot;CRR Auction Settlements&amp;quot;&quot;/&gt;&lt;property id=&quot;20307&quot; value=&quot;377&quot;/&gt;&lt;/object&gt;&lt;object type=&quot;3&quot; unique_id=&quot;10090&quot;&gt;&lt;property id=&quot;20148&quot; value=&quot;5&quot;/&gt;&lt;property id=&quot;20300&quot; value=&quot;Slide 87 - &amp;quot;Activity: Calculating Awards&amp;quot;&quot;/&gt;&lt;property id=&quot;20307&quot; value=&quot;664&quot;/&gt;&lt;/object&gt;&lt;object type=&quot;3&quot; unique_id=&quot;10091&quot;&gt;&lt;property id=&quot;20148&quot; value=&quot;5&quot;/&gt;&lt;property id=&quot;20300&quot; value=&quot;Slide 88 - &amp;quot;CRR Auction – Transmission Capacity&amp;quot;&quot;/&gt;&lt;property id=&quot;20307&quot; value=&quot;379&quot;/&gt;&lt;/object&gt;&lt;object type=&quot;3&quot; unique_id=&quot;10092&quot;&gt;&lt;property id=&quot;20148&quot; value=&quot;5&quot;/&gt;&lt;property id=&quot;20300&quot; value=&quot;Slide 89 - &amp;quot;Module 2: Summary&amp;quot;&quot;/&gt;&lt;property id=&quot;20307&quot; value=&quot;381&quot;/&gt;&lt;/object&gt;&lt;object type=&quot;3&quot; unique_id=&quot;10093&quot;&gt;&lt;property id=&quot;20148&quot; value=&quot;5&quot;/&gt;&lt;property id=&quot;20300&quot; value=&quot;Slide 90 - &amp;quot;Module 3: Trading of Congestion Revenue Rights &amp;quot;&quot;/&gt;&lt;property id=&quot;20307&quot; value=&quot;382&quot;/&gt;&lt;/object&gt;&lt;object type=&quot;3&quot; unique_id=&quot;10094&quot;&gt;&lt;property id=&quot;20148&quot; value=&quot;5&quot;/&gt;&lt;property id=&quot;20300&quot; value=&quot;Slide 91 - &amp;quot;Module 3: Objectives&amp;quot;&quot;/&gt;&lt;property id=&quot;20307&quot; value=&quot;383&quot;/&gt;&lt;/object&gt;&lt;object type=&quot;3&quot; unique_id=&quot;10095&quot;&gt;&lt;property id=&quot;20148&quot; value=&quot;5&quot;/&gt;&lt;property id=&quot;20300&quot; value=&quot;Slide 92 - &amp;quot;Bilateral Trades of CRRs&amp;quot;&quot;/&gt;&lt;property id=&quot;20307&quot; value=&quot;385&quot;/&gt;&lt;/object&gt;&lt;object type=&quot;3&quot; unique_id=&quot;10096&quot;&gt;&lt;property id=&quot;20148&quot; value=&quot;5&quot;/&gt;&lt;property id=&quot;20300&quot; value=&quot;Slide 93 - &amp;quot;Tradable Congestion Revenue Rights&amp;quot;&quot;/&gt;&lt;property id=&quot;20307&quot; value=&quot;386&quot;/&gt;&lt;/object&gt;&lt;object type=&quot;3&quot; unique_id=&quot;10097&quot;&gt;&lt;property id=&quot;20148&quot; value=&quot;5&quot;/&gt;&lt;property id=&quot;20300&quot; value=&quot;Slide 94 - &amp;quot;Parameters for Trading Congestion Revenue Rights&amp;quot;&quot;/&gt;&lt;property id=&quot;20307&quot; value=&quot;387&quot;/&gt;&lt;/object&gt;&lt;object type=&quot;3&quot; unique_id=&quot;10098&quot;&gt;&lt;property id=&quot;20148&quot; value=&quot;5&quot;/&gt;&lt;property id=&quot;20300&quot; value=&quot;Slide 95 - &amp;quot;Parameters for Trading Congestion Revenue Rights&amp;quot;&quot;/&gt;&lt;property id=&quot;20307&quot; value=&quot;388&quot;/&gt;&lt;/object&gt;&lt;object type=&quot;3&quot; unique_id=&quot;10099&quot;&gt;&lt;property id=&quot;20148&quot; value=&quot;5&quot;/&gt;&lt;property id=&quot;20300&quot; value=&quot;Slide 96 - &amp;quot;Parameters for Trading Congestion Revenue Rights (continued)&amp;quot;&quot;/&gt;&lt;property id=&quot;20307&quot; value=&quot;389&quot;/&gt;&lt;/object&gt;&lt;object type=&quot;3&quot; unique_id=&quot;10100&quot;&gt;&lt;property id=&quot;20148&quot; value=&quot;5&quot;/&gt;&lt;property id=&quot;20300&quot; value=&quot;Slide 97 - &amp;quot;Posting Offers and Bids for Trades&amp;quot;&quot;/&gt;&lt;property id=&quot;20307&quot; value=&quot;390&quot;/&gt;&lt;/object&gt;&lt;object type=&quot;3&quot; unique_id=&quot;10101&quot;&gt;&lt;property id=&quot;20148&quot; value=&quot;5&quot;/&gt;&lt;property id=&quot;20300&quot; value=&quot;Slide 98 - &amp;quot;Trading of Congestion Revenue Rights&amp;quot;&quot;/&gt;&lt;property id=&quot;20307&quot; value=&quot;391&quot;/&gt;&lt;/object&gt;&lt;object type=&quot;3&quot; unique_id=&quot;10102&quot;&gt;&lt;property id=&quot;20148&quot; value=&quot;5&quot;/&gt;&lt;property id=&quot;20300&quot; value=&quot;Slide 99 - &amp;quot;Trading of Congestion Revenue Rights&amp;quot;&quot;/&gt;&lt;property id=&quot;20307&quot; value=&quot;392&quot;/&gt;&lt;/object&gt;&lt;object type=&quot;3&quot; unique_id=&quot;10103&quot;&gt;&lt;property id=&quot;20148&quot; value=&quot;5&quot;/&gt;&lt;property id=&quot;20300&quot; value=&quot;Slide 100 - &amp;quot;Trading of Congestion Revenue Rights&amp;quot;&quot;/&gt;&lt;property id=&quot;20307&quot; value=&quot;394&quot;/&gt;&lt;/object&gt;&lt;object type=&quot;3&quot; unique_id=&quot;10104&quot;&gt;&lt;property id=&quot;20148&quot; value=&quot;5&quot;/&gt;&lt;property id=&quot;20300&quot; value=&quot;Slide 101 - &amp;quot;Settlements of Traded Congestion Revenue Rights&amp;quot;&quot;/&gt;&lt;property id=&quot;20307&quot; value=&quot;395&quot;/&gt;&lt;/object&gt;&lt;object type=&quot;3&quot; unique_id=&quot;10105&quot;&gt;&lt;property id=&quot;20148&quot; value=&quot;5&quot;/&gt;&lt;property id=&quot;20300&quot; value=&quot;Slide 102 - &amp;quot;Module 3: Summary&amp;quot;&quot;/&gt;&lt;property id=&quot;20307&quot; value=&quot;396&quot;/&gt;&lt;/object&gt;&lt;object type=&quot;3&quot; unique_id=&quot;10106&quot;&gt;&lt;property id=&quot;20148&quot; value=&quot;5&quot;/&gt;&lt;property id=&quot;20300&quot; value=&quot;Slide 103 - &amp;quot;Module 4: Managing Creditworthiness &amp;quot;&quot;/&gt;&lt;property id=&quot;20307&quot; value=&quot;397&quot;/&gt;&lt;/object&gt;&lt;object type=&quot;3&quot; unique_id=&quot;10107&quot;&gt;&lt;property id=&quot;20148&quot; value=&quot;5&quot;/&gt;&lt;property id=&quot;20300&quot; value=&quot;Slide 104 - &amp;quot;Module 4: Objectives&amp;quot;&quot;/&gt;&lt;property id=&quot;20307&quot; value=&quot;536&quot;/&gt;&lt;/object&gt;&lt;object type=&quot;3&quot; unique_id=&quot;10108&quot;&gt;&lt;property id=&quot;20148&quot; value=&quot;5&quot;/&gt;&lt;property id=&quot;20300&quot; value=&quot;Slide 105 - &amp;quot;Managing Credit&amp;quot;&quot;/&gt;&lt;property id=&quot;20307&quot; value=&quot;537&quot;/&gt;&lt;/object&gt;&lt;object type=&quot;3&quot; unique_id=&quot;10109&quot;&gt;&lt;property id=&quot;20148&quot; value=&quot;5&quot;/&gt;&lt;property id=&quot;20300&quot; value=&quot;Slide 106 - &amp;quot;Counter-Party&amp;quot;&quot;/&gt;&lt;property id=&quot;20307&quot; value=&quot;539&quot;/&gt;&lt;/object&gt;&lt;object type=&quot;3&quot; unique_id=&quot;10110&quot;&gt;&lt;property id=&quot;20148&quot; value=&quot;5&quot;/&gt;&lt;property id=&quot;20300&quot; value=&quot;Slide 107 - &amp;quot;Available Credit Limit&amp;quot;&quot;/&gt;&lt;property id=&quot;20307&quot; value=&quot;540&quot;/&gt;&lt;/object&gt;&lt;object type=&quot;3&quot; unique_id=&quot;10111&quot;&gt;&lt;property id=&quot;20148&quot; value=&quot;5&quot;/&gt;&lt;property id=&quot;20300&quot; value=&quot;Slide 108 - &amp;quot;Available Credit Limit&amp;quot;&quot;/&gt;&lt;property id=&quot;20307&quot; value=&quot;708&quot;/&gt;&lt;/object&gt;&lt;object type=&quot;3&quot; unique_id=&quot;10112&quot;&gt;&lt;property id=&quot;20148&quot; value=&quot;5&quot;/&gt;&lt;property id=&quot;20300&quot; value=&quot;Slide 109 - &amp;quot;Available Credit Limit&amp;quot;&quot;/&gt;&lt;property id=&quot;20307&quot; value=&quot;541&quot;/&gt;&lt;/object&gt;&lt;object type=&quot;3&quot; unique_id=&quot;10113&quot;&gt;&lt;property id=&quot;20148&quot; value=&quot;5&quot;/&gt;&lt;property id=&quot;20300&quot; value=&quot;Slide 110 - &amp;quot;Available Credit Limit&amp;quot;&quot;/&gt;&lt;property id=&quot;20307&quot; value=&quot;542&quot;/&gt;&lt;/object&gt;&lt;object type=&quot;3&quot; unique_id=&quot;10114&quot;&gt;&lt;property id=&quot;20148&quot; value=&quot;5&quot;/&gt;&lt;property id=&quot;20300&quot; value=&quot;Slide 111 - &amp;quot;Available Credit Limit&amp;quot;&quot;/&gt;&lt;property id=&quot;20307&quot; value=&quot;543&quot;/&gt;&lt;/object&gt;&lt;object type=&quot;3&quot; unique_id=&quot;10115&quot;&gt;&lt;property id=&quot;20148&quot; value=&quot;5&quot;/&gt;&lt;property id=&quot;20300&quot; value=&quot;Slide 112 - &amp;quot;Available Credit Limit&amp;quot;&quot;/&gt;&lt;property id=&quot;20307&quot; value=&quot;544&quot;/&gt;&lt;/object&gt;&lt;object type=&quot;3&quot; unique_id=&quot;10116&quot;&gt;&lt;property id=&quot;20148&quot; value=&quot;5&quot;/&gt;&lt;property id=&quot;20300&quot; value=&quot;Slide 113 - &amp;quot;Available Credit Limit&amp;quot;&quot;/&gt;&lt;property id=&quot;20307&quot; value=&quot;545&quot;/&gt;&lt;/object&gt;&lt;object type=&quot;3&quot; unique_id=&quot;10117&quot;&gt;&lt;property id=&quot;20148&quot; value=&quot;5&quot;/&gt;&lt;property id=&quot;20300&quot; value=&quot;Slide 114 - &amp;quot;Available Credit Limit&amp;quot;&quot;/&gt;&lt;property id=&quot;20307&quot; value=&quot;614&quot;/&gt;&lt;/object&gt;&lt;object type=&quot;3&quot; unique_id=&quot;10118&quot;&gt;&lt;property id=&quot;20148&quot; value=&quot;5&quot;/&gt;&lt;property id=&quot;20300&quot; value=&quot;Slide 115 - &amp;quot;Available Credit Limit&amp;quot;&quot;/&gt;&lt;property id=&quot;20307&quot; value=&quot;546&quot;/&gt;&lt;/object&gt;&lt;object type=&quot;3&quot; unique_id=&quot;10119&quot;&gt;&lt;property id=&quot;20148&quot; value=&quot;5&quot;/&gt;&lt;property id=&quot;20300&quot; value=&quot;Slide 116 - &amp;quot;Available Credit Limit&amp;quot;&quot;/&gt;&lt;property id=&quot;20307&quot; value=&quot;547&quot;/&gt;&lt;/object&gt;&lt;object type=&quot;3&quot; unique_id=&quot;10120&quot;&gt;&lt;property id=&quot;20148&quot; value=&quot;5&quot;/&gt;&lt;property id=&quot;20300&quot; value=&quot;Slide 117 - &amp;quot;Available Credit Limit&amp;quot;&quot;/&gt;&lt;property id=&quot;20307&quot; value=&quot;548&quot;/&gt;&lt;/object&gt;&lt;object type=&quot;3&quot; unique_id=&quot;10121&quot;&gt;&lt;property id=&quot;20148&quot; value=&quot;5&quot;/&gt;&lt;property id=&quot;20300&quot; value=&quot;Slide 118 - &amp;quot;Available Credit Limit&amp;quot;&quot;/&gt;&lt;property id=&quot;20307&quot; value=&quot;549&quot;/&gt;&lt;/object&gt;&lt;object type=&quot;3&quot; unique_id=&quot;10122&quot;&gt;&lt;property id=&quot;20148&quot; value=&quot;5&quot;/&gt;&lt;property id=&quot;20300&quot; value=&quot;Slide 119 - &amp;quot;Available Credit Limit&amp;quot;&quot;/&gt;&lt;property id=&quot;20307&quot; value=&quot;615&quot;/&gt;&lt;/object&gt;&lt;object type=&quot;3&quot; unique_id=&quot;10123&quot;&gt;&lt;property id=&quot;20148&quot; value=&quot;5&quot;/&gt;&lt;property id=&quot;20300&quot; value=&quot;Slide 120 - &amp;quot;Available Credit Limit&amp;quot;&quot;/&gt;&lt;property id=&quot;20307&quot; value=&quot;616&quot;/&gt;&lt;/object&gt;&lt;object type=&quot;3&quot; unique_id=&quot;10124&quot;&gt;&lt;property id=&quot;20148&quot; value=&quot;5&quot;/&gt;&lt;property id=&quot;20300&quot; value=&quot;Slide 121 - &amp;quot;Managing Creditworthiness&amp;quot;&quot;/&gt;&lt;property id=&quot;20307&quot; value=&quot;624&quot;/&gt;&lt;/object&gt;&lt;object type=&quot;3&quot; unique_id=&quot;10125&quot;&gt;&lt;property id=&quot;20148&quot; value=&quot;5&quot;/&gt;&lt;property id=&quot;20300&quot; value=&quot;Slide 122 - &amp;quot;Managing Creditworthiness&amp;quot;&quot;/&gt;&lt;property id=&quot;20307&quot; value=&quot;625&quot;/&gt;&lt;/object&gt;&lt;object type=&quot;3&quot; unique_id=&quot;10126&quot;&gt;&lt;property id=&quot;20148&quot; value=&quot;5&quot;/&gt;&lt;property id=&quot;20300&quot; value=&quot;Slide 123 - &amp;quot;Managing Creditworthiness&amp;quot;&quot;/&gt;&lt;property id=&quot;20307&quot; value=&quot;626&quot;/&gt;&lt;/object&gt;&lt;object type=&quot;3&quot; unique_id=&quot;10127&quot;&gt;&lt;property id=&quot;20148&quot; value=&quot;5&quot;/&gt;&lt;property id=&quot;20300&quot; value=&quot;Slide 124 - &amp;quot;Managing Creditworthiness: Example 1&amp;quot;&quot;/&gt;&lt;property id=&quot;20307&quot; value=&quot;702&quot;/&gt;&lt;/object&gt;&lt;object type=&quot;3&quot; unique_id=&quot;10128&quot;&gt;&lt;property id=&quot;20148&quot; value=&quot;5&quot;/&gt;&lt;property id=&quot;20300&quot; value=&quot;Slide 125 - &amp;quot;Managing Creditworthiness: Example 1&amp;quot;&quot;/&gt;&lt;property id=&quot;20307&quot; value=&quot;703&quot;/&gt;&lt;/object&gt;&lt;object type=&quot;3&quot; unique_id=&quot;10129&quot;&gt;&lt;property id=&quot;20148&quot; value=&quot;5&quot;/&gt;&lt;property id=&quot;20300&quot; value=&quot;Slide 126 - &amp;quot;Managing Creditworthiness: Example 1&amp;quot;&quot;/&gt;&lt;property id=&quot;20307&quot; value=&quot;704&quot;/&gt;&lt;/object&gt;&lt;object type=&quot;3&quot; unique_id=&quot;10130&quot;&gt;&lt;property id=&quot;20148&quot; value=&quot;5&quot;/&gt;&lt;property id=&quot;20300&quot; value=&quot;Slide 127 - &amp;quot;Managing Creditworthiness: Example 2&amp;quot;&quot;/&gt;&lt;property id=&quot;20307&quot; value=&quot;705&quot;/&gt;&lt;/object&gt;&lt;object type=&quot;3&quot; unique_id=&quot;10131&quot;&gt;&lt;property id=&quot;20148&quot; value=&quot;5&quot;/&gt;&lt;property id=&quot;20300&quot; value=&quot;Slide 128 - &amp;quot;Managing Creditworthiness: Example 2&amp;quot;&quot;/&gt;&lt;property id=&quot;20307&quot; value=&quot;706&quot;/&gt;&lt;/object&gt;&lt;object type=&quot;3&quot; unique_id=&quot;10132&quot;&gt;&lt;property id=&quot;20148&quot; value=&quot;5&quot;/&gt;&lt;property id=&quot;20300&quot; value=&quot;Slide 129 - &amp;quot;Managing Creditworthiness: Example 2&amp;quot;&quot;/&gt;&lt;property id=&quot;20307&quot; value=&quot;707&quot;/&gt;&lt;/object&gt;&lt;object type=&quot;3&quot; unique_id=&quot;10133&quot;&gt;&lt;property id=&quot;20148&quot; value=&quot;5&quot;/&gt;&lt;property id=&quot;20300&quot; value=&quot;Slide 130 - &amp;quot;Module 4: Summary&amp;quot;&quot;/&gt;&lt;property id=&quot;20307&quot; value=&quot;560&quot;/&gt;&lt;/object&gt;&lt;object type=&quot;3&quot; unique_id=&quot;10134&quot;&gt;&lt;property id=&quot;20148&quot; value=&quot;5&quot;/&gt;&lt;property id=&quot;20300&quot; value=&quot;Slide 131 - &amp;quot;Module 5: CRR Settlements&amp;quot;&quot;/&gt;&lt;property id=&quot;20307&quot; value=&quot;464&quot;/&gt;&lt;/object&gt;&lt;object type=&quot;3&quot; unique_id=&quot;10135&quot;&gt;&lt;property id=&quot;20148&quot; value=&quot;5&quot;/&gt;&lt;property id=&quot;20300&quot; value=&quot;Slide 132 - &amp;quot;Module 5: Objectives&amp;quot;&quot;/&gt;&lt;property id=&quot;20307&quot; value=&quot;465&quot;/&gt;&lt;/object&gt;&lt;object type=&quot;3&quot; unique_id=&quot;10136&quot;&gt;&lt;property id=&quot;20148&quot; value=&quot;5&quot;/&gt;&lt;property id=&quot;20300&quot; value=&quot;Slide 133 - &amp;quot;Financial Impacts: Allocation, Auction &amp;amp; Bilateral Trades&amp;quot;&quot;/&gt;&lt;property id=&quot;20307&quot; value=&quot;466&quot;/&gt;&lt;/object&gt;&lt;object type=&quot;3&quot; unique_id=&quot;10137&quot;&gt;&lt;property id=&quot;20148&quot; value=&quot;5&quot;/&gt;&lt;property id=&quot;20300&quot; value=&quot;Slide 134 - &amp;quot;Invoicing of CRR Auction&amp;quot;&quot;/&gt;&lt;property id=&quot;20307&quot; value=&quot;561&quot;/&gt;&lt;/object&gt;&lt;object type=&quot;3&quot; unique_id=&quot;10138&quot;&gt;&lt;property id=&quot;20148&quot; value=&quot;5&quot;/&gt;&lt;property id=&quot;20300&quot; value=&quot;Slide 135 - &amp;quot;Auction Revenue Money Flow &amp;quot;&quot;/&gt;&lt;property id=&quot;20307&quot; value=&quot;468&quot;/&gt;&lt;/object&gt;&lt;object type=&quot;3&quot; unique_id=&quot;10139&quot;&gt;&lt;property id=&quot;20148&quot; value=&quot;5&quot;/&gt;&lt;property id=&quot;20300&quot; value=&quot;Slide 136 - &amp;quot;Auction Revenue Money Flow &amp;quot;&quot;/&gt;&lt;property id=&quot;20307&quot; value=&quot;562&quot;/&gt;&lt;/object&gt;&lt;object type=&quot;3&quot; unique_id=&quot;10140&quot;&gt;&lt;property id=&quot;20148&quot; value=&quot;5&quot;/&gt;&lt;property id=&quot;20300&quot; value=&quot;Slide 137 - &amp;quot;Day-Ahead Settlement of CRRs&amp;quot;&quot;/&gt;&lt;property id=&quot;20307&quot; value=&quot;470&quot;/&gt;&lt;/object&gt;&lt;object type=&quot;3&quot; unique_id=&quot;10141&quot;&gt;&lt;property id=&quot;20148&quot; value=&quot;5&quot;/&gt;&lt;property id=&quot;20300&quot; value=&quot;Slide 138 - &amp;quot;Day-Ahead Settlement of CRRs – Money Flow&amp;quot;&quot;/&gt;&lt;property id=&quot;20307&quot; value=&quot;629&quot;/&gt;&lt;/object&gt;&lt;object type=&quot;3&quot; unique_id=&quot;10142&quot;&gt;&lt;property id=&quot;20148&quot; value=&quot;5&quot;/&gt;&lt;property id=&quot;20300&quot; value=&quot;Slide 139 - &amp;quot;Payment for CRRs Settled in Day-Ahead&amp;quot;&quot;/&gt;&lt;property id=&quot;20307&quot; value=&quot;563&quot;/&gt;&lt;/object&gt;&lt;object type=&quot;3&quot; unique_id=&quot;10143&quot;&gt;&lt;property id=&quot;20148&quot; value=&quot;5&quot;/&gt;&lt;property id=&quot;20300&quot; value=&quot;Slide 140 - &amp;quot;Payment for CRRs Settled in Day-Ahead&amp;quot;&quot;/&gt;&lt;property id=&quot;20307&quot; value=&quot;564&quot;/&gt;&lt;/object&gt;&lt;object type=&quot;3&quot; unique_id=&quot;10144&quot;&gt;&lt;property id=&quot;20148&quot; value=&quot;5&quot;/&gt;&lt;property id=&quot;20300&quot; value=&quot;Slide 141 - &amp;quot;Payment for CRRs Settled in Day-Ahead&amp;quot;&quot;/&gt;&lt;property id=&quot;20307&quot; value=&quot;473&quot;/&gt;&lt;/object&gt;&lt;object type=&quot;3&quot; unique_id=&quot;10145&quot;&gt;&lt;property id=&quot;20148&quot; value=&quot;5&quot;/&gt;&lt;property id=&quot;20300&quot; value=&quot;Slide 142 - &amp;quot;Payment for CRRs Settled in Day-Ahead&amp;quot;&quot;/&gt;&lt;property id=&quot;20307&quot; value=&quot;572&quot;/&gt;&lt;/object&gt;&lt;object type=&quot;3&quot; unique_id=&quot;10146&quot;&gt;&lt;property id=&quot;20148&quot; value=&quot;5&quot;/&gt;&lt;property id=&quot;20300&quot; value=&quot;Slide 143 - &amp;quot;Payment for CRRs Settled in Day-Ahead&amp;quot;&quot;/&gt;&lt;property id=&quot;20307&quot; value=&quot;573&quot;/&gt;&lt;/object&gt;&lt;object type=&quot;3&quot; unique_id=&quot;10147&quot;&gt;&lt;property id=&quot;20148&quot; value=&quot;5&quot;/&gt;&lt;property id=&quot;20300&quot; value=&quot;Slide 144 - &amp;quot;Payment for CRRs Settled in Day-Ahead&amp;quot;&quot;/&gt;&lt;property id=&quot;20307&quot; value=&quot;476&quot;/&gt;&lt;/object&gt;&lt;object type=&quot;3&quot; unique_id=&quot;10148&quot;&gt;&lt;property id=&quot;20148&quot; value=&quot;5&quot;/&gt;&lt;property id=&quot;20300&quot; value=&quot;Slide 145 - &amp;quot;Payment for CRRs Settled in Day-Ahead&amp;quot;&quot;/&gt;&lt;property id=&quot;20307&quot; value=&quot;609&quot;/&gt;&lt;/object&gt;&lt;object type=&quot;3&quot; unique_id=&quot;10149&quot;&gt;&lt;property id=&quot;20148&quot; value=&quot;5&quot;/&gt;&lt;property id=&quot;20300&quot; value=&quot;Slide 146 - &amp;quot;Payment for CRRs Settled in Day-Ahead&amp;quot;&quot;/&gt;&lt;property id=&quot;20307&quot; value=&quot;496&quot;/&gt;&lt;/object&gt;&lt;object type=&quot;3&quot; unique_id=&quot;10150&quot;&gt;&lt;property id=&quot;20148&quot; value=&quot;5&quot;/&gt;&lt;property id=&quot;20300&quot; value=&quot;Slide 147 - &amp;quot;Payment for CRRs Settled in Day-Ahead&amp;quot;&quot;/&gt;&lt;property id=&quot;20307&quot; value=&quot;497&quot;/&gt;&lt;/object&gt;&lt;object type=&quot;3&quot; unique_id=&quot;10151&quot;&gt;&lt;property id=&quot;20148&quot; value=&quot;5&quot;/&gt;&lt;property id=&quot;20300&quot; value=&quot;Slide 148 - &amp;quot;Payment for CRRs Settled in Day-Ahead&amp;quot;&quot;/&gt;&lt;property id=&quot;20307&quot; value=&quot;498&quot;/&gt;&lt;/object&gt;&lt;object type=&quot;3&quot; unique_id=&quot;10152&quot;&gt;&lt;property id=&quot;20148&quot; value=&quot;5&quot;/&gt;&lt;property id=&quot;20300&quot; value=&quot;Slide 149 - &amp;quot;Payment for CRRs Settled in Day-Ahead&amp;quot;&quot;/&gt;&lt;property id=&quot;20307&quot; value=&quot;637&quot;/&gt;&lt;/object&gt;&lt;object type=&quot;3&quot; unique_id=&quot;10153&quot;&gt;&lt;property id=&quot;20148&quot; value=&quot;5&quot;/&gt;&lt;property id=&quot;20300&quot; value=&quot;Slide 150 - &amp;quot;Payment for CRRs Settled in Day-Ahead&amp;quot;&quot;/&gt;&lt;property id=&quot;20307&quot; value=&quot;638&quot;/&gt;&lt;/object&gt;&lt;object type=&quot;3&quot; unique_id=&quot;10154&quot;&gt;&lt;property id=&quot;20148&quot; value=&quot;5&quot;/&gt;&lt;property id=&quot;20300&quot; value=&quot;Slide 151 - &amp;quot;Day-Ahead Settlement of CRRs – Money Flow&amp;quot;&quot;/&gt;&lt;property id=&quot;20307&quot; value=&quot;630&quot;/&gt;&lt;/object&gt;&lt;object type=&quot;3&quot; unique_id=&quot;10155&quot;&gt;&lt;property id=&quot;20148&quot; value=&quot;5&quot;/&gt;&lt;property id=&quot;20300&quot; value=&quot;Slide 152 - &amp;quot;Day-Ahead Settlement of CRRs – Money Flow&amp;quot;&quot;/&gt;&lt;property id=&quot;20307&quot; value=&quot;631&quot;/&gt;&lt;/object&gt;&lt;object type=&quot;3&quot; unique_id=&quot;10156&quot;&gt;&lt;property id=&quot;20148&quot; value=&quot;5&quot;/&gt;&lt;property id=&quot;20300&quot; value=&quot;Slide 153 - &amp;quot;Day-Ahead Settlement of CRRs – Money Flow&amp;quot;&quot;/&gt;&lt;property id=&quot;20307&quot; value=&quot;632&quot;/&gt;&lt;/object&gt;&lt;object type=&quot;3&quot; unique_id=&quot;10157&quot;&gt;&lt;property id=&quot;20148&quot; value=&quot;5&quot;/&gt;&lt;property id=&quot;20300&quot; value=&quot;Slide 154 - &amp;quot;Day-Ahead Settlement of CRRs – Money Flow&amp;quot;&quot;/&gt;&lt;property id=&quot;20307&quot; value=&quot;633&quot;/&gt;&lt;/object&gt;&lt;object type=&quot;3&quot; unique_id=&quot;10158&quot;&gt;&lt;property id=&quot;20148&quot; value=&quot;5&quot;/&gt;&lt;property id=&quot;20300&quot; value=&quot;Slide 155 - &amp;quot;Shortfall Charge for CRRs Settled in Day-Ahead&amp;quot;&quot;/&gt;&lt;property id=&quot;20307&quot; value=&quot;481&quot;/&gt;&lt;/object&gt;&lt;object type=&quot;3&quot; unique_id=&quot;10159&quot;&gt;&lt;property id=&quot;20148&quot; value=&quot;5&quot;/&gt;&lt;property id=&quot;20300&quot; value=&quot;Slide 156 - &amp;quot;Shortfall Charge for CRRs Settled in Day-Ahead (continued)&amp;quot;&quot;/&gt;&lt;property id=&quot;20307&quot; value=&quot;482&quot;/&gt;&lt;/object&gt;&lt;object type=&quot;3&quot; unique_id=&quot;10160&quot;&gt;&lt;property id=&quot;20148&quot; value=&quot;5&quot;/&gt;&lt;property id=&quot;20300&quot; value=&quot;Slide 157 - &amp;quot;Day-Ahead Settlement of CRRs – Money Flow (continued)&amp;quot;&quot;/&gt;&lt;property id=&quot;20307&quot; value=&quot;484&quot;/&gt;&lt;/object&gt;&lt;object type=&quot;3&quot; unique_id=&quot;10161&quot;&gt;&lt;property id=&quot;20148&quot; value=&quot;5&quot;/&gt;&lt;property id=&quot;20300&quot; value=&quot;Slide 158 - &amp;quot;Balancing Account (continued)&amp;quot;&quot;/&gt;&lt;property id=&quot;20307&quot; value=&quot;485&quot;/&gt;&lt;/object&gt;&lt;object type=&quot;3&quot; unique_id=&quot;10162&quot;&gt;&lt;property id=&quot;20148&quot; value=&quot;5&quot;/&gt;&lt;property id=&quot;20300&quot; value=&quot;Slide 159 - &amp;quot;Day-Ahead Settlement of CRRs – Money Flow (continued)&amp;quot;&quot;/&gt;&lt;property id=&quot;20307&quot; value=&quot;486&quot;/&gt;&lt;/object&gt;&lt;object type=&quot;3&quot; unique_id=&quot;10163&quot;&gt;&lt;property id=&quot;20148&quot; value=&quot;5&quot;/&gt;&lt;property id=&quot;20300&quot; value=&quot;Slide 160 - &amp;quot;Day-Ahead Settlement of CRRs – Money Flow (continued)&amp;quot;&quot;/&gt;&lt;property id=&quot;20307&quot; value=&quot;649&quot;/&gt;&lt;/object&gt;&lt;object type=&quot;3&quot; unique_id=&quot;10164&quot;&gt;&lt;property id=&quot;20148&quot; value=&quot;5&quot;/&gt;&lt;property id=&quot;20300&quot; value=&quot;Slide 161 - &amp;quot;Activity: Calculating Settlements&amp;quot;&quot;/&gt;&lt;property id=&quot;20307&quot; value=&quot;487&quot;/&gt;&lt;/object&gt;&lt;object type=&quot;3&quot; unique_id=&quot;10165&quot;&gt;&lt;property id=&quot;20148&quot; value=&quot;5&quot;/&gt;&lt;property id=&quot;20300&quot; value=&quot;Slide 162 - &amp;quot;Annual Auction Revenues – Scenario #1&amp;quot;&quot;/&gt;&lt;property id=&quot;20307&quot; value=&quot;488&quot;/&gt;&lt;/object&gt;&lt;object type=&quot;3&quot; unique_id=&quot;10166&quot;&gt;&lt;property id=&quot;20148&quot; value=&quot;5&quot;/&gt;&lt;property id=&quot;20300&quot; value=&quot;Slide 163 - &amp;quot;Annual Auction Revenues – Scenario #1 (continued)&amp;quot;&quot;/&gt;&lt;property id=&quot;20307&quot; value=&quot;489&quot;/&gt;&lt;/object&gt;&lt;object type=&quot;3&quot; unique_id=&quot;10167&quot;&gt;&lt;property id=&quot;20148&quot; value=&quot;5&quot;/&gt;&lt;property id=&quot;20300&quot; value=&quot;Slide 164 - &amp;quot;Bilateral Trade – Scenario #2 (continued)&amp;quot;&quot;/&gt;&lt;property id=&quot;20307&quot; value=&quot;490&quot;/&gt;&lt;/object&gt;&lt;object type=&quot;3&quot; unique_id=&quot;10168&quot;&gt;&lt;property id=&quot;20148&quot; value=&quot;5&quot;/&gt;&lt;property id=&quot;20300&quot; value=&quot;Slide 165 - &amp;quot;Monthly Auction Revenues – Scenario #3&amp;quot;&quot;/&gt;&lt;property id=&quot;20307&quot; value=&quot;491&quot;/&gt;&lt;/object&gt;&lt;object type=&quot;3&quot; unique_id=&quot;10169&quot;&gt;&lt;property id=&quot;20148&quot; value=&quot;5&quot;/&gt;&lt;property id=&quot;20300&quot; value=&quot;Slide 166 - &amp;quot;CRR Portfolio&amp;quot;&quot;/&gt;&lt;property id=&quot;20307&quot; value=&quot;492&quot;/&gt;&lt;/object&gt;&lt;object type=&quot;3&quot; unique_id=&quot;10170&quot;&gt;&lt;property id=&quot;20148&quot; value=&quot;5&quot;/&gt;&lt;property id=&quot;20300&quot; value=&quot;Slide 167 - &amp;quot;CRRs Settled in the Day-Ahead Market – Scenario #4&amp;quot;&quot;/&gt;&lt;property id=&quot;20307&quot; value=&quot;493&quot;/&gt;&lt;/object&gt;&lt;object type=&quot;3&quot; unique_id=&quot;10171&quot;&gt;&lt;property id=&quot;20148&quot; value=&quot;5&quot;/&gt;&lt;property id=&quot;20300&quot; value=&quot;Slide 168 - &amp;quot;Module 5: Summary&amp;quot;&quot;/&gt;&lt;property id=&quot;20307&quot; value=&quot;494&quot;/&gt;&lt;/object&gt;&lt;object type=&quot;3&quot; unique_id=&quot;10172&quot;&gt;&lt;property id=&quot;20148&quot; value=&quot;5&quot;/&gt;&lt;property id=&quot;20300&quot; value=&quot;Slide 169 - &amp;quot;Module 6: Day-Ahead Point-to-Point Obligations &amp;quot;&quot;/&gt;&lt;property id=&quot;20307&quot; value=&quot;422&quot;/&gt;&lt;/object&gt;&lt;object type=&quot;3&quot; unique_id=&quot;10173&quot;&gt;&lt;property id=&quot;20148&quot; value=&quot;5&quot;/&gt;&lt;property id=&quot;20300&quot; value=&quot;Slide 170 - &amp;quot;Module 6: Objectives&amp;quot;&quot;/&gt;&lt;property id=&quot;20307&quot; value=&quot;423&quot;/&gt;&lt;/object&gt;&lt;object type=&quot;3&quot; unique_id=&quot;10174&quot;&gt;&lt;property id=&quot;20148&quot; value=&quot;5&quot;/&gt;&lt;property id=&quot;20300&quot; value=&quot;Slide 171 - &amp;quot;Day-Ahead Market&amp;quot;&quot;/&gt;&lt;property id=&quot;20307&quot; value=&quot;424&quot;/&gt;&lt;/object&gt;&lt;object type=&quot;3&quot; unique_id=&quot;10175&quot;&gt;&lt;property id=&quot;20148&quot; value=&quot;5&quot;/&gt;&lt;property id=&quot;20300&quot; value=&quot;Slide 172 - &amp;quot;Day-Ahead Market (continued)&amp;quot;&quot;/&gt;&lt;property id=&quot;20307&quot; value=&quot;425&quot;/&gt;&lt;/object&gt;&lt;object type=&quot;3&quot; unique_id=&quot;10176&quot;&gt;&lt;property id=&quot;20148&quot; value=&quot;5&quot;/&gt;&lt;property id=&quot;20300&quot; value=&quot;Slide 173 - &amp;quot;Transmission Capacity in Day-Ahead&amp;quot;&quot;/&gt;&lt;property id=&quot;20307&quot; value=&quot;711&quot;/&gt;&lt;/object&gt;&lt;object type=&quot;3&quot; unique_id=&quot;10177&quot;&gt;&lt;property id=&quot;20148&quot; value=&quot;5&quot;/&gt;&lt;property id=&quot;20300&quot; value=&quot;Slide 174 - &amp;quot;Transmission Capacity in Day-Ahead&amp;quot;&quot;/&gt;&lt;property id=&quot;20307&quot; value=&quot;712&quot;/&gt;&lt;/object&gt;&lt;object type=&quot;3&quot; unique_id=&quot;10178&quot;&gt;&lt;property id=&quot;20148&quot; value=&quot;5&quot;/&gt;&lt;property id=&quot;20300&quot; value=&quot;Slide 175 - &amp;quot;PTP Obligations in the Day-Ahead Market&amp;quot;&quot;/&gt;&lt;property id=&quot;20307&quot; value=&quot;579&quot;/&gt;&lt;/object&gt;&lt;object type=&quot;3&quot; unique_id=&quot;10179&quot;&gt;&lt;property id=&quot;20148&quot; value=&quot;5&quot;/&gt;&lt;property id=&quot;20300&quot; value=&quot;Slide 176 - &amp;quot;PTP Obligations in the Day-Ahead Market&amp;quot;&quot;/&gt;&lt;property id=&quot;20307&quot; value=&quot;433&quot;/&gt;&lt;/object&gt;&lt;object type=&quot;3&quot; unique_id=&quot;10180&quot;&gt;&lt;property id=&quot;20148&quot; value=&quot;5&quot;/&gt;&lt;property id=&quot;20300&quot; value=&quot;Slide 177 - &amp;quot;PTP Obligations in the Day-Ahead Market&amp;quot;&quot;/&gt;&lt;property id=&quot;20307&quot; value=&quot;580&quot;/&gt;&lt;/object&gt;&lt;object type=&quot;3&quot; unique_id=&quot;10181&quot;&gt;&lt;property id=&quot;20148&quot; value=&quot;5&quot;/&gt;&lt;property id=&quot;20300&quot; value=&quot;Slide 178 - &amp;quot;PTP Obligations in the Day-Ahead Market&amp;quot;&quot;/&gt;&lt;property id=&quot;20307&quot; value=&quot;434&quot;/&gt;&lt;/object&gt;&lt;object type=&quot;3&quot; unique_id=&quot;10182&quot;&gt;&lt;property id=&quot;20148&quot; value=&quot;5&quot;/&gt;&lt;property id=&quot;20300&quot; value=&quot;Slide 179 - &amp;quot;PTP Obligations in the Day-Ahead Market&amp;quot;&quot;/&gt;&lt;property id=&quot;20307&quot; value=&quot;435&quot;/&gt;&lt;/object&gt;&lt;object type=&quot;3&quot; unique_id=&quot;10183&quot;&gt;&lt;property id=&quot;20148&quot; value=&quot;5&quot;/&gt;&lt;property id=&quot;20300&quot; value=&quot;Slide 180 - &amp;quot;PTP Obligations in the Day-Ahead Market&amp;quot;&quot;/&gt;&lt;property id=&quot;20307&quot; value=&quot;436&quot;/&gt;&lt;/object&gt;&lt;object type=&quot;3&quot; unique_id=&quot;10184&quot;&gt;&lt;property id=&quot;20148&quot; value=&quot;5&quot;/&gt;&lt;property id=&quot;20300&quot; value=&quot;Slide 181 - &amp;quot;PTP Obligations in the Day-Ahead Market&amp;quot;&quot;/&gt;&lt;property id=&quot;20307&quot; value=&quot;437&quot;/&gt;&lt;/object&gt;&lt;object type=&quot;3&quot; unique_id=&quot;10185&quot;&gt;&lt;property id=&quot;20148&quot; value=&quot;5&quot;/&gt;&lt;property id=&quot;20300&quot; value=&quot;Slide 182 - &amp;quot;PTP Obligations in the Day-Ahead Market&amp;quot;&quot;/&gt;&lt;property id=&quot;20307&quot; value=&quot;438&quot;/&gt;&lt;/object&gt;&lt;object type=&quot;3&quot; unique_id=&quot;10186&quot;&gt;&lt;property id=&quot;20148&quot; value=&quot;5&quot;/&gt;&lt;property id=&quot;20300&quot; value=&quot;Slide 183 - &amp;quot;PTP Obligations in the Day-Ahead Market&amp;quot;&quot;/&gt;&lt;property id=&quot;20307&quot; value=&quot;439&quot;/&gt;&lt;/object&gt;&lt;object type=&quot;3&quot; unique_id=&quot;10187&quot;&gt;&lt;property id=&quot;20148&quot; value=&quot;5&quot;/&gt;&lt;property id=&quot;20300&quot; value=&quot;Slide 184 - &amp;quot;Activity: Congestion Revenue Rights&amp;quot;&quot;/&gt;&lt;property id=&quot;20307&quot; value=&quot;443&quot;/&gt;&lt;/object&gt;&lt;object type=&quot;3&quot; unique_id=&quot;10188&quot;&gt;&lt;property id=&quot;20148&quot; value=&quot;5&quot;/&gt;&lt;property id=&quot;20300&quot; value=&quot;Slide 185 - &amp;quot;PTP Obligations in the Day-Ahead Market&amp;quot;&quot;/&gt;&lt;property id=&quot;20307&quot; value=&quot;581&quot;/&gt;&lt;/object&gt;&lt;object type=&quot;3&quot; unique_id=&quot;10189&quot;&gt;&lt;property id=&quot;20148&quot; value=&quot;5&quot;/&gt;&lt;property id=&quot;20300&quot; value=&quot;Slide 186 - &amp;quot;PTP Obligations in the Day-Ahead Market&amp;quot;&quot;/&gt;&lt;property id=&quot;20307&quot; value=&quot;578&quot;/&gt;&lt;/object&gt;&lt;object type=&quot;3&quot; unique_id=&quot;10190&quot;&gt;&lt;property id=&quot;20148&quot; value=&quot;5&quot;/&gt;&lt;property id=&quot;20300&quot; value=&quot;Slide 187 - &amp;quot;Cleared PTP Obligation Bids in the Day-Ahead Market&amp;quot;&quot;/&gt;&lt;property id=&quot;20307&quot; value=&quot;444&quot;/&gt;&lt;/object&gt;&lt;object type=&quot;3&quot; unique_id=&quot;10191&quot;&gt;&lt;property id=&quot;20148&quot; value=&quot;5&quot;/&gt;&lt;property id=&quot;20300&quot; value=&quot;Slide 188 - &amp;quot;Cleared PTP Obligation Bids in the Day-Ahead Market&amp;quot;&quot;/&gt;&lt;property id=&quot;20307&quot; value=&quot;445&quot;/&gt;&lt;/object&gt;&lt;object type=&quot;3&quot; unique_id=&quot;10192&quot;&gt;&lt;property id=&quot;20148&quot; value=&quot;5&quot;/&gt;&lt;property id=&quot;20300&quot; value=&quot;Slide 189 - &amp;quot;Cleared PTP Obligation Bids in the Day-Ahead Market&amp;quot;&quot;/&gt;&lt;property id=&quot;20307&quot; value=&quot;634&quot;/&gt;&lt;/object&gt;&lt;object type=&quot;3&quot; unique_id=&quot;10193&quot;&gt;&lt;property id=&quot;20148&quot; value=&quot;5&quot;/&gt;&lt;property id=&quot;20300&quot; value=&quot;Slide 190 - &amp;quot;Payments and Charges for PTP Obligations Settled in Real-Time&amp;quot;&quot;/&gt;&lt;property id=&quot;20307&quot; value=&quot;448&quot;/&gt;&lt;/object&gt;&lt;object type=&quot;3&quot; unique_id=&quot;10194&quot;&gt;&lt;property id=&quot;20148&quot; value=&quot;5&quot;/&gt;&lt;property id=&quot;20300&quot; value=&quot;Slide 191 - &amp;quot;Activity: Calculating Settlements&amp;quot;&quot;/&gt;&lt;property id=&quot;20307&quot; value=&quot;453&quot;/&gt;&lt;/object&gt;&lt;object type=&quot;3&quot; unique_id=&quot;10195&quot;&gt;&lt;property id=&quot;20148&quot; value=&quot;5&quot;/&gt;&lt;property id=&quot;20300&quot; value=&quot;Slide 192 - &amp;quot;Purchase of CRRs in the Day-Ahead Market – Scenario #5&amp;quot;&quot;/&gt;&lt;property id=&quot;20307&quot; value=&quot;454&quot;/&gt;&lt;/object&gt;&lt;object type=&quot;3&quot; unique_id=&quot;10196&quot;&gt;&lt;property id=&quot;20148&quot; value=&quot;5&quot;/&gt;&lt;property id=&quot;20300&quot; value=&quot;Slide 193 - &amp;quot;PTP Obligations Settled in Real-Time – Scenario #6&amp;quot;&quot;/&gt;&lt;property id=&quot;20307&quot; value=&quot;455&quot;/&gt;&lt;/object&gt;&lt;object type=&quot;3&quot; unique_id=&quot;10197&quot;&gt;&lt;property id=&quot;20148&quot; value=&quot;5&quot;/&gt;&lt;property id=&quot;20300&quot; value=&quot;Slide 194 - &amp;quot;PTP Obligations Settled in Real-Time – Scenario #6&amp;quot;&quot;/&gt;&lt;property id=&quot;20307&quot; value=&quot;456&quot;/&gt;&lt;/object&gt;&lt;object type=&quot;3&quot; unique_id=&quot;10198&quot;&gt;&lt;property id=&quot;20148&quot; value=&quot;5&quot;/&gt;&lt;property id=&quot;20300&quot; value=&quot;Slide 195 - &amp;quot;Module 6: Summary&amp;quot;&quot;/&gt;&lt;property id=&quot;20307&quot; value=&quot;459&quot;/&gt;&lt;/object&gt;&lt;object type=&quot;3&quot; unique_id=&quot;10199&quot;&gt;&lt;property id=&quot;20148&quot; value=&quot;5&quot;/&gt;&lt;property id=&quot;20300&quot; value=&quot;Slide 196 - &amp;quot;Course Conclusion&amp;quot;&quot;/&gt;&lt;property id=&quot;20307&quot; value=&quot;460&quot;/&gt;&lt;/object&gt;&lt;object type=&quot;3&quot; unique_id=&quot;10200&quot;&gt;&lt;property id=&quot;20148&quot; value=&quot;5&quot;/&gt;&lt;property id=&quot;20300&quot; value=&quot;Slide 197 - &amp;quot;Course Summary&amp;quot;&quot;/&gt;&lt;property id=&quot;20307&quot; value=&quot;462&quot;/&gt;&lt;/object&gt;&lt;object type=&quot;3&quot; unique_id=&quot;10201&quot;&gt;&lt;property id=&quot;20148&quot; value=&quot;5&quot;/&gt;&lt;property id=&quot;20300&quot; value=&quot;Slide 198 - &amp;quot;Accessing Nodal Information&amp;quot;&quot;/&gt;&lt;property id=&quot;20307&quot; value=&quot;463&quot;/&gt;&lt;/object&gt;&lt;object type=&quot;3&quot; unique_id=&quot;10202&quot;&gt;&lt;property id=&quot;20148&quot; value=&quot;5&quot;/&gt;&lt;property id=&quot;20300&quot; value=&quot;Slide 199 - &amp;quot;CRR MARKET USER INTERFACE TRAINING&amp;quot;&quot;/&gt;&lt;property id=&quot;20307&quot; value=&quot;647&quot;/&gt;&lt;/object&gt;&lt;/object&gt;&lt;/object&gt;&lt;/database&gt;"/>
  <p:tag name="SECTOMILLISECCONVERTED" val="1"/>
  <p:tag name="ARTICULATE_PROJECT_OPEN" val="0"/>
</p:tagLst>
</file>

<file path=ppt/theme/theme1.xml><?xml version="1.0" encoding="utf-8"?>
<a:theme xmlns:a="http://schemas.openxmlformats.org/drawingml/2006/main" name="Nodal Training PowerPoint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Nodal Training PowerPoint Template">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a:noFill/>
          <a:miter lim="800000"/>
          <a:headEnd/>
          <a:tailEnd/>
        </a:ln>
      </a:spPr>
      <a:bodyPr anchor="ctr"/>
      <a:lstStyle>
        <a:defPPr>
          <a:defRPr sz="2000" b="0" dirty="0">
            <a:solidFill>
              <a:schemeClr val="bg1"/>
            </a:solidFill>
            <a:latin typeface="Arial Black" pitchFamily="34" charset="0"/>
          </a:defRPr>
        </a:defPPr>
      </a:lstStyle>
    </a:spDef>
    <a:lnDef>
      <a:spPr bwMode="auto">
        <a:xfrm>
          <a:off x="0" y="0"/>
          <a:ext cx="1" cy="1"/>
        </a:xfrm>
        <a:custGeom>
          <a:avLst/>
          <a:gdLst/>
          <a:ahLst/>
          <a:cxnLst/>
          <a:rect l="0" t="0" r="0" b="0"/>
          <a:pathLst/>
        </a:custGeom>
        <a:solidFill>
          <a:srgbClr val="FF0000">
            <a:alpha val="47000"/>
          </a:srgbClr>
        </a:solidFill>
        <a:ln w="76200" cap="flat" cmpd="sng" algn="ctr">
          <a:solidFill>
            <a:srgbClr val="FF0000"/>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400" b="1" i="0" u="none" strike="noStrike" cap="none" normalizeH="0" baseline="0" smtClean="0">
            <a:ln>
              <a:noFill/>
            </a:ln>
            <a:solidFill>
              <a:schemeClr val="tx1"/>
            </a:solidFill>
            <a:effectLst/>
            <a:latin typeface="Arial" charset="0"/>
          </a:defRPr>
        </a:defPPr>
      </a:lstStyle>
    </a:lnDef>
    <a:txDef>
      <a:spPr bwMode="auto">
        <a:noFill/>
        <a:ln w="9525" algn="ctr">
          <a:noFill/>
          <a:miter lim="800000"/>
          <a:headEnd/>
          <a:tailEnd/>
        </a:ln>
      </a:spPr>
      <a:bodyPr>
        <a:spAutoFit/>
      </a:bodyPr>
      <a:lstStyle>
        <a:defPPr>
          <a:spcBef>
            <a:spcPct val="50000"/>
          </a:spcBef>
          <a:defRPr sz="2000" dirty="0" smtClean="0"/>
        </a:defPPr>
      </a:lstStyle>
    </a:txDef>
  </a:objectDefaults>
  <a:extraClrSchemeLst>
    <a:extraClrScheme>
      <a:clrScheme name="Nodal Training PowerPoint 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Nodal Training PowerPoint 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Nodal Training PowerPoint 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Nodal Training PowerPoint 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Nodal Training PowerPoint 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Nodal Training PowerPoint 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Nodal Training PowerPoint Templat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Nodal Training PowerPoint 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Nodal Training PowerPoint 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Nodal Training PowerPoint 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Nodal Training PowerPoint 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Nodal Training PowerPoint 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_Course Title Master">
  <a:themeElements>
    <a:clrScheme name="1_Course Title 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Course Title Master">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0000">
            <a:alpha val="47000"/>
          </a:srgbClr>
        </a:solidFill>
        <a:ln w="76200" cap="flat" cmpd="sng" algn="ctr">
          <a:solidFill>
            <a:srgbClr val="FF0000"/>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4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rgbClr val="FF0000">
            <a:alpha val="47000"/>
          </a:srgbClr>
        </a:solidFill>
        <a:ln w="76200" cap="flat" cmpd="sng" algn="ctr">
          <a:solidFill>
            <a:srgbClr val="FF0000"/>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400" b="1" i="0" u="none" strike="noStrike" cap="none" normalizeH="0" baseline="0" smtClean="0">
            <a:ln>
              <a:noFill/>
            </a:ln>
            <a:solidFill>
              <a:schemeClr val="tx1"/>
            </a:solidFill>
            <a:effectLst/>
            <a:latin typeface="Arial" charset="0"/>
          </a:defRPr>
        </a:defPPr>
      </a:lstStyle>
    </a:lnDef>
  </a:objectDefaults>
  <a:extraClrSchemeLst>
    <a:extraClrScheme>
      <a:clrScheme name="1_Course Title 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Course Title 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Course Title 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Course Title 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Course Title 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Course Title 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Course Title 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Course Title 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Course Title 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Course Title 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Course Title 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Course Title 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LongProperties xmlns="http://schemas.microsoft.com/office/2006/metadata/longProperties"/>
</file>

<file path=customXml/item2.xml><?xml version="1.0" encoding="utf-8"?>
<p:properties xmlns:p="http://schemas.microsoft.com/office/2006/metadata/properties" xmlns:xsi="http://www.w3.org/2001/XMLSchema-instance">
  <documentManagement>
    <Information_x0020_Classification xmlns="c34af464-7aa1-4edd-9be4-83dffc1cb926">ERCOT Limited</Information_x0020_Classification>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B069081CCAC9CD45B40DAB427B0D2E58" ma:contentTypeVersion="0" ma:contentTypeDescription="Create a new document." ma:contentTypeScope="" ma:versionID="7ad64ad0a9ce254a3662b4a5960c3ff0">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79B531C-7578-466F-927C-7516DA43EB71}">
  <ds:schemaRefs>
    <ds:schemaRef ds:uri="http://schemas.microsoft.com/office/2006/metadata/longProperties"/>
  </ds:schemaRefs>
</ds:datastoreItem>
</file>

<file path=customXml/itemProps2.xml><?xml version="1.0" encoding="utf-8"?>
<ds:datastoreItem xmlns:ds="http://schemas.openxmlformats.org/officeDocument/2006/customXml" ds:itemID="{FEB49C18-FF9C-4D5F-AEDC-6020E7130786}">
  <ds:schemaRefs>
    <ds:schemaRef ds:uri="http://purl.org/dc/dcmitype/"/>
    <ds:schemaRef ds:uri="c34af464-7aa1-4edd-9be4-83dffc1cb926"/>
    <ds:schemaRef ds:uri="http://schemas.microsoft.com/office/infopath/2007/PartnerControls"/>
    <ds:schemaRef ds:uri="http://purl.org/dc/terms/"/>
    <ds:schemaRef ds:uri="http://schemas.microsoft.com/office/2006/metadata/properties"/>
    <ds:schemaRef ds:uri="http://www.w3.org/XML/1998/namespace"/>
    <ds:schemaRef ds:uri="http://schemas.openxmlformats.org/package/2006/metadata/core-properties"/>
    <ds:schemaRef ds:uri="http://schemas.microsoft.com/office/2006/documentManagement/types"/>
    <ds:schemaRef ds:uri="http://purl.org/dc/elements/1.1/"/>
  </ds:schemaRefs>
</ds:datastoreItem>
</file>

<file path=customXml/itemProps3.xml><?xml version="1.0" encoding="utf-8"?>
<ds:datastoreItem xmlns:ds="http://schemas.openxmlformats.org/officeDocument/2006/customXml" ds:itemID="{554B7C3F-2451-478B-BF97-A018C03C34E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xml><?xml version="1.0" encoding="utf-8"?>
<ds:datastoreItem xmlns:ds="http://schemas.openxmlformats.org/officeDocument/2006/customXml" ds:itemID="{3C5EE682-98A3-48A3-839C-6C18AC8869F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CDPTemplate_Presentation_v0 061</Template>
  <TotalTime>85427</TotalTime>
  <Words>1155</Words>
  <Application>Microsoft Office PowerPoint</Application>
  <PresentationFormat>On-screen Show (4:3)</PresentationFormat>
  <Paragraphs>249</Paragraphs>
  <Slides>27</Slides>
  <Notes>20</Notes>
  <HiddenSlides>0</HiddenSlides>
  <MMClips>0</MMClips>
  <ScaleCrop>false</ScaleCrop>
  <HeadingPairs>
    <vt:vector size="4" baseType="variant">
      <vt:variant>
        <vt:lpstr>Theme</vt:lpstr>
      </vt:variant>
      <vt:variant>
        <vt:i4>2</vt:i4>
      </vt:variant>
      <vt:variant>
        <vt:lpstr>Slide Titles</vt:lpstr>
      </vt:variant>
      <vt:variant>
        <vt:i4>27</vt:i4>
      </vt:variant>
    </vt:vector>
  </HeadingPairs>
  <TitlesOfParts>
    <vt:vector size="29" baseType="lpstr">
      <vt:lpstr>Nodal Training PowerPoint Template</vt:lpstr>
      <vt:lpstr>2_Course Title Master</vt:lpstr>
      <vt:lpstr>ERCOT MARKET EDUCATION</vt:lpstr>
      <vt:lpstr>Market Information System Objectives</vt:lpstr>
      <vt:lpstr>What is MIS?</vt:lpstr>
      <vt:lpstr>User Security Administrator</vt:lpstr>
      <vt:lpstr>User Security Administrator</vt:lpstr>
      <vt:lpstr>User Security Administrator</vt:lpstr>
      <vt:lpstr>Data and Information Classification Types</vt:lpstr>
      <vt:lpstr>Market Information System Homepage</vt:lpstr>
      <vt:lpstr>Reports and Extracts Index</vt:lpstr>
      <vt:lpstr>Retail Applications</vt:lpstr>
      <vt:lpstr>Retail Applications</vt:lpstr>
      <vt:lpstr>Retail Applications - Find ESI ID</vt:lpstr>
      <vt:lpstr>Retail Applications – Find ESI ID</vt:lpstr>
      <vt:lpstr>Retail Applications - Find Transactions</vt:lpstr>
      <vt:lpstr>Retail Applications - Transaction Results</vt:lpstr>
      <vt:lpstr>Market Data Transparency </vt:lpstr>
      <vt:lpstr>Extract Subscriber</vt:lpstr>
      <vt:lpstr>Extract Subscriber</vt:lpstr>
      <vt:lpstr>Point of Entry</vt:lpstr>
      <vt:lpstr>Retail API </vt:lpstr>
      <vt:lpstr>External Web Services</vt:lpstr>
      <vt:lpstr>External Web Services</vt:lpstr>
      <vt:lpstr>ERCOT Market Information List (EMIL)</vt:lpstr>
      <vt:lpstr>Supporting Documentation</vt:lpstr>
      <vt:lpstr>Help Desk</vt:lpstr>
      <vt:lpstr>Questions</vt:lpstr>
      <vt:lpstr>ERCOT Challenge</vt:lpstr>
    </vt:vector>
  </TitlesOfParts>
  <Company>ERCOT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Congestion Revenue Rights</dc:title>
  <dc:creator>ERCOT</dc:creator>
  <cp:lastModifiedBy>Heselmeyer, Sarah</cp:lastModifiedBy>
  <cp:revision>1036</cp:revision>
  <cp:lastPrinted>2013-02-04T16:29:08Z</cp:lastPrinted>
  <dcterms:created xsi:type="dcterms:W3CDTF">2007-08-21T12:42:00Z</dcterms:created>
  <dcterms:modified xsi:type="dcterms:W3CDTF">2013-04-11T18:13:49Z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UseProject">
    <vt:lpwstr>1</vt:lpwstr>
  </property>
  <property fmtid="{D5CDD505-2E9C-101B-9397-08002B2CF9AE}" pid="3" name="ArticulatePath">
    <vt:lpwstr>CRR_Sep2011_In Progress</vt:lpwstr>
  </property>
  <property fmtid="{D5CDD505-2E9C-101B-9397-08002B2CF9AE}" pid="4" name="ContentTypeId">
    <vt:lpwstr>0x010100B069081CCAC9CD45B40DAB427B0D2E58</vt:lpwstr>
  </property>
  <property fmtid="{D5CDD505-2E9C-101B-9397-08002B2CF9AE}" pid="5" name="ArticulateGUID">
    <vt:lpwstr>20C18B56-A0DE-486E-B890-1C51E29045DF</vt:lpwstr>
  </property>
  <property fmtid="{D5CDD505-2E9C-101B-9397-08002B2CF9AE}" pid="6" name="ArticulateProjectFull">
    <vt:lpwstr>C:\Users\lkernahan\Documents\RETAIL 101 ILT\Previous PPT Presentations and documents\CRR_Feb2013_with_master_template.ppta</vt:lpwstr>
  </property>
</Properties>
</file>