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5"/>
    <p:sldMasterId id="2147483783" r:id="rId6"/>
  </p:sldMasterIdLst>
  <p:notesMasterIdLst>
    <p:notesMasterId r:id="rId25"/>
  </p:notesMasterIdLst>
  <p:handoutMasterIdLst>
    <p:handoutMasterId r:id="rId26"/>
  </p:handoutMasterIdLst>
  <p:sldIdLst>
    <p:sldId id="256" r:id="rId7"/>
    <p:sldId id="843" r:id="rId8"/>
    <p:sldId id="844" r:id="rId9"/>
    <p:sldId id="845" r:id="rId10"/>
    <p:sldId id="846" r:id="rId11"/>
    <p:sldId id="847" r:id="rId12"/>
    <p:sldId id="848" r:id="rId13"/>
    <p:sldId id="849" r:id="rId14"/>
    <p:sldId id="850" r:id="rId15"/>
    <p:sldId id="851" r:id="rId16"/>
    <p:sldId id="852" r:id="rId17"/>
    <p:sldId id="853" r:id="rId18"/>
    <p:sldId id="854" r:id="rId19"/>
    <p:sldId id="855" r:id="rId20"/>
    <p:sldId id="856" r:id="rId21"/>
    <p:sldId id="857" r:id="rId22"/>
    <p:sldId id="858" r:id="rId23"/>
    <p:sldId id="859" r:id="rId24"/>
  </p:sldIdLst>
  <p:sldSz cx="9144000" cy="6858000" type="screen4x3"/>
  <p:notesSz cx="7010400" cy="9296400"/>
  <p:custDataLst>
    <p:tags r:id="rId27"/>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dis" initials="A" lastIdx="17" clrIdx="0"/>
  <p:cmAuthor id="1" name="Owner" initials="O" lastIdx="11" clrIdx="1"/>
  <p:cmAuthor id="2" name="Naomi Ulici" initials="NU" lastIdx="95" clrIdx="2"/>
  <p:cmAuthor id="3" name="thailu" initials="t" lastIdx="2" clrIdx="3"/>
  <p:cmAuthor id="4" name="bkettlewell" initials="WJK" lastIdx="52" clrIdx="4"/>
  <p:cmAuthor id="5" name="Kettlewell, Bill" initials="WJK"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8D356"/>
    <a:srgbClr val="E9EDF4"/>
    <a:srgbClr val="D0D8E8"/>
    <a:srgbClr val="CBCFD8"/>
    <a:srgbClr val="94979E"/>
    <a:srgbClr val="FF9966"/>
    <a:srgbClr val="B9D878"/>
    <a:srgbClr val="E7AD56"/>
    <a:srgbClr val="ECCD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7464" autoAdjust="0"/>
    <p:restoredTop sz="86619" autoAdjust="0"/>
  </p:normalViewPr>
  <p:slideViewPr>
    <p:cSldViewPr snapToGrid="0" snapToObjects="1">
      <p:cViewPr>
        <p:scale>
          <a:sx n="80" d="100"/>
          <a:sy n="80" d="100"/>
        </p:scale>
        <p:origin x="-2514" y="-954"/>
      </p:cViewPr>
      <p:guideLst>
        <p:guide orient="horz" pos="3671"/>
        <p:guide pos="2876"/>
      </p:guideLst>
    </p:cSldViewPr>
  </p:slideViewPr>
  <p:outlineViewPr>
    <p:cViewPr>
      <p:scale>
        <a:sx n="33" d="100"/>
        <a:sy n="33" d="100"/>
      </p:scale>
      <p:origin x="0" y="41682"/>
    </p:cViewPr>
  </p:outlineViewPr>
  <p:notesTextViewPr>
    <p:cViewPr>
      <p:scale>
        <a:sx n="100" d="100"/>
        <a:sy n="100" d="100"/>
      </p:scale>
      <p:origin x="0" y="0"/>
    </p:cViewPr>
  </p:notesTextViewPr>
  <p:sorterViewPr>
    <p:cViewPr>
      <p:scale>
        <a:sx n="146" d="100"/>
        <a:sy n="146" d="100"/>
      </p:scale>
      <p:origin x="0" y="15684"/>
    </p:cViewPr>
  </p:sorterViewPr>
  <p:notesViewPr>
    <p:cSldViewPr snapToGrid="0" snapToObjects="1">
      <p:cViewPr>
        <p:scale>
          <a:sx n="100" d="100"/>
          <a:sy n="100" d="100"/>
        </p:scale>
        <p:origin x="-732" y="648"/>
      </p:cViewPr>
      <p:guideLst>
        <p:guide orient="horz" pos="2476"/>
        <p:guide pos="421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gs" Target="tags/tag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7" name="Rectangle 3"/>
          <p:cNvSpPr>
            <a:spLocks noGrp="1" noChangeArrowheads="1"/>
          </p:cNvSpPr>
          <p:nvPr>
            <p:ph type="dt" sz="quarter"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9" name="Rectangle 5"/>
          <p:cNvSpPr>
            <a:spLocks noGrp="1" noChangeArrowheads="1"/>
          </p:cNvSpPr>
          <p:nvPr>
            <p:ph type="sldNum" sz="quarter" idx="3"/>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76792F16-9775-4A39-98D1-A9B607A3E049}" type="slidenum">
              <a:rPr lang="en-US"/>
              <a:pPr>
                <a:defRPr/>
              </a:pPr>
              <a:t>‹#›</a:t>
            </a:fld>
            <a:endParaRPr lang="en-US" dirty="0"/>
          </a:p>
        </p:txBody>
      </p:sp>
    </p:spTree>
    <p:extLst>
      <p:ext uri="{BB962C8B-B14F-4D97-AF65-F5344CB8AC3E}">
        <p14:creationId xmlns:p14="http://schemas.microsoft.com/office/powerpoint/2010/main" val="1080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699" name="Rectangle 3"/>
          <p:cNvSpPr>
            <a:spLocks noGrp="1" noChangeArrowheads="1"/>
          </p:cNvSpPr>
          <p:nvPr>
            <p:ph type="dt"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2478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703" name="Rectangle 7"/>
          <p:cNvSpPr>
            <a:spLocks noGrp="1" noChangeArrowheads="1"/>
          </p:cNvSpPr>
          <p:nvPr>
            <p:ph type="sldNum" sz="quarter" idx="5"/>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49A3E221-6117-45DB-B796-4DDE5A053512}" type="slidenum">
              <a:rPr lang="en-US"/>
              <a:pPr>
                <a:defRPr/>
              </a:pPr>
              <a:t>‹#›</a:t>
            </a:fld>
            <a:endParaRPr lang="en-US" dirty="0"/>
          </a:p>
        </p:txBody>
      </p:sp>
    </p:spTree>
    <p:extLst>
      <p:ext uri="{BB962C8B-B14F-4D97-AF65-F5344CB8AC3E}">
        <p14:creationId xmlns:p14="http://schemas.microsoft.com/office/powerpoint/2010/main" val="22773778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457200" algn="l" rtl="0" eaLnBrk="0" fontAlgn="base" hangingPunct="0">
      <a:spcBef>
        <a:spcPct val="30000"/>
      </a:spcBef>
      <a:spcAft>
        <a:spcPct val="0"/>
      </a:spcAft>
      <a:defRPr sz="900" kern="1200">
        <a:solidFill>
          <a:schemeClr val="tx1"/>
        </a:solidFill>
        <a:latin typeface="Arial" charset="0"/>
        <a:ea typeface="+mn-ea"/>
        <a:cs typeface="+mn-cs"/>
      </a:defRPr>
    </a:lvl2pPr>
    <a:lvl3pPr marL="914400" algn="l" rtl="0" eaLnBrk="0" fontAlgn="base" hangingPunct="0">
      <a:spcBef>
        <a:spcPct val="30000"/>
      </a:spcBef>
      <a:spcAft>
        <a:spcPct val="0"/>
      </a:spcAft>
      <a:defRPr sz="900" kern="1200">
        <a:solidFill>
          <a:schemeClr val="tx1"/>
        </a:solidFill>
        <a:latin typeface="Arial" charset="0"/>
        <a:ea typeface="+mn-ea"/>
        <a:cs typeface="+mn-cs"/>
      </a:defRPr>
    </a:lvl3pPr>
    <a:lvl4pPr marL="1371600" algn="l" rtl="0" eaLnBrk="0" fontAlgn="base" hangingPunct="0">
      <a:spcBef>
        <a:spcPct val="30000"/>
      </a:spcBef>
      <a:spcAft>
        <a:spcPct val="0"/>
      </a:spcAft>
      <a:defRPr sz="900" kern="1200">
        <a:solidFill>
          <a:schemeClr val="tx1"/>
        </a:solidFill>
        <a:latin typeface="Arial" charset="0"/>
        <a:ea typeface="+mn-ea"/>
        <a:cs typeface="+mn-cs"/>
      </a:defRPr>
    </a:lvl4pPr>
    <a:lvl5pPr marL="1828800"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p:txBody>
          <a:bodyPr/>
          <a:lstStyle/>
          <a:p>
            <a:pPr>
              <a:defRPr/>
            </a:pPr>
            <a:fld id="{8CF0E7A6-BCC0-49B9-8154-ED7293676CF8}" type="slidenum">
              <a:rPr lang="en-US" smtClean="0"/>
              <a:pPr>
                <a:defRPr/>
              </a:pPr>
              <a:t>1</a:t>
            </a:fld>
            <a:endParaRPr lang="en-US" dirty="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638F25AC-5FE5-4877-A554-10368154030F}" type="slidenum">
              <a:rPr lang="en-US" smtClean="0"/>
              <a:pPr eaLnBrk="1" hangingPunct="1"/>
              <a:t>10</a:t>
            </a:fld>
            <a:endParaRPr lang="en-US" smtClean="0"/>
          </a:p>
        </p:txBody>
      </p:sp>
      <p:sp>
        <p:nvSpPr>
          <p:cNvPr id="30723" name="Rectangle 2"/>
          <p:cNvSpPr>
            <a:spLocks noGrp="1" noRot="1" noChangeAspect="1" noChangeArrowheads="1" noTextEdit="1"/>
          </p:cNvSpPr>
          <p:nvPr>
            <p:ph type="sldImg"/>
          </p:nvPr>
        </p:nvSpPr>
        <p:spPr>
          <a:xfrm>
            <a:off x="1192213" y="703263"/>
            <a:ext cx="4630737" cy="3473450"/>
          </a:xfrm>
          <a:ln/>
        </p:spPr>
      </p:sp>
      <p:sp>
        <p:nvSpPr>
          <p:cNvPr id="30724" name="Rectangle 3"/>
          <p:cNvSpPr>
            <a:spLocks noGrp="1" noChangeArrowheads="1"/>
          </p:cNvSpPr>
          <p:nvPr>
            <p:ph type="body" idx="1"/>
          </p:nvPr>
        </p:nvSpPr>
        <p:spPr>
          <a:xfrm>
            <a:off x="935038"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p>
            <a:pPr eaLnBrk="1" hangingPunct="1"/>
            <a:r>
              <a:rPr lang="en-US" smtClean="0"/>
              <a:t>Example - Texas wide – West TX not part of ERCOT region, but still participate in program</a:t>
            </a:r>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420087C0-54E1-453C-B35E-4095166E8D7E}" type="slidenum">
              <a:rPr lang="en-US" smtClean="0"/>
              <a:pPr eaLnBrk="1" hangingPunct="1"/>
              <a:t>11</a:t>
            </a:fld>
            <a:endParaRPr lang="en-US" smtClean="0"/>
          </a:p>
        </p:txBody>
      </p:sp>
      <p:sp>
        <p:nvSpPr>
          <p:cNvPr id="31747" name="Rectangle 2"/>
          <p:cNvSpPr>
            <a:spLocks noGrp="1" noRot="1" noChangeAspect="1" noChangeArrowheads="1" noTextEdit="1"/>
          </p:cNvSpPr>
          <p:nvPr>
            <p:ph type="sldImg"/>
          </p:nvPr>
        </p:nvSpPr>
        <p:spPr>
          <a:xfrm>
            <a:off x="1192213" y="703263"/>
            <a:ext cx="4630737" cy="3473450"/>
          </a:xfrm>
          <a:ln/>
        </p:spPr>
      </p:sp>
      <p:sp>
        <p:nvSpPr>
          <p:cNvPr id="31748" name="Rectangle 3"/>
          <p:cNvSpPr>
            <a:spLocks noGrp="1" noChangeArrowheads="1"/>
          </p:cNvSpPr>
          <p:nvPr>
            <p:ph type="body" idx="1"/>
          </p:nvPr>
        </p:nvSpPr>
        <p:spPr>
          <a:xfrm>
            <a:off x="935038"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p>
            <a:pPr eaLnBrk="1" hangingPunct="1"/>
            <a:r>
              <a:rPr lang="en-US" smtClean="0"/>
              <a:t>I usually just read these bullets and do not elaborate on this slide.</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A2132114-ECEC-4D34-972E-644A97BECD7A}" type="slidenum">
              <a:rPr lang="en-US" smtClean="0"/>
              <a:pPr eaLnBrk="1" hangingPunct="1"/>
              <a:t>12</a:t>
            </a:fld>
            <a:endParaRPr lang="en-US" smtClean="0"/>
          </a:p>
        </p:txBody>
      </p:sp>
      <p:sp>
        <p:nvSpPr>
          <p:cNvPr id="32771" name="Rectangle 2"/>
          <p:cNvSpPr>
            <a:spLocks noGrp="1" noRot="1" noChangeAspect="1" noChangeArrowheads="1" noTextEdit="1"/>
          </p:cNvSpPr>
          <p:nvPr>
            <p:ph type="sldImg"/>
          </p:nvPr>
        </p:nvSpPr>
        <p:spPr>
          <a:xfrm>
            <a:off x="1192213" y="703263"/>
            <a:ext cx="4630737" cy="3473450"/>
          </a:xfrm>
          <a:ln/>
        </p:spPr>
      </p:sp>
      <p:sp>
        <p:nvSpPr>
          <p:cNvPr id="32772" name="Rectangle 3"/>
          <p:cNvSpPr>
            <a:spLocks noGrp="1" noChangeArrowheads="1"/>
          </p:cNvSpPr>
          <p:nvPr>
            <p:ph type="body" idx="1"/>
          </p:nvPr>
        </p:nvSpPr>
        <p:spPr>
          <a:xfrm>
            <a:off x="935038"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p>
            <a:pPr eaLnBrk="1" hangingPunct="1"/>
            <a:r>
              <a:rPr lang="en-US" smtClean="0"/>
              <a:t>ERCOT polled – ERCOT gathers the data. And in some cases both RECs and CPs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7C3642BC-8AC8-4A9F-961A-140B181471FA}" type="slidenum">
              <a:rPr lang="en-US" smtClean="0"/>
              <a:pPr eaLnBrk="1" hangingPunct="1"/>
              <a:t>13</a:t>
            </a:fld>
            <a:endParaRPr lang="en-US" smtClean="0"/>
          </a:p>
        </p:txBody>
      </p:sp>
      <p:sp>
        <p:nvSpPr>
          <p:cNvPr id="33795" name="Rectangle 2"/>
          <p:cNvSpPr>
            <a:spLocks noGrp="1" noRot="1" noChangeAspect="1" noChangeArrowheads="1" noTextEdit="1"/>
          </p:cNvSpPr>
          <p:nvPr>
            <p:ph type="sldImg"/>
          </p:nvPr>
        </p:nvSpPr>
        <p:spPr>
          <a:xfrm>
            <a:off x="1192213" y="703263"/>
            <a:ext cx="4630737" cy="3473450"/>
          </a:xfrm>
          <a:ln/>
        </p:spPr>
      </p:sp>
      <p:sp>
        <p:nvSpPr>
          <p:cNvPr id="33796" name="Rectangle 3"/>
          <p:cNvSpPr>
            <a:spLocks noGrp="1" noChangeArrowheads="1"/>
          </p:cNvSpPr>
          <p:nvPr>
            <p:ph type="body" idx="1"/>
          </p:nvPr>
        </p:nvSpPr>
        <p:spPr>
          <a:xfrm>
            <a:off x="935038"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p>
            <a:pPr eaLnBrk="1" hangingPunct="1"/>
            <a:r>
              <a:rPr lang="en-US" smtClean="0"/>
              <a:t>I usually just read these bullets and do not elaborate on this slide.</a:t>
            </a:r>
          </a:p>
          <a:p>
            <a:pPr eaLnBrk="1" hangingPunct="1"/>
            <a:endParaRPr lang="en-US" smtClean="0"/>
          </a:p>
          <a:p>
            <a:pPr eaLnBrk="1" hangingPunct="1"/>
            <a:r>
              <a:rPr lang="en-US" smtClean="0"/>
              <a:t>ERCOT polled – ERCOT gathers the data.</a:t>
            </a:r>
          </a:p>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0D288A2D-DE7A-4727-84A9-60A837859230}" type="slidenum">
              <a:rPr lang="en-US" smtClean="0"/>
              <a:pPr eaLnBrk="1" hangingPunct="1"/>
              <a:t>14</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 usually just read these bullets and do not elaborate on this slide.</a:t>
            </a:r>
          </a:p>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BACF1320-E7C1-4453-8624-0C8884041EE4}" type="slidenum">
              <a:rPr lang="en-US" smtClean="0"/>
              <a:pPr eaLnBrk="1" hangingPunct="1"/>
              <a:t>15</a:t>
            </a:fld>
            <a:endParaRPr lang="en-US" smtClean="0"/>
          </a:p>
        </p:txBody>
      </p:sp>
      <p:sp>
        <p:nvSpPr>
          <p:cNvPr id="35843" name="Rectangle 2"/>
          <p:cNvSpPr>
            <a:spLocks noGrp="1" noRot="1" noChangeAspect="1" noChangeArrowheads="1" noTextEdit="1"/>
          </p:cNvSpPr>
          <p:nvPr>
            <p:ph type="sldImg"/>
          </p:nvPr>
        </p:nvSpPr>
        <p:spPr>
          <a:ln/>
        </p:spPr>
      </p:sp>
      <p:sp>
        <p:nvSpPr>
          <p:cNvPr id="358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 usually just read these bullets and do not elaborate on this slide.</a:t>
            </a:r>
          </a:p>
          <a:p>
            <a:pPr eaLnBrk="1" hangingPunct="1"/>
            <a:endParaRPr lang="en-US" smtClean="0"/>
          </a:p>
          <a:p>
            <a:pPr eaLnBrk="1" hangingPunct="1"/>
            <a:r>
              <a:rPr lang="en-US" smtClean="0"/>
              <a:t>Walk audience to ERCOT.com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7D673A8-0DE9-4D96-9106-29F0B4769DFA}" type="slidenum">
              <a:rPr lang="en-US" smtClean="0"/>
              <a:pPr eaLnBrk="1" hangingPunct="1"/>
              <a:t>16</a:t>
            </a:fld>
            <a:endParaRPr lang="en-US" smtClean="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Walk audience to ERCOT.com</a:t>
            </a:r>
          </a:p>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BE57F69-D242-4A19-83F6-7E774357B2FC}" type="slidenum">
              <a:rPr lang="en-US" smtClean="0"/>
              <a:pPr eaLnBrk="1" hangingPunct="1"/>
              <a:t>17</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During the life of the REC program a REC has sold for as little as $2.50 and as high as $20.00 in the hot summer.  Current price is 5-6 dollars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B3043A28-5CF9-4837-94D2-2B3F24C07F4A}" type="slidenum">
              <a:rPr lang="en-US" smtClean="0"/>
              <a:pPr eaLnBrk="1" hangingPunct="1"/>
              <a:t>2</a:t>
            </a:fld>
            <a:endParaRPr lang="en-US" smtClean="0"/>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700" smtClean="0"/>
              <a:t>During this presentation I will cover the following: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16551E8-748F-47DC-8449-BDED27AEECD4}" type="slidenum">
              <a:rPr lang="en-US" smtClean="0"/>
              <a:pPr eaLnBrk="1" hangingPunct="1"/>
              <a:t>3</a:t>
            </a:fld>
            <a:endParaRPr lang="en-US" smtClean="0"/>
          </a:p>
        </p:txBody>
      </p:sp>
      <p:sp>
        <p:nvSpPr>
          <p:cNvPr id="23555" name="Rectangle 2"/>
          <p:cNvSpPr>
            <a:spLocks noGrp="1" noRot="1" noChangeAspect="1" noChangeArrowheads="1" noTextEdit="1"/>
          </p:cNvSpPr>
          <p:nvPr>
            <p:ph type="sldImg"/>
          </p:nvPr>
        </p:nvSpPr>
        <p:spPr>
          <a:xfrm>
            <a:off x="1192213" y="703263"/>
            <a:ext cx="4630737" cy="3473450"/>
          </a:xfrm>
          <a:ln/>
        </p:spPr>
      </p:sp>
      <p:sp>
        <p:nvSpPr>
          <p:cNvPr id="23556" name="Rectangle 3"/>
          <p:cNvSpPr>
            <a:spLocks noGrp="1" noChangeArrowheads="1"/>
          </p:cNvSpPr>
          <p:nvPr>
            <p:ph type="body" idx="1"/>
          </p:nvPr>
        </p:nvSpPr>
        <p:spPr>
          <a:xfrm>
            <a:off x="935038" y="4416425"/>
            <a:ext cx="5140325"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lstStyle/>
          <a:p>
            <a:pPr eaLnBrk="1" hangingPunct="1"/>
            <a:r>
              <a:rPr lang="en-US" smtClean="0"/>
              <a:t>On this slide I use an analogy of the “tradable instrument” being represented by a token/chip.</a:t>
            </a:r>
          </a:p>
          <a:p>
            <a:pPr eaLnBrk="1" hangingPunct="1"/>
            <a:endParaRPr lang="en-US" smtClean="0"/>
          </a:p>
          <a:p>
            <a:pPr eaLnBrk="1" hangingPunct="1"/>
            <a:endParaRPr lang="en-US" smtClean="0"/>
          </a:p>
          <a:p>
            <a:pPr eaLnBrk="1" hangingPunct="1"/>
            <a:r>
              <a:rPr lang="en-US" smtClean="0"/>
              <a:t>Example, if you created rec in January 2007, is good for all of 2007, 2008, 2009</a:t>
            </a:r>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3DD6A7F-23EB-4649-9921-6A3E1E18D31E}" type="slidenum">
              <a:rPr lang="en-US" smtClean="0"/>
              <a:pPr eaLnBrk="1" hangingPunct="1"/>
              <a:t>4</a:t>
            </a:fld>
            <a:endParaRPr lang="en-US" smtClean="0"/>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to ensure that the cumulative installed generating capacity from renewable energy technologies in this state totals 2,280 megawatts (MW) by January 1, 2007, 3,272 MW by January 1, 2009, 4,264 MW by January 1, 2011, 5,256 MW by January 1, 2013, and 5,880 MW by January 1, 2015, with a target of at least 500 MW of the total installed renewable capacity after September 1, 2005, coming from a renewable energy technology other than a source using wind energy, and that the means exist for the state to achieve a target of 10,000 MW of installed renewable capacity by January 1, 2025 </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761B151A-7345-42BC-8DEF-73C8144896A2}" type="slidenum">
              <a:rPr lang="en-US" smtClean="0"/>
              <a:pPr eaLnBrk="1" hangingPunct="1"/>
              <a:t>5</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I usually just read these bullets and do not elaborate on this slide.  Such as moving water, solar photo- voltaic, and wind</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DB5CAC7D-43F1-4622-9885-07F825044EE8}" type="slidenum">
              <a:rPr lang="en-US" smtClean="0"/>
              <a:pPr eaLnBrk="1" hangingPunct="1"/>
              <a:t>6</a:t>
            </a:fld>
            <a:endParaRPr lang="en-US" smtClean="0"/>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Can’t burn oil, which is a fossil fuel</a:t>
            </a:r>
          </a:p>
          <a:p>
            <a:pPr eaLnBrk="1" hangingPunct="1"/>
            <a:endParaRPr lang="en-US" smtClean="0"/>
          </a:p>
          <a:p>
            <a:pPr eaLnBrk="1" hangingPunct="1"/>
            <a:r>
              <a:rPr lang="en-US" smtClean="0"/>
              <a:t>Waste products from manufactured sources, you can’t burn plastic.</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2386E604-DBF4-4EFE-A1D2-8D386B2D08E0}" type="slidenum">
              <a:rPr lang="en-US" smtClean="0"/>
              <a:pPr eaLnBrk="1" hangingPunct="1"/>
              <a:t>7</a:t>
            </a:fld>
            <a:endParaRPr lang="en-US" smtClean="0"/>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Examples of proposed renewable energy for future Methane Gas from cows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90F073BD-262A-4386-8CEA-21FB94AA62FB}" type="slidenum">
              <a:rPr lang="en-US" smtClean="0"/>
              <a:pPr eaLnBrk="1" hangingPunct="1"/>
              <a:t>8</a:t>
            </a:fld>
            <a:endParaRPr lang="en-US" smtClean="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role of the Administrator is to carry out the administrative responsibilities related to the renewable energy credits trading program as set forth in the PUCT rules.</a:t>
            </a:r>
          </a:p>
          <a:p>
            <a:pPr eaLnBrk="1" hangingPunct="1"/>
            <a:endParaRPr lang="en-US" sz="1400" b="1" smtClean="0"/>
          </a:p>
          <a:p>
            <a:pPr eaLnBrk="1" hangingPunct="1"/>
            <a:r>
              <a:rPr lang="en-US" sz="1400" b="1" smtClean="0"/>
              <a:t>Register Program Participants – Renewable Energy Generators, Offset Generators, Retail Entities and other entities choosing to participate in the REC trading program.</a:t>
            </a:r>
          </a:p>
          <a:p>
            <a:pPr eaLnBrk="1" hangingPunct="1"/>
            <a:endParaRPr lang="en-US" sz="1400" b="1" smtClean="0"/>
          </a:p>
          <a:p>
            <a:pPr eaLnBrk="1" hangingPunct="1"/>
            <a:r>
              <a:rPr lang="en-US" sz="1400" b="1" smtClean="0"/>
              <a:t>Create REC accounts - </a:t>
            </a:r>
            <a:r>
              <a:rPr lang="en-US" b="1" smtClean="0"/>
              <a:t>Create and maintain Renewable Energy Credits trading accounts for program participants</a:t>
            </a:r>
            <a:r>
              <a:rPr lang="en-US" smtClean="0"/>
              <a:t> </a:t>
            </a:r>
          </a:p>
          <a:p>
            <a:pPr eaLnBrk="1" hangingPunct="1"/>
            <a:endParaRPr lang="en-US" sz="1400" b="1"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27291C85-8EE4-454C-A387-9C637C0726ED}" type="slidenum">
              <a:rPr lang="en-US" smtClean="0"/>
              <a:pPr eaLnBrk="1" hangingPunct="1"/>
              <a:t>9</a:t>
            </a:fld>
            <a:endParaRPr lang="en-US" smtClean="0"/>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 role of the Administrator is to carry out the administrative responsibilities related to the renewable energy credits trading program as set forth in the PUCT rules.</a:t>
            </a:r>
          </a:p>
          <a:p>
            <a:pPr eaLnBrk="1" hangingPunct="1"/>
            <a:endParaRPr lang="en-US" sz="1400" b="1" smtClean="0"/>
          </a:p>
          <a:p>
            <a:pPr eaLnBrk="1" hangingPunct="1"/>
            <a:r>
              <a:rPr lang="en-US" sz="1400" b="1" smtClean="0"/>
              <a:t>Register Program Participants – Renewable Energy Generators, Offset Generators, Retail Entities and other entities choosing to participate in the REC trading program.</a:t>
            </a:r>
          </a:p>
          <a:p>
            <a:pPr eaLnBrk="1" hangingPunct="1"/>
            <a:endParaRPr lang="en-US" sz="1400" b="1" smtClean="0"/>
          </a:p>
          <a:p>
            <a:pPr eaLnBrk="1" hangingPunct="1"/>
            <a:r>
              <a:rPr lang="en-US" sz="1400" b="1" smtClean="0"/>
              <a:t>Create REC accounts - </a:t>
            </a:r>
            <a:r>
              <a:rPr lang="en-US" b="1" smtClean="0"/>
              <a:t>Create and maintain Renewable Energy Credits trading accounts for program participants</a:t>
            </a:r>
            <a:r>
              <a:rPr lang="en-US" smtClean="0"/>
              <a:t> </a:t>
            </a:r>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cenario 2">
    <p:spTree>
      <p:nvGrpSpPr>
        <p:cNvPr id="1" name=""/>
        <p:cNvGrpSpPr/>
        <p:nvPr/>
      </p:nvGrpSpPr>
      <p:grpSpPr>
        <a:xfrm>
          <a:off x="0" y="0"/>
          <a:ext cx="0" cy="0"/>
          <a:chOff x="0" y="0"/>
          <a:chExt cx="0" cy="0"/>
        </a:xfrm>
      </p:grpSpPr>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3" y="1149879"/>
            <a:ext cx="3111111" cy="140952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4763" y="1166813"/>
            <a:ext cx="3111500"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19050" y="1166813"/>
            <a:ext cx="3082925"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2743F97A-AD37-4B87-B384-CF39F43156E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8483C191-C7CA-4A6C-9D1F-AE621B56D96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cenario 4">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
        <p:nvSpPr>
          <p:cNvPr id="7" name="Slide Number Placeholder 3"/>
          <p:cNvSpPr>
            <a:spLocks noGrp="1"/>
          </p:cNvSpPr>
          <p:nvPr>
            <p:ph type="sldNum" sz="quarter" idx="4"/>
          </p:nvPr>
        </p:nvSpPr>
        <p:spPr>
          <a:xfrm>
            <a:off x="7500938" y="6573838"/>
            <a:ext cx="1511300" cy="284162"/>
          </a:xfrm>
          <a:prstGeom prst="rect">
            <a:avLst/>
          </a:prstGeom>
        </p:spPr>
        <p:txBody>
          <a:bodyPr/>
          <a:lstStyle>
            <a:lvl1pPr algn="r">
              <a:spcAft>
                <a:spcPct val="75000"/>
              </a:spcAft>
              <a:buFont typeface="Wingdings" pitchFamily="2" charset="2"/>
              <a:buNone/>
              <a:defRPr sz="1600" b="0">
                <a:solidFill>
                  <a:schemeClr val="bg1"/>
                </a:solidFill>
                <a:latin typeface="Arial" charset="0"/>
              </a:defRPr>
            </a:lvl1pPr>
          </a:lstStyle>
          <a:p>
            <a:pPr>
              <a:defRPr/>
            </a:pPr>
            <a:r>
              <a:rPr lang="en-US" smtClean="0">
                <a:solidFill>
                  <a:prstClr val="white"/>
                </a:solidFill>
              </a:rPr>
              <a:t>Slide </a:t>
            </a:r>
            <a:fld id="{8D65928E-BFF3-4EC7-A25B-5A2156FC084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15834811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6553200" y="6245225"/>
            <a:ext cx="2133600" cy="476250"/>
          </a:xfrm>
          <a:prstGeom prst="rect">
            <a:avLst/>
          </a:prstGeom>
          <a:ln/>
        </p:spPr>
        <p:txBody>
          <a:bodyPr/>
          <a:lstStyle>
            <a:lvl1pPr>
              <a:defRPr/>
            </a:lvl1pPr>
          </a:lstStyle>
          <a:p>
            <a:pPr>
              <a:defRPr/>
            </a:pPr>
            <a:fld id="{4FA15FF5-302E-4CCC-9021-3998A24334B5}" type="slidenum">
              <a:rPr lang="en-US"/>
              <a:pPr>
                <a:defRPr/>
              </a:pPr>
              <a:t>‹#›</a:t>
            </a:fld>
            <a:endParaRPr lang="en-US"/>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5386687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066800"/>
            <a:ext cx="403860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066800"/>
            <a:ext cx="4038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505200"/>
            <a:ext cx="4038600" cy="2286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6"/>
          <p:cNvSpPr>
            <a:spLocks noGrp="1" noChangeArrowheads="1"/>
          </p:cNvSpPr>
          <p:nvPr>
            <p:ph type="sldNum" sz="quarter" idx="10"/>
          </p:nvPr>
        </p:nvSpPr>
        <p:spPr>
          <a:xfrm>
            <a:off x="6553200" y="6245225"/>
            <a:ext cx="2133600" cy="476250"/>
          </a:xfrm>
          <a:prstGeom prst="rect">
            <a:avLst/>
          </a:prstGeom>
          <a:ln/>
        </p:spPr>
        <p:txBody>
          <a:bodyPr/>
          <a:lstStyle>
            <a:lvl1pPr>
              <a:defRPr/>
            </a:lvl1pPr>
          </a:lstStyle>
          <a:p>
            <a:pPr>
              <a:defRPr/>
            </a:pPr>
            <a:fld id="{2A6C1C10-7966-4C1C-A14D-47BEF0597DDA}" type="slidenum">
              <a:rPr lang="en-US"/>
              <a:pPr>
                <a:defRPr/>
              </a:pPr>
              <a:t>‹#›</a:t>
            </a:fld>
            <a:endParaRPr lang="en-US"/>
          </a:p>
        </p:txBody>
      </p:sp>
      <p:sp>
        <p:nvSpPr>
          <p:cNvPr id="7" name="Rectangle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endParaRPr lang="en-US"/>
          </a:p>
        </p:txBody>
      </p:sp>
      <p:sp>
        <p:nvSpPr>
          <p:cNvPr id="8"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12485720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30321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0000"/>
                </a:solidFill>
                <a:cs typeface="+mn-cs"/>
              </a:rPr>
              <a:t>NEW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29178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C000"/>
                </a:solidFill>
                <a:cs typeface="+mn-cs"/>
              </a:rPr>
              <a:t>OLD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enario 1">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971800" y="1279525"/>
            <a:ext cx="5942013" cy="5005388"/>
          </a:xfrm>
          <a:prstGeom prst="rect">
            <a:avLst/>
          </a:prstGeom>
          <a:noFill/>
          <a:ln w="9525">
            <a:noFill/>
            <a:miter lim="800000"/>
            <a:headEnd/>
            <a:tailEnd/>
          </a:ln>
        </p:spPr>
        <p:txBody>
          <a:bodyPr/>
          <a:lstStyle/>
          <a:p>
            <a:pPr marL="342900" lvl="1" indent="-228600">
              <a:spcBef>
                <a:spcPct val="20000"/>
              </a:spcBef>
              <a:buFontTx/>
              <a:buChar char="•"/>
              <a:defRPr/>
            </a:pPr>
            <a:endParaRPr lang="en-US" sz="2400" b="0" dirty="0">
              <a:cs typeface="+mn-cs"/>
            </a:endParaRPr>
          </a:p>
        </p:txBody>
      </p:sp>
      <p:pic>
        <p:nvPicPr>
          <p:cNvPr id="6" name="Picture 57"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Content_master"/>
          <p:cNvPicPr>
            <a:picLocks noChangeAspect="1" noChangeArrowheads="1"/>
          </p:cNvPicPr>
          <p:nvPr/>
        </p:nvPicPr>
        <p:blipFill>
          <a:blip r:embed="rId19" cstate="print"/>
          <a:srcRect/>
          <a:stretch>
            <a:fillRect/>
          </a:stretch>
        </p:blipFill>
        <p:spPr bwMode="auto">
          <a:xfrm>
            <a:off x="-4763" y="-4763"/>
            <a:ext cx="9155113" cy="68691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266700" y="1276350"/>
            <a:ext cx="8647113" cy="4743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Sub-Title – Arial (Bold) 24</a:t>
            </a:r>
          </a:p>
          <a:p>
            <a:pPr lvl="0"/>
            <a:r>
              <a:rPr lang="en-US" smtClean="0"/>
              <a:t>(DO NOT use this level for bullets)</a:t>
            </a:r>
          </a:p>
          <a:p>
            <a:pPr lvl="1"/>
            <a:r>
              <a:rPr lang="en-US" smtClean="0"/>
              <a:t>Top Level (Arial 24)</a:t>
            </a:r>
          </a:p>
          <a:p>
            <a:pPr lvl="2"/>
            <a:r>
              <a:rPr lang="en-US" smtClean="0"/>
              <a:t>Second Level (Arial 24)</a:t>
            </a:r>
          </a:p>
        </p:txBody>
      </p:sp>
      <p:sp>
        <p:nvSpPr>
          <p:cNvPr id="1035" name="Rectangle 11"/>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a:defRPr/>
            </a:pPr>
            <a:endParaRPr lang="en-US" b="0" dirty="0">
              <a:solidFill>
                <a:srgbClr val="ECECE2"/>
              </a:solidFill>
              <a:cs typeface="+mn-cs"/>
            </a:endParaRPr>
          </a:p>
        </p:txBody>
      </p:sp>
      <p:sp>
        <p:nvSpPr>
          <p:cNvPr id="2053" name="Rectangle 2"/>
          <p:cNvSpPr>
            <a:spLocks noGrp="1" noChangeArrowheads="1"/>
          </p:cNvSpPr>
          <p:nvPr>
            <p:ph type="title"/>
          </p:nvPr>
        </p:nvSpPr>
        <p:spPr bwMode="auto">
          <a:xfrm>
            <a:off x="266700" y="323850"/>
            <a:ext cx="8647113" cy="552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20 | .29, .35</a:t>
            </a:r>
          </a:p>
        </p:txBody>
      </p:sp>
      <p:sp>
        <p:nvSpPr>
          <p:cNvPr id="6" name="Slide Number Placeholder 3"/>
          <p:cNvSpPr>
            <a:spLocks noGrp="1"/>
          </p:cNvSpPr>
          <p:nvPr/>
        </p:nvSpPr>
        <p:spPr>
          <a:xfrm>
            <a:off x="7639050" y="6580188"/>
            <a:ext cx="1511300" cy="284162"/>
          </a:xfrm>
          <a:prstGeom prst="rect">
            <a:avLst/>
          </a:prstGeom>
        </p:spPr>
        <p:txBody>
          <a:bodyPr/>
          <a:ls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0" dirty="0" smtClean="0">
                <a:solidFill>
                  <a:schemeClr val="bg1"/>
                </a:solidFill>
                <a:latin typeface="Calibri" pitchFamily="34" charset="0"/>
              </a:rPr>
              <a:t>Slide </a:t>
            </a:r>
            <a:fld id="{A3E79E23-0F4D-4CD8-9921-86C01F2C088B}" type="slidenum">
              <a:rPr lang="en-US" sz="1600" b="0" smtClean="0">
                <a:solidFill>
                  <a:schemeClr val="bg1"/>
                </a:solidFill>
                <a:latin typeface="Calibri" pitchFamily="34" charset="0"/>
              </a:rPr>
              <a:pPr>
                <a:defRPr/>
              </a:pPr>
              <a:t>‹#›</a:t>
            </a:fld>
            <a:endParaRPr lang="en-US" sz="1600" b="0" dirty="0">
              <a:solidFill>
                <a:schemeClr val="bg1"/>
              </a:solidFill>
              <a:latin typeface="Calibri" pitchFamily="34" charset="0"/>
            </a:endParaRPr>
          </a:p>
        </p:txBody>
      </p:sp>
      <p:pic>
        <p:nvPicPr>
          <p:cNvPr id="2055" name="Picture 3" descr="F:\ercotlogo\ERCOT Logo\ERCOT logo_white.png"/>
          <p:cNvPicPr>
            <a:picLocks noChangeAspect="1" noChangeArrowheads="1"/>
          </p:cNvPicPr>
          <p:nvPr/>
        </p:nvPicPr>
        <p:blipFill>
          <a:blip r:embed="rId20" cstate="print"/>
          <a:srcRect/>
          <a:stretch>
            <a:fillRect/>
          </a:stretch>
        </p:blipFill>
        <p:spPr bwMode="auto">
          <a:xfrm>
            <a:off x="101600" y="6611938"/>
            <a:ext cx="601663" cy="228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8874" r:id="rId1"/>
    <p:sldLayoutId id="2147488913" r:id="rId2"/>
    <p:sldLayoutId id="2147488914" r:id="rId3"/>
    <p:sldLayoutId id="2147488875" r:id="rId4"/>
    <p:sldLayoutId id="2147488876" r:id="rId5"/>
    <p:sldLayoutId id="2147488915" r:id="rId6"/>
    <p:sldLayoutId id="2147488916" r:id="rId7"/>
    <p:sldLayoutId id="2147488917" r:id="rId8"/>
    <p:sldLayoutId id="2147488918" r:id="rId9"/>
    <p:sldLayoutId id="2147488919" r:id="rId10"/>
    <p:sldLayoutId id="2147488920" r:id="rId11"/>
    <p:sldLayoutId id="2147488921" r:id="rId12"/>
    <p:sldLayoutId id="2147488945" r:id="rId13"/>
    <p:sldLayoutId id="2147488941" r:id="rId14"/>
    <p:sldLayoutId id="2147488951" r:id="rId15"/>
    <p:sldLayoutId id="2147488953" r:id="rId16"/>
    <p:sldLayoutId id="2147488954" r:id="rId17"/>
  </p:sldLayoutIdLst>
  <p:transition/>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lnSpc>
          <a:spcPct val="120000"/>
        </a:lnSpc>
        <a:spcBef>
          <a:spcPct val="20000"/>
        </a:spcBef>
        <a:spcAft>
          <a:spcPct val="0"/>
        </a:spcAft>
        <a:defRPr sz="2400" b="1">
          <a:solidFill>
            <a:schemeClr val="tx1"/>
          </a:solidFill>
          <a:latin typeface="+mn-lt"/>
          <a:ea typeface="+mn-ea"/>
          <a:cs typeface="+mn-cs"/>
        </a:defRPr>
      </a:lvl1pPr>
      <a:lvl2pPr marL="342900" indent="-228600" algn="l" rtl="0" eaLnBrk="0" fontAlgn="base" hangingPunct="0">
        <a:spcBef>
          <a:spcPct val="20000"/>
        </a:spcBef>
        <a:spcAft>
          <a:spcPct val="0"/>
        </a:spcAft>
        <a:buChar char="•"/>
        <a:defRPr sz="2400">
          <a:solidFill>
            <a:schemeClr val="tx1"/>
          </a:solidFill>
          <a:latin typeface="+mn-lt"/>
        </a:defRPr>
      </a:lvl2pPr>
      <a:lvl3pPr marL="685800" indent="-228600" algn="l" rtl="0" eaLnBrk="0" fontAlgn="base" hangingPunct="0">
        <a:spcBef>
          <a:spcPct val="20000"/>
        </a:spcBef>
        <a:spcAft>
          <a:spcPct val="0"/>
        </a:spcAft>
        <a:buFont typeface="Arial" charset="0"/>
        <a:buChar char="–"/>
        <a:defRPr sz="2400">
          <a:solidFill>
            <a:schemeClr val="tx1"/>
          </a:solidFill>
          <a:latin typeface="+mn-lt"/>
        </a:defRPr>
      </a:lvl3pPr>
      <a:lvl4pPr marL="1028700" indent="-228600" algn="l" rtl="0" eaLnBrk="0" fontAlgn="base" hangingPunct="0">
        <a:spcBef>
          <a:spcPct val="20000"/>
        </a:spcBef>
        <a:spcAft>
          <a:spcPct val="0"/>
        </a:spcAft>
        <a:buFont typeface="Arial" charset="0"/>
        <a:buChar char="◦"/>
        <a:defRPr>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sp>
        <p:nvSpPr>
          <p:cNvPr id="3074" name="Rectangle 22"/>
          <p:cNvSpPr>
            <a:spLocks noGrp="1" noChangeArrowheads="1"/>
          </p:cNvSpPr>
          <p:nvPr>
            <p:ph type="title"/>
          </p:nvPr>
        </p:nvSpPr>
        <p:spPr bwMode="auto">
          <a:xfrm>
            <a:off x="457200" y="28606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28</a:t>
            </a:r>
            <a:br>
              <a:rPr lang="en-US" smtClean="0"/>
            </a:br>
            <a:r>
              <a:rPr lang="en-US" smtClean="0"/>
              <a:t>Center Justified</a:t>
            </a:r>
            <a:br>
              <a:rPr lang="en-US" smtClean="0"/>
            </a:br>
            <a:r>
              <a:rPr lang="en-US" smtClean="0"/>
              <a:t>Middle Justified</a:t>
            </a:r>
          </a:p>
        </p:txBody>
      </p:sp>
    </p:spTree>
  </p:cSld>
  <p:clrMap bg1="lt1" tx1="dk1" bg2="lt2" tx2="dk2" accent1="accent1" accent2="accent2" accent3="accent3" accent4="accent4" accent5="accent5" accent6="accent6" hlink="hlink" folHlink="folHlink"/>
  <p:sldLayoutIdLst>
    <p:sldLayoutId id="2147488877" r:id="rId1"/>
    <p:sldLayoutId id="2147488922" r:id="rId2"/>
  </p:sldLayoutIdLst>
  <p:transition/>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Arial Black" pitchFamily="34" charset="0"/>
        </a:defRPr>
      </a:lvl2pPr>
      <a:lvl3pPr algn="ctr" rtl="0" eaLnBrk="0" fontAlgn="base" hangingPunct="0">
        <a:spcBef>
          <a:spcPct val="0"/>
        </a:spcBef>
        <a:spcAft>
          <a:spcPct val="0"/>
        </a:spcAft>
        <a:defRPr sz="2800">
          <a:solidFill>
            <a:schemeClr val="bg1"/>
          </a:solidFill>
          <a:latin typeface="Arial Black" pitchFamily="34" charset="0"/>
        </a:defRPr>
      </a:lvl3pPr>
      <a:lvl4pPr algn="ctr" rtl="0" eaLnBrk="0" fontAlgn="base" hangingPunct="0">
        <a:spcBef>
          <a:spcPct val="0"/>
        </a:spcBef>
        <a:spcAft>
          <a:spcPct val="0"/>
        </a:spcAft>
        <a:defRPr sz="2800">
          <a:solidFill>
            <a:schemeClr val="bg1"/>
          </a:solidFill>
          <a:latin typeface="Arial Black" pitchFamily="34" charset="0"/>
        </a:defRPr>
      </a:lvl4pPr>
      <a:lvl5pPr algn="ctr" rtl="0" eaLnBrk="0" fontAlgn="base" hangingPunct="0">
        <a:spcBef>
          <a:spcPct val="0"/>
        </a:spcBef>
        <a:spcAft>
          <a:spcPct val="0"/>
        </a:spcAft>
        <a:defRPr sz="2800">
          <a:solidFill>
            <a:schemeClr val="bg1"/>
          </a:solidFill>
          <a:latin typeface="Arial Black" pitchFamily="34" charset="0"/>
        </a:defRPr>
      </a:lvl5pPr>
      <a:lvl6pPr marL="457200" algn="ctr" rtl="0" fontAlgn="base">
        <a:spcBef>
          <a:spcPct val="0"/>
        </a:spcBef>
        <a:spcAft>
          <a:spcPct val="0"/>
        </a:spcAft>
        <a:defRPr sz="2800">
          <a:solidFill>
            <a:schemeClr val="bg1"/>
          </a:solidFill>
          <a:latin typeface="Arial Black" pitchFamily="34" charset="0"/>
        </a:defRPr>
      </a:lvl6pPr>
      <a:lvl7pPr marL="914400" algn="ctr" rtl="0" fontAlgn="base">
        <a:spcBef>
          <a:spcPct val="0"/>
        </a:spcBef>
        <a:spcAft>
          <a:spcPct val="0"/>
        </a:spcAft>
        <a:defRPr sz="2800">
          <a:solidFill>
            <a:schemeClr val="bg1"/>
          </a:solidFill>
          <a:latin typeface="Arial Black" pitchFamily="34" charset="0"/>
        </a:defRPr>
      </a:lvl7pPr>
      <a:lvl8pPr marL="1371600" algn="ctr" rtl="0" fontAlgn="base">
        <a:spcBef>
          <a:spcPct val="0"/>
        </a:spcBef>
        <a:spcAft>
          <a:spcPct val="0"/>
        </a:spcAft>
        <a:defRPr sz="2800">
          <a:solidFill>
            <a:schemeClr val="bg1"/>
          </a:solidFill>
          <a:latin typeface="Arial Black" pitchFamily="34" charset="0"/>
        </a:defRPr>
      </a:lvl8pPr>
      <a:lvl9pPr marL="1828800" algn="ctr" rtl="0" fontAlgn="base">
        <a:spcBef>
          <a:spcPct val="0"/>
        </a:spcBef>
        <a:spcAft>
          <a:spcPct val="0"/>
        </a:spcAft>
        <a:defRPr sz="2800">
          <a:solidFill>
            <a:schemeClr val="bg1"/>
          </a:solidFill>
          <a:latin typeface="Arial Black" pitchFamily="34" charset="0"/>
        </a:defRPr>
      </a:lvl9pPr>
    </p:titleStyle>
    <p:bodyStyle>
      <a:lvl1pPr marL="342900" indent="-342900" algn="ctr" rtl="0" eaLnBrk="0" fontAlgn="base" hangingPunct="0">
        <a:lnSpc>
          <a:spcPct val="120000"/>
        </a:lnSpc>
        <a:spcBef>
          <a:spcPct val="20000"/>
        </a:spcBef>
        <a:spcAft>
          <a:spcPct val="0"/>
        </a:spcAft>
        <a:defRPr sz="2000" b="1">
          <a:solidFill>
            <a:schemeClr val="bg1"/>
          </a:solidFill>
          <a:latin typeface="+mn-lt"/>
          <a:ea typeface="+mn-ea"/>
          <a:cs typeface="+mn-cs"/>
        </a:defRPr>
      </a:lvl1pPr>
      <a:lvl2pPr marL="342900" indent="-228600" algn="ctr" rtl="0" eaLnBrk="0" fontAlgn="base" hangingPunct="0">
        <a:spcBef>
          <a:spcPct val="20000"/>
        </a:spcBef>
        <a:spcAft>
          <a:spcPct val="0"/>
        </a:spcAft>
        <a:buChar char="•"/>
        <a:defRPr sz="2000">
          <a:solidFill>
            <a:schemeClr val="tx1"/>
          </a:solidFill>
          <a:latin typeface="+mn-lt"/>
        </a:defRPr>
      </a:lvl2pPr>
      <a:lvl3pPr marL="685800" indent="-228600" algn="ctr" rtl="0" eaLnBrk="0" fontAlgn="base" hangingPunct="0">
        <a:spcBef>
          <a:spcPct val="20000"/>
        </a:spcBef>
        <a:spcAft>
          <a:spcPct val="0"/>
        </a:spcAft>
        <a:buFont typeface="Arial" charset="0"/>
        <a:buChar char="–"/>
        <a:defRPr sz="2000">
          <a:solidFill>
            <a:schemeClr val="tx1"/>
          </a:solidFill>
          <a:latin typeface="+mn-lt"/>
        </a:defRPr>
      </a:lvl3pPr>
      <a:lvl4pPr marL="1028700" indent="-228600" algn="ctr" rtl="0" eaLnBrk="0" fontAlgn="base" hangingPunct="0">
        <a:spcBef>
          <a:spcPct val="20000"/>
        </a:spcBef>
        <a:spcAft>
          <a:spcPct val="0"/>
        </a:spcAft>
        <a:buFont typeface="Arial" charset="0"/>
        <a:buChar char="◦"/>
        <a:defRPr sz="2000">
          <a:solidFill>
            <a:schemeClr val="tx1"/>
          </a:solidFill>
          <a:latin typeface="+mn-lt"/>
        </a:defRPr>
      </a:lvl4pPr>
      <a:lvl5pPr marL="2057400" indent="-228600" algn="ctr" rtl="0" eaLnBrk="0" fontAlgn="base" hangingPunct="0">
        <a:spcBef>
          <a:spcPct val="20000"/>
        </a:spcBef>
        <a:spcAft>
          <a:spcPct val="0"/>
        </a:spcAft>
        <a:buChar char="»"/>
        <a:defRPr sz="2000">
          <a:solidFill>
            <a:schemeClr val="tx1"/>
          </a:solidFill>
          <a:latin typeface="+mn-lt"/>
        </a:defRPr>
      </a:lvl5pPr>
      <a:lvl6pPr marL="2514600" indent="-228600" algn="ctr" rtl="0" fontAlgn="base">
        <a:spcBef>
          <a:spcPct val="20000"/>
        </a:spcBef>
        <a:spcAft>
          <a:spcPct val="0"/>
        </a:spcAft>
        <a:buChar char="»"/>
        <a:defRPr sz="2000">
          <a:solidFill>
            <a:schemeClr val="tx1"/>
          </a:solidFill>
          <a:latin typeface="+mn-lt"/>
        </a:defRPr>
      </a:lvl6pPr>
      <a:lvl7pPr marL="2971800" indent="-228600" algn="ctr" rtl="0" fontAlgn="base">
        <a:spcBef>
          <a:spcPct val="20000"/>
        </a:spcBef>
        <a:spcAft>
          <a:spcPct val="0"/>
        </a:spcAft>
        <a:buChar char="»"/>
        <a:defRPr sz="2000">
          <a:solidFill>
            <a:schemeClr val="tx1"/>
          </a:solidFill>
          <a:latin typeface="+mn-lt"/>
        </a:defRPr>
      </a:lvl7pPr>
      <a:lvl8pPr marL="3429000" indent="-228600" algn="ctr" rtl="0" fontAlgn="base">
        <a:spcBef>
          <a:spcPct val="20000"/>
        </a:spcBef>
        <a:spcAft>
          <a:spcPct val="0"/>
        </a:spcAft>
        <a:buChar char="»"/>
        <a:defRPr sz="2000">
          <a:solidFill>
            <a:schemeClr val="tx1"/>
          </a:solidFill>
          <a:latin typeface="+mn-lt"/>
        </a:defRPr>
      </a:lvl8pPr>
      <a:lvl9pPr marL="3886200" indent="-228600" algn="ctr"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6.wmf"/><Relationship Id="rId4" Type="http://schemas.openxmlformats.org/officeDocument/2006/relationships/image" Target="../media/image25.wmf"/></Relationships>
</file>

<file path=ppt/slides/_rels/slide1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4.gif"/><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4.gif"/><Relationship Id="rId4" Type="http://schemas.openxmlformats.org/officeDocument/2006/relationships/image" Target="../media/image16.gif"/></Relationships>
</file>

<file path=ppt/slides/_rels/slide6.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gif"/><Relationship Id="rId4" Type="http://schemas.openxmlformats.org/officeDocument/2006/relationships/image" Target="../media/image16.gif"/></Relationships>
</file>

<file path=ppt/slides/_rels/slide7.xml.rels><?xml version="1.0" encoding="UTF-8" standalone="yes"?>
<Relationships xmlns="http://schemas.openxmlformats.org/package/2006/relationships"><Relationship Id="rId8" Type="http://schemas.openxmlformats.org/officeDocument/2006/relationships/image" Target="../media/image21.gif"/><Relationship Id="rId3" Type="http://schemas.openxmlformats.org/officeDocument/2006/relationships/image" Target="../media/image17.wmf"/><Relationship Id="rId7" Type="http://schemas.openxmlformats.org/officeDocument/2006/relationships/image" Target="../media/image20.gif"/><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19.wmf"/><Relationship Id="rId5" Type="http://schemas.openxmlformats.org/officeDocument/2006/relationships/image" Target="../media/image15.gif"/><Relationship Id="rId4" Type="http://schemas.openxmlformats.org/officeDocument/2006/relationships/image" Target="../media/image18.gif"/><Relationship Id="rId9" Type="http://schemas.openxmlformats.org/officeDocument/2006/relationships/image" Target="../media/image14.gif"/></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96900" y="123371"/>
            <a:ext cx="7950200" cy="1143000"/>
          </a:xfrm>
        </p:spPr>
        <p:txBody>
          <a:bodyPr/>
          <a:lstStyle/>
          <a:p>
            <a:pPr eaLnBrk="1" hangingPunct="1"/>
            <a:r>
              <a:rPr lang="en-US" dirty="0" smtClean="0"/>
              <a:t>ERCOT MARKET EDUCATION</a:t>
            </a:r>
          </a:p>
        </p:txBody>
      </p:sp>
      <p:sp>
        <p:nvSpPr>
          <p:cNvPr id="4" name="Subtitle 3"/>
          <p:cNvSpPr>
            <a:spLocks noGrp="1"/>
          </p:cNvSpPr>
          <p:nvPr>
            <p:ph type="subTitle" idx="1"/>
          </p:nvPr>
        </p:nvSpPr>
        <p:spPr>
          <a:xfrm>
            <a:off x="190005" y="1266371"/>
            <a:ext cx="8680863" cy="660400"/>
          </a:xfrm>
        </p:spPr>
        <p:txBody>
          <a:bodyPr/>
          <a:lstStyle/>
          <a:p>
            <a:pPr eaLnBrk="1" hangingPunct="1"/>
            <a:r>
              <a:rPr lang="en-US" dirty="0"/>
              <a:t>Renewable Energy Credit </a:t>
            </a:r>
            <a:r>
              <a:rPr lang="en-US" dirty="0" smtClean="0"/>
              <a:t>Trading </a:t>
            </a:r>
            <a:r>
              <a:rPr lang="en-US" dirty="0"/>
              <a:t>Program</a:t>
            </a:r>
          </a:p>
        </p:txBody>
      </p:sp>
      <p:sp>
        <p:nvSpPr>
          <p:cNvPr id="5" name="Rectangle 3"/>
          <p:cNvSpPr>
            <a:spLocks noChangeArrowheads="1"/>
          </p:cNvSpPr>
          <p:nvPr/>
        </p:nvSpPr>
        <p:spPr bwMode="auto">
          <a:xfrm>
            <a:off x="941944" y="2032867"/>
            <a:ext cx="72421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eaLnBrk="1" hangingPunct="1"/>
            <a:r>
              <a:rPr lang="en-US" dirty="0" smtClean="0">
                <a:solidFill>
                  <a:schemeClr val="bg1"/>
                </a:solidFill>
              </a:rPr>
              <a:t>ERCOT </a:t>
            </a:r>
            <a:r>
              <a:rPr lang="en-US" dirty="0">
                <a:solidFill>
                  <a:schemeClr val="bg1"/>
                </a:solidFill>
              </a:rPr>
              <a:t>101:  Understanding the Tools of the Texas Retail Market</a:t>
            </a:r>
          </a:p>
        </p:txBody>
      </p:sp>
      <p:sp>
        <p:nvSpPr>
          <p:cNvPr id="2" name="Rectangle 1"/>
          <p:cNvSpPr/>
          <p:nvPr/>
        </p:nvSpPr>
        <p:spPr>
          <a:xfrm>
            <a:off x="3726872" y="2217533"/>
            <a:ext cx="1672253" cy="707886"/>
          </a:xfrm>
          <a:prstGeom prst="rect">
            <a:avLst/>
          </a:prstGeom>
        </p:spPr>
        <p:txBody>
          <a:bodyPr wrap="none">
            <a:spAutoFit/>
          </a:bodyPr>
          <a:lstStyle/>
          <a:p>
            <a:pPr algn="ctr" eaLnBrk="1" hangingPunct="1"/>
            <a:r>
              <a:rPr lang="en-US" dirty="0">
                <a:solidFill>
                  <a:schemeClr val="bg1"/>
                </a:solidFill>
              </a:rPr>
              <a:t>April 25, 2013</a:t>
            </a:r>
            <a:endParaRPr lang="en-US" sz="4000" dirty="0">
              <a:solidFill>
                <a:schemeClr val="bg1"/>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290" name="Rectangle 2"/>
          <p:cNvSpPr>
            <a:spLocks noGrp="1" noChangeArrowheads="1"/>
          </p:cNvSpPr>
          <p:nvPr>
            <p:ph type="body" idx="1"/>
          </p:nvPr>
        </p:nvSpPr>
        <p:spPr>
          <a:xfrm>
            <a:off x="762000" y="1297380"/>
            <a:ext cx="7696200" cy="5334000"/>
          </a:xfrm>
        </p:spPr>
        <p:txBody>
          <a:bodyPr/>
          <a:lstStyle/>
          <a:p>
            <a:pPr eaLnBrk="1" hangingPunct="1"/>
            <a:r>
              <a:rPr lang="en-US" sz="2000" dirty="0" smtClean="0"/>
              <a:t>Program Applies to:</a:t>
            </a:r>
          </a:p>
          <a:p>
            <a:pPr lvl="1" eaLnBrk="1" hangingPunct="1"/>
            <a:r>
              <a:rPr lang="en-US" sz="2000" dirty="0" smtClean="0"/>
              <a:t>Retail Entities</a:t>
            </a:r>
          </a:p>
          <a:p>
            <a:pPr lvl="2" eaLnBrk="1" hangingPunct="1"/>
            <a:r>
              <a:rPr lang="en-US" sz="2000" dirty="0" smtClean="0"/>
              <a:t>Municipally Owned Utilities (MOU) </a:t>
            </a:r>
          </a:p>
          <a:p>
            <a:pPr lvl="2" eaLnBrk="1" hangingPunct="1">
              <a:buFontTx/>
              <a:buNone/>
            </a:pPr>
            <a:r>
              <a:rPr lang="en-US" sz="2000" dirty="0" smtClean="0">
                <a:solidFill>
                  <a:srgbClr val="FF0000"/>
                </a:solidFill>
              </a:rPr>
              <a:t>   </a:t>
            </a:r>
            <a:r>
              <a:rPr lang="en-US" sz="2000" dirty="0" smtClean="0"/>
              <a:t>that offer Customer Choice.</a:t>
            </a:r>
          </a:p>
          <a:p>
            <a:pPr lvl="2" eaLnBrk="1" hangingPunct="1"/>
            <a:r>
              <a:rPr lang="en-US" sz="2000" dirty="0" smtClean="0"/>
              <a:t>Generation and Transmission Cooperatives that offer Customer Choice </a:t>
            </a:r>
          </a:p>
          <a:p>
            <a:pPr lvl="2" eaLnBrk="1" hangingPunct="1"/>
            <a:r>
              <a:rPr lang="en-US" sz="2000" dirty="0" smtClean="0"/>
              <a:t>Retail Electric Providers (REPs)</a:t>
            </a:r>
          </a:p>
          <a:p>
            <a:pPr lvl="2" eaLnBrk="1" hangingPunct="1"/>
            <a:r>
              <a:rPr lang="en-US" sz="2000" dirty="0" smtClean="0"/>
              <a:t>Investor Owned Utilities that have unbundled pursuant to PURA Chapter 30</a:t>
            </a:r>
          </a:p>
          <a:p>
            <a:pPr lvl="2" eaLnBrk="1" hangingPunct="1"/>
            <a:endParaRPr lang="en-US" sz="2000" dirty="0" smtClean="0"/>
          </a:p>
          <a:p>
            <a:pPr eaLnBrk="1" hangingPunct="1"/>
            <a:r>
              <a:rPr lang="en-US" sz="2000" dirty="0" smtClean="0"/>
              <a:t>Texas-wide</a:t>
            </a:r>
          </a:p>
          <a:p>
            <a:pPr eaLnBrk="1" hangingPunct="1"/>
            <a:endParaRPr lang="en-US" sz="2000" dirty="0" smtClean="0"/>
          </a:p>
          <a:p>
            <a:pPr eaLnBrk="1" hangingPunct="1"/>
            <a:r>
              <a:rPr lang="en-US" sz="2000" dirty="0" smtClean="0"/>
              <a:t>Requires submission of RECs/CPs annually for Compliance</a:t>
            </a:r>
          </a:p>
        </p:txBody>
      </p:sp>
      <p:pic>
        <p:nvPicPr>
          <p:cNvPr id="12291" name="Picture 3" descr="j03322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0306" y="1307275"/>
            <a:ext cx="1306887" cy="1234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Rectangle 4"/>
          <p:cNvSpPr>
            <a:spLocks noGrp="1" noChangeArrowheads="1"/>
          </p:cNvSpPr>
          <p:nvPr>
            <p:ph type="title"/>
          </p:nvPr>
        </p:nvSpPr>
        <p:spPr>
          <a:xfrm>
            <a:off x="83126" y="0"/>
            <a:ext cx="9060873" cy="609600"/>
          </a:xfrm>
        </p:spPr>
        <p:txBody>
          <a:bodyPr/>
          <a:lstStyle/>
          <a:p>
            <a:pPr eaLnBrk="1" hangingPunct="1"/>
            <a:r>
              <a:rPr lang="en-US" b="1" dirty="0" smtClean="0"/>
              <a:t>REC Program Overview</a:t>
            </a:r>
          </a:p>
        </p:txBody>
      </p:sp>
    </p:spTree>
    <p:extLst>
      <p:ext uri="{BB962C8B-B14F-4D97-AF65-F5344CB8AC3E}">
        <p14:creationId xmlns:p14="http://schemas.microsoft.com/office/powerpoint/2010/main" val="377665674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a:xfrm>
            <a:off x="762000" y="1311235"/>
            <a:ext cx="7543800" cy="3733800"/>
          </a:xfrm>
        </p:spPr>
        <p:txBody>
          <a:bodyPr/>
          <a:lstStyle/>
          <a:p>
            <a:pPr eaLnBrk="1" hangingPunct="1">
              <a:lnSpc>
                <a:spcPct val="80000"/>
              </a:lnSpc>
            </a:pPr>
            <a:r>
              <a:rPr lang="en-US" sz="2400" dirty="0" smtClean="0"/>
              <a:t>REC Program:  </a:t>
            </a:r>
          </a:p>
          <a:p>
            <a:pPr lvl="1" eaLnBrk="1" hangingPunct="1">
              <a:lnSpc>
                <a:spcPct val="80000"/>
              </a:lnSpc>
            </a:pPr>
            <a:r>
              <a:rPr lang="en-US" sz="2400" dirty="0" smtClean="0"/>
              <a:t>Annual REC Compliance Requirement for REPs</a:t>
            </a:r>
          </a:p>
          <a:p>
            <a:pPr lvl="1" eaLnBrk="1" hangingPunct="1">
              <a:lnSpc>
                <a:spcPct val="80000"/>
              </a:lnSpc>
            </a:pPr>
            <a:endParaRPr lang="en-US" sz="2400" dirty="0" smtClean="0"/>
          </a:p>
          <a:p>
            <a:pPr lvl="2" eaLnBrk="1" hangingPunct="1">
              <a:lnSpc>
                <a:spcPct val="80000"/>
              </a:lnSpc>
            </a:pPr>
            <a:r>
              <a:rPr lang="en-US" sz="2000" dirty="0" smtClean="0"/>
              <a:t>REPs are required to submit RECs/CPs annually in proportion to retail load served in TX</a:t>
            </a:r>
          </a:p>
          <a:p>
            <a:pPr lvl="1" eaLnBrk="1" hangingPunct="1">
              <a:lnSpc>
                <a:spcPct val="80000"/>
              </a:lnSpc>
            </a:pPr>
            <a:endParaRPr lang="en-US" sz="2400" dirty="0" smtClean="0"/>
          </a:p>
          <a:p>
            <a:pPr eaLnBrk="1" hangingPunct="1">
              <a:lnSpc>
                <a:spcPct val="80000"/>
              </a:lnSpc>
            </a:pPr>
            <a:r>
              <a:rPr lang="en-US" sz="2400" dirty="0" smtClean="0"/>
              <a:t>PUC Labeling Initiative: </a:t>
            </a:r>
          </a:p>
          <a:p>
            <a:pPr lvl="1" eaLnBrk="1" hangingPunct="1">
              <a:lnSpc>
                <a:spcPct val="80000"/>
              </a:lnSpc>
            </a:pPr>
            <a:r>
              <a:rPr lang="en-US" sz="2400" dirty="0" smtClean="0"/>
              <a:t>RECs/CPs are for verification of advertising claims for green power</a:t>
            </a:r>
          </a:p>
          <a:p>
            <a:pPr eaLnBrk="1" hangingPunct="1">
              <a:lnSpc>
                <a:spcPct val="80000"/>
              </a:lnSpc>
            </a:pPr>
            <a:endParaRPr lang="en-US" sz="2400" dirty="0" smtClean="0"/>
          </a:p>
        </p:txBody>
      </p:sp>
      <p:sp>
        <p:nvSpPr>
          <p:cNvPr id="13315" name="Rectangle 3"/>
          <p:cNvSpPr>
            <a:spLocks noGrp="1" noChangeArrowheads="1"/>
          </p:cNvSpPr>
          <p:nvPr>
            <p:ph type="title"/>
          </p:nvPr>
        </p:nvSpPr>
        <p:spPr>
          <a:xfrm>
            <a:off x="178130" y="136525"/>
            <a:ext cx="8491208" cy="320675"/>
          </a:xfrm>
        </p:spPr>
        <p:txBody>
          <a:bodyPr/>
          <a:lstStyle/>
          <a:p>
            <a:pPr eaLnBrk="1" hangingPunct="1"/>
            <a:r>
              <a:rPr lang="en-US" b="1" dirty="0" smtClean="0"/>
              <a:t>REC Uses</a:t>
            </a:r>
          </a:p>
        </p:txBody>
      </p:sp>
      <p:pic>
        <p:nvPicPr>
          <p:cNvPr id="13316" name="Picture 4" descr="bd20043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724400"/>
            <a:ext cx="2057400"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7" name="Picture 5" descr="j01978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05200" y="4724400"/>
            <a:ext cx="1828800"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18" name="Picture 6" descr="na01074_"/>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86600" y="4648200"/>
            <a:ext cx="1752600"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357899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body" idx="1"/>
          </p:nvPr>
        </p:nvSpPr>
        <p:spPr>
          <a:xfrm>
            <a:off x="381000" y="1543793"/>
            <a:ext cx="8229600" cy="4343400"/>
          </a:xfrm>
        </p:spPr>
        <p:txBody>
          <a:bodyPr/>
          <a:lstStyle/>
          <a:p>
            <a:pPr lvl="1" eaLnBrk="1" hangingPunct="1">
              <a:buFontTx/>
              <a:buChar char="•"/>
            </a:pPr>
            <a:r>
              <a:rPr lang="en-US" sz="2200" dirty="0" smtClean="0"/>
              <a:t>Apply to PUCT for certification as a REC generator</a:t>
            </a:r>
          </a:p>
          <a:p>
            <a:pPr lvl="1" eaLnBrk="1" hangingPunct="1">
              <a:buFontTx/>
              <a:buChar char="•"/>
            </a:pPr>
            <a:r>
              <a:rPr lang="en-US" sz="2200" dirty="0" smtClean="0"/>
              <a:t>Apply to ERCOT for REC account</a:t>
            </a:r>
          </a:p>
          <a:p>
            <a:pPr lvl="1" eaLnBrk="1" hangingPunct="1">
              <a:buFontTx/>
              <a:buChar char="•"/>
            </a:pPr>
            <a:r>
              <a:rPr lang="en-US" sz="2200" dirty="0" smtClean="0"/>
              <a:t>If not an ERCOT polled generator then the generator must enter monthly generation data in the ERCOT Web Site</a:t>
            </a:r>
          </a:p>
          <a:p>
            <a:pPr lvl="1" eaLnBrk="1" hangingPunct="1">
              <a:buFontTx/>
              <a:buChar char="•"/>
            </a:pPr>
            <a:r>
              <a:rPr lang="en-US" sz="2200" dirty="0" smtClean="0"/>
              <a:t>Generate &amp; Sell Energy </a:t>
            </a:r>
          </a:p>
          <a:p>
            <a:pPr lvl="2" eaLnBrk="1" hangingPunct="1">
              <a:buFont typeface="Arial" charset="0"/>
              <a:buChar char="–"/>
            </a:pPr>
            <a:r>
              <a:rPr lang="en-US" sz="2200" dirty="0" smtClean="0"/>
              <a:t>Separate Energy from Credits</a:t>
            </a:r>
          </a:p>
          <a:p>
            <a:pPr lvl="2" eaLnBrk="1" hangingPunct="1">
              <a:buFont typeface="Arial" charset="0"/>
              <a:buChar char="–"/>
            </a:pPr>
            <a:r>
              <a:rPr lang="en-US" sz="2200" dirty="0" smtClean="0"/>
              <a:t>Two revenue streams for generators</a:t>
            </a:r>
          </a:p>
          <a:p>
            <a:pPr lvl="1" eaLnBrk="1" hangingPunct="1">
              <a:buFontTx/>
              <a:buChar char="•"/>
            </a:pPr>
            <a:r>
              <a:rPr lang="en-US" sz="2200" dirty="0" smtClean="0"/>
              <a:t>Receive and Sell RECs</a:t>
            </a:r>
          </a:p>
          <a:p>
            <a:pPr lvl="1" eaLnBrk="1" hangingPunct="1">
              <a:buFontTx/>
              <a:buChar char="•"/>
            </a:pPr>
            <a:endParaRPr lang="en-US" sz="2200" dirty="0" smtClean="0"/>
          </a:p>
        </p:txBody>
      </p:sp>
      <p:sp>
        <p:nvSpPr>
          <p:cNvPr id="14339" name="Rectangle 3"/>
          <p:cNvSpPr>
            <a:spLocks noGrp="1" noChangeArrowheads="1"/>
          </p:cNvSpPr>
          <p:nvPr>
            <p:ph type="title"/>
          </p:nvPr>
        </p:nvSpPr>
        <p:spPr>
          <a:xfrm>
            <a:off x="152400" y="0"/>
            <a:ext cx="8305800" cy="609600"/>
          </a:xfrm>
        </p:spPr>
        <p:txBody>
          <a:bodyPr/>
          <a:lstStyle/>
          <a:p>
            <a:pPr eaLnBrk="1" hangingPunct="1"/>
            <a:r>
              <a:rPr lang="en-US" b="1" dirty="0" smtClean="0"/>
              <a:t>MP Responsibilities: Generators</a:t>
            </a:r>
          </a:p>
        </p:txBody>
      </p:sp>
      <p:pic>
        <p:nvPicPr>
          <p:cNvPr id="14340" name="Picture 4" descr="bd06971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37662" y="3852552"/>
            <a:ext cx="2672938" cy="21672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534167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body" idx="1"/>
          </p:nvPr>
        </p:nvSpPr>
        <p:spPr>
          <a:xfrm>
            <a:off x="1010392" y="1235033"/>
            <a:ext cx="7620000" cy="4038600"/>
          </a:xfrm>
        </p:spPr>
        <p:txBody>
          <a:bodyPr/>
          <a:lstStyle/>
          <a:p>
            <a:pPr eaLnBrk="1" hangingPunct="1"/>
            <a:r>
              <a:rPr lang="en-US" dirty="0" smtClean="0"/>
              <a:t>Competitive Retail Electric Providers</a:t>
            </a:r>
          </a:p>
          <a:p>
            <a:pPr lvl="1" eaLnBrk="1" hangingPunct="1"/>
            <a:r>
              <a:rPr lang="en-US" dirty="0" smtClean="0"/>
              <a:t>Apply to ERCOT for REC account after certification</a:t>
            </a:r>
          </a:p>
          <a:p>
            <a:pPr lvl="1" eaLnBrk="1" hangingPunct="1"/>
            <a:r>
              <a:rPr lang="en-US" dirty="0" smtClean="0"/>
              <a:t>Receive notification of annual REC Compliance Requirement from ERCOT by January 31</a:t>
            </a:r>
            <a:r>
              <a:rPr lang="en-US" baseline="30000" dirty="0" smtClean="0"/>
              <a:t>st</a:t>
            </a:r>
            <a:r>
              <a:rPr lang="en-US" dirty="0" smtClean="0"/>
              <a:t> </a:t>
            </a:r>
          </a:p>
          <a:p>
            <a:pPr lvl="1" eaLnBrk="1" hangingPunct="1"/>
            <a:r>
              <a:rPr lang="en-US" dirty="0" smtClean="0"/>
              <a:t>Submit REC Compliance numbers to ERCOT by March 31</a:t>
            </a:r>
            <a:r>
              <a:rPr lang="en-US" baseline="30000" dirty="0" smtClean="0"/>
              <a:t>st</a:t>
            </a:r>
            <a:r>
              <a:rPr lang="en-US" dirty="0" smtClean="0"/>
              <a:t> </a:t>
            </a:r>
          </a:p>
          <a:p>
            <a:pPr lvl="1" eaLnBrk="1" hangingPunct="1"/>
            <a:r>
              <a:rPr lang="en-US" dirty="0" smtClean="0"/>
              <a:t>If load is not in ERCOT, then CR must enter load data in ERCOT web site</a:t>
            </a:r>
          </a:p>
          <a:p>
            <a:pPr eaLnBrk="1" hangingPunct="1"/>
            <a:r>
              <a:rPr lang="en-US" dirty="0" smtClean="0"/>
              <a:t>Other Entities</a:t>
            </a:r>
          </a:p>
          <a:p>
            <a:pPr lvl="1" eaLnBrk="1" hangingPunct="1"/>
            <a:r>
              <a:rPr lang="en-US" dirty="0" smtClean="0"/>
              <a:t>No Restrictions on Participation </a:t>
            </a:r>
          </a:p>
          <a:p>
            <a:pPr lvl="1" eaLnBrk="1" hangingPunct="1"/>
            <a:r>
              <a:rPr lang="en-US" dirty="0" smtClean="0"/>
              <a:t>Apply to ERCOT for REC account</a:t>
            </a:r>
          </a:p>
        </p:txBody>
      </p:sp>
      <p:sp>
        <p:nvSpPr>
          <p:cNvPr id="15363" name="Rectangle 3"/>
          <p:cNvSpPr>
            <a:spLocks noGrp="1" noChangeArrowheads="1"/>
          </p:cNvSpPr>
          <p:nvPr>
            <p:ph type="title"/>
          </p:nvPr>
        </p:nvSpPr>
        <p:spPr>
          <a:xfrm>
            <a:off x="152400" y="0"/>
            <a:ext cx="8610600" cy="609600"/>
          </a:xfrm>
        </p:spPr>
        <p:txBody>
          <a:bodyPr/>
          <a:lstStyle/>
          <a:p>
            <a:pPr eaLnBrk="1" hangingPunct="1"/>
            <a:r>
              <a:rPr lang="en-US" b="1" dirty="0" smtClean="0"/>
              <a:t>MP Responsibilities: CRs and Others</a:t>
            </a:r>
          </a:p>
        </p:txBody>
      </p:sp>
      <p:pic>
        <p:nvPicPr>
          <p:cNvPr id="15364" name="Picture 4" descr="bs01029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15200" y="4267200"/>
            <a:ext cx="1563688" cy="171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158014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body" idx="1"/>
          </p:nvPr>
        </p:nvSpPr>
        <p:spPr>
          <a:xfrm>
            <a:off x="571500" y="1219200"/>
            <a:ext cx="7391400" cy="5486400"/>
          </a:xfrm>
        </p:spPr>
        <p:txBody>
          <a:bodyPr lIns="92075" tIns="46038" rIns="92075" bIns="46038"/>
          <a:lstStyle/>
          <a:p>
            <a:pPr eaLnBrk="1" hangingPunct="1"/>
            <a:r>
              <a:rPr lang="en-US" dirty="0" smtClean="0"/>
              <a:t>All data available online for 3 years</a:t>
            </a:r>
          </a:p>
          <a:p>
            <a:pPr eaLnBrk="1" hangingPunct="1"/>
            <a:r>
              <a:rPr lang="en-US" dirty="0" smtClean="0"/>
              <a:t>No limits on REC Account Applications </a:t>
            </a:r>
          </a:p>
          <a:p>
            <a:pPr eaLnBrk="1" hangingPunct="1"/>
            <a:r>
              <a:rPr lang="en-US" dirty="0" smtClean="0"/>
              <a:t>All Activities Available Online </a:t>
            </a:r>
          </a:p>
          <a:p>
            <a:pPr lvl="1" eaLnBrk="1" hangingPunct="1"/>
            <a:r>
              <a:rPr lang="en-US" dirty="0" smtClean="0"/>
              <a:t>Account Registration</a:t>
            </a:r>
          </a:p>
          <a:p>
            <a:pPr lvl="1" eaLnBrk="1" hangingPunct="1"/>
            <a:r>
              <a:rPr lang="en-US" dirty="0" smtClean="0"/>
              <a:t>Trading</a:t>
            </a:r>
          </a:p>
          <a:p>
            <a:pPr eaLnBrk="1" hangingPunct="1"/>
            <a:r>
              <a:rPr lang="en-US" dirty="0" smtClean="0"/>
              <a:t>Secure Portal for REC Account Holders</a:t>
            </a:r>
          </a:p>
          <a:p>
            <a:pPr lvl="1" eaLnBrk="1" hangingPunct="1"/>
            <a:r>
              <a:rPr lang="en-US" dirty="0" smtClean="0"/>
              <a:t>Enable Account Activities:  View, sort, batch, or singly identify RECs to Transfer or Retire</a:t>
            </a:r>
          </a:p>
          <a:p>
            <a:pPr lvl="1" eaLnBrk="1" hangingPunct="1">
              <a:buFontTx/>
              <a:buNone/>
            </a:pPr>
            <a:endParaRPr lang="en-US" sz="2200" dirty="0" smtClean="0"/>
          </a:p>
        </p:txBody>
      </p:sp>
      <p:pic>
        <p:nvPicPr>
          <p:cNvPr id="16387" name="Picture 3" descr="CRTN_05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97634" y="4520541"/>
            <a:ext cx="2085109" cy="188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Text Box 4"/>
          <p:cNvSpPr txBox="1">
            <a:spLocks noChangeArrowheads="1"/>
          </p:cNvSpPr>
          <p:nvPr/>
        </p:nvSpPr>
        <p:spPr bwMode="auto">
          <a:xfrm>
            <a:off x="152400" y="152400"/>
            <a:ext cx="8229600" cy="396875"/>
          </a:xfrm>
          <a:prstGeom prst="rect">
            <a:avLst/>
          </a:prstGeom>
          <a:noFill/>
          <a:ln w="9525">
            <a:noFill/>
            <a:miter lim="800000"/>
            <a:headEnd/>
            <a:tailEnd/>
          </a:ln>
        </p:spPr>
        <p:txBody>
          <a:bodyPr>
            <a:spAutoFit/>
          </a:bodyPr>
          <a:lstStyle/>
          <a:p>
            <a:pPr>
              <a:spcBef>
                <a:spcPct val="50000"/>
              </a:spcBef>
              <a:defRPr/>
            </a:pPr>
            <a:r>
              <a:rPr lang="en-US" sz="2000" b="1" dirty="0">
                <a:solidFill>
                  <a:schemeClr val="bg1"/>
                </a:solidFill>
                <a:latin typeface="+mj-lt"/>
              </a:rPr>
              <a:t>ERCOT REC Website</a:t>
            </a:r>
          </a:p>
        </p:txBody>
      </p:sp>
    </p:spTree>
    <p:extLst>
      <p:ext uri="{BB962C8B-B14F-4D97-AF65-F5344CB8AC3E}">
        <p14:creationId xmlns:p14="http://schemas.microsoft.com/office/powerpoint/2010/main" val="2149815818"/>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52400" y="0"/>
            <a:ext cx="8305800" cy="609600"/>
          </a:xfrm>
        </p:spPr>
        <p:txBody>
          <a:bodyPr/>
          <a:lstStyle/>
          <a:p>
            <a:pPr eaLnBrk="1" hangingPunct="1"/>
            <a:r>
              <a:rPr lang="en-US" b="1" dirty="0" smtClean="0"/>
              <a:t>Where is REC Website?</a:t>
            </a:r>
          </a:p>
        </p:txBody>
      </p:sp>
      <p:sp>
        <p:nvSpPr>
          <p:cNvPr id="17411" name="Rectangle 3"/>
          <p:cNvSpPr>
            <a:spLocks noGrp="1" noChangeArrowheads="1"/>
          </p:cNvSpPr>
          <p:nvPr>
            <p:ph type="body" idx="1"/>
          </p:nvPr>
        </p:nvSpPr>
        <p:spPr/>
        <p:txBody>
          <a:bodyPr/>
          <a:lstStyle/>
          <a:p>
            <a:pPr eaLnBrk="1" hangingPunct="1">
              <a:buFontTx/>
              <a:buNone/>
            </a:pPr>
            <a:r>
              <a:rPr lang="en-US" sz="2400" dirty="0" smtClean="0"/>
              <a:t>Go to the ERCOT Website </a:t>
            </a:r>
          </a:p>
          <a:p>
            <a:pPr lvl="1" eaLnBrk="1" hangingPunct="1"/>
            <a:r>
              <a:rPr lang="en-US" sz="2400" dirty="0" smtClean="0"/>
              <a:t>www.ercot.com</a:t>
            </a:r>
          </a:p>
          <a:p>
            <a:pPr lvl="1" eaLnBrk="1" hangingPunct="1"/>
            <a:r>
              <a:rPr lang="en-US" sz="2400" dirty="0" smtClean="0"/>
              <a:t>Select View Other ERCOT Websites</a:t>
            </a:r>
          </a:p>
          <a:p>
            <a:pPr lvl="1" eaLnBrk="1" hangingPunct="1"/>
            <a:r>
              <a:rPr lang="en-US" sz="2400" dirty="0" smtClean="0"/>
              <a:t>Select Renewable Energy Credits -Texasrenewables.com</a:t>
            </a:r>
          </a:p>
          <a:p>
            <a:pPr lvl="1" eaLnBrk="1" hangingPunct="1"/>
            <a:r>
              <a:rPr lang="en-US" sz="2400" dirty="0" smtClean="0"/>
              <a:t>Select Login (New Users will need to register.)</a:t>
            </a:r>
          </a:p>
          <a:p>
            <a:pPr lvl="1" eaLnBrk="1" hangingPunct="1"/>
            <a:endParaRPr lang="en-US" sz="2400" dirty="0" smtClean="0"/>
          </a:p>
          <a:p>
            <a:pPr eaLnBrk="1" hangingPunct="1">
              <a:buFontTx/>
              <a:buNone/>
            </a:pPr>
            <a:r>
              <a:rPr lang="en-US" sz="2400" dirty="0" smtClean="0"/>
              <a:t>Some features do not require a login</a:t>
            </a:r>
          </a:p>
        </p:txBody>
      </p:sp>
    </p:spTree>
    <p:extLst>
      <p:ext uri="{BB962C8B-B14F-4D97-AF65-F5344CB8AC3E}">
        <p14:creationId xmlns:p14="http://schemas.microsoft.com/office/powerpoint/2010/main" val="997025359"/>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b="1" dirty="0" smtClean="0"/>
              <a:t>Reference Material</a:t>
            </a:r>
          </a:p>
        </p:txBody>
      </p:sp>
      <p:sp>
        <p:nvSpPr>
          <p:cNvPr id="18435" name="Rectangle 3"/>
          <p:cNvSpPr>
            <a:spLocks noGrp="1" noChangeArrowheads="1"/>
          </p:cNvSpPr>
          <p:nvPr>
            <p:ph type="body" idx="1"/>
          </p:nvPr>
        </p:nvSpPr>
        <p:spPr/>
        <p:txBody>
          <a:bodyPr/>
          <a:lstStyle/>
          <a:p>
            <a:pPr marL="685800" eaLnBrk="1" hangingPunct="1">
              <a:buFont typeface="Arial" pitchFamily="34" charset="0"/>
              <a:buChar char="•"/>
            </a:pPr>
            <a:r>
              <a:rPr lang="en-US" dirty="0" smtClean="0"/>
              <a:t>Texas Legislative Website – SB 541 and 545 http://www.capitol.state.tx.us </a:t>
            </a:r>
          </a:p>
          <a:p>
            <a:pPr indent="0" eaLnBrk="1" hangingPunct="1"/>
            <a:endParaRPr lang="en-US" dirty="0" smtClean="0"/>
          </a:p>
          <a:p>
            <a:pPr marL="685800" eaLnBrk="1" hangingPunct="1">
              <a:buFont typeface="Arial" pitchFamily="34" charset="0"/>
              <a:buChar char="•"/>
            </a:pPr>
            <a:r>
              <a:rPr lang="en-US" dirty="0" smtClean="0"/>
              <a:t>PUCT Website – Substantive Rule 25.173, Goal for Renewable Energy - https://www.puc.state.tx.us/agency/rulesnlaws/subrules/electric/25.173/25.173.pdf</a:t>
            </a:r>
          </a:p>
          <a:p>
            <a:pPr indent="0" eaLnBrk="1" hangingPunct="1"/>
            <a:endParaRPr lang="en-US" dirty="0" smtClean="0"/>
          </a:p>
          <a:p>
            <a:pPr marL="685800" eaLnBrk="1" hangingPunct="1">
              <a:buFont typeface="Arial" pitchFamily="34" charset="0"/>
              <a:buChar char="•"/>
            </a:pPr>
            <a:r>
              <a:rPr lang="en-US" dirty="0" smtClean="0"/>
              <a:t>ERCOT Protocols Section 14:  State of Texas Renewable Energy Credit Trading Program – http://www.ercot.com/mktrules/nprotocols/current</a:t>
            </a:r>
          </a:p>
          <a:p>
            <a:pPr eaLnBrk="1" hangingPunct="1"/>
            <a:endParaRPr lang="en-US" dirty="0" smtClean="0"/>
          </a:p>
        </p:txBody>
      </p:sp>
    </p:spTree>
    <p:extLst>
      <p:ext uri="{BB962C8B-B14F-4D97-AF65-F5344CB8AC3E}">
        <p14:creationId xmlns:p14="http://schemas.microsoft.com/office/powerpoint/2010/main" val="1469765712"/>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b="1" dirty="0" smtClean="0"/>
              <a:t>Summary</a:t>
            </a:r>
          </a:p>
        </p:txBody>
      </p:sp>
      <p:sp>
        <p:nvSpPr>
          <p:cNvPr id="19459" name="Rectangle 3"/>
          <p:cNvSpPr>
            <a:spLocks noGrp="1" noChangeArrowheads="1"/>
          </p:cNvSpPr>
          <p:nvPr>
            <p:ph type="body" idx="1"/>
          </p:nvPr>
        </p:nvSpPr>
        <p:spPr/>
        <p:txBody>
          <a:bodyPr/>
          <a:lstStyle/>
          <a:p>
            <a:pPr indent="0" eaLnBrk="1" hangingPunct="1">
              <a:spcBef>
                <a:spcPct val="50000"/>
              </a:spcBef>
            </a:pPr>
            <a:r>
              <a:rPr lang="en-US" sz="2400" dirty="0" smtClean="0"/>
              <a:t>REC Program is Mandated by the PUCT and administered by ERCOT</a:t>
            </a:r>
          </a:p>
          <a:p>
            <a:pPr indent="0" eaLnBrk="1" hangingPunct="1">
              <a:spcBef>
                <a:spcPct val="50000"/>
              </a:spcBef>
            </a:pPr>
            <a:r>
              <a:rPr lang="en-US" sz="2400" dirty="0" smtClean="0"/>
              <a:t>All CR/REPs serving load must participate</a:t>
            </a:r>
          </a:p>
          <a:p>
            <a:pPr indent="0" eaLnBrk="1" hangingPunct="1">
              <a:spcBef>
                <a:spcPct val="50000"/>
              </a:spcBef>
            </a:pPr>
            <a:r>
              <a:rPr lang="en-US" sz="2400" dirty="0" smtClean="0"/>
              <a:t>All CR/REPs are responsible for their reported load</a:t>
            </a:r>
          </a:p>
          <a:p>
            <a:pPr indent="0" eaLnBrk="1" hangingPunct="1">
              <a:spcBef>
                <a:spcPct val="50000"/>
              </a:spcBef>
            </a:pPr>
            <a:r>
              <a:rPr lang="en-US" sz="2400" dirty="0" smtClean="0"/>
              <a:t>Everything can be done from the ERCOT Renewables website</a:t>
            </a:r>
          </a:p>
          <a:p>
            <a:pPr indent="0" eaLnBrk="1" hangingPunct="1">
              <a:spcBef>
                <a:spcPct val="50000"/>
              </a:spcBef>
            </a:pPr>
            <a:r>
              <a:rPr lang="en-US" sz="2400" dirty="0" smtClean="0"/>
              <a:t>Participation is optional for Generation Resources</a:t>
            </a:r>
          </a:p>
          <a:p>
            <a:pPr eaLnBrk="1" hangingPunct="1">
              <a:buFontTx/>
              <a:buNone/>
            </a:pPr>
            <a:endParaRPr lang="en-US" dirty="0" smtClean="0"/>
          </a:p>
        </p:txBody>
      </p:sp>
    </p:spTree>
    <p:extLst>
      <p:ext uri="{BB962C8B-B14F-4D97-AF65-F5344CB8AC3E}">
        <p14:creationId xmlns:p14="http://schemas.microsoft.com/office/powerpoint/2010/main" val="184334597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46038"/>
            <a:ext cx="8686800" cy="503237"/>
          </a:xfrm>
        </p:spPr>
        <p:txBody>
          <a:bodyPr/>
          <a:lstStyle/>
          <a:p>
            <a:pPr eaLnBrk="1" hangingPunct="1"/>
            <a:r>
              <a:rPr lang="en-US" b="1" dirty="0" smtClean="0"/>
              <a:t>Questions?</a:t>
            </a:r>
          </a:p>
        </p:txBody>
      </p:sp>
      <p:pic>
        <p:nvPicPr>
          <p:cNvPr id="20483" name="Picture 3" descr="BD00028_"/>
          <p:cNvPicPr>
            <a:picLocks noGrp="1" noChangeAspect="1" noChangeArrowheads="1"/>
          </p:cNvPicPr>
          <p:nvPr>
            <p:ph type="body" idx="1"/>
          </p:nvPr>
        </p:nvPicPr>
        <p:blipFill>
          <a:blip r:embed="rId2">
            <a:extLst>
              <a:ext uri="{28A0092B-C50C-407E-A947-70E740481C1C}">
                <a14:useLocalDpi xmlns:a14="http://schemas.microsoft.com/office/drawing/2010/main" val="0"/>
              </a:ext>
            </a:extLst>
          </a:blip>
          <a:srcRect/>
          <a:stretch>
            <a:fillRect/>
          </a:stretch>
        </p:blipFill>
        <p:spPr>
          <a:xfrm>
            <a:off x="2286000" y="1568533"/>
            <a:ext cx="4521200" cy="4267200"/>
          </a:xfrm>
        </p:spPr>
      </p:pic>
    </p:spTree>
    <p:extLst>
      <p:ext uri="{BB962C8B-B14F-4D97-AF65-F5344CB8AC3E}">
        <p14:creationId xmlns:p14="http://schemas.microsoft.com/office/powerpoint/2010/main" val="737336753"/>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b="1" dirty="0" smtClean="0"/>
              <a:t>Discussion Topics</a:t>
            </a:r>
          </a:p>
        </p:txBody>
      </p:sp>
      <p:sp>
        <p:nvSpPr>
          <p:cNvPr id="4099" name="Rectangle 3"/>
          <p:cNvSpPr>
            <a:spLocks noGrp="1" noChangeArrowheads="1"/>
          </p:cNvSpPr>
          <p:nvPr>
            <p:ph type="body" idx="1"/>
          </p:nvPr>
        </p:nvSpPr>
        <p:spPr/>
        <p:txBody>
          <a:bodyPr/>
          <a:lstStyle/>
          <a:p>
            <a:pPr indent="0" eaLnBrk="1" hangingPunct="1">
              <a:lnSpc>
                <a:spcPct val="150000"/>
              </a:lnSpc>
            </a:pPr>
            <a:r>
              <a:rPr lang="en-US" dirty="0" smtClean="0"/>
              <a:t>What is a REC - Renewable Energy Credit </a:t>
            </a:r>
          </a:p>
          <a:p>
            <a:pPr indent="0" eaLnBrk="1" hangingPunct="1">
              <a:lnSpc>
                <a:spcPct val="150000"/>
              </a:lnSpc>
            </a:pPr>
            <a:r>
              <a:rPr lang="en-US" dirty="0" smtClean="0"/>
              <a:t>What is a CP – Compliance Premium</a:t>
            </a:r>
          </a:p>
          <a:p>
            <a:pPr indent="0" eaLnBrk="1" hangingPunct="1">
              <a:lnSpc>
                <a:spcPct val="150000"/>
              </a:lnSpc>
            </a:pPr>
            <a:r>
              <a:rPr lang="en-US" dirty="0" smtClean="0"/>
              <a:t>Creation of Renewable Energy Credit (REC) Trading Program</a:t>
            </a:r>
          </a:p>
          <a:p>
            <a:pPr indent="0" eaLnBrk="1" hangingPunct="1">
              <a:lnSpc>
                <a:spcPct val="150000"/>
              </a:lnSpc>
            </a:pPr>
            <a:r>
              <a:rPr lang="en-US" dirty="0" smtClean="0"/>
              <a:t>Definition and Types of Renewable Energy </a:t>
            </a:r>
          </a:p>
          <a:p>
            <a:pPr indent="0" eaLnBrk="1" hangingPunct="1">
              <a:lnSpc>
                <a:spcPct val="150000"/>
              </a:lnSpc>
            </a:pPr>
            <a:r>
              <a:rPr lang="en-US" dirty="0" smtClean="0"/>
              <a:t>Program Administrator</a:t>
            </a:r>
            <a:endParaRPr lang="en-US" sz="1000" dirty="0" smtClean="0"/>
          </a:p>
          <a:p>
            <a:pPr indent="0" eaLnBrk="1" hangingPunct="1">
              <a:lnSpc>
                <a:spcPct val="150000"/>
              </a:lnSpc>
            </a:pPr>
            <a:r>
              <a:rPr lang="en-US" dirty="0" smtClean="0"/>
              <a:t>Overview of REC Trading Program</a:t>
            </a:r>
          </a:p>
          <a:p>
            <a:pPr indent="0" eaLnBrk="1" hangingPunct="1">
              <a:lnSpc>
                <a:spcPct val="150000"/>
              </a:lnSpc>
            </a:pPr>
            <a:r>
              <a:rPr lang="en-US" dirty="0" smtClean="0"/>
              <a:t>ERCOT Renewables Website</a:t>
            </a:r>
          </a:p>
          <a:p>
            <a:pPr eaLnBrk="1" hangingPunct="1"/>
            <a:endParaRPr lang="en-US" dirty="0" smtClean="0"/>
          </a:p>
        </p:txBody>
      </p:sp>
    </p:spTree>
    <p:extLst>
      <p:ext uri="{BB962C8B-B14F-4D97-AF65-F5344CB8AC3E}">
        <p14:creationId xmlns:p14="http://schemas.microsoft.com/office/powerpoint/2010/main" val="4039088679"/>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body" idx="1"/>
          </p:nvPr>
        </p:nvSpPr>
        <p:spPr>
          <a:xfrm>
            <a:off x="719447" y="1314450"/>
            <a:ext cx="7696200" cy="4038600"/>
          </a:xfrm>
        </p:spPr>
        <p:txBody>
          <a:bodyPr/>
          <a:lstStyle/>
          <a:p>
            <a:pPr indent="0" eaLnBrk="1" hangingPunct="1">
              <a:lnSpc>
                <a:spcPct val="75000"/>
              </a:lnSpc>
              <a:defRPr/>
            </a:pPr>
            <a:r>
              <a:rPr lang="en-US" sz="2000" dirty="0" smtClean="0"/>
              <a:t>A REC is a tradable instrument that represents (1) MWh of production from a PUCT certified renewable generator.</a:t>
            </a:r>
          </a:p>
          <a:p>
            <a:pPr indent="0" eaLnBrk="1" hangingPunct="1">
              <a:lnSpc>
                <a:spcPct val="75000"/>
              </a:lnSpc>
              <a:buFontTx/>
              <a:buNone/>
              <a:defRPr/>
            </a:pPr>
            <a:endParaRPr lang="en-US" sz="2000" dirty="0" smtClean="0"/>
          </a:p>
          <a:p>
            <a:pPr indent="0" eaLnBrk="1" hangingPunct="1">
              <a:lnSpc>
                <a:spcPct val="75000"/>
              </a:lnSpc>
              <a:defRPr/>
            </a:pPr>
            <a:r>
              <a:rPr lang="en-US" sz="2000" dirty="0" smtClean="0"/>
              <a:t>A CP is a tradable instrument that represents (1) MWh of production from a PUCT certified renewable generator other than wind.</a:t>
            </a:r>
          </a:p>
          <a:p>
            <a:pPr indent="0" eaLnBrk="1" hangingPunct="1">
              <a:lnSpc>
                <a:spcPct val="75000"/>
              </a:lnSpc>
              <a:defRPr/>
            </a:pPr>
            <a:endParaRPr lang="en-US" sz="2000" dirty="0" smtClean="0"/>
          </a:p>
          <a:p>
            <a:pPr marL="114300" lvl="1" indent="0" eaLnBrk="1" hangingPunct="1">
              <a:lnSpc>
                <a:spcPct val="75000"/>
              </a:lnSpc>
              <a:buNone/>
              <a:defRPr/>
            </a:pPr>
            <a:r>
              <a:rPr lang="en-US" dirty="0" smtClean="0"/>
              <a:t>   </a:t>
            </a:r>
            <a:r>
              <a:rPr lang="en-US" dirty="0" err="1" smtClean="0"/>
              <a:t>MWhs</a:t>
            </a:r>
            <a:r>
              <a:rPr lang="en-US" dirty="0" smtClean="0"/>
              <a:t> determine # of RECs and CPs :</a:t>
            </a:r>
          </a:p>
          <a:p>
            <a:pPr eaLnBrk="1" hangingPunct="1">
              <a:lnSpc>
                <a:spcPct val="75000"/>
              </a:lnSpc>
              <a:buFontTx/>
              <a:buNone/>
              <a:defRPr/>
            </a:pPr>
            <a:endParaRPr lang="en-US" sz="1000" dirty="0" smtClean="0"/>
          </a:p>
          <a:p>
            <a:pPr lvl="2" eaLnBrk="1" hangingPunct="1">
              <a:lnSpc>
                <a:spcPct val="75000"/>
              </a:lnSpc>
              <a:defRPr/>
            </a:pPr>
            <a:r>
              <a:rPr lang="en-US" sz="1600" dirty="0" smtClean="0"/>
              <a:t>Existing Generation (pre 2005) - 1 MWh of generated renewable energy =  1 REC</a:t>
            </a:r>
          </a:p>
          <a:p>
            <a:pPr lvl="2" eaLnBrk="1" hangingPunct="1">
              <a:lnSpc>
                <a:spcPct val="75000"/>
              </a:lnSpc>
              <a:defRPr/>
            </a:pPr>
            <a:r>
              <a:rPr lang="en-US" sz="1600" dirty="0" smtClean="0"/>
              <a:t>New Generation (Since 2005) – 1 MWh of generated renewable energy = 1 REC + 1 CP (equivalent to 2 RECs)</a:t>
            </a:r>
          </a:p>
          <a:p>
            <a:pPr lvl="2" eaLnBrk="1" hangingPunct="1">
              <a:lnSpc>
                <a:spcPct val="75000"/>
              </a:lnSpc>
              <a:buFontTx/>
              <a:buNone/>
              <a:defRPr/>
            </a:pPr>
            <a:endParaRPr lang="en-US" sz="900" dirty="0" smtClean="0"/>
          </a:p>
          <a:p>
            <a:pPr indent="0" eaLnBrk="1" hangingPunct="1">
              <a:lnSpc>
                <a:spcPct val="75000"/>
              </a:lnSpc>
              <a:defRPr/>
            </a:pPr>
            <a:r>
              <a:rPr lang="en-US" sz="2000" dirty="0" smtClean="0"/>
              <a:t>Each REC/CP is good for up to three compliance periods (two full years and the partial year in which it was created)</a:t>
            </a:r>
          </a:p>
          <a:p>
            <a:pPr eaLnBrk="1" hangingPunct="1">
              <a:lnSpc>
                <a:spcPct val="75000"/>
              </a:lnSpc>
              <a:defRPr/>
            </a:pPr>
            <a:endParaRPr lang="en-US" dirty="0" smtClean="0"/>
          </a:p>
        </p:txBody>
      </p:sp>
      <p:sp>
        <p:nvSpPr>
          <p:cNvPr id="5123" name="Rectangle 3"/>
          <p:cNvSpPr>
            <a:spLocks noGrp="1" noChangeArrowheads="1"/>
          </p:cNvSpPr>
          <p:nvPr>
            <p:ph type="title"/>
          </p:nvPr>
        </p:nvSpPr>
        <p:spPr>
          <a:xfrm>
            <a:off x="152400" y="136525"/>
            <a:ext cx="8686800" cy="320675"/>
          </a:xfrm>
        </p:spPr>
        <p:txBody>
          <a:bodyPr/>
          <a:lstStyle/>
          <a:p>
            <a:pPr eaLnBrk="1" hangingPunct="1"/>
            <a:r>
              <a:rPr lang="en-US" b="1" dirty="0" smtClean="0"/>
              <a:t>What is a REC?</a:t>
            </a:r>
          </a:p>
        </p:txBody>
      </p:sp>
      <p:pic>
        <p:nvPicPr>
          <p:cNvPr id="5124" name="Picture 7" descr="j0283597"/>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6477000" y="5148263"/>
            <a:ext cx="1111250" cy="112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8" descr="j0283596"/>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914400" y="5198269"/>
            <a:ext cx="10287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9" descr="j0282799"/>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5148263"/>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4995872"/>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dirty="0" smtClean="0"/>
              <a:t>Creation of REC Trading Program</a:t>
            </a:r>
          </a:p>
        </p:txBody>
      </p:sp>
      <p:sp>
        <p:nvSpPr>
          <p:cNvPr id="137219" name="Rectangle 3"/>
          <p:cNvSpPr>
            <a:spLocks noGrp="1" noChangeArrowheads="1"/>
          </p:cNvSpPr>
          <p:nvPr>
            <p:ph type="body" sz="half" idx="1"/>
          </p:nvPr>
        </p:nvSpPr>
        <p:spPr>
          <a:xfrm>
            <a:off x="457200" y="1189512"/>
            <a:ext cx="4724400" cy="5306291"/>
          </a:xfrm>
        </p:spPr>
        <p:txBody>
          <a:bodyPr/>
          <a:lstStyle/>
          <a:p>
            <a:pPr eaLnBrk="1" hangingPunct="1">
              <a:lnSpc>
                <a:spcPct val="90000"/>
              </a:lnSpc>
              <a:buFontTx/>
              <a:buNone/>
            </a:pPr>
            <a:r>
              <a:rPr lang="en-US" sz="1600" dirty="0" smtClean="0"/>
              <a:t>	Result of Legislation in SB7 and Public Utility Commission of Texas  (PUCT) – Substantive Rule 25.173, Goal for Renewable Energy and Amended by Senate Bill 20 of 2005</a:t>
            </a:r>
          </a:p>
          <a:p>
            <a:pPr indent="0" eaLnBrk="1" hangingPunct="1">
              <a:lnSpc>
                <a:spcPct val="90000"/>
              </a:lnSpc>
              <a:spcBef>
                <a:spcPct val="50000"/>
              </a:spcBef>
            </a:pPr>
            <a:r>
              <a:rPr lang="en-US" sz="1600" b="0" dirty="0" smtClean="0"/>
              <a:t>Ensure an additional 5000 megawatts (MW) of new generating capacity from renewable energy technologies is installed in Texas by 2015, to be increased to a total of 10,000 by 2025</a:t>
            </a:r>
          </a:p>
          <a:p>
            <a:pPr indent="0" eaLnBrk="1" hangingPunct="1">
              <a:lnSpc>
                <a:spcPct val="90000"/>
              </a:lnSpc>
              <a:spcBef>
                <a:spcPct val="50000"/>
              </a:spcBef>
            </a:pPr>
            <a:r>
              <a:rPr lang="en-US" sz="1600" b="0" dirty="0" smtClean="0"/>
              <a:t>Encourage the development, construction and operation of new renewable energy resources</a:t>
            </a:r>
          </a:p>
          <a:p>
            <a:pPr indent="0" eaLnBrk="1" hangingPunct="1">
              <a:lnSpc>
                <a:spcPct val="90000"/>
              </a:lnSpc>
              <a:spcBef>
                <a:spcPct val="50000"/>
              </a:spcBef>
            </a:pPr>
            <a:r>
              <a:rPr lang="en-US" sz="1600" b="0" dirty="0" smtClean="0"/>
              <a:t>To protect and enhance the quality of the environment in Texas through increased use of renewable resources</a:t>
            </a:r>
          </a:p>
          <a:p>
            <a:pPr indent="0" eaLnBrk="1" hangingPunct="1">
              <a:lnSpc>
                <a:spcPct val="90000"/>
              </a:lnSpc>
              <a:spcBef>
                <a:spcPct val="50000"/>
              </a:spcBef>
            </a:pPr>
            <a:r>
              <a:rPr lang="en-US" sz="1600" b="0" dirty="0" smtClean="0"/>
              <a:t>Ensure all customers have access to providers of energy generated by renewable energy resources</a:t>
            </a:r>
          </a:p>
          <a:p>
            <a:pPr indent="0" eaLnBrk="1" hangingPunct="1">
              <a:lnSpc>
                <a:spcPct val="90000"/>
              </a:lnSpc>
              <a:spcBef>
                <a:spcPct val="50000"/>
              </a:spcBef>
            </a:pPr>
            <a:r>
              <a:rPr lang="en-US" sz="1600" b="0" dirty="0" smtClean="0"/>
              <a:t>If existing generation is removed, the </a:t>
            </a:r>
            <a:r>
              <a:rPr lang="en-US" sz="1600" b="0" dirty="0" err="1" smtClean="0"/>
              <a:t>MWh</a:t>
            </a:r>
            <a:r>
              <a:rPr lang="en-US" sz="1600" b="0" dirty="0" smtClean="0"/>
              <a:t> lost must be replaced with new generation</a:t>
            </a:r>
          </a:p>
        </p:txBody>
      </p:sp>
      <p:graphicFrame>
        <p:nvGraphicFramePr>
          <p:cNvPr id="137221" name="Group 5"/>
          <p:cNvGraphicFramePr>
            <a:graphicFrameLocks noGrp="1"/>
          </p:cNvGraphicFramePr>
          <p:nvPr>
            <p:ph sz="half" idx="2"/>
            <p:extLst>
              <p:ext uri="{D42A27DB-BD31-4B8C-83A1-F6EECF244321}">
                <p14:modId xmlns:p14="http://schemas.microsoft.com/office/powerpoint/2010/main" val="3444188949"/>
              </p:ext>
            </p:extLst>
          </p:nvPr>
        </p:nvGraphicFramePr>
        <p:xfrm>
          <a:off x="5638800" y="1387434"/>
          <a:ext cx="3200400" cy="4724401"/>
        </p:xfrm>
        <a:graphic>
          <a:graphicData uri="http://schemas.openxmlformats.org/drawingml/2006/table">
            <a:tbl>
              <a:tblPr/>
              <a:tblGrid>
                <a:gridCol w="1087438"/>
                <a:gridCol w="2112962"/>
              </a:tblGrid>
              <a:tr h="11064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800" b="1" i="0" u="none" strike="noStrike" cap="none" normalizeH="0" baseline="0" dirty="0" smtClean="0">
                        <a:ln>
                          <a:noFill/>
                        </a:ln>
                        <a:solidFill>
                          <a:schemeClr val="tx1"/>
                        </a:solidFill>
                        <a:effectLst/>
                        <a:latin typeface="Arial"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MW Cumulative New Renewable Capacity</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1280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86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2005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1730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2007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2280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2009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3272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4264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5256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2015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5880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13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2025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rPr>
                        <a:t>10,000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92928742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721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721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372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7219">
                                            <p:txEl>
                                              <p:pRg st="2" end="2"/>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219">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7219">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721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3"/>
          <p:cNvSpPr>
            <a:spLocks noChangeArrowheads="1"/>
          </p:cNvSpPr>
          <p:nvPr/>
        </p:nvSpPr>
        <p:spPr bwMode="auto">
          <a:xfrm>
            <a:off x="1981200" y="2362200"/>
            <a:ext cx="71628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342900" algn="just">
              <a:tabLst>
                <a:tab pos="1584325" algn="l"/>
                <a:tab pos="1949450" algn="l"/>
                <a:tab pos="2316163" algn="l"/>
                <a:tab pos="5657850" algn="l"/>
              </a:tabLst>
            </a:pPr>
            <a:endParaRPr lang="en-US">
              <a:cs typeface="Arial" charset="0"/>
            </a:endParaRPr>
          </a:p>
          <a:p>
            <a:pPr indent="-342900" algn="just" eaLnBrk="0" hangingPunct="0">
              <a:tabLst>
                <a:tab pos="1584325" algn="l"/>
                <a:tab pos="1949450" algn="l"/>
                <a:tab pos="2316163" algn="l"/>
                <a:tab pos="5657850" algn="l"/>
              </a:tabLst>
            </a:pPr>
            <a:r>
              <a:rPr lang="en-US">
                <a:cs typeface="Arial" charset="0"/>
              </a:rPr>
              <a:t>	</a:t>
            </a:r>
            <a:endParaRPr lang="en-US"/>
          </a:p>
        </p:txBody>
      </p:sp>
      <p:pic>
        <p:nvPicPr>
          <p:cNvPr id="7171" name="Picture 6" descr="ag00538_"/>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962896"/>
            <a:ext cx="17351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Rectangle 8"/>
          <p:cNvSpPr>
            <a:spLocks noChangeArrowheads="1"/>
          </p:cNvSpPr>
          <p:nvPr/>
        </p:nvSpPr>
        <p:spPr bwMode="auto">
          <a:xfrm>
            <a:off x="381000" y="1173678"/>
            <a:ext cx="8229600" cy="396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a:spcBef>
                <a:spcPct val="50000"/>
              </a:spcBef>
            </a:pPr>
            <a:r>
              <a:rPr lang="en-US" sz="2700" b="1" dirty="0"/>
              <a:t>Renewable energy technology is any technology that:</a:t>
            </a:r>
          </a:p>
          <a:p>
            <a:pPr marL="342900" indent="-342900">
              <a:spcBef>
                <a:spcPct val="50000"/>
              </a:spcBef>
              <a:buFontTx/>
              <a:buChar char="•"/>
            </a:pPr>
            <a:r>
              <a:rPr lang="en-US" sz="2400" dirty="0"/>
              <a:t>Exclusively relies on an energy source that is naturally regenerated over a short time and is</a:t>
            </a:r>
          </a:p>
          <a:p>
            <a:pPr marL="742950" lvl="1" indent="-285750">
              <a:spcBef>
                <a:spcPct val="50000"/>
              </a:spcBef>
              <a:buFontTx/>
              <a:buChar char="–"/>
            </a:pPr>
            <a:r>
              <a:rPr lang="en-US" sz="2400" dirty="0"/>
              <a:t>Derived directly or indirectly from the sun and generates electricity</a:t>
            </a:r>
          </a:p>
          <a:p>
            <a:pPr marL="742950" lvl="1" indent="-285750">
              <a:spcBef>
                <a:spcPct val="50000"/>
              </a:spcBef>
              <a:buFontTx/>
              <a:buChar char="–"/>
            </a:pPr>
            <a:r>
              <a:rPr lang="en-US" sz="2400" dirty="0"/>
              <a:t>Derived from natural movements and mechanisms of the environment</a:t>
            </a:r>
          </a:p>
        </p:txBody>
      </p:sp>
      <p:sp>
        <p:nvSpPr>
          <p:cNvPr id="7173" name="Rectangle 10"/>
          <p:cNvSpPr>
            <a:spLocks noGrp="1" noChangeArrowheads="1"/>
          </p:cNvSpPr>
          <p:nvPr>
            <p:ph type="title"/>
          </p:nvPr>
        </p:nvSpPr>
        <p:spPr/>
        <p:txBody>
          <a:bodyPr/>
          <a:lstStyle/>
          <a:p>
            <a:pPr eaLnBrk="1" hangingPunct="1"/>
            <a:r>
              <a:rPr lang="en-US" b="1" dirty="0" smtClean="0"/>
              <a:t>Texas Definition Of Renewable</a:t>
            </a:r>
          </a:p>
        </p:txBody>
      </p:sp>
      <p:pic>
        <p:nvPicPr>
          <p:cNvPr id="7174" name="Picture 12" descr="j028309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5334371"/>
            <a:ext cx="12192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14" descr="j0282799"/>
          <p:cNvPicPr>
            <a:picLocks noGrp="1" noChangeAspect="1" noChangeArrowheads="1" noCrop="1"/>
          </p:cNvPicPr>
          <p:nvPr>
            <p:ph idx="1"/>
          </p:nvPr>
        </p:nvPicPr>
        <p:blipFill>
          <a:blip r:embed="rId5">
            <a:extLst>
              <a:ext uri="{28A0092B-C50C-407E-A947-70E740481C1C}">
                <a14:useLocalDpi xmlns:a14="http://schemas.microsoft.com/office/drawing/2010/main" val="0"/>
              </a:ext>
            </a:extLst>
          </a:blip>
          <a:srcRect/>
          <a:stretch>
            <a:fillRect/>
          </a:stretch>
        </p:blipFill>
        <p:spPr>
          <a:xfrm>
            <a:off x="3505200" y="5029200"/>
            <a:ext cx="1409700" cy="1409700"/>
          </a:xfrm>
        </p:spPr>
      </p:pic>
    </p:spTree>
    <p:extLst>
      <p:ext uri="{BB962C8B-B14F-4D97-AF65-F5344CB8AC3E}">
        <p14:creationId xmlns:p14="http://schemas.microsoft.com/office/powerpoint/2010/main" val="106909736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0"/>
            <a:ext cx="8229600" cy="609600"/>
          </a:xfrm>
        </p:spPr>
        <p:txBody>
          <a:bodyPr/>
          <a:lstStyle/>
          <a:p>
            <a:pPr eaLnBrk="1" hangingPunct="1"/>
            <a:r>
              <a:rPr lang="en-US" b="1" dirty="0" smtClean="0"/>
              <a:t>Texas Definition Of Renewable</a:t>
            </a:r>
          </a:p>
        </p:txBody>
      </p:sp>
      <p:sp>
        <p:nvSpPr>
          <p:cNvPr id="8195" name="Rectangle 3"/>
          <p:cNvSpPr>
            <a:spLocks noGrp="1" noChangeArrowheads="1"/>
          </p:cNvSpPr>
          <p:nvPr>
            <p:ph type="body" idx="1"/>
          </p:nvPr>
        </p:nvSpPr>
        <p:spPr>
          <a:xfrm>
            <a:off x="685800" y="1435925"/>
            <a:ext cx="7772400" cy="3352800"/>
          </a:xfrm>
        </p:spPr>
        <p:txBody>
          <a:bodyPr/>
          <a:lstStyle/>
          <a:p>
            <a:pPr>
              <a:lnSpc>
                <a:spcPct val="90000"/>
              </a:lnSpc>
              <a:spcBef>
                <a:spcPct val="50000"/>
              </a:spcBef>
              <a:buFontTx/>
              <a:buNone/>
            </a:pPr>
            <a:r>
              <a:rPr lang="en-US" sz="2400" dirty="0" smtClean="0"/>
              <a:t>Renewable Energy Technology does not rely on:</a:t>
            </a:r>
          </a:p>
          <a:p>
            <a:pPr lvl="1">
              <a:lnSpc>
                <a:spcPct val="90000"/>
              </a:lnSpc>
              <a:spcBef>
                <a:spcPct val="50000"/>
              </a:spcBef>
            </a:pPr>
            <a:r>
              <a:rPr lang="en-US" sz="2400" dirty="0" smtClean="0"/>
              <a:t>Energy resources derived from fossil fuels</a:t>
            </a:r>
          </a:p>
          <a:p>
            <a:pPr lvl="1">
              <a:lnSpc>
                <a:spcPct val="90000"/>
              </a:lnSpc>
              <a:spcBef>
                <a:spcPct val="50000"/>
              </a:spcBef>
            </a:pPr>
            <a:r>
              <a:rPr lang="en-US" sz="2400" dirty="0" smtClean="0"/>
              <a:t>Waste products from fossil fuels</a:t>
            </a:r>
          </a:p>
          <a:p>
            <a:pPr lvl="1">
              <a:lnSpc>
                <a:spcPct val="90000"/>
              </a:lnSpc>
              <a:spcBef>
                <a:spcPct val="50000"/>
              </a:spcBef>
            </a:pPr>
            <a:r>
              <a:rPr lang="en-US" sz="2400" dirty="0" smtClean="0"/>
              <a:t>Thermal solar energy (unless metered or accepted MMBTU Conversion Technology approved by PUCT)</a:t>
            </a:r>
          </a:p>
          <a:p>
            <a:pPr lvl="1">
              <a:lnSpc>
                <a:spcPct val="90000"/>
              </a:lnSpc>
              <a:spcBef>
                <a:spcPct val="50000"/>
              </a:spcBef>
            </a:pPr>
            <a:r>
              <a:rPr lang="en-US" sz="2400" dirty="0" smtClean="0"/>
              <a:t>Waste products from inorganic sources</a:t>
            </a:r>
          </a:p>
          <a:p>
            <a:pPr eaLnBrk="1" hangingPunct="1">
              <a:lnSpc>
                <a:spcPct val="90000"/>
              </a:lnSpc>
            </a:pPr>
            <a:endParaRPr lang="en-US" sz="2400" b="0" dirty="0" smtClean="0"/>
          </a:p>
        </p:txBody>
      </p:sp>
      <p:pic>
        <p:nvPicPr>
          <p:cNvPr id="8196" name="Picture 4" descr="ag00538_"/>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52400" y="4648200"/>
            <a:ext cx="1735138"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7" descr="j0283098"/>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6858000" y="4953000"/>
            <a:ext cx="121920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8" descr="j0282799"/>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581400" y="4800600"/>
            <a:ext cx="1409700" cy="1409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934310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52400" y="0"/>
            <a:ext cx="8991600" cy="762000"/>
          </a:xfrm>
        </p:spPr>
        <p:txBody>
          <a:bodyPr/>
          <a:lstStyle/>
          <a:p>
            <a:pPr eaLnBrk="1" hangingPunct="1"/>
            <a:r>
              <a:rPr lang="en-US" b="1" dirty="0" smtClean="0"/>
              <a:t>Examples Of Renewables</a:t>
            </a:r>
          </a:p>
        </p:txBody>
      </p:sp>
      <p:sp>
        <p:nvSpPr>
          <p:cNvPr id="9219" name="Rectangle 3"/>
          <p:cNvSpPr>
            <a:spLocks noGrp="1" noChangeArrowheads="1"/>
          </p:cNvSpPr>
          <p:nvPr>
            <p:ph type="body" sz="half" idx="1"/>
          </p:nvPr>
        </p:nvSpPr>
        <p:spPr>
          <a:xfrm>
            <a:off x="228600" y="1257712"/>
            <a:ext cx="5105400" cy="5105400"/>
          </a:xfrm>
        </p:spPr>
        <p:txBody>
          <a:bodyPr/>
          <a:lstStyle/>
          <a:p>
            <a:pPr eaLnBrk="1" hangingPunct="1">
              <a:buFontTx/>
              <a:buNone/>
            </a:pPr>
            <a:r>
              <a:rPr lang="en-US" sz="2200" dirty="0" smtClean="0"/>
              <a:t>Renewable Energy Sources are:</a:t>
            </a:r>
          </a:p>
          <a:p>
            <a:pPr indent="0" eaLnBrk="1" hangingPunct="1">
              <a:lnSpc>
                <a:spcPct val="100000"/>
              </a:lnSpc>
              <a:spcBef>
                <a:spcPct val="50000"/>
              </a:spcBef>
            </a:pPr>
            <a:r>
              <a:rPr lang="en-US" sz="2100" b="0" dirty="0" smtClean="0"/>
              <a:t>Wind Generators</a:t>
            </a:r>
          </a:p>
          <a:p>
            <a:pPr indent="0" eaLnBrk="1" hangingPunct="1">
              <a:spcBef>
                <a:spcPct val="50000"/>
              </a:spcBef>
            </a:pPr>
            <a:r>
              <a:rPr lang="en-US" sz="2100" b="0" dirty="0" smtClean="0"/>
              <a:t>Solar Photo-Voltaic Panels</a:t>
            </a:r>
          </a:p>
          <a:p>
            <a:pPr indent="0" eaLnBrk="1" hangingPunct="1">
              <a:spcBef>
                <a:spcPct val="50000"/>
              </a:spcBef>
            </a:pPr>
            <a:r>
              <a:rPr lang="en-US" sz="2100" b="0" dirty="0" smtClean="0"/>
              <a:t>Landfill Gas Capture/Utilization Devices</a:t>
            </a:r>
          </a:p>
          <a:p>
            <a:pPr indent="0" eaLnBrk="1" hangingPunct="1">
              <a:spcBef>
                <a:spcPct val="50000"/>
              </a:spcBef>
            </a:pPr>
            <a:r>
              <a:rPr lang="en-US" sz="2100" b="0" dirty="0" smtClean="0"/>
              <a:t>Tidal Flow Energy Capture Devices</a:t>
            </a:r>
          </a:p>
          <a:p>
            <a:pPr indent="0" eaLnBrk="1" hangingPunct="1">
              <a:spcBef>
                <a:spcPct val="50000"/>
              </a:spcBef>
            </a:pPr>
            <a:r>
              <a:rPr lang="en-US" sz="2100" b="0" dirty="0" smtClean="0"/>
              <a:t>Flowing Water Energy Capture Devices</a:t>
            </a:r>
          </a:p>
          <a:p>
            <a:pPr indent="0" eaLnBrk="1" hangingPunct="1">
              <a:spcBef>
                <a:spcPct val="50000"/>
              </a:spcBef>
            </a:pPr>
            <a:r>
              <a:rPr lang="en-US" sz="2100" b="0" dirty="0" smtClean="0"/>
              <a:t>Dams</a:t>
            </a:r>
          </a:p>
          <a:p>
            <a:pPr indent="0" eaLnBrk="1" hangingPunct="1">
              <a:spcBef>
                <a:spcPct val="50000"/>
              </a:spcBef>
            </a:pPr>
            <a:r>
              <a:rPr lang="en-US" sz="2100" b="0" dirty="0" smtClean="0"/>
              <a:t>Geothermal Energy Capture Devices</a:t>
            </a:r>
          </a:p>
          <a:p>
            <a:pPr eaLnBrk="1" hangingPunct="1"/>
            <a:endParaRPr lang="en-US" sz="2300" dirty="0" smtClean="0"/>
          </a:p>
        </p:txBody>
      </p:sp>
      <p:pic>
        <p:nvPicPr>
          <p:cNvPr id="9220" name="Picture 4" descr="j0200515[1]"/>
          <p:cNvPicPr>
            <a:picLocks noGrp="1" noChangeAspect="1" noChangeArrowheads="1"/>
          </p:cNvPicPr>
          <p:nvPr>
            <p:ph sz="quarter" idx="2"/>
          </p:nvPr>
        </p:nvPicPr>
        <p:blipFill>
          <a:blip r:embed="rId3" cstate="print">
            <a:extLst>
              <a:ext uri="{28A0092B-C50C-407E-A947-70E740481C1C}">
                <a14:useLocalDpi xmlns:a14="http://schemas.microsoft.com/office/drawing/2010/main" val="0"/>
              </a:ext>
            </a:extLst>
          </a:blip>
          <a:srcRect/>
          <a:stretch>
            <a:fillRect/>
          </a:stretch>
        </p:blipFill>
        <p:spPr>
          <a:xfrm>
            <a:off x="7180016" y="5152231"/>
            <a:ext cx="1824037" cy="1296988"/>
          </a:xfrm>
        </p:spPr>
      </p:pic>
      <p:pic>
        <p:nvPicPr>
          <p:cNvPr id="9221" name="Picture 5" descr="j0296926"/>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327653" y="3973286"/>
            <a:ext cx="16764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ag00538_"/>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7142163" y="1271567"/>
            <a:ext cx="1735137"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8" descr="BD05157_[1]"/>
          <p:cNvPicPr>
            <a:picLocks noGrp="1" noChangeAspect="1" noChangeArrowheads="1"/>
          </p:cNvPicPr>
          <p:nvPr>
            <p:ph sz="quarter" idx="3"/>
          </p:nvPr>
        </p:nvPicPr>
        <p:blipFill>
          <a:blip r:embed="rId6" cstate="print">
            <a:extLst>
              <a:ext uri="{28A0092B-C50C-407E-A947-70E740481C1C}">
                <a14:useLocalDpi xmlns:a14="http://schemas.microsoft.com/office/drawing/2010/main" val="0"/>
              </a:ext>
            </a:extLst>
          </a:blip>
          <a:srcRect/>
          <a:stretch>
            <a:fillRect/>
          </a:stretch>
        </p:blipFill>
        <p:spPr>
          <a:xfrm>
            <a:off x="5272829" y="2414587"/>
            <a:ext cx="1685925" cy="1662113"/>
          </a:xfrm>
        </p:spPr>
      </p:pic>
      <p:pic>
        <p:nvPicPr>
          <p:cNvPr id="9224" name="Picture 9" descr="AG00628_"/>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5334000" y="1228725"/>
            <a:ext cx="1477963" cy="93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Picture 10" descr="j0282861"/>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5429992" y="4724400"/>
            <a:ext cx="137160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6" name="Picture 11" descr="j0282799"/>
          <p:cNvPicPr>
            <a:picLocks noChangeAspect="1" noChangeArrowheads="1" noCrop="1"/>
          </p:cNvPicPr>
          <p:nvPr/>
        </p:nvPicPr>
        <p:blipFill>
          <a:blip r:embed="rId9">
            <a:extLst>
              <a:ext uri="{28A0092B-C50C-407E-A947-70E740481C1C}">
                <a14:useLocalDpi xmlns:a14="http://schemas.microsoft.com/office/drawing/2010/main" val="0"/>
              </a:ext>
            </a:extLst>
          </a:blip>
          <a:srcRect/>
          <a:stretch>
            <a:fillRect/>
          </a:stretch>
        </p:blipFill>
        <p:spPr bwMode="auto">
          <a:xfrm>
            <a:off x="7423759" y="2700317"/>
            <a:ext cx="1163204" cy="1163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65076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b="1" smtClean="0"/>
              <a:t>Program Administrator</a:t>
            </a:r>
          </a:p>
        </p:txBody>
      </p:sp>
      <p:sp>
        <p:nvSpPr>
          <p:cNvPr id="10243" name="Rectangle 3"/>
          <p:cNvSpPr>
            <a:spLocks noGrp="1" noChangeArrowheads="1"/>
          </p:cNvSpPr>
          <p:nvPr>
            <p:ph type="body" idx="1"/>
          </p:nvPr>
        </p:nvSpPr>
        <p:spPr>
          <a:xfrm>
            <a:off x="457200" y="1237013"/>
            <a:ext cx="8534400" cy="4876800"/>
          </a:xfrm>
        </p:spPr>
        <p:txBody>
          <a:bodyPr/>
          <a:lstStyle/>
          <a:p>
            <a:pPr eaLnBrk="1" hangingPunct="1">
              <a:spcBef>
                <a:spcPct val="50000"/>
              </a:spcBef>
              <a:buFontTx/>
              <a:buNone/>
            </a:pPr>
            <a:r>
              <a:rPr lang="en-US" sz="2200" dirty="0" smtClean="0"/>
              <a:t>	On May 9, 2000, (PUCT) appointed ERCOT as Program Administrator of the Renewable Energy Credits (REC) Trading Program</a:t>
            </a:r>
          </a:p>
          <a:p>
            <a:pPr eaLnBrk="1" hangingPunct="1">
              <a:spcBef>
                <a:spcPct val="50000"/>
              </a:spcBef>
            </a:pPr>
            <a:r>
              <a:rPr lang="en-US" sz="2200" b="0" dirty="0" smtClean="0"/>
              <a:t>Program Administrator Responsibilities:</a:t>
            </a:r>
          </a:p>
          <a:p>
            <a:pPr lvl="1" eaLnBrk="1" hangingPunct="1">
              <a:spcBef>
                <a:spcPct val="50000"/>
              </a:spcBef>
            </a:pPr>
            <a:r>
              <a:rPr lang="en-US" sz="2200" dirty="0" smtClean="0"/>
              <a:t>Register Program Participants</a:t>
            </a:r>
          </a:p>
          <a:p>
            <a:pPr lvl="1" eaLnBrk="1" hangingPunct="1">
              <a:spcBef>
                <a:spcPct val="50000"/>
              </a:spcBef>
            </a:pPr>
            <a:r>
              <a:rPr lang="en-US" sz="2200" dirty="0" smtClean="0"/>
              <a:t>Create and maintain REC/CP accounts/records </a:t>
            </a:r>
          </a:p>
          <a:p>
            <a:pPr lvl="1" eaLnBrk="1" hangingPunct="1">
              <a:spcBef>
                <a:spcPct val="50000"/>
              </a:spcBef>
            </a:pPr>
            <a:r>
              <a:rPr lang="en-US" sz="2200" dirty="0" smtClean="0"/>
              <a:t>Determine annual REC requirement for Retail Entities</a:t>
            </a:r>
          </a:p>
          <a:p>
            <a:pPr lvl="1" eaLnBrk="1" hangingPunct="1">
              <a:spcBef>
                <a:spcPct val="50000"/>
              </a:spcBef>
            </a:pPr>
            <a:r>
              <a:rPr lang="en-US" sz="2200" dirty="0" smtClean="0"/>
              <a:t>Distribute RECs/CPs to generators, quarterly</a:t>
            </a:r>
          </a:p>
          <a:p>
            <a:pPr lvl="1" eaLnBrk="1" hangingPunct="1">
              <a:spcBef>
                <a:spcPct val="50000"/>
              </a:spcBef>
            </a:pPr>
            <a:r>
              <a:rPr lang="en-US" sz="2200" dirty="0" smtClean="0"/>
              <a:t>Verify Retail Entities meet annual REC requirements</a:t>
            </a:r>
          </a:p>
          <a:p>
            <a:pPr lvl="1" eaLnBrk="1" hangingPunct="1">
              <a:spcBef>
                <a:spcPct val="50000"/>
              </a:spcBef>
            </a:pPr>
            <a:r>
              <a:rPr lang="en-US" sz="2200" dirty="0" smtClean="0"/>
              <a:t>Retire RECs/CPs as directed by program participants or as they expire</a:t>
            </a:r>
          </a:p>
          <a:p>
            <a:pPr lvl="1" eaLnBrk="1" hangingPunct="1">
              <a:buFontTx/>
              <a:buNone/>
            </a:pPr>
            <a:endParaRPr lang="en-US" sz="2200" b="1" dirty="0" smtClean="0"/>
          </a:p>
          <a:p>
            <a:pPr eaLnBrk="1" hangingPunct="1"/>
            <a:endParaRPr lang="en-US" sz="1800" dirty="0" smtClean="0"/>
          </a:p>
        </p:txBody>
      </p:sp>
    </p:spTree>
    <p:extLst>
      <p:ext uri="{BB962C8B-B14F-4D97-AF65-F5344CB8AC3E}">
        <p14:creationId xmlns:p14="http://schemas.microsoft.com/office/powerpoint/2010/main" val="402956005"/>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3"/>
          <p:cNvSpPr>
            <a:spLocks noGrp="1" noChangeArrowheads="1"/>
          </p:cNvSpPr>
          <p:nvPr>
            <p:ph type="body" sz="half" idx="1"/>
          </p:nvPr>
        </p:nvSpPr>
        <p:spPr>
          <a:xfrm>
            <a:off x="457200" y="1213262"/>
            <a:ext cx="8229600" cy="4724400"/>
          </a:xfrm>
        </p:spPr>
        <p:txBody>
          <a:bodyPr/>
          <a:lstStyle/>
          <a:p>
            <a:pPr marL="457200" indent="-457200" eaLnBrk="1" hangingPunct="1">
              <a:spcBef>
                <a:spcPct val="50000"/>
              </a:spcBef>
            </a:pPr>
            <a:r>
              <a:rPr lang="en-US" sz="2200" b="0" dirty="0" smtClean="0"/>
              <a:t>Program Administrator Responsibilities continued:</a:t>
            </a:r>
          </a:p>
          <a:p>
            <a:pPr marL="838200" lvl="1" indent="-381000" eaLnBrk="1" hangingPunct="1">
              <a:spcBef>
                <a:spcPct val="50000"/>
              </a:spcBef>
            </a:pPr>
            <a:r>
              <a:rPr lang="en-US" sz="2200" dirty="0" smtClean="0"/>
              <a:t>Track </a:t>
            </a:r>
            <a:r>
              <a:rPr lang="en-US" sz="2200" dirty="0" err="1" smtClean="0"/>
              <a:t>MWh</a:t>
            </a:r>
            <a:r>
              <a:rPr lang="en-US" sz="2200" dirty="0" smtClean="0"/>
              <a:t> of renewable energy generated</a:t>
            </a:r>
          </a:p>
          <a:p>
            <a:pPr marL="838200" lvl="1" indent="-381000" eaLnBrk="1" hangingPunct="1">
              <a:spcBef>
                <a:spcPct val="50000"/>
              </a:spcBef>
            </a:pPr>
            <a:r>
              <a:rPr lang="en-US" sz="2200" dirty="0" smtClean="0"/>
              <a:t>Create unique REC IDs for each </a:t>
            </a:r>
            <a:r>
              <a:rPr lang="en-US" sz="2200" dirty="0" err="1" smtClean="0"/>
              <a:t>MWh</a:t>
            </a:r>
            <a:r>
              <a:rPr lang="en-US" sz="2200" dirty="0" smtClean="0"/>
              <a:t> </a:t>
            </a:r>
          </a:p>
          <a:p>
            <a:pPr marL="838200" lvl="1" indent="-381000" eaLnBrk="1" hangingPunct="1">
              <a:spcBef>
                <a:spcPct val="50000"/>
              </a:spcBef>
            </a:pPr>
            <a:r>
              <a:rPr lang="en-US" sz="2200" dirty="0" smtClean="0"/>
              <a:t>Maintain public information on its website</a:t>
            </a:r>
          </a:p>
          <a:p>
            <a:pPr marL="1295400" lvl="2" indent="-381000" eaLnBrk="1" hangingPunct="1">
              <a:spcBef>
                <a:spcPct val="50000"/>
              </a:spcBef>
            </a:pPr>
            <a:r>
              <a:rPr lang="en-US" sz="2200" dirty="0" smtClean="0"/>
              <a:t>Provide monthly report of MWH load in Texas</a:t>
            </a:r>
          </a:p>
          <a:p>
            <a:pPr marL="1295400" lvl="2" indent="-381000" eaLnBrk="1" hangingPunct="1">
              <a:spcBef>
                <a:spcPct val="50000"/>
              </a:spcBef>
            </a:pPr>
            <a:r>
              <a:rPr lang="en-US" sz="2200" dirty="0" smtClean="0"/>
              <a:t>Provide list of REC account holders with contact information</a:t>
            </a:r>
          </a:p>
          <a:p>
            <a:pPr marL="1295400" lvl="2" indent="-381000" eaLnBrk="1" hangingPunct="1">
              <a:spcBef>
                <a:spcPct val="50000"/>
              </a:spcBef>
            </a:pPr>
            <a:r>
              <a:rPr lang="en-US" sz="2200" dirty="0" smtClean="0"/>
              <a:t>Provide list of Facility ID Numbers, and associated information</a:t>
            </a:r>
          </a:p>
          <a:p>
            <a:pPr marL="1295400" lvl="2" indent="-381000" eaLnBrk="1" hangingPunct="1">
              <a:spcBef>
                <a:spcPct val="50000"/>
              </a:spcBef>
            </a:pPr>
            <a:r>
              <a:rPr lang="en-US" sz="2200" dirty="0" smtClean="0"/>
              <a:t>Provide reports to the PUCT – Compliance</a:t>
            </a:r>
          </a:p>
        </p:txBody>
      </p:sp>
      <p:pic>
        <p:nvPicPr>
          <p:cNvPr id="11267" name="Picture 4" descr="j0196298"/>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7467600" y="5029201"/>
            <a:ext cx="1371600" cy="1384788"/>
          </a:xfrm>
        </p:spPr>
      </p:pic>
      <p:sp>
        <p:nvSpPr>
          <p:cNvPr id="11268" name="Rectangle 6"/>
          <p:cNvSpPr>
            <a:spLocks noGrp="1" noChangeArrowheads="1"/>
          </p:cNvSpPr>
          <p:nvPr>
            <p:ph type="title"/>
          </p:nvPr>
        </p:nvSpPr>
        <p:spPr/>
        <p:txBody>
          <a:bodyPr/>
          <a:lstStyle/>
          <a:p>
            <a:pPr eaLnBrk="1" hangingPunct="1"/>
            <a:r>
              <a:rPr lang="en-US" b="1" dirty="0" smtClean="0"/>
              <a:t>Program Administrator</a:t>
            </a:r>
          </a:p>
        </p:txBody>
      </p:sp>
    </p:spTree>
    <p:extLst>
      <p:ext uri="{BB962C8B-B14F-4D97-AF65-F5344CB8AC3E}">
        <p14:creationId xmlns:p14="http://schemas.microsoft.com/office/powerpoint/2010/main" val="401212903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ODAL MARKET EDUCATION&amp;quot;&quot;/&gt;&lt;property id=&quot;20307&quot; value=&quot;256&quot;/&gt;&lt;/object&gt;&lt;object type=&quot;3&quot; unique_id=&quot;10005&quot;&gt;&lt;property id=&quot;20148&quot; value=&quot;5&quot;/&gt;&lt;property id=&quot;20300&quot; value=&quot;Slide 2 - &amp;quot;Legal Disclaimers and Admonitions&amp;quot;&quot;/&gt;&lt;property id=&quot;20307&quot; value=&quot;650&quot;/&gt;&lt;/object&gt;&lt;object type=&quot;3&quot; unique_id=&quot;10006&quot;&gt;&lt;property id=&quot;20148&quot; value=&quot;5&quot;/&gt;&lt;property id=&quot;20300&quot; value=&quot;Slide 3 - &amp;quot;Legal Disclaimers and Admonitions&amp;quot;&quot;/&gt;&lt;property id=&quot;20307&quot; value=&quot;651&quot;/&gt;&lt;/object&gt;&lt;object type=&quot;3&quot; unique_id=&quot;10007&quot;&gt;&lt;property id=&quot;20148&quot; value=&quot;5&quot;/&gt;&lt;property id=&quot;20300&quot; value=&quot;Slide 4 - &amp;quot;Housekeeping&amp;quot;&quot;/&gt;&lt;property id=&quot;20307&quot; value=&quot;652&quot;/&gt;&lt;/object&gt;&lt;object type=&quot;3&quot; unique_id=&quot;10008&quot;&gt;&lt;property id=&quot;20148&quot; value=&quot;5&quot;/&gt;&lt;property id=&quot;20300&quot; value=&quot;Slide 5 - &amp;quot;NERC Certification&amp;quot;&quot;/&gt;&lt;property id=&quot;20307&quot; value=&quot;656&quot;/&gt;&lt;/object&gt;&lt;object type=&quot;3&quot; unique_id=&quot;10009&quot;&gt;&lt;property id=&quot;20148&quot; value=&quot;5&quot;/&gt;&lt;property id=&quot;20300&quot; value=&quot;Slide 6 - &amp;quot;Course Introduction&amp;quot;&quot;/&gt;&lt;property id=&quot;20307&quot; value=&quot;261&quot;/&gt;&lt;/object&gt;&lt;object type=&quot;3&quot; unique_id=&quot;10010&quot;&gt;&lt;property id=&quot;20148&quot; value=&quot;5&quot;/&gt;&lt;property id=&quot;20300&quot; value=&quot;Slide 7 - &amp;quot;Course Audience&amp;quot;&quot;/&gt;&lt;property id=&quot;20307&quot; value=&quot;713&quot;/&gt;&lt;/object&gt;&lt;object type=&quot;3&quot; unique_id=&quot;10011&quot;&gt;&lt;property id=&quot;20148&quot; value=&quot;5&quot;/&gt;&lt;property id=&quot;20300&quot; value=&quot;Slide 8 - &amp;quot;Module Objectives&amp;quot;&quot;/&gt;&lt;property id=&quot;20307&quot; value=&quot;653&quot;/&gt;&lt;/object&gt;&lt;object type=&quot;3&quot; unique_id=&quot;10012&quot;&gt;&lt;property id=&quot;20148&quot; value=&quot;5&quot;/&gt;&lt;property id=&quot;20300&quot; value=&quot;Slide 9 - &amp;quot;Course Modules&amp;quot;&quot;/&gt;&lt;property id=&quot;20307&quot; value=&quot;657&quot;/&gt;&lt;/object&gt;&lt;object type=&quot;3&quot; unique_id=&quot;10013&quot;&gt;&lt;property id=&quot;20148&quot; value=&quot;5&quot;/&gt;&lt;property id=&quot;20300&quot; value=&quot;Slide 10 - &amp;quot;Agenda&amp;quot;&quot;/&gt;&lt;property id=&quot;20307&quot; value=&quot;331&quot;/&gt;&lt;/object&gt;&lt;object type=&quot;3&quot; unique_id=&quot;10014&quot;&gt;&lt;property id=&quot;20148&quot; value=&quot;5&quot;/&gt;&lt;property id=&quot;20300&quot; value=&quot;Slide 11 - &amp;quot;Introductions&amp;quot;&quot;/&gt;&lt;property id=&quot;20307&quot; value=&quot;274&quot;/&gt;&lt;/object&gt;&lt;object type=&quot;3&quot; unique_id=&quot;10015&quot;&gt;&lt;property id=&quot;20148&quot; value=&quot;5&quot;/&gt;&lt;property id=&quot;20300&quot; value=&quot;Slide 12 - &amp;quot;Module 1: Fundamentals of Congestion Revenue Rights &amp;quot;&quot;/&gt;&lt;property id=&quot;20307&quot; value=&quot;275&quot;/&gt;&lt;/object&gt;&lt;object type=&quot;3&quot; unique_id=&quot;10016&quot;&gt;&lt;property id=&quot;20148&quot; value=&quot;5&quot;/&gt;&lt;property id=&quot;20300&quot; value=&quot;Slide 13 - &amp;quot;Objectives&amp;quot;&quot;/&gt;&lt;property id=&quot;20307&quot; value=&quot;658&quot;/&gt;&lt;/object&gt;&lt;object type=&quot;3&quot; unique_id=&quot;10017&quot;&gt;&lt;property id=&quot;20148&quot; value=&quot;5&quot;/&gt;&lt;property id=&quot;20300&quot; value=&quot;Slide 14 - &amp;quot;Locational Marginal Pricing&amp;quot;&quot;/&gt;&lt;property id=&quot;20307&quot; value=&quot;683&quot;/&gt;&lt;/object&gt;&lt;object type=&quot;3&quot; unique_id=&quot;10018&quot;&gt;&lt;property id=&quot;20148&quot; value=&quot;5&quot;/&gt;&lt;property id=&quot;20300&quot; value=&quot;Slide 15 - &amp;quot;Locational Marginal Pricing&amp;quot;&quot;/&gt;&lt;property id=&quot;20307&quot; value=&quot;684&quot;/&gt;&lt;/object&gt;&lt;object type=&quot;3&quot; unique_id=&quot;10019&quot;&gt;&lt;property id=&quot;20148&quot; value=&quot;5&quot;/&gt;&lt;property id=&quot;20300&quot; value=&quot;Slide 16 - &amp;quot;Locational Marginal Pricing&amp;quot;&quot;/&gt;&lt;property id=&quot;20307&quot; value=&quot;682&quot;/&gt;&lt;/object&gt;&lt;object type=&quot;3&quot; unique_id=&quot;10020&quot;&gt;&lt;property id=&quot;20148&quot; value=&quot;5&quot;/&gt;&lt;property id=&quot;20300&quot; value=&quot;Slide 17 - &amp;quot;Locational Marginal Pricing&amp;quot;&quot;/&gt;&lt;property id=&quot;20307&quot; value=&quot;685&quot;/&gt;&lt;/object&gt;&lt;object type=&quot;3&quot; unique_id=&quot;10021&quot;&gt;&lt;property id=&quot;20148&quot; value=&quot;5&quot;/&gt;&lt;property id=&quot;20300&quot; value=&quot;Slide 18 - &amp;quot;Locational Marginal Pricing&amp;quot;&quot;/&gt;&lt;property id=&quot;20307&quot; value=&quot;686&quot;/&gt;&lt;/object&gt;&lt;object type=&quot;3&quot; unique_id=&quot;10022&quot;&gt;&lt;property id=&quot;20148&quot; value=&quot;5&quot;/&gt;&lt;property id=&quot;20300&quot; value=&quot;Slide 19 - &amp;quot;Locational Marginal Pricing&amp;quot;&quot;/&gt;&lt;property id=&quot;20307&quot; value=&quot;687&quot;/&gt;&lt;/object&gt;&lt;object type=&quot;3&quot; unique_id=&quot;10023&quot;&gt;&lt;property id=&quot;20148&quot; value=&quot;5&quot;/&gt;&lt;property id=&quot;20300&quot; value=&quot;Slide 20 - &amp;quot;Locational Marginal Pricing&amp;quot;&quot;/&gt;&lt;property id=&quot;20307&quot; value=&quot;688&quot;/&gt;&lt;/object&gt;&lt;object type=&quot;3&quot; unique_id=&quot;10024&quot;&gt;&lt;property id=&quot;20148&quot; value=&quot;5&quot;/&gt;&lt;property id=&quot;20300&quot; value=&quot;Slide 21 - &amp;quot;Locational Marginal Pricing&amp;quot;&quot;/&gt;&lt;property id=&quot;20307&quot; value=&quot;689&quot;/&gt;&lt;/object&gt;&lt;object type=&quot;3&quot; unique_id=&quot;10025&quot;&gt;&lt;property id=&quot;20148&quot; value=&quot;5&quot;/&gt;&lt;property id=&quot;20300&quot; value=&quot;Slide 22 - &amp;quot;Locational Marginal Pricing&amp;quot;&quot;/&gt;&lt;property id=&quot;20307&quot; value=&quot;690&quot;/&gt;&lt;/object&gt;&lt;object type=&quot;3&quot; unique_id=&quot;10026&quot;&gt;&lt;property id=&quot;20148&quot; value=&quot;5&quot;/&gt;&lt;property id=&quot;20300&quot; value=&quot;Slide 23 - &amp;quot;Locational Marginal Pricing&amp;quot;&quot;/&gt;&lt;property id=&quot;20307&quot; value=&quot;691&quot;/&gt;&lt;/object&gt;&lt;object type=&quot;3&quot; unique_id=&quot;10027&quot;&gt;&lt;property id=&quot;20148&quot; value=&quot;5&quot;/&gt;&lt;property id=&quot;20300&quot; value=&quot;Slide 24 - &amp;quot;Congestion Rent&amp;quot;&quot;/&gt;&lt;property id=&quot;20307&quot; value=&quot;692&quot;/&gt;&lt;/object&gt;&lt;object type=&quot;3&quot; unique_id=&quot;10028&quot;&gt;&lt;property id=&quot;20148&quot; value=&quot;5&quot;/&gt;&lt;property id=&quot;20300&quot; value=&quot;Slide 25 - &amp;quot;Settlement Point Prices&amp;quot;&quot;/&gt;&lt;property id=&quot;20307&quot; value=&quot;693&quot;/&gt;&lt;/object&gt;&lt;object type=&quot;3&quot; unique_id=&quot;10029&quot;&gt;&lt;property id=&quot;20148&quot; value=&quot;5&quot;/&gt;&lt;property id=&quot;20300&quot; value=&quot;Slide 26 - &amp;quot;Settlement Point Prices&amp;quot;&quot;/&gt;&lt;property id=&quot;20307&quot; value=&quot;694&quot;/&gt;&lt;/object&gt;&lt;object type=&quot;3&quot; unique_id=&quot;10030&quot;&gt;&lt;property id=&quot;20148&quot; value=&quot;5&quot;/&gt;&lt;property id=&quot;20300&quot; value=&quot;Slide 27 - &amp;quot;Congestion Revenue Rights&amp;quot;&quot;/&gt;&lt;property id=&quot;20307&quot; value=&quot;511&quot;/&gt;&lt;/object&gt;&lt;object type=&quot;3&quot; unique_id=&quot;10031&quot;&gt;&lt;property id=&quot;20148&quot; value=&quot;5&quot;/&gt;&lt;property id=&quot;20300&quot; value=&quot;Slide 28 - &amp;quot;Congestion Revenue Rights&amp;quot;&quot;/&gt;&lt;property id=&quot;20307&quot; value=&quot;512&quot;/&gt;&lt;/object&gt;&lt;object type=&quot;3&quot; unique_id=&quot;10032&quot;&gt;&lt;property id=&quot;20148&quot; value=&quot;5&quot;/&gt;&lt;property id=&quot;20300&quot; value=&quot;Slide 29 - &amp;quot;Congestion Revenue Rights&amp;quot;&quot;/&gt;&lt;property id=&quot;20307&quot; value=&quot;663&quot;/&gt;&lt;/object&gt;&lt;object type=&quot;3&quot; unique_id=&quot;10033&quot;&gt;&lt;property id=&quot;20148&quot; value=&quot;5&quot;/&gt;&lt;property id=&quot;20300&quot; value=&quot;Slide 30 - &amp;quot;Congestion Revenue Rights&amp;quot;&quot;/&gt;&lt;property id=&quot;20307&quot; value=&quot;514&quot;/&gt;&lt;/object&gt;&lt;object type=&quot;3&quot; unique_id=&quot;10034&quot;&gt;&lt;property id=&quot;20148&quot; value=&quot;5&quot;/&gt;&lt;property id=&quot;20300&quot; value=&quot;Slide 31 - &amp;quot;Congestion Revenue Rights&amp;quot;&quot;/&gt;&lt;property id=&quot;20307&quot; value=&quot;515&quot;/&gt;&lt;/object&gt;&lt;object type=&quot;3&quot; unique_id=&quot;10035&quot;&gt;&lt;property id=&quot;20148&quot; value=&quot;5&quot;/&gt;&lt;property id=&quot;20300&quot; value=&quot;Slide 32 - &amp;quot;Congestion Revenue Rights&amp;quot;&quot;/&gt;&lt;property id=&quot;20307&quot; value=&quot;516&quot;/&gt;&lt;/object&gt;&lt;object type=&quot;3&quot; unique_id=&quot;10036&quot;&gt;&lt;property id=&quot;20148&quot; value=&quot;5&quot;/&gt;&lt;property id=&quot;20300&quot; value=&quot;Slide 33 - &amp;quot;Congestion Revenue Rights&amp;quot;&quot;/&gt;&lt;property id=&quot;20307&quot; value=&quot;517&quot;/&gt;&lt;/object&gt;&lt;object type=&quot;3&quot; unique_id=&quot;10037&quot;&gt;&lt;property id=&quot;20148&quot; value=&quot;5&quot;/&gt;&lt;property id=&quot;20300&quot; value=&quot;Slide 34 - &amp;quot;Congestion Revenue Rights&amp;quot;&quot;/&gt;&lt;property id=&quot;20307&quot; value=&quot;518&quot;/&gt;&lt;/object&gt;&lt;object type=&quot;3&quot; unique_id=&quot;10038&quot;&gt;&lt;property id=&quot;20148&quot; value=&quot;5&quot;/&gt;&lt;property id=&quot;20300&quot; value=&quot;Slide 35 - &amp;quot;Congestion Revenue Rights&amp;quot;&quot;/&gt;&lt;property id=&quot;20307&quot; value=&quot;519&quot;/&gt;&lt;/object&gt;&lt;object type=&quot;3&quot; unique_id=&quot;10039&quot;&gt;&lt;property id=&quot;20148&quot; value=&quot;5&quot;/&gt;&lt;property id=&quot;20300&quot; value=&quot;Slide 36 - &amp;quot;Congestion Revenue Rights&amp;quot;&quot;/&gt;&lt;property id=&quot;20307&quot; value=&quot;520&quot;/&gt;&lt;/object&gt;&lt;object type=&quot;3&quot; unique_id=&quot;10040&quot;&gt;&lt;property id=&quot;20148&quot; value=&quot;5&quot;/&gt;&lt;property id=&quot;20300&quot; value=&quot;Slide 37 - &amp;quot;Congestion Revenue Rights&amp;quot;&quot;/&gt;&lt;property id=&quot;20307&quot; value=&quot;521&quot;/&gt;&lt;/object&gt;&lt;object type=&quot;3&quot; unique_id=&quot;10041&quot;&gt;&lt;property id=&quot;20148&quot; value=&quot;5&quot;/&gt;&lt;property id=&quot;20300&quot; value=&quot;Slide 38 - &amp;quot;Congestion Revenue Rights&amp;#x0D;&amp;#x0A;&amp;quot;&quot;/&gt;&lt;property id=&quot;20307&quot; value=&quot;522&quot;/&gt;&lt;/object&gt;&lt;object type=&quot;3&quot; unique_id=&quot;10042&quot;&gt;&lt;property id=&quot;20148&quot; value=&quot;5&quot;/&gt;&lt;property id=&quot;20300&quot; value=&quot;Slide 39 - &amp;quot;Activity: Congestion Revenue Rights&amp;quot;&quot;/&gt;&lt;property id=&quot;20307&quot; value=&quot;523&quot;/&gt;&lt;/object&gt;&lt;object type=&quot;3&quot; unique_id=&quot;10043&quot;&gt;&lt;property id=&quot;20148&quot; value=&quot;5&quot;/&gt;&lt;property id=&quot;20300&quot; value=&quot;Slide 40 - &amp;quot;Modeling for Congestion Revenue Rights&amp;quot;&quot;/&gt;&lt;property id=&quot;20307&quot; value=&quot;565&quot;/&gt;&lt;/object&gt;&lt;object type=&quot;3&quot; unique_id=&quot;10044&quot;&gt;&lt;property id=&quot;20148&quot; value=&quot;5&quot;/&gt;&lt;property id=&quot;20300&quot; value=&quot;Slide 41 - &amp;quot;Modeling for Congestion Revenue Rights&amp;quot;&quot;/&gt;&lt;property id=&quot;20307&quot; value=&quot;611&quot;/&gt;&lt;/object&gt;&lt;object type=&quot;3&quot; unique_id=&quot;10045&quot;&gt;&lt;property id=&quot;20148&quot; value=&quot;5&quot;/&gt;&lt;property id=&quot;20300&quot; value=&quot;Slide 42 - &amp;quot;Modeling for Congestion Revenue Rights&amp;quot;&quot;/&gt;&lt;property id=&quot;20307&quot; value=&quot;612&quot;/&gt;&lt;/object&gt;&lt;object type=&quot;3&quot; unique_id=&quot;10046&quot;&gt;&lt;property id=&quot;20148&quot; value=&quot;5&quot;/&gt;&lt;property id=&quot;20300&quot; value=&quot;Slide 43 - &amp;quot;Modeling for Congestion Revenue Rights&amp;quot;&quot;/&gt;&lt;property id=&quot;20307&quot; value=&quot;613&quot;/&gt;&lt;/object&gt;&lt;object type=&quot;3&quot; unique_id=&quot;10047&quot;&gt;&lt;property id=&quot;20148&quot; value=&quot;5&quot;/&gt;&lt;property id=&quot;20300&quot; value=&quot;Slide 44 - &amp;quot;Modeling for Congestion Revenue Rights&amp;quot;&quot;/&gt;&lt;property id=&quot;20307&quot; value=&quot;569&quot;/&gt;&lt;/object&gt;&lt;object type=&quot;3&quot; unique_id=&quot;10048&quot;&gt;&lt;property id=&quot;20148&quot; value=&quot;5&quot;/&gt;&lt;property id=&quot;20300&quot; value=&quot;Slide 45 - &amp;quot;Modeling for Congestion Revenue Rights&amp;quot;&quot;/&gt;&lt;property id=&quot;20307&quot; value=&quot;571&quot;/&gt;&lt;/object&gt;&lt;object type=&quot;3&quot; unique_id=&quot;10049&quot;&gt;&lt;property id=&quot;20148&quot; value=&quot;5&quot;/&gt;&lt;property id=&quot;20300&quot; value=&quot;Slide 46 - &amp;quot;Modeling of Congestion Revenue Rights&amp;quot;&quot;/&gt;&lt;property id=&quot;20307&quot; value=&quot;531&quot;/&gt;&lt;/object&gt;&lt;object type=&quot;3&quot; unique_id=&quot;10050&quot;&gt;&lt;property id=&quot;20148&quot; value=&quot;5&quot;/&gt;&lt;property id=&quot;20300&quot; value=&quot;Slide 47 - &amp;quot;Module 1: Summary&amp;quot;&quot;/&gt;&lt;property id=&quot;20307&quot; value=&quot;532&quot;/&gt;&lt;/object&gt;&lt;object type=&quot;3&quot; unique_id=&quot;10051&quot;&gt;&lt;property id=&quot;20148&quot; value=&quot;5&quot;/&gt;&lt;property id=&quot;20300&quot; value=&quot;Slide 48 - &amp;quot;Module 2: CRR Allocation &amp;amp; Auction Process &amp;quot;&quot;/&gt;&lt;property id=&quot;20307&quot; value=&quot;337&quot;/&gt;&lt;/object&gt;&lt;object type=&quot;3&quot; unique_id=&quot;10052&quot;&gt;&lt;property id=&quot;20148&quot; value=&quot;5&quot;/&gt;&lt;property id=&quot;20300&quot; value=&quot;Slide 49 - &amp;quot;Module 2: Objectives&amp;quot;&quot;/&gt;&lt;property id=&quot;20307&quot; value=&quot;338&quot;/&gt;&lt;/object&gt;&lt;object type=&quot;3&quot; unique_id=&quot;10053&quot;&gt;&lt;property id=&quot;20148&quot; value=&quot;5&quot;/&gt;&lt;property id=&quot;20300&quot; value=&quot;Slide 50 - &amp;quot;CRR Network Model&amp;quot;&quot;/&gt;&lt;property id=&quot;20307&quot; value=&quot;339&quot;/&gt;&lt;/object&gt;&lt;object type=&quot;3&quot; unique_id=&quot;10054&quot;&gt;&lt;property id=&quot;20148&quot; value=&quot;5&quot;/&gt;&lt;property id=&quot;20300&quot; value=&quot;Slide 51 - &amp;quot;CRR Network Model&amp;quot;&quot;/&gt;&lt;property id=&quot;20307&quot; value=&quot;340&quot;/&gt;&lt;/object&gt;&lt;object type=&quot;3&quot; unique_id=&quot;10055&quot;&gt;&lt;property id=&quot;20148&quot; value=&quot;5&quot;/&gt;&lt;property id=&quot;20300&quot; value=&quot;Slide 52 - &amp;quot;CRR Network Model&amp;quot;&quot;/&gt;&lt;property id=&quot;20307&quot; value=&quot;341&quot;/&gt;&lt;/object&gt;&lt;object type=&quot;3&quot; unique_id=&quot;10056&quot;&gt;&lt;property id=&quot;20148&quot; value=&quot;5&quot;/&gt;&lt;property id=&quot;20300&quot; value=&quot;Slide 53 - &amp;quot;CRR Network Model&amp;quot;&quot;/&gt;&lt;property id=&quot;20307&quot; value=&quot;342&quot;/&gt;&lt;/object&gt;&lt;object type=&quot;3&quot; unique_id=&quot;10057&quot;&gt;&lt;property id=&quot;20148&quot; value=&quot;5&quot;/&gt;&lt;property id=&quot;20300&quot; value=&quot;Slide 54 - &amp;quot;CRR Network Model&amp;quot;&quot;/&gt;&lt;property id=&quot;20307&quot; value=&quot;343&quot;/&gt;&lt;/object&gt;&lt;object type=&quot;3&quot; unique_id=&quot;10058&quot;&gt;&lt;property id=&quot;20148&quot; value=&quot;5&quot;/&gt;&lt;property id=&quot;20300&quot; value=&quot;Slide 55 - &amp;quot;CRR Allocation&amp;quot;&quot;/&gt;&lt;property id=&quot;20307&quot; value=&quot;346&quot;/&gt;&lt;/object&gt;&lt;object type=&quot;3&quot; unique_id=&quot;10059&quot;&gt;&lt;property id=&quot;20148&quot; value=&quot;5&quot;/&gt;&lt;property id=&quot;20300&quot; value=&quot;Slide 56 - &amp;quot;CRR Allocation&amp;quot;&quot;/&gt;&lt;property id=&quot;20307&quot; value=&quot;350&quot;/&gt;&lt;/object&gt;&lt;object type=&quot;3&quot; unique_id=&quot;10060&quot;&gt;&lt;property id=&quot;20148&quot; value=&quot;5&quot;/&gt;&lt;property id=&quot;20300&quot; value=&quot;Slide 57 - &amp;quot;CRR Auction&amp;quot;&quot;/&gt;&lt;property id=&quot;20307&quot; value=&quot;352&quot;/&gt;&lt;/object&gt;&lt;object type=&quot;3&quot; unique_id=&quot;10061&quot;&gt;&lt;property id=&quot;20148&quot; value=&quot;5&quot;/&gt;&lt;property id=&quot;20300&quot; value=&quot;Slide 58 - &amp;quot;CRR Auction&amp;quot;&quot;/&gt;&lt;property id=&quot;20307&quot; value=&quot;709&quot;/&gt;&lt;/object&gt;&lt;object type=&quot;3&quot; unique_id=&quot;10062&quot;&gt;&lt;property id=&quot;20148&quot; value=&quot;5&quot;/&gt;&lt;property id=&quot;20300&quot; value=&quot;Slide 59 - &amp;quot;CRR Auction&amp;quot;&quot;/&gt;&lt;property id=&quot;20307&quot; value=&quot;354&quot;/&gt;&lt;/object&gt;&lt;object type=&quot;3&quot; unique_id=&quot;10063&quot;&gt;&lt;property id=&quot;20148&quot; value=&quot;5&quot;/&gt;&lt;property id=&quot;20300&quot; value=&quot;Slide 60 - &amp;quot;CRR Auction&amp;quot;&quot;/&gt;&lt;property id=&quot;20307&quot; value=&quot;355&quot;/&gt;&lt;/object&gt;&lt;object type=&quot;3&quot; unique_id=&quot;10064&quot;&gt;&lt;property id=&quot;20148&quot; value=&quot;5&quot;/&gt;&lt;property id=&quot;20300&quot; value=&quot;Slide 61 - &amp;quot;CRR Auction &amp;quot;&quot;/&gt;&lt;property id=&quot;20307&quot; value=&quot;533&quot;/&gt;&lt;/object&gt;&lt;object type=&quot;3&quot; unique_id=&quot;10065&quot;&gt;&lt;property id=&quot;20148&quot; value=&quot;5&quot;/&gt;&lt;property id=&quot;20300&quot; value=&quot;Slide 62 - &amp;quot;CRR Auction&amp;quot;&quot;/&gt;&lt;property id=&quot;20307&quot; value=&quot;667&quot;/&gt;&lt;/object&gt;&lt;object type=&quot;3&quot; unique_id=&quot;10066&quot;&gt;&lt;property id=&quot;20148&quot; value=&quot;5&quot;/&gt;&lt;property id=&quot;20300&quot; value=&quot;Slide 63 - &amp;quot;CRR Auction&amp;quot;&quot;/&gt;&lt;property id=&quot;20307&quot; value=&quot;696&quot;/&gt;&lt;/object&gt;&lt;object type=&quot;3&quot; unique_id=&quot;10067&quot;&gt;&lt;property id=&quot;20148&quot; value=&quot;5&quot;/&gt;&lt;property id=&quot;20300&quot; value=&quot;Slide 64 - &amp;quot;CRR Auction&amp;quot;&quot;/&gt;&lt;property id=&quot;20307&quot; value=&quot;668&quot;/&gt;&lt;/object&gt;&lt;object type=&quot;3&quot; unique_id=&quot;10068&quot;&gt;&lt;property id=&quot;20148&quot; value=&quot;5&quot;/&gt;&lt;property id=&quot;20300&quot; value=&quot;Slide 65 - &amp;quot;CRR Auctions&amp;quot;&quot;/&gt;&lt;property id=&quot;20307&quot; value=&quot;669&quot;/&gt;&lt;/object&gt;&lt;object type=&quot;3&quot; unique_id=&quot;10069&quot;&gt;&lt;property id=&quot;20148&quot; value=&quot;5&quot;/&gt;&lt;property id=&quot;20300&quot; value=&quot;Slide 66 - &amp;quot;CRR Auction&amp;quot;&quot;/&gt;&lt;property id=&quot;20307&quot; value=&quot;356&quot;/&gt;&lt;/object&gt;&lt;object type=&quot;3&quot; unique_id=&quot;10070&quot;&gt;&lt;property id=&quot;20148&quot; value=&quot;5&quot;/&gt;&lt;property id=&quot;20300&quot; value=&quot;Slide 67 - &amp;quot;CRR Auction&amp;quot;&quot;/&gt;&lt;property id=&quot;20307&quot; value=&quot;357&quot;/&gt;&lt;/object&gt;&lt;object type=&quot;3&quot; unique_id=&quot;10071&quot;&gt;&lt;property id=&quot;20148&quot; value=&quot;5&quot;/&gt;&lt;property id=&quot;20300&quot; value=&quot;Slide 68 - &amp;quot;CRR Auction&amp;quot;&quot;/&gt;&lt;property id=&quot;20307&quot; value=&quot;710&quot;/&gt;&lt;/object&gt;&lt;object type=&quot;3&quot; unique_id=&quot;10072&quot;&gt;&lt;property id=&quot;20148&quot; value=&quot;5&quot;/&gt;&lt;property id=&quot;20300&quot; value=&quot;Slide 69 - &amp;quot;CRR Auction&amp;quot;&quot;/&gt;&lt;property id=&quot;20307&quot; value=&quot;359&quot;/&gt;&lt;/object&gt;&lt;object type=&quot;3&quot; unique_id=&quot;10073&quot;&gt;&lt;property id=&quot;20148&quot; value=&quot;5&quot;/&gt;&lt;property id=&quot;20300&quot; value=&quot;Slide 70 - &amp;quot;CRR Auction&amp;quot;&quot;/&gt;&lt;property id=&quot;20307&quot; value=&quot;360&quot;/&gt;&lt;/object&gt;&lt;object type=&quot;3&quot; unique_id=&quot;10074&quot;&gt;&lt;property id=&quot;20148&quot; value=&quot;5&quot;/&gt;&lt;property id=&quot;20300&quot; value=&quot;Slide 71 - &amp;quot;CRR Auction&amp;quot;&quot;/&gt;&lt;property id=&quot;20307&quot; value=&quot;645&quot;/&gt;&lt;/object&gt;&lt;object type=&quot;3&quot; unique_id=&quot;10075&quot;&gt;&lt;property id=&quot;20148&quot; value=&quot;5&quot;/&gt;&lt;property id=&quot;20300&quot; value=&quot;Slide 72 - &amp;quot;CRR Auction&amp;quot;&quot;/&gt;&lt;property id=&quot;20307&quot; value=&quot;644&quot;/&gt;&lt;/object&gt;&lt;object type=&quot;3&quot; unique_id=&quot;10076&quot;&gt;&lt;property id=&quot;20148&quot; value=&quot;5&quot;/&gt;&lt;property id=&quot;20300&quot; value=&quot;Slide 73 - &amp;quot;CRR Auction&amp;quot;&quot;/&gt;&lt;property id=&quot;20307&quot; value=&quot;643&quot;/&gt;&lt;/object&gt;&lt;object type=&quot;3&quot; unique_id=&quot;10077&quot;&gt;&lt;property id=&quot;20148&quot; value=&quot;5&quot;/&gt;&lt;property id=&quot;20300&quot; value=&quot;Slide 74 - &amp;quot;CRR Auction&amp;quot;&quot;/&gt;&lt;property id=&quot;20307&quot; value=&quot;642&quot;/&gt;&lt;/object&gt;&lt;object type=&quot;3&quot; unique_id=&quot;10078&quot;&gt;&lt;property id=&quot;20148&quot; value=&quot;5&quot;/&gt;&lt;property id=&quot;20300&quot; value=&quot;Slide 75 - &amp;quot;CRR Auction&amp;quot;&quot;/&gt;&lt;property id=&quot;20307&quot; value=&quot;534&quot;/&gt;&lt;/object&gt;&lt;object type=&quot;3&quot; unique_id=&quot;10079&quot;&gt;&lt;property id=&quot;20148&quot; value=&quot;5&quot;/&gt;&lt;property id=&quot;20300&quot; value=&quot;Slide 76 - &amp;quot;CRR Auction&amp;quot;&quot;/&gt;&lt;property id=&quot;20307&quot; value=&quot;365&quot;/&gt;&lt;/object&gt;&lt;object type=&quot;3&quot; unique_id=&quot;10080&quot;&gt;&lt;property id=&quot;20148&quot; value=&quot;5&quot;/&gt;&lt;property id=&quot;20300&quot; value=&quot;Slide 77 - &amp;quot;CRR Auction&amp;quot;&quot;/&gt;&lt;property id=&quot;20307&quot; value=&quot;366&quot;/&gt;&lt;/object&gt;&lt;object type=&quot;3&quot; unique_id=&quot;10081&quot;&gt;&lt;property id=&quot;20148&quot; value=&quot;5&quot;/&gt;&lt;property id=&quot;20300&quot; value=&quot;Slide 78 - &amp;quot;CRR Auction&amp;quot;&quot;/&gt;&lt;property id=&quot;20307&quot; value=&quot;665&quot;/&gt;&lt;/object&gt;&lt;object type=&quot;3&quot; unique_id=&quot;10082&quot;&gt;&lt;property id=&quot;20148&quot; value=&quot;5&quot;/&gt;&lt;property id=&quot;20300&quot; value=&quot;Slide 79 - &amp;quot;CRR Auction&amp;quot;&quot;/&gt;&lt;property id=&quot;20307&quot; value=&quot;367&quot;/&gt;&lt;/object&gt;&lt;object type=&quot;3&quot; unique_id=&quot;10083&quot;&gt;&lt;property id=&quot;20148&quot; value=&quot;5&quot;/&gt;&lt;property id=&quot;20300&quot; value=&quot;Slide 80 - &amp;quot;CRR Auction&amp;quot;&quot;/&gt;&lt;property id=&quot;20307&quot; value=&quot;369&quot;/&gt;&lt;/object&gt;&lt;object type=&quot;3&quot; unique_id=&quot;10084&quot;&gt;&lt;property id=&quot;20148&quot; value=&quot;5&quot;/&gt;&lt;property id=&quot;20300&quot; value=&quot;Slide 81 - &amp;quot;CRR Auction&amp;quot;&quot;/&gt;&lt;property id=&quot;20307&quot; value=&quot;535&quot;/&gt;&lt;/object&gt;&lt;object type=&quot;3&quot; unique_id=&quot;10085&quot;&gt;&lt;property id=&quot;20148&quot; value=&quot;5&quot;/&gt;&lt;property id=&quot;20300&quot; value=&quot;Slide 82 - &amp;quot;CRR Auction&amp;quot;&quot;/&gt;&lt;property id=&quot;20307&quot; value=&quot;370&quot;/&gt;&lt;/object&gt;&lt;object type=&quot;3&quot; unique_id=&quot;10086&quot;&gt;&lt;property id=&quot;20148&quot; value=&quot;5&quot;/&gt;&lt;property id=&quot;20300&quot; value=&quot;Slide 83 - &amp;quot;CRR Auction&amp;quot;&quot;/&gt;&lt;property id=&quot;20307&quot; value=&quot;373&quot;/&gt;&lt;/object&gt;&lt;object type=&quot;3&quot; unique_id=&quot;10087&quot;&gt;&lt;property id=&quot;20148&quot; value=&quot;5&quot;/&gt;&lt;property id=&quot;20300&quot; value=&quot;Slide 84 - &amp;quot;CRR Auction&amp;quot;&quot;/&gt;&lt;property id=&quot;20307&quot; value=&quot;375&quot;/&gt;&lt;/object&gt;&lt;object type=&quot;3&quot; unique_id=&quot;10088&quot;&gt;&lt;property id=&quot;20148&quot; value=&quot;5&quot;/&gt;&lt;property id=&quot;20300&quot; value=&quot;Slide 85 - &amp;quot;CRR Auction&amp;quot;&quot;/&gt;&lt;property id=&quot;20307&quot; value=&quot;714&quot;/&gt;&lt;/object&gt;&lt;object type=&quot;3&quot; unique_id=&quot;10089&quot;&gt;&lt;property id=&quot;20148&quot; value=&quot;5&quot;/&gt;&lt;property id=&quot;20300&quot; value=&quot;Slide 86 - &amp;quot;CRR Auction Settlements&amp;quot;&quot;/&gt;&lt;property id=&quot;20307&quot; value=&quot;377&quot;/&gt;&lt;/object&gt;&lt;object type=&quot;3&quot; unique_id=&quot;10090&quot;&gt;&lt;property id=&quot;20148&quot; value=&quot;5&quot;/&gt;&lt;property id=&quot;20300&quot; value=&quot;Slide 87 - &amp;quot;Activity: Calculating Awards&amp;quot;&quot;/&gt;&lt;property id=&quot;20307&quot; value=&quot;664&quot;/&gt;&lt;/object&gt;&lt;object type=&quot;3&quot; unique_id=&quot;10091&quot;&gt;&lt;property id=&quot;20148&quot; value=&quot;5&quot;/&gt;&lt;property id=&quot;20300&quot; value=&quot;Slide 88 - &amp;quot;CRR Auction – Transmission Capacity&amp;quot;&quot;/&gt;&lt;property id=&quot;20307&quot; value=&quot;379&quot;/&gt;&lt;/object&gt;&lt;object type=&quot;3&quot; unique_id=&quot;10092&quot;&gt;&lt;property id=&quot;20148&quot; value=&quot;5&quot;/&gt;&lt;property id=&quot;20300&quot; value=&quot;Slide 89 - &amp;quot;Module 2: Summary&amp;quot;&quot;/&gt;&lt;property id=&quot;20307&quot; value=&quot;381&quot;/&gt;&lt;/object&gt;&lt;object type=&quot;3&quot; unique_id=&quot;10093&quot;&gt;&lt;property id=&quot;20148&quot; value=&quot;5&quot;/&gt;&lt;property id=&quot;20300&quot; value=&quot;Slide 90 - &amp;quot;Module 3: Trading of Congestion Revenue Rights &amp;quot;&quot;/&gt;&lt;property id=&quot;20307&quot; value=&quot;382&quot;/&gt;&lt;/object&gt;&lt;object type=&quot;3&quot; unique_id=&quot;10094&quot;&gt;&lt;property id=&quot;20148&quot; value=&quot;5&quot;/&gt;&lt;property id=&quot;20300&quot; value=&quot;Slide 91 - &amp;quot;Module 3: Objectives&amp;quot;&quot;/&gt;&lt;property id=&quot;20307&quot; value=&quot;383&quot;/&gt;&lt;/object&gt;&lt;object type=&quot;3&quot; unique_id=&quot;10095&quot;&gt;&lt;property id=&quot;20148&quot; value=&quot;5&quot;/&gt;&lt;property id=&quot;20300&quot; value=&quot;Slide 92 - &amp;quot;Bilateral Trades of CRRs&amp;quot;&quot;/&gt;&lt;property id=&quot;20307&quot; value=&quot;385&quot;/&gt;&lt;/object&gt;&lt;object type=&quot;3&quot; unique_id=&quot;10096&quot;&gt;&lt;property id=&quot;20148&quot; value=&quot;5&quot;/&gt;&lt;property id=&quot;20300&quot; value=&quot;Slide 93 - &amp;quot;Tradable Congestion Revenue Rights&amp;quot;&quot;/&gt;&lt;property id=&quot;20307&quot; value=&quot;386&quot;/&gt;&lt;/object&gt;&lt;object type=&quot;3&quot; unique_id=&quot;10097&quot;&gt;&lt;property id=&quot;20148&quot; value=&quot;5&quot;/&gt;&lt;property id=&quot;20300&quot; value=&quot;Slide 94 - &amp;quot;Parameters for Trading Congestion Revenue Rights&amp;quot;&quot;/&gt;&lt;property id=&quot;20307&quot; value=&quot;387&quot;/&gt;&lt;/object&gt;&lt;object type=&quot;3&quot; unique_id=&quot;10098&quot;&gt;&lt;property id=&quot;20148&quot; value=&quot;5&quot;/&gt;&lt;property id=&quot;20300&quot; value=&quot;Slide 95 - &amp;quot;Parameters for Trading Congestion Revenue Rights&amp;quot;&quot;/&gt;&lt;property id=&quot;20307&quot; value=&quot;388&quot;/&gt;&lt;/object&gt;&lt;object type=&quot;3&quot; unique_id=&quot;10099&quot;&gt;&lt;property id=&quot;20148&quot; value=&quot;5&quot;/&gt;&lt;property id=&quot;20300&quot; value=&quot;Slide 96 - &amp;quot;Parameters for Trading Congestion Revenue Rights (continued)&amp;quot;&quot;/&gt;&lt;property id=&quot;20307&quot; value=&quot;389&quot;/&gt;&lt;/object&gt;&lt;object type=&quot;3&quot; unique_id=&quot;10100&quot;&gt;&lt;property id=&quot;20148&quot; value=&quot;5&quot;/&gt;&lt;property id=&quot;20300&quot; value=&quot;Slide 97 - &amp;quot;Posting Offers and Bids for Trades&amp;quot;&quot;/&gt;&lt;property id=&quot;20307&quot; value=&quot;390&quot;/&gt;&lt;/object&gt;&lt;object type=&quot;3&quot; unique_id=&quot;10101&quot;&gt;&lt;property id=&quot;20148&quot; value=&quot;5&quot;/&gt;&lt;property id=&quot;20300&quot; value=&quot;Slide 98 - &amp;quot;Trading of Congestion Revenue Rights&amp;quot;&quot;/&gt;&lt;property id=&quot;20307&quot; value=&quot;391&quot;/&gt;&lt;/object&gt;&lt;object type=&quot;3&quot; unique_id=&quot;10102&quot;&gt;&lt;property id=&quot;20148&quot; value=&quot;5&quot;/&gt;&lt;property id=&quot;20300&quot; value=&quot;Slide 99 - &amp;quot;Trading of Congestion Revenue Rights&amp;quot;&quot;/&gt;&lt;property id=&quot;20307&quot; value=&quot;392&quot;/&gt;&lt;/object&gt;&lt;object type=&quot;3&quot; unique_id=&quot;10103&quot;&gt;&lt;property id=&quot;20148&quot; value=&quot;5&quot;/&gt;&lt;property id=&quot;20300&quot; value=&quot;Slide 100 - &amp;quot;Trading of Congestion Revenue Rights&amp;quot;&quot;/&gt;&lt;property id=&quot;20307&quot; value=&quot;394&quot;/&gt;&lt;/object&gt;&lt;object type=&quot;3&quot; unique_id=&quot;10104&quot;&gt;&lt;property id=&quot;20148&quot; value=&quot;5&quot;/&gt;&lt;property id=&quot;20300&quot; value=&quot;Slide 101 - &amp;quot;Settlements of Traded Congestion Revenue Rights&amp;quot;&quot;/&gt;&lt;property id=&quot;20307&quot; value=&quot;395&quot;/&gt;&lt;/object&gt;&lt;object type=&quot;3&quot; unique_id=&quot;10105&quot;&gt;&lt;property id=&quot;20148&quot; value=&quot;5&quot;/&gt;&lt;property id=&quot;20300&quot; value=&quot;Slide 102 - &amp;quot;Module 3: Summary&amp;quot;&quot;/&gt;&lt;property id=&quot;20307&quot; value=&quot;396&quot;/&gt;&lt;/object&gt;&lt;object type=&quot;3&quot; unique_id=&quot;10106&quot;&gt;&lt;property id=&quot;20148&quot; value=&quot;5&quot;/&gt;&lt;property id=&quot;20300&quot; value=&quot;Slide 103 - &amp;quot;Module 4: Managing Creditworthiness &amp;quot;&quot;/&gt;&lt;property id=&quot;20307&quot; value=&quot;397&quot;/&gt;&lt;/object&gt;&lt;object type=&quot;3&quot; unique_id=&quot;10107&quot;&gt;&lt;property id=&quot;20148&quot; value=&quot;5&quot;/&gt;&lt;property id=&quot;20300&quot; value=&quot;Slide 104 - &amp;quot;Module 4: Objectives&amp;quot;&quot;/&gt;&lt;property id=&quot;20307&quot; value=&quot;536&quot;/&gt;&lt;/object&gt;&lt;object type=&quot;3&quot; unique_id=&quot;10108&quot;&gt;&lt;property id=&quot;20148&quot; value=&quot;5&quot;/&gt;&lt;property id=&quot;20300&quot; value=&quot;Slide 105 - &amp;quot;Managing Credit&amp;quot;&quot;/&gt;&lt;property id=&quot;20307&quot; value=&quot;537&quot;/&gt;&lt;/object&gt;&lt;object type=&quot;3&quot; unique_id=&quot;10109&quot;&gt;&lt;property id=&quot;20148&quot; value=&quot;5&quot;/&gt;&lt;property id=&quot;20300&quot; value=&quot;Slide 106 - &amp;quot;Counter-Party&amp;quot;&quot;/&gt;&lt;property id=&quot;20307&quot; value=&quot;539&quot;/&gt;&lt;/object&gt;&lt;object type=&quot;3&quot; unique_id=&quot;10110&quot;&gt;&lt;property id=&quot;20148&quot; value=&quot;5&quot;/&gt;&lt;property id=&quot;20300&quot; value=&quot;Slide 107 - &amp;quot;Available Credit Limit&amp;quot;&quot;/&gt;&lt;property id=&quot;20307&quot; value=&quot;540&quot;/&gt;&lt;/object&gt;&lt;object type=&quot;3&quot; unique_id=&quot;10111&quot;&gt;&lt;property id=&quot;20148&quot; value=&quot;5&quot;/&gt;&lt;property id=&quot;20300&quot; value=&quot;Slide 108 - &amp;quot;Available Credit Limit&amp;quot;&quot;/&gt;&lt;property id=&quot;20307&quot; value=&quot;708&quot;/&gt;&lt;/object&gt;&lt;object type=&quot;3&quot; unique_id=&quot;10112&quot;&gt;&lt;property id=&quot;20148&quot; value=&quot;5&quot;/&gt;&lt;property id=&quot;20300&quot; value=&quot;Slide 109 - &amp;quot;Available Credit Limit&amp;quot;&quot;/&gt;&lt;property id=&quot;20307&quot; value=&quot;541&quot;/&gt;&lt;/object&gt;&lt;object type=&quot;3&quot; unique_id=&quot;10113&quot;&gt;&lt;property id=&quot;20148&quot; value=&quot;5&quot;/&gt;&lt;property id=&quot;20300&quot; value=&quot;Slide 110 - &amp;quot;Available Credit Limit&amp;quot;&quot;/&gt;&lt;property id=&quot;20307&quot; value=&quot;542&quot;/&gt;&lt;/object&gt;&lt;object type=&quot;3&quot; unique_id=&quot;10114&quot;&gt;&lt;property id=&quot;20148&quot; value=&quot;5&quot;/&gt;&lt;property id=&quot;20300&quot; value=&quot;Slide 111 - &amp;quot;Available Credit Limit&amp;quot;&quot;/&gt;&lt;property id=&quot;20307&quot; value=&quot;543&quot;/&gt;&lt;/object&gt;&lt;object type=&quot;3&quot; unique_id=&quot;10115&quot;&gt;&lt;property id=&quot;20148&quot; value=&quot;5&quot;/&gt;&lt;property id=&quot;20300&quot; value=&quot;Slide 112 - &amp;quot;Available Credit Limit&amp;quot;&quot;/&gt;&lt;property id=&quot;20307&quot; value=&quot;544&quot;/&gt;&lt;/object&gt;&lt;object type=&quot;3&quot; unique_id=&quot;10116&quot;&gt;&lt;property id=&quot;20148&quot; value=&quot;5&quot;/&gt;&lt;property id=&quot;20300&quot; value=&quot;Slide 113 - &amp;quot;Available Credit Limit&amp;quot;&quot;/&gt;&lt;property id=&quot;20307&quot; value=&quot;545&quot;/&gt;&lt;/object&gt;&lt;object type=&quot;3&quot; unique_id=&quot;10117&quot;&gt;&lt;property id=&quot;20148&quot; value=&quot;5&quot;/&gt;&lt;property id=&quot;20300&quot; value=&quot;Slide 114 - &amp;quot;Available Credit Limit&amp;quot;&quot;/&gt;&lt;property id=&quot;20307&quot; value=&quot;614&quot;/&gt;&lt;/object&gt;&lt;object type=&quot;3&quot; unique_id=&quot;10118&quot;&gt;&lt;property id=&quot;20148&quot; value=&quot;5&quot;/&gt;&lt;property id=&quot;20300&quot; value=&quot;Slide 115 - &amp;quot;Available Credit Limit&amp;quot;&quot;/&gt;&lt;property id=&quot;20307&quot; value=&quot;546&quot;/&gt;&lt;/object&gt;&lt;object type=&quot;3&quot; unique_id=&quot;10119&quot;&gt;&lt;property id=&quot;20148&quot; value=&quot;5&quot;/&gt;&lt;property id=&quot;20300&quot; value=&quot;Slide 116 - &amp;quot;Available Credit Limit&amp;quot;&quot;/&gt;&lt;property id=&quot;20307&quot; value=&quot;547&quot;/&gt;&lt;/object&gt;&lt;object type=&quot;3&quot; unique_id=&quot;10120&quot;&gt;&lt;property id=&quot;20148&quot; value=&quot;5&quot;/&gt;&lt;property id=&quot;20300&quot; value=&quot;Slide 117 - &amp;quot;Available Credit Limit&amp;quot;&quot;/&gt;&lt;property id=&quot;20307&quot; value=&quot;548&quot;/&gt;&lt;/object&gt;&lt;object type=&quot;3&quot; unique_id=&quot;10121&quot;&gt;&lt;property id=&quot;20148&quot; value=&quot;5&quot;/&gt;&lt;property id=&quot;20300&quot; value=&quot;Slide 118 - &amp;quot;Available Credit Limit&amp;quot;&quot;/&gt;&lt;property id=&quot;20307&quot; value=&quot;549&quot;/&gt;&lt;/object&gt;&lt;object type=&quot;3&quot; unique_id=&quot;10122&quot;&gt;&lt;property id=&quot;20148&quot; value=&quot;5&quot;/&gt;&lt;property id=&quot;20300&quot; value=&quot;Slide 119 - &amp;quot;Available Credit Limit&amp;quot;&quot;/&gt;&lt;property id=&quot;20307&quot; value=&quot;615&quot;/&gt;&lt;/object&gt;&lt;object type=&quot;3&quot; unique_id=&quot;10123&quot;&gt;&lt;property id=&quot;20148&quot; value=&quot;5&quot;/&gt;&lt;property id=&quot;20300&quot; value=&quot;Slide 120 - &amp;quot;Available Credit Limit&amp;quot;&quot;/&gt;&lt;property id=&quot;20307&quot; value=&quot;616&quot;/&gt;&lt;/object&gt;&lt;object type=&quot;3&quot; unique_id=&quot;10124&quot;&gt;&lt;property id=&quot;20148&quot; value=&quot;5&quot;/&gt;&lt;property id=&quot;20300&quot; value=&quot;Slide 121 - &amp;quot;Managing Creditworthiness&amp;quot;&quot;/&gt;&lt;property id=&quot;20307&quot; value=&quot;624&quot;/&gt;&lt;/object&gt;&lt;object type=&quot;3&quot; unique_id=&quot;10125&quot;&gt;&lt;property id=&quot;20148&quot; value=&quot;5&quot;/&gt;&lt;property id=&quot;20300&quot; value=&quot;Slide 122 - &amp;quot;Managing Creditworthiness&amp;quot;&quot;/&gt;&lt;property id=&quot;20307&quot; value=&quot;625&quot;/&gt;&lt;/object&gt;&lt;object type=&quot;3&quot; unique_id=&quot;10126&quot;&gt;&lt;property id=&quot;20148&quot; value=&quot;5&quot;/&gt;&lt;property id=&quot;20300&quot; value=&quot;Slide 123 - &amp;quot;Managing Creditworthiness&amp;quot;&quot;/&gt;&lt;property id=&quot;20307&quot; value=&quot;626&quot;/&gt;&lt;/object&gt;&lt;object type=&quot;3&quot; unique_id=&quot;10127&quot;&gt;&lt;property id=&quot;20148&quot; value=&quot;5&quot;/&gt;&lt;property id=&quot;20300&quot; value=&quot;Slide 124 - &amp;quot;Managing Creditworthiness: Example 1&amp;quot;&quot;/&gt;&lt;property id=&quot;20307&quot; value=&quot;702&quot;/&gt;&lt;/object&gt;&lt;object type=&quot;3&quot; unique_id=&quot;10128&quot;&gt;&lt;property id=&quot;20148&quot; value=&quot;5&quot;/&gt;&lt;property id=&quot;20300&quot; value=&quot;Slide 125 - &amp;quot;Managing Creditworthiness: Example 1&amp;quot;&quot;/&gt;&lt;property id=&quot;20307&quot; value=&quot;703&quot;/&gt;&lt;/object&gt;&lt;object type=&quot;3&quot; unique_id=&quot;10129&quot;&gt;&lt;property id=&quot;20148&quot; value=&quot;5&quot;/&gt;&lt;property id=&quot;20300&quot; value=&quot;Slide 126 - &amp;quot;Managing Creditworthiness: Example 1&amp;quot;&quot;/&gt;&lt;property id=&quot;20307&quot; value=&quot;704&quot;/&gt;&lt;/object&gt;&lt;object type=&quot;3&quot; unique_id=&quot;10130&quot;&gt;&lt;property id=&quot;20148&quot; value=&quot;5&quot;/&gt;&lt;property id=&quot;20300&quot; value=&quot;Slide 127 - &amp;quot;Managing Creditworthiness: Example 2&amp;quot;&quot;/&gt;&lt;property id=&quot;20307&quot; value=&quot;705&quot;/&gt;&lt;/object&gt;&lt;object type=&quot;3&quot; unique_id=&quot;10131&quot;&gt;&lt;property id=&quot;20148&quot; value=&quot;5&quot;/&gt;&lt;property id=&quot;20300&quot; value=&quot;Slide 128 - &amp;quot;Managing Creditworthiness: Example 2&amp;quot;&quot;/&gt;&lt;property id=&quot;20307&quot; value=&quot;706&quot;/&gt;&lt;/object&gt;&lt;object type=&quot;3&quot; unique_id=&quot;10132&quot;&gt;&lt;property id=&quot;20148&quot; value=&quot;5&quot;/&gt;&lt;property id=&quot;20300&quot; value=&quot;Slide 129 - &amp;quot;Managing Creditworthiness: Example 2&amp;quot;&quot;/&gt;&lt;property id=&quot;20307&quot; value=&quot;707&quot;/&gt;&lt;/object&gt;&lt;object type=&quot;3&quot; unique_id=&quot;10133&quot;&gt;&lt;property id=&quot;20148&quot; value=&quot;5&quot;/&gt;&lt;property id=&quot;20300&quot; value=&quot;Slide 130 - &amp;quot;Module 4: Summary&amp;quot;&quot;/&gt;&lt;property id=&quot;20307&quot; value=&quot;560&quot;/&gt;&lt;/object&gt;&lt;object type=&quot;3&quot; unique_id=&quot;10134&quot;&gt;&lt;property id=&quot;20148&quot; value=&quot;5&quot;/&gt;&lt;property id=&quot;20300&quot; value=&quot;Slide 131 - &amp;quot;Module 5: CRR Settlements&amp;quot;&quot;/&gt;&lt;property id=&quot;20307&quot; value=&quot;464&quot;/&gt;&lt;/object&gt;&lt;object type=&quot;3&quot; unique_id=&quot;10135&quot;&gt;&lt;property id=&quot;20148&quot; value=&quot;5&quot;/&gt;&lt;property id=&quot;20300&quot; value=&quot;Slide 132 - &amp;quot;Module 5: Objectives&amp;quot;&quot;/&gt;&lt;property id=&quot;20307&quot; value=&quot;465&quot;/&gt;&lt;/object&gt;&lt;object type=&quot;3&quot; unique_id=&quot;10136&quot;&gt;&lt;property id=&quot;20148&quot; value=&quot;5&quot;/&gt;&lt;property id=&quot;20300&quot; value=&quot;Slide 133 - &amp;quot;Financial Impacts: Allocation, Auction &amp;amp; Bilateral Trades&amp;quot;&quot;/&gt;&lt;property id=&quot;20307&quot; value=&quot;466&quot;/&gt;&lt;/object&gt;&lt;object type=&quot;3&quot; unique_id=&quot;10137&quot;&gt;&lt;property id=&quot;20148&quot; value=&quot;5&quot;/&gt;&lt;property id=&quot;20300&quot; value=&quot;Slide 134 - &amp;quot;Invoicing of CRR Auction&amp;quot;&quot;/&gt;&lt;property id=&quot;20307&quot; value=&quot;561&quot;/&gt;&lt;/object&gt;&lt;object type=&quot;3&quot; unique_id=&quot;10138&quot;&gt;&lt;property id=&quot;20148&quot; value=&quot;5&quot;/&gt;&lt;property id=&quot;20300&quot; value=&quot;Slide 135 - &amp;quot;Auction Revenue Money Flow &amp;quot;&quot;/&gt;&lt;property id=&quot;20307&quot; value=&quot;468&quot;/&gt;&lt;/object&gt;&lt;object type=&quot;3&quot; unique_id=&quot;10139&quot;&gt;&lt;property id=&quot;20148&quot; value=&quot;5&quot;/&gt;&lt;property id=&quot;20300&quot; value=&quot;Slide 136 - &amp;quot;Auction Revenue Money Flow &amp;quot;&quot;/&gt;&lt;property id=&quot;20307&quot; value=&quot;562&quot;/&gt;&lt;/object&gt;&lt;object type=&quot;3&quot; unique_id=&quot;10140&quot;&gt;&lt;property id=&quot;20148&quot; value=&quot;5&quot;/&gt;&lt;property id=&quot;20300&quot; value=&quot;Slide 137 - &amp;quot;Day-Ahead Settlement of CRRs&amp;quot;&quot;/&gt;&lt;property id=&quot;20307&quot; value=&quot;470&quot;/&gt;&lt;/object&gt;&lt;object type=&quot;3&quot; unique_id=&quot;10141&quot;&gt;&lt;property id=&quot;20148&quot; value=&quot;5&quot;/&gt;&lt;property id=&quot;20300&quot; value=&quot;Slide 138 - &amp;quot;Day-Ahead Settlement of CRRs – Money Flow&amp;quot;&quot;/&gt;&lt;property id=&quot;20307&quot; value=&quot;629&quot;/&gt;&lt;/object&gt;&lt;object type=&quot;3&quot; unique_id=&quot;10142&quot;&gt;&lt;property id=&quot;20148&quot; value=&quot;5&quot;/&gt;&lt;property id=&quot;20300&quot; value=&quot;Slide 139 - &amp;quot;Payment for CRRs Settled in Day-Ahead&amp;quot;&quot;/&gt;&lt;property id=&quot;20307&quot; value=&quot;563&quot;/&gt;&lt;/object&gt;&lt;object type=&quot;3&quot; unique_id=&quot;10143&quot;&gt;&lt;property id=&quot;20148&quot; value=&quot;5&quot;/&gt;&lt;property id=&quot;20300&quot; value=&quot;Slide 140 - &amp;quot;Payment for CRRs Settled in Day-Ahead&amp;quot;&quot;/&gt;&lt;property id=&quot;20307&quot; value=&quot;564&quot;/&gt;&lt;/object&gt;&lt;object type=&quot;3&quot; unique_id=&quot;10144&quot;&gt;&lt;property id=&quot;20148&quot; value=&quot;5&quot;/&gt;&lt;property id=&quot;20300&quot; value=&quot;Slide 141 - &amp;quot;Payment for CRRs Settled in Day-Ahead&amp;quot;&quot;/&gt;&lt;property id=&quot;20307&quot; value=&quot;473&quot;/&gt;&lt;/object&gt;&lt;object type=&quot;3&quot; unique_id=&quot;10145&quot;&gt;&lt;property id=&quot;20148&quot; value=&quot;5&quot;/&gt;&lt;property id=&quot;20300&quot; value=&quot;Slide 142 - &amp;quot;Payment for CRRs Settled in Day-Ahead&amp;quot;&quot;/&gt;&lt;property id=&quot;20307&quot; value=&quot;572&quot;/&gt;&lt;/object&gt;&lt;object type=&quot;3&quot; unique_id=&quot;10146&quot;&gt;&lt;property id=&quot;20148&quot; value=&quot;5&quot;/&gt;&lt;property id=&quot;20300&quot; value=&quot;Slide 143 - &amp;quot;Payment for CRRs Settled in Day-Ahead&amp;quot;&quot;/&gt;&lt;property id=&quot;20307&quot; value=&quot;573&quot;/&gt;&lt;/object&gt;&lt;object type=&quot;3&quot; unique_id=&quot;10147&quot;&gt;&lt;property id=&quot;20148&quot; value=&quot;5&quot;/&gt;&lt;property id=&quot;20300&quot; value=&quot;Slide 144 - &amp;quot;Payment for CRRs Settled in Day-Ahead&amp;quot;&quot;/&gt;&lt;property id=&quot;20307&quot; value=&quot;476&quot;/&gt;&lt;/object&gt;&lt;object type=&quot;3&quot; unique_id=&quot;10148&quot;&gt;&lt;property id=&quot;20148&quot; value=&quot;5&quot;/&gt;&lt;property id=&quot;20300&quot; value=&quot;Slide 145 - &amp;quot;Payment for CRRs Settled in Day-Ahead&amp;quot;&quot;/&gt;&lt;property id=&quot;20307&quot; value=&quot;609&quot;/&gt;&lt;/object&gt;&lt;object type=&quot;3&quot; unique_id=&quot;10149&quot;&gt;&lt;property id=&quot;20148&quot; value=&quot;5&quot;/&gt;&lt;property id=&quot;20300&quot; value=&quot;Slide 146 - &amp;quot;Payment for CRRs Settled in Day-Ahead&amp;quot;&quot;/&gt;&lt;property id=&quot;20307&quot; value=&quot;496&quot;/&gt;&lt;/object&gt;&lt;object type=&quot;3&quot; unique_id=&quot;10150&quot;&gt;&lt;property id=&quot;20148&quot; value=&quot;5&quot;/&gt;&lt;property id=&quot;20300&quot; value=&quot;Slide 147 - &amp;quot;Payment for CRRs Settled in Day-Ahead&amp;quot;&quot;/&gt;&lt;property id=&quot;20307&quot; value=&quot;497&quot;/&gt;&lt;/object&gt;&lt;object type=&quot;3&quot; unique_id=&quot;10151&quot;&gt;&lt;property id=&quot;20148&quot; value=&quot;5&quot;/&gt;&lt;property id=&quot;20300&quot; value=&quot;Slide 148 - &amp;quot;Payment for CRRs Settled in Day-Ahead&amp;quot;&quot;/&gt;&lt;property id=&quot;20307&quot; value=&quot;498&quot;/&gt;&lt;/object&gt;&lt;object type=&quot;3&quot; unique_id=&quot;10152&quot;&gt;&lt;property id=&quot;20148&quot; value=&quot;5&quot;/&gt;&lt;property id=&quot;20300&quot; value=&quot;Slide 149 - &amp;quot;Payment for CRRs Settled in Day-Ahead&amp;quot;&quot;/&gt;&lt;property id=&quot;20307&quot; value=&quot;637&quot;/&gt;&lt;/object&gt;&lt;object type=&quot;3&quot; unique_id=&quot;10153&quot;&gt;&lt;property id=&quot;20148&quot; value=&quot;5&quot;/&gt;&lt;property id=&quot;20300&quot; value=&quot;Slide 150 - &amp;quot;Payment for CRRs Settled in Day-Ahead&amp;quot;&quot;/&gt;&lt;property id=&quot;20307&quot; value=&quot;638&quot;/&gt;&lt;/object&gt;&lt;object type=&quot;3&quot; unique_id=&quot;10154&quot;&gt;&lt;property id=&quot;20148&quot; value=&quot;5&quot;/&gt;&lt;property id=&quot;20300&quot; value=&quot;Slide 151 - &amp;quot;Day-Ahead Settlement of CRRs – Money Flow&amp;quot;&quot;/&gt;&lt;property id=&quot;20307&quot; value=&quot;630&quot;/&gt;&lt;/object&gt;&lt;object type=&quot;3&quot; unique_id=&quot;10155&quot;&gt;&lt;property id=&quot;20148&quot; value=&quot;5&quot;/&gt;&lt;property id=&quot;20300&quot; value=&quot;Slide 152 - &amp;quot;Day-Ahead Settlement of CRRs – Money Flow&amp;quot;&quot;/&gt;&lt;property id=&quot;20307&quot; value=&quot;631&quot;/&gt;&lt;/object&gt;&lt;object type=&quot;3&quot; unique_id=&quot;10156&quot;&gt;&lt;property id=&quot;20148&quot; value=&quot;5&quot;/&gt;&lt;property id=&quot;20300&quot; value=&quot;Slide 153 - &amp;quot;Day-Ahead Settlement of CRRs – Money Flow&amp;quot;&quot;/&gt;&lt;property id=&quot;20307&quot; value=&quot;632&quot;/&gt;&lt;/object&gt;&lt;object type=&quot;3&quot; unique_id=&quot;10157&quot;&gt;&lt;property id=&quot;20148&quot; value=&quot;5&quot;/&gt;&lt;property id=&quot;20300&quot; value=&quot;Slide 154 - &amp;quot;Day-Ahead Settlement of CRRs – Money Flow&amp;quot;&quot;/&gt;&lt;property id=&quot;20307&quot; value=&quot;633&quot;/&gt;&lt;/object&gt;&lt;object type=&quot;3&quot; unique_id=&quot;10158&quot;&gt;&lt;property id=&quot;20148&quot; value=&quot;5&quot;/&gt;&lt;property id=&quot;20300&quot; value=&quot;Slide 155 - &amp;quot;Shortfall Charge for CRRs Settled in Day-Ahead&amp;quot;&quot;/&gt;&lt;property id=&quot;20307&quot; value=&quot;481&quot;/&gt;&lt;/object&gt;&lt;object type=&quot;3&quot; unique_id=&quot;10159&quot;&gt;&lt;property id=&quot;20148&quot; value=&quot;5&quot;/&gt;&lt;property id=&quot;20300&quot; value=&quot;Slide 156 - &amp;quot;Shortfall Charge for CRRs Settled in Day-Ahead (continued)&amp;quot;&quot;/&gt;&lt;property id=&quot;20307&quot; value=&quot;482&quot;/&gt;&lt;/object&gt;&lt;object type=&quot;3&quot; unique_id=&quot;10160&quot;&gt;&lt;property id=&quot;20148&quot; value=&quot;5&quot;/&gt;&lt;property id=&quot;20300&quot; value=&quot;Slide 157 - &amp;quot;Day-Ahead Settlement of CRRs – Money Flow (continued)&amp;quot;&quot;/&gt;&lt;property id=&quot;20307&quot; value=&quot;484&quot;/&gt;&lt;/object&gt;&lt;object type=&quot;3&quot; unique_id=&quot;10161&quot;&gt;&lt;property id=&quot;20148&quot; value=&quot;5&quot;/&gt;&lt;property id=&quot;20300&quot; value=&quot;Slide 158 - &amp;quot;Balancing Account (continued)&amp;quot;&quot;/&gt;&lt;property id=&quot;20307&quot; value=&quot;485&quot;/&gt;&lt;/object&gt;&lt;object type=&quot;3&quot; unique_id=&quot;10162&quot;&gt;&lt;property id=&quot;20148&quot; value=&quot;5&quot;/&gt;&lt;property id=&quot;20300&quot; value=&quot;Slide 159 - &amp;quot;Day-Ahead Settlement of CRRs – Money Flow (continued)&amp;quot;&quot;/&gt;&lt;property id=&quot;20307&quot; value=&quot;486&quot;/&gt;&lt;/object&gt;&lt;object type=&quot;3&quot; unique_id=&quot;10163&quot;&gt;&lt;property id=&quot;20148&quot; value=&quot;5&quot;/&gt;&lt;property id=&quot;20300&quot; value=&quot;Slide 160 - &amp;quot;Day-Ahead Settlement of CRRs – Money Flow (continued)&amp;quot;&quot;/&gt;&lt;property id=&quot;20307&quot; value=&quot;649&quot;/&gt;&lt;/object&gt;&lt;object type=&quot;3&quot; unique_id=&quot;10164&quot;&gt;&lt;property id=&quot;20148&quot; value=&quot;5&quot;/&gt;&lt;property id=&quot;20300&quot; value=&quot;Slide 161 - &amp;quot;Activity: Calculating Settlements&amp;quot;&quot;/&gt;&lt;property id=&quot;20307&quot; value=&quot;487&quot;/&gt;&lt;/object&gt;&lt;object type=&quot;3&quot; unique_id=&quot;10165&quot;&gt;&lt;property id=&quot;20148&quot; value=&quot;5&quot;/&gt;&lt;property id=&quot;20300&quot; value=&quot;Slide 162 - &amp;quot;Annual Auction Revenues – Scenario #1&amp;quot;&quot;/&gt;&lt;property id=&quot;20307&quot; value=&quot;488&quot;/&gt;&lt;/object&gt;&lt;object type=&quot;3&quot; unique_id=&quot;10166&quot;&gt;&lt;property id=&quot;20148&quot; value=&quot;5&quot;/&gt;&lt;property id=&quot;20300&quot; value=&quot;Slide 163 - &amp;quot;Annual Auction Revenues – Scenario #1 (continued)&amp;quot;&quot;/&gt;&lt;property id=&quot;20307&quot; value=&quot;489&quot;/&gt;&lt;/object&gt;&lt;object type=&quot;3&quot; unique_id=&quot;10167&quot;&gt;&lt;property id=&quot;20148&quot; value=&quot;5&quot;/&gt;&lt;property id=&quot;20300&quot; value=&quot;Slide 164 - &amp;quot;Bilateral Trade – Scenario #2 (continued)&amp;quot;&quot;/&gt;&lt;property id=&quot;20307&quot; value=&quot;490&quot;/&gt;&lt;/object&gt;&lt;object type=&quot;3&quot; unique_id=&quot;10168&quot;&gt;&lt;property id=&quot;20148&quot; value=&quot;5&quot;/&gt;&lt;property id=&quot;20300&quot; value=&quot;Slide 165 - &amp;quot;Monthly Auction Revenues – Scenario #3&amp;quot;&quot;/&gt;&lt;property id=&quot;20307&quot; value=&quot;491&quot;/&gt;&lt;/object&gt;&lt;object type=&quot;3&quot; unique_id=&quot;10169&quot;&gt;&lt;property id=&quot;20148&quot; value=&quot;5&quot;/&gt;&lt;property id=&quot;20300&quot; value=&quot;Slide 166 - &amp;quot;CRR Portfolio&amp;quot;&quot;/&gt;&lt;property id=&quot;20307&quot; value=&quot;492&quot;/&gt;&lt;/object&gt;&lt;object type=&quot;3&quot; unique_id=&quot;10170&quot;&gt;&lt;property id=&quot;20148&quot; value=&quot;5&quot;/&gt;&lt;property id=&quot;20300&quot; value=&quot;Slide 167 - &amp;quot;CRRs Settled in the Day-Ahead Market – Scenario #4&amp;quot;&quot;/&gt;&lt;property id=&quot;20307&quot; value=&quot;493&quot;/&gt;&lt;/object&gt;&lt;object type=&quot;3&quot; unique_id=&quot;10171&quot;&gt;&lt;property id=&quot;20148&quot; value=&quot;5&quot;/&gt;&lt;property id=&quot;20300&quot; value=&quot;Slide 168 - &amp;quot;Module 5: Summary&amp;quot;&quot;/&gt;&lt;property id=&quot;20307&quot; value=&quot;494&quot;/&gt;&lt;/object&gt;&lt;object type=&quot;3&quot; unique_id=&quot;10172&quot;&gt;&lt;property id=&quot;20148&quot; value=&quot;5&quot;/&gt;&lt;property id=&quot;20300&quot; value=&quot;Slide 169 - &amp;quot;Module 6: Day-Ahead Point-to-Point Obligations &amp;quot;&quot;/&gt;&lt;property id=&quot;20307&quot; value=&quot;422&quot;/&gt;&lt;/object&gt;&lt;object type=&quot;3&quot; unique_id=&quot;10173&quot;&gt;&lt;property id=&quot;20148&quot; value=&quot;5&quot;/&gt;&lt;property id=&quot;20300&quot; value=&quot;Slide 170 - &amp;quot;Module 6: Objectives&amp;quot;&quot;/&gt;&lt;property id=&quot;20307&quot; value=&quot;423&quot;/&gt;&lt;/object&gt;&lt;object type=&quot;3&quot; unique_id=&quot;10174&quot;&gt;&lt;property id=&quot;20148&quot; value=&quot;5&quot;/&gt;&lt;property id=&quot;20300&quot; value=&quot;Slide 171 - &amp;quot;Day-Ahead Market&amp;quot;&quot;/&gt;&lt;property id=&quot;20307&quot; value=&quot;424&quot;/&gt;&lt;/object&gt;&lt;object type=&quot;3&quot; unique_id=&quot;10175&quot;&gt;&lt;property id=&quot;20148&quot; value=&quot;5&quot;/&gt;&lt;property id=&quot;20300&quot; value=&quot;Slide 172 - &amp;quot;Day-Ahead Market (continued)&amp;quot;&quot;/&gt;&lt;property id=&quot;20307&quot; value=&quot;425&quot;/&gt;&lt;/object&gt;&lt;object type=&quot;3&quot; unique_id=&quot;10176&quot;&gt;&lt;property id=&quot;20148&quot; value=&quot;5&quot;/&gt;&lt;property id=&quot;20300&quot; value=&quot;Slide 173 - &amp;quot;Transmission Capacity in Day-Ahead&amp;quot;&quot;/&gt;&lt;property id=&quot;20307&quot; value=&quot;711&quot;/&gt;&lt;/object&gt;&lt;object type=&quot;3&quot; unique_id=&quot;10177&quot;&gt;&lt;property id=&quot;20148&quot; value=&quot;5&quot;/&gt;&lt;property id=&quot;20300&quot; value=&quot;Slide 174 - &amp;quot;Transmission Capacity in Day-Ahead&amp;quot;&quot;/&gt;&lt;property id=&quot;20307&quot; value=&quot;712&quot;/&gt;&lt;/object&gt;&lt;object type=&quot;3&quot; unique_id=&quot;10178&quot;&gt;&lt;property id=&quot;20148&quot; value=&quot;5&quot;/&gt;&lt;property id=&quot;20300&quot; value=&quot;Slide 175 - &amp;quot;PTP Obligations in the Day-Ahead Market&amp;quot;&quot;/&gt;&lt;property id=&quot;20307&quot; value=&quot;579&quot;/&gt;&lt;/object&gt;&lt;object type=&quot;3&quot; unique_id=&quot;10179&quot;&gt;&lt;property id=&quot;20148&quot; value=&quot;5&quot;/&gt;&lt;property id=&quot;20300&quot; value=&quot;Slide 176 - &amp;quot;PTP Obligations in the Day-Ahead Market&amp;quot;&quot;/&gt;&lt;property id=&quot;20307&quot; value=&quot;433&quot;/&gt;&lt;/object&gt;&lt;object type=&quot;3&quot; unique_id=&quot;10180&quot;&gt;&lt;property id=&quot;20148&quot; value=&quot;5&quot;/&gt;&lt;property id=&quot;20300&quot; value=&quot;Slide 177 - &amp;quot;PTP Obligations in the Day-Ahead Market&amp;quot;&quot;/&gt;&lt;property id=&quot;20307&quot; value=&quot;580&quot;/&gt;&lt;/object&gt;&lt;object type=&quot;3&quot; unique_id=&quot;10181&quot;&gt;&lt;property id=&quot;20148&quot; value=&quot;5&quot;/&gt;&lt;property id=&quot;20300&quot; value=&quot;Slide 178 - &amp;quot;PTP Obligations in the Day-Ahead Market&amp;quot;&quot;/&gt;&lt;property id=&quot;20307&quot; value=&quot;434&quot;/&gt;&lt;/object&gt;&lt;object type=&quot;3&quot; unique_id=&quot;10182&quot;&gt;&lt;property id=&quot;20148&quot; value=&quot;5&quot;/&gt;&lt;property id=&quot;20300&quot; value=&quot;Slide 179 - &amp;quot;PTP Obligations in the Day-Ahead Market&amp;quot;&quot;/&gt;&lt;property id=&quot;20307&quot; value=&quot;435&quot;/&gt;&lt;/object&gt;&lt;object type=&quot;3&quot; unique_id=&quot;10183&quot;&gt;&lt;property id=&quot;20148&quot; value=&quot;5&quot;/&gt;&lt;property id=&quot;20300&quot; value=&quot;Slide 180 - &amp;quot;PTP Obligations in the Day-Ahead Market&amp;quot;&quot;/&gt;&lt;property id=&quot;20307&quot; value=&quot;436&quot;/&gt;&lt;/object&gt;&lt;object type=&quot;3&quot; unique_id=&quot;10184&quot;&gt;&lt;property id=&quot;20148&quot; value=&quot;5&quot;/&gt;&lt;property id=&quot;20300&quot; value=&quot;Slide 181 - &amp;quot;PTP Obligations in the Day-Ahead Market&amp;quot;&quot;/&gt;&lt;property id=&quot;20307&quot; value=&quot;437&quot;/&gt;&lt;/object&gt;&lt;object type=&quot;3&quot; unique_id=&quot;10185&quot;&gt;&lt;property id=&quot;20148&quot; value=&quot;5&quot;/&gt;&lt;property id=&quot;20300&quot; value=&quot;Slide 182 - &amp;quot;PTP Obligations in the Day-Ahead Market&amp;quot;&quot;/&gt;&lt;property id=&quot;20307&quot; value=&quot;438&quot;/&gt;&lt;/object&gt;&lt;object type=&quot;3&quot; unique_id=&quot;10186&quot;&gt;&lt;property id=&quot;20148&quot; value=&quot;5&quot;/&gt;&lt;property id=&quot;20300&quot; value=&quot;Slide 183 - &amp;quot;PTP Obligations in the Day-Ahead Market&amp;quot;&quot;/&gt;&lt;property id=&quot;20307&quot; value=&quot;439&quot;/&gt;&lt;/object&gt;&lt;object type=&quot;3&quot; unique_id=&quot;10187&quot;&gt;&lt;property id=&quot;20148&quot; value=&quot;5&quot;/&gt;&lt;property id=&quot;20300&quot; value=&quot;Slide 184 - &amp;quot;Activity: Congestion Revenue Rights&amp;quot;&quot;/&gt;&lt;property id=&quot;20307&quot; value=&quot;443&quot;/&gt;&lt;/object&gt;&lt;object type=&quot;3&quot; unique_id=&quot;10188&quot;&gt;&lt;property id=&quot;20148&quot; value=&quot;5&quot;/&gt;&lt;property id=&quot;20300&quot; value=&quot;Slide 185 - &amp;quot;PTP Obligations in the Day-Ahead Market&amp;quot;&quot;/&gt;&lt;property id=&quot;20307&quot; value=&quot;581&quot;/&gt;&lt;/object&gt;&lt;object type=&quot;3&quot; unique_id=&quot;10189&quot;&gt;&lt;property id=&quot;20148&quot; value=&quot;5&quot;/&gt;&lt;property id=&quot;20300&quot; value=&quot;Slide 186 - &amp;quot;PTP Obligations in the Day-Ahead Market&amp;quot;&quot;/&gt;&lt;property id=&quot;20307&quot; value=&quot;578&quot;/&gt;&lt;/object&gt;&lt;object type=&quot;3&quot; unique_id=&quot;10190&quot;&gt;&lt;property id=&quot;20148&quot; value=&quot;5&quot;/&gt;&lt;property id=&quot;20300&quot; value=&quot;Slide 187 - &amp;quot;Cleared PTP Obligation Bids in the Day-Ahead Market&amp;quot;&quot;/&gt;&lt;property id=&quot;20307&quot; value=&quot;444&quot;/&gt;&lt;/object&gt;&lt;object type=&quot;3&quot; unique_id=&quot;10191&quot;&gt;&lt;property id=&quot;20148&quot; value=&quot;5&quot;/&gt;&lt;property id=&quot;20300&quot; value=&quot;Slide 188 - &amp;quot;Cleared PTP Obligation Bids in the Day-Ahead Market&amp;quot;&quot;/&gt;&lt;property id=&quot;20307&quot; value=&quot;445&quot;/&gt;&lt;/object&gt;&lt;object type=&quot;3&quot; unique_id=&quot;10192&quot;&gt;&lt;property id=&quot;20148&quot; value=&quot;5&quot;/&gt;&lt;property id=&quot;20300&quot; value=&quot;Slide 189 - &amp;quot;Cleared PTP Obligation Bids in the Day-Ahead Market&amp;quot;&quot;/&gt;&lt;property id=&quot;20307&quot; value=&quot;634&quot;/&gt;&lt;/object&gt;&lt;object type=&quot;3&quot; unique_id=&quot;10193&quot;&gt;&lt;property id=&quot;20148&quot; value=&quot;5&quot;/&gt;&lt;property id=&quot;20300&quot; value=&quot;Slide 190 - &amp;quot;Payments and Charges for PTP Obligations Settled in Real-Time&amp;quot;&quot;/&gt;&lt;property id=&quot;20307&quot; value=&quot;448&quot;/&gt;&lt;/object&gt;&lt;object type=&quot;3&quot; unique_id=&quot;10194&quot;&gt;&lt;property id=&quot;20148&quot; value=&quot;5&quot;/&gt;&lt;property id=&quot;20300&quot; value=&quot;Slide 191 - &amp;quot;Activity: Calculating Settlements&amp;quot;&quot;/&gt;&lt;property id=&quot;20307&quot; value=&quot;453&quot;/&gt;&lt;/object&gt;&lt;object type=&quot;3&quot; unique_id=&quot;10195&quot;&gt;&lt;property id=&quot;20148&quot; value=&quot;5&quot;/&gt;&lt;property id=&quot;20300&quot; value=&quot;Slide 192 - &amp;quot;Purchase of CRRs in the Day-Ahead Market – Scenario #5&amp;quot;&quot;/&gt;&lt;property id=&quot;20307&quot; value=&quot;454&quot;/&gt;&lt;/object&gt;&lt;object type=&quot;3&quot; unique_id=&quot;10196&quot;&gt;&lt;property id=&quot;20148&quot; value=&quot;5&quot;/&gt;&lt;property id=&quot;20300&quot; value=&quot;Slide 193 - &amp;quot;PTP Obligations Settled in Real-Time – Scenario #6&amp;quot;&quot;/&gt;&lt;property id=&quot;20307&quot; value=&quot;455&quot;/&gt;&lt;/object&gt;&lt;object type=&quot;3&quot; unique_id=&quot;10197&quot;&gt;&lt;property id=&quot;20148&quot; value=&quot;5&quot;/&gt;&lt;property id=&quot;20300&quot; value=&quot;Slide 194 - &amp;quot;PTP Obligations Settled in Real-Time – Scenario #6&amp;quot;&quot;/&gt;&lt;property id=&quot;20307&quot; value=&quot;456&quot;/&gt;&lt;/object&gt;&lt;object type=&quot;3&quot; unique_id=&quot;10198&quot;&gt;&lt;property id=&quot;20148&quot; value=&quot;5&quot;/&gt;&lt;property id=&quot;20300&quot; value=&quot;Slide 195 - &amp;quot;Module 6: Summary&amp;quot;&quot;/&gt;&lt;property id=&quot;20307&quot; value=&quot;459&quot;/&gt;&lt;/object&gt;&lt;object type=&quot;3&quot; unique_id=&quot;10199&quot;&gt;&lt;property id=&quot;20148&quot; value=&quot;5&quot;/&gt;&lt;property id=&quot;20300&quot; value=&quot;Slide 196 - &amp;quot;Course Conclusion&amp;quot;&quot;/&gt;&lt;property id=&quot;20307&quot; value=&quot;460&quot;/&gt;&lt;/object&gt;&lt;object type=&quot;3&quot; unique_id=&quot;10200&quot;&gt;&lt;property id=&quot;20148&quot; value=&quot;5&quot;/&gt;&lt;property id=&quot;20300&quot; value=&quot;Slide 197 - &amp;quot;Course Summary&amp;quot;&quot;/&gt;&lt;property id=&quot;20307&quot; value=&quot;462&quot;/&gt;&lt;/object&gt;&lt;object type=&quot;3&quot; unique_id=&quot;10201&quot;&gt;&lt;property id=&quot;20148&quot; value=&quot;5&quot;/&gt;&lt;property id=&quot;20300&quot; value=&quot;Slide 198 - &amp;quot;Accessing Nodal Information&amp;quot;&quot;/&gt;&lt;property id=&quot;20307&quot; value=&quot;463&quot;/&gt;&lt;/object&gt;&lt;object type=&quot;3&quot; unique_id=&quot;10202&quot;&gt;&lt;property id=&quot;20148&quot; value=&quot;5&quot;/&gt;&lt;property id=&quot;20300&quot; value=&quot;Slide 199 - &amp;quot;CRR MARKET USER INTERFACE TRAINING&amp;quot;&quot;/&gt;&lt;property id=&quot;20307&quot; value=&quot;647&quot;/&gt;&lt;/object&gt;&lt;/object&gt;&lt;/object&gt;&lt;/database&gt;"/>
  <p:tag name="SECTOMILLISECCONVERTED" val="1"/>
  <p:tag name="ARTICULATE_PROJECT_OPEN" val="0"/>
</p:tagLst>
</file>

<file path=ppt/theme/theme1.xml><?xml version="1.0" encoding="utf-8"?>
<a:theme xmlns:a="http://schemas.openxmlformats.org/drawingml/2006/main" name="Nodal Training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odal Training PowerPoint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nchor="ctr"/>
      <a:lstStyle>
        <a:defPPr>
          <a:defRPr sz="2000" b="0" dirty="0">
            <a:solidFill>
              <a:schemeClr val="bg1"/>
            </a:solidFill>
            <a:latin typeface="Arial Black" pitchFamily="34"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txDef>
      <a:spPr bwMode="auto">
        <a:noFill/>
        <a:ln w="9525" algn="ctr">
          <a:noFill/>
          <a:miter lim="800000"/>
          <a:headEnd/>
          <a:tailEnd/>
        </a:ln>
      </a:spPr>
      <a:bodyPr>
        <a:spAutoFit/>
      </a:bodyPr>
      <a:lstStyle>
        <a:defPPr>
          <a:spcBef>
            <a:spcPct val="50000"/>
          </a:spcBef>
          <a:defRPr sz="2000" dirty="0" smtClean="0"/>
        </a:defPPr>
      </a:lstStyle>
    </a:txDef>
  </a:objectDefaults>
  <a:extraClrSchemeLst>
    <a:extraClrScheme>
      <a:clrScheme name="Nodal Training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dal Training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dal Training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dal Training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dal Training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dal Training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dal Training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dal Training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dal Training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dal Training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dal Training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dal Training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urse Title Master">
  <a:themeElements>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urse Title Mast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objectDefaults>
  <a:extraClrSchemeLst>
    <a:extraClrScheme>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urse 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urse 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urse 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urse 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urse 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urse 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urse 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urse 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urse 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urse 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urse 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069081CCAC9CD45B40DAB427B0D2E58" ma:contentTypeVersion="0" ma:contentTypeDescription="Create a new document." ma:contentTypeScope="" ma:versionID="7ad64ad0a9ce254a3662b4a5960c3ff0">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9B531C-7578-466F-927C-7516DA43EB71}">
  <ds:schemaRefs>
    <ds:schemaRef ds:uri="http://schemas.microsoft.com/office/2006/metadata/longProperties"/>
  </ds:schemaRefs>
</ds:datastoreItem>
</file>

<file path=customXml/itemProps2.xml><?xml version="1.0" encoding="utf-8"?>
<ds:datastoreItem xmlns:ds="http://schemas.openxmlformats.org/officeDocument/2006/customXml" ds:itemID="{FEB49C18-FF9C-4D5F-AEDC-6020E7130786}">
  <ds:schemaRefs>
    <ds:schemaRef ds:uri="c34af464-7aa1-4edd-9be4-83dffc1cb926"/>
    <ds:schemaRef ds:uri="http://schemas.microsoft.com/office/2006/metadata/properties"/>
    <ds:schemaRef ds:uri="http://schemas.openxmlformats.org/package/2006/metadata/core-properties"/>
    <ds:schemaRef ds:uri="http://www.w3.org/XML/1998/namespace"/>
    <ds:schemaRef ds:uri="http://purl.org/dc/dcmitype/"/>
    <ds:schemaRef ds:uri="http://purl.org/dc/elements/1.1/"/>
    <ds:schemaRef ds:uri="http://schemas.microsoft.com/office/infopath/2007/PartnerControls"/>
    <ds:schemaRef ds:uri="http://schemas.microsoft.com/office/2006/documentManagement/types"/>
    <ds:schemaRef ds:uri="http://purl.org/dc/terms/"/>
  </ds:schemaRefs>
</ds:datastoreItem>
</file>

<file path=customXml/itemProps3.xml><?xml version="1.0" encoding="utf-8"?>
<ds:datastoreItem xmlns:ds="http://schemas.openxmlformats.org/officeDocument/2006/customXml" ds:itemID="{554B7C3F-2451-478B-BF97-A018C03C3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5EE682-98A3-48A3-839C-6C18AC886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CDPTemplate_Presentation_v0 061</Template>
  <TotalTime>85850</TotalTime>
  <Words>1306</Words>
  <Application>Microsoft Office PowerPoint</Application>
  <PresentationFormat>On-screen Show (4:3)</PresentationFormat>
  <Paragraphs>209</Paragraphs>
  <Slides>18</Slides>
  <Notes>17</Notes>
  <HiddenSlides>0</HiddenSlides>
  <MMClips>0</MMClips>
  <ScaleCrop>false</ScaleCrop>
  <HeadingPairs>
    <vt:vector size="4" baseType="variant">
      <vt:variant>
        <vt:lpstr>Theme</vt:lpstr>
      </vt:variant>
      <vt:variant>
        <vt:i4>2</vt:i4>
      </vt:variant>
      <vt:variant>
        <vt:lpstr>Slide Titles</vt:lpstr>
      </vt:variant>
      <vt:variant>
        <vt:i4>18</vt:i4>
      </vt:variant>
    </vt:vector>
  </HeadingPairs>
  <TitlesOfParts>
    <vt:vector size="20" baseType="lpstr">
      <vt:lpstr>Nodal Training PowerPoint Template</vt:lpstr>
      <vt:lpstr>2_Course Title Master</vt:lpstr>
      <vt:lpstr>ERCOT MARKET EDUCATION</vt:lpstr>
      <vt:lpstr>Discussion Topics</vt:lpstr>
      <vt:lpstr>What is a REC?</vt:lpstr>
      <vt:lpstr>Creation of REC Trading Program</vt:lpstr>
      <vt:lpstr>Texas Definition Of Renewable</vt:lpstr>
      <vt:lpstr>Texas Definition Of Renewable</vt:lpstr>
      <vt:lpstr>Examples Of Renewables</vt:lpstr>
      <vt:lpstr>Program Administrator</vt:lpstr>
      <vt:lpstr>Program Administrator</vt:lpstr>
      <vt:lpstr>REC Program Overview</vt:lpstr>
      <vt:lpstr>REC Uses</vt:lpstr>
      <vt:lpstr>MP Responsibilities: Generators</vt:lpstr>
      <vt:lpstr>MP Responsibilities: CRs and Others</vt:lpstr>
      <vt:lpstr>PowerPoint Presentation</vt:lpstr>
      <vt:lpstr>Where is REC Website?</vt:lpstr>
      <vt:lpstr>Reference Material</vt:lpstr>
      <vt:lpstr>Summary</vt:lpstr>
      <vt:lpstr>Questions?</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Revenue Rights</dc:title>
  <dc:creator>ERCOT</dc:creator>
  <cp:lastModifiedBy>Dillon, Craig</cp:lastModifiedBy>
  <cp:revision>1044</cp:revision>
  <cp:lastPrinted>2013-02-04T16:29:08Z</cp:lastPrinted>
  <dcterms:created xsi:type="dcterms:W3CDTF">2007-08-21T12:42:00Z</dcterms:created>
  <dcterms:modified xsi:type="dcterms:W3CDTF">2013-04-11T20:08:29Z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CRR_Sep2011_In Progress</vt:lpwstr>
  </property>
  <property fmtid="{D5CDD505-2E9C-101B-9397-08002B2CF9AE}" pid="4" name="ContentTypeId">
    <vt:lpwstr>0x010100B069081CCAC9CD45B40DAB427B0D2E58</vt:lpwstr>
  </property>
  <property fmtid="{D5CDD505-2E9C-101B-9397-08002B2CF9AE}" pid="5" name="ArticulateGUID">
    <vt:lpwstr>20C18B56-A0DE-486E-B890-1C51E29045DF</vt:lpwstr>
  </property>
  <property fmtid="{D5CDD505-2E9C-101B-9397-08002B2CF9AE}" pid="6" name="ArticulateProjectFull">
    <vt:lpwstr>C:\Users\lkernahan\Documents\RETAIL 101 ILT\Previous PPT Presentations and documents\CRR_Feb2013_with_master_template.ppta</vt:lpwstr>
  </property>
</Properties>
</file>