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6" r:id="rId5"/>
    <p:sldMasterId id="2147483783" r:id="rId6"/>
    <p:sldMasterId id="2147488954" r:id="rId7"/>
  </p:sldMasterIdLst>
  <p:notesMasterIdLst>
    <p:notesMasterId r:id="rId39"/>
  </p:notesMasterIdLst>
  <p:handoutMasterIdLst>
    <p:handoutMasterId r:id="rId40"/>
  </p:handoutMasterIdLst>
  <p:sldIdLst>
    <p:sldId id="869" r:id="rId8"/>
    <p:sldId id="870" r:id="rId9"/>
    <p:sldId id="843" r:id="rId10"/>
    <p:sldId id="871" r:id="rId11"/>
    <p:sldId id="845" r:id="rId12"/>
    <p:sldId id="846" r:id="rId13"/>
    <p:sldId id="872" r:id="rId14"/>
    <p:sldId id="848" r:id="rId15"/>
    <p:sldId id="849" r:id="rId16"/>
    <p:sldId id="873" r:id="rId17"/>
    <p:sldId id="851" r:id="rId18"/>
    <p:sldId id="852" r:id="rId19"/>
    <p:sldId id="853" r:id="rId20"/>
    <p:sldId id="874" r:id="rId21"/>
    <p:sldId id="854" r:id="rId22"/>
    <p:sldId id="875" r:id="rId23"/>
    <p:sldId id="856" r:id="rId24"/>
    <p:sldId id="857" r:id="rId25"/>
    <p:sldId id="876" r:id="rId26"/>
    <p:sldId id="859" r:id="rId27"/>
    <p:sldId id="860" r:id="rId28"/>
    <p:sldId id="861" r:id="rId29"/>
    <p:sldId id="862" r:id="rId30"/>
    <p:sldId id="877" r:id="rId31"/>
    <p:sldId id="863" r:id="rId32"/>
    <p:sldId id="864" r:id="rId33"/>
    <p:sldId id="878" r:id="rId34"/>
    <p:sldId id="865" r:id="rId35"/>
    <p:sldId id="866" r:id="rId36"/>
    <p:sldId id="867" r:id="rId37"/>
    <p:sldId id="868" r:id="rId38"/>
  </p:sldIdLst>
  <p:sldSz cx="9144000" cy="6858000" type="screen4x3"/>
  <p:notesSz cx="7010400" cy="9296400"/>
  <p:custDataLst>
    <p:tags r:id="rId4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dis" initials="A" lastIdx="17" clrIdx="0"/>
  <p:cmAuthor id="1" name="Owner" initials="O" lastIdx="11" clrIdx="1"/>
  <p:cmAuthor id="2" name="Naomi Ulici" initials="NU" lastIdx="95" clrIdx="2"/>
  <p:cmAuthor id="3" name="thailu" initials="t" lastIdx="2" clrIdx="3"/>
  <p:cmAuthor id="4" name="bkettlewell" initials="WJK" lastIdx="52" clrIdx="4"/>
  <p:cmAuthor id="5" name="Kettlewell, Bill" initials="WJK" lastIdx="28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D8E8"/>
    <a:srgbClr val="E9EDF4"/>
    <a:srgbClr val="FF0000"/>
    <a:srgbClr val="E8D356"/>
    <a:srgbClr val="CBCFD8"/>
    <a:srgbClr val="94979E"/>
    <a:srgbClr val="FF9966"/>
    <a:srgbClr val="B9D878"/>
    <a:srgbClr val="E7AD56"/>
    <a:srgbClr val="EC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7464" autoAdjust="0"/>
    <p:restoredTop sz="86619" autoAdjust="0"/>
  </p:normalViewPr>
  <p:slideViewPr>
    <p:cSldViewPr snapToGrid="0" snapToObjects="1">
      <p:cViewPr>
        <p:scale>
          <a:sx n="80" d="100"/>
          <a:sy n="80" d="100"/>
        </p:scale>
        <p:origin x="-2514" y="-954"/>
      </p:cViewPr>
      <p:guideLst>
        <p:guide orient="horz" pos="3671"/>
        <p:guide pos="2876"/>
      </p:guideLst>
    </p:cSldViewPr>
  </p:slideViewPr>
  <p:outlineViewPr>
    <p:cViewPr>
      <p:scale>
        <a:sx n="33" d="100"/>
        <a:sy n="33" d="100"/>
      </p:scale>
      <p:origin x="0" y="4168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6" d="100"/>
        <a:sy n="146" d="100"/>
      </p:scale>
      <p:origin x="0" y="15684"/>
    </p:cViewPr>
  </p:sorterViewPr>
  <p:notesViewPr>
    <p:cSldViewPr snapToGrid="0" snapToObjects="1">
      <p:cViewPr>
        <p:scale>
          <a:sx n="100" d="100"/>
          <a:sy n="100" d="100"/>
        </p:scale>
        <p:origin x="-732" y="648"/>
      </p:cViewPr>
      <p:guideLst>
        <p:guide orient="horz" pos="2476"/>
        <p:guide pos="421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commentAuthors" Target="commentAuthor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handoutMaster" Target="handoutMasters/handoutMaster1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7" tIns="46574" rIns="93147" bIns="46574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7" tIns="46574" rIns="93147" bIns="46574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7" tIns="46574" rIns="93147" bIns="46574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7" tIns="46574" rIns="93147" bIns="46574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6792F16-9775-4A39-98D1-A9B607A3E0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516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7" tIns="46574" rIns="93147" bIns="46574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7" tIns="46574" rIns="93147" bIns="46574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478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4838"/>
            <a:ext cx="5607050" cy="418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7" tIns="46574" rIns="93147" bIns="465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7" tIns="46574" rIns="93147" bIns="46574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29675"/>
            <a:ext cx="3036888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47" tIns="46574" rIns="93147" bIns="46574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9A3E221-6117-45DB-B796-4DDE5A0535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73778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F0E7A6-BCC0-49B9-8154-ED7293676CF8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48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8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E08C55-5387-4601-8E20-DCC8739AFC5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TX SET Transactions enable and facilitate the processes of Customer Choice in the deregulated Texas electric market.</a:t>
            </a:r>
          </a:p>
          <a:p>
            <a:endParaRPr lang="en-US" b="1" smtClean="0"/>
          </a:p>
          <a:p>
            <a:r>
              <a:rPr lang="en-US" b="1" smtClean="0"/>
              <a:t>X12/ ANSI</a:t>
            </a:r>
            <a:r>
              <a:rPr lang="en-US" smtClean="0"/>
              <a:t> - EDI transaction sets which consist of Segments and Elements in a structured format.  Primary data format for Texas Retail market transaction exchange.. Must pass X12 validation (proper format) and then TX SET validation (info is actually correct).</a:t>
            </a:r>
          </a:p>
          <a:p>
            <a:endParaRPr lang="en-US" sz="14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Transactions between Transmission and/or Distribution Service Providers (TDSPs) (refers to all TDSPs unless otherwise specified) and Competitive Retailers (CRs) and ERCOT. </a:t>
            </a:r>
          </a:p>
          <a:p>
            <a:endParaRPr lang="en-US" smtClean="0"/>
          </a:p>
          <a:p>
            <a:r>
              <a:rPr lang="en-US" b="1" smtClean="0"/>
              <a:t>33 ERCOT involved transactions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These point to point transactions may be Customer requested service orders and CR/TDSP invoicing and remittance.</a:t>
            </a:r>
          </a:p>
          <a:p>
            <a:endParaRPr lang="en-US" smtClean="0"/>
          </a:p>
          <a:p>
            <a:r>
              <a:rPr lang="en-US" b="1" smtClean="0"/>
              <a:t>15 point to point transactions used in the Texas deregulated Market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E08C55-5387-4601-8E20-DCC8739AFC5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14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400" b="1"/>
              <a:t>Texas SET Implementation Guides – </a:t>
            </a:r>
            <a:r>
              <a:rPr lang="en-US" sz="1400"/>
              <a:t>provides information on the electronic transactions and the use of the transactions</a:t>
            </a:r>
          </a:p>
          <a:p>
            <a:endParaRPr lang="en-US" sz="1400"/>
          </a:p>
          <a:p>
            <a:r>
              <a:rPr lang="en-US" sz="1400"/>
              <a:t>Like a ‘road map’ </a:t>
            </a:r>
          </a:p>
          <a:p>
            <a:endParaRPr lang="en-US" sz="1400"/>
          </a:p>
          <a:p>
            <a:r>
              <a:rPr lang="en-US" sz="1400"/>
              <a:t>***GO TO WEBSITE</a:t>
            </a:r>
          </a:p>
          <a:p>
            <a:endParaRPr lang="en-US" sz="14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400" b="1"/>
              <a:t>Texas SET Implementation Guides – </a:t>
            </a:r>
            <a:r>
              <a:rPr lang="en-US" sz="1400"/>
              <a:t>provides information on the electronic transactions and the use of the transactions</a:t>
            </a:r>
          </a:p>
          <a:p>
            <a:endParaRPr lang="en-US" sz="1400"/>
          </a:p>
          <a:p>
            <a:r>
              <a:rPr lang="en-US" sz="1400"/>
              <a:t>Like a ‘road map’ </a:t>
            </a:r>
          </a:p>
          <a:p>
            <a:endParaRPr lang="en-US" sz="1400"/>
          </a:p>
          <a:p>
            <a:r>
              <a:rPr lang="en-US" sz="1400"/>
              <a:t>***GO TO WEBSITE</a:t>
            </a:r>
          </a:p>
          <a:p>
            <a:endParaRPr lang="en-US" sz="14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How to use the guide:</a:t>
            </a:r>
          </a:p>
          <a:p>
            <a:endParaRPr lang="en-US" smtClean="0"/>
          </a:p>
          <a:p>
            <a:r>
              <a:rPr lang="en-US" smtClean="0"/>
              <a:t>Message structures are made up of ‘Segments’ and ‘Loops’.  This guide shows you the requirements for segments and loops/elements</a:t>
            </a:r>
          </a:p>
          <a:p>
            <a:endParaRPr lang="en-US" smtClean="0"/>
          </a:p>
          <a:p>
            <a:r>
              <a:rPr lang="en-US" smtClean="0"/>
              <a:t>ANSI requirements – AMERICAN NATIONAL STANDARDS INSTITUTE (X12 is the designation of the committee)  -  edi standard in any industry</a:t>
            </a:r>
          </a:p>
          <a:p>
            <a:endParaRPr lang="en-US" smtClean="0"/>
          </a:p>
          <a:p>
            <a:r>
              <a:rPr lang="en-US" smtClean="0"/>
              <a:t>X12 refers to documents exchanged as ‘transaction sets’ (ie 814s) – a message structure made up of segments and loops - </a:t>
            </a:r>
          </a:p>
          <a:p>
            <a:endParaRPr lang="en-US" smtClean="0"/>
          </a:p>
          <a:p>
            <a:r>
              <a:rPr lang="en-US" b="1" smtClean="0"/>
              <a:t>TX SET – gray box – shows the TX Set rules for the transaction</a:t>
            </a:r>
          </a:p>
          <a:p>
            <a:endParaRPr lang="en-US" b="1" smtClean="0"/>
          </a:p>
          <a:p>
            <a:r>
              <a:rPr lang="en-US" smtClean="0"/>
              <a:t>X12 Attributes – shows the attributes for the data in the element – for instance, in the first attribute listed – it’s a Mandatory field that is an Identification and must contain a MIN of 3 and MAX of 3 characters</a:t>
            </a:r>
          </a:p>
          <a:p>
            <a:endParaRPr lang="en-US" smtClean="0"/>
          </a:p>
          <a:p>
            <a:r>
              <a:rPr lang="en-US" smtClean="0"/>
              <a:t>Data Element – shows the use of the data element based on the TX SET standard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400"/>
              <a:t>In addition to following the TX SET outlined in the implementation guide, the protocols outline additional procedures and processes to follow</a:t>
            </a:r>
          </a:p>
          <a:p>
            <a:endParaRPr lang="en-US" sz="1400" b="1"/>
          </a:p>
          <a:p>
            <a:r>
              <a:rPr lang="en-US" sz="1400" b="1"/>
              <a:t>Protocols</a:t>
            </a:r>
            <a:r>
              <a:rPr lang="en-US" sz="1400"/>
              <a:t> – outline procedures and processes used by ERCOT and MPs </a:t>
            </a:r>
          </a:p>
          <a:p>
            <a:endParaRPr lang="en-US" sz="1400"/>
          </a:p>
          <a:p>
            <a:r>
              <a:rPr lang="en-US" sz="1400" b="1"/>
              <a:t>Section 15</a:t>
            </a:r>
            <a:r>
              <a:rPr lang="en-US" sz="1400"/>
              <a:t> - </a:t>
            </a:r>
            <a:r>
              <a:rPr lang="en-US" smtClean="0"/>
              <a:t>All CRs with Customers in Texas are required to register their Customers in accordance with this Section </a:t>
            </a:r>
          </a:p>
          <a:p>
            <a:endParaRPr lang="en-US" smtClean="0"/>
          </a:p>
          <a:p>
            <a:r>
              <a:rPr lang="en-US" smtClean="0"/>
              <a:t>*** GO TO  WEBSITE</a:t>
            </a:r>
            <a:endParaRPr lang="en-US" sz="1400" b="1"/>
          </a:p>
          <a:p>
            <a:endParaRPr lang="en-US" sz="140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E08C55-5387-4601-8E20-DCC8739AFC5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19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E08C55-5387-4601-8E20-DCC8739AFC5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smtClean="0"/>
              <a:t>NAESB</a:t>
            </a:r>
            <a:r>
              <a:rPr lang="en-US" smtClean="0"/>
              <a:t> – North American Energy Standards Board - the required data transport mechanism used in the TX electric market – LAST AND FIRST touch point for data within ERCOT systems</a:t>
            </a:r>
          </a:p>
          <a:p>
            <a:endParaRPr lang="en-US" smtClean="0"/>
          </a:p>
          <a:p>
            <a:r>
              <a:rPr lang="en-US" sz="1300" b="1"/>
              <a:t>EDI </a:t>
            </a:r>
            <a:r>
              <a:rPr lang="en-US" sz="1300"/>
              <a:t>– Electronic Data Interchange - performs data validations and transforms transactions from EDI to XML (PaperFree)</a:t>
            </a:r>
          </a:p>
          <a:p>
            <a:endParaRPr lang="en-US" sz="1300"/>
          </a:p>
          <a:p>
            <a:r>
              <a:rPr lang="en-US" sz="1300" b="1"/>
              <a:t>EAI – </a:t>
            </a:r>
            <a:r>
              <a:rPr lang="en-US" sz="1300"/>
              <a:t>Enterprise Application Integration - links between the computer systems, applications, services or processes (TIBCO)</a:t>
            </a:r>
            <a:endParaRPr lang="en-US" sz="1300" b="1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1"/>
            <a:r>
              <a:rPr lang="en-US" sz="1400" b="1"/>
              <a:t>Registration DB</a:t>
            </a:r>
            <a:r>
              <a:rPr lang="en-US" sz="1400"/>
              <a:t> – Customer Registration DB (Siebel) </a:t>
            </a:r>
          </a:p>
          <a:p>
            <a:pPr lvl="1"/>
            <a:endParaRPr lang="en-US" sz="1400"/>
          </a:p>
          <a:p>
            <a:pPr lvl="1"/>
            <a:r>
              <a:rPr lang="en-US" sz="1300" b="1"/>
              <a:t>Settlements and Billing DB – </a:t>
            </a:r>
            <a:r>
              <a:rPr lang="en-US" sz="1300"/>
              <a:t>stores ESIID characteristics such as </a:t>
            </a:r>
            <a:r>
              <a:rPr lang="en-US" smtClean="0"/>
              <a:t>Profile Code , Region Code , Loss Code , Station Code, Zip Code (L*)</a:t>
            </a:r>
            <a:r>
              <a:rPr lang="en-US" b="1" smtClean="0"/>
              <a:t> </a:t>
            </a:r>
          </a:p>
          <a:p>
            <a:endParaRPr lang="en-US" b="1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Demonstration of how the transaction flow through ERCOT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While this process looks lengthy, all of this happens in minutes.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E08C55-5387-4601-8E20-DCC8739AFC5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24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TX Set swimlanes outline the business process lifecycle for transactions</a:t>
            </a:r>
          </a:p>
          <a:p>
            <a:endParaRPr lang="en-US" smtClean="0"/>
          </a:p>
          <a:p>
            <a:r>
              <a:rPr lang="en-US" smtClean="0"/>
              <a:t>***GO TO WEBSITE</a:t>
            </a: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E08C55-5387-4601-8E20-DCC8739AFC5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27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ERCOT Retail systems – the systems that retail transactions flow through at ERCOT</a:t>
            </a:r>
          </a:p>
          <a:p>
            <a:endParaRPr lang="en-US" smtClean="0"/>
          </a:p>
          <a:p>
            <a:r>
              <a:rPr lang="en-US" smtClean="0"/>
              <a:t>Facilitating – to facilitate customer choice, MPs and ERCOT must follow the Implementation Guides and Protocols</a:t>
            </a:r>
          </a:p>
          <a:p>
            <a:endParaRPr lang="en-US" smtClean="0"/>
          </a:p>
          <a:p>
            <a:r>
              <a:rPr lang="en-US" smtClean="0"/>
              <a:t>Swimlanes provide a ‘roadmap’ of transaction flow for each business process</a:t>
            </a: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ANY QUESTIONS?</a:t>
            </a:r>
          </a:p>
          <a:p>
            <a:endParaRPr lang="en-US" smtClean="0"/>
          </a:p>
          <a:p>
            <a:r>
              <a:rPr lang="en-US" smtClean="0"/>
              <a:t>Next we will go thru an interactive session to better understand transaction flow.</a:t>
            </a:r>
          </a:p>
          <a:p>
            <a:endParaRPr lang="en-US" smtClean="0"/>
          </a:p>
          <a:p>
            <a:r>
              <a:rPr lang="en-US" smtClean="0"/>
              <a:t>Audience can use the transaction inventory provided in the reference documents of booklet provided.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400" b="1"/>
              <a:t>ERCOT Retail Systems</a:t>
            </a:r>
            <a:r>
              <a:rPr lang="en-US" sz="1400"/>
              <a:t> – the systems used to facilitate retail customer choice</a:t>
            </a:r>
          </a:p>
          <a:p>
            <a:endParaRPr lang="en-US" sz="1400"/>
          </a:p>
          <a:p>
            <a:r>
              <a:rPr lang="en-US" sz="1400" b="1"/>
              <a:t>Terminology and Common Business Processes – </a:t>
            </a:r>
            <a:r>
              <a:rPr lang="en-US" sz="1400"/>
              <a:t>we use a lot of acronyms in the retail market so will go over those as they will get used in the presentation</a:t>
            </a:r>
          </a:p>
          <a:p>
            <a:endParaRPr lang="en-US" sz="1400"/>
          </a:p>
          <a:p>
            <a:r>
              <a:rPr lang="en-US" sz="1400" b="1"/>
              <a:t>Facilitating Customer Choice in the Texas Retail Market</a:t>
            </a:r>
            <a:r>
              <a:rPr lang="en-US" sz="1400"/>
              <a:t> – How ERCOT and MPs communicate - how customer choice is facilitated – details of information contained within the electronic transactions and policies, rules, guidelines, procedures and standards </a:t>
            </a:r>
          </a:p>
          <a:p>
            <a:endParaRPr lang="en-US" sz="1400"/>
          </a:p>
          <a:p>
            <a:r>
              <a:rPr lang="en-US" sz="1400" b="1"/>
              <a:t>The Flow of Transactions</a:t>
            </a:r>
            <a:r>
              <a:rPr lang="en-US" sz="1400"/>
              <a:t> – the timing and lifecycle for transactions used in the retail electric market</a:t>
            </a:r>
            <a:endParaRPr lang="en-US" sz="1400" b="1"/>
          </a:p>
          <a:p>
            <a:endParaRPr lang="en-US" sz="1400" b="1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6913"/>
            <a:ext cx="4648200" cy="3486150"/>
          </a:xfrm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344" y="4415790"/>
            <a:ext cx="5137714" cy="41833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This scenario will walk through the flow of a move</a:t>
            </a:r>
            <a:r>
              <a:rPr lang="en-US" baseline="0" dirty="0" smtClean="0"/>
              <a:t> in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4275" y="696913"/>
            <a:ext cx="4648200" cy="3486150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344" y="4415790"/>
            <a:ext cx="5137714" cy="41833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 smtClean="0"/>
              <a:t>This scenario will walk through the flow of a Switch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E08C55-5387-4601-8E20-DCC8739AFC5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smtClean="0"/>
              <a:t>End Use Customer</a:t>
            </a:r>
            <a:r>
              <a:rPr lang="en-US" smtClean="0"/>
              <a:t> – you and me – home electricity.</a:t>
            </a:r>
          </a:p>
          <a:p>
            <a:endParaRPr lang="en-US" smtClean="0"/>
          </a:p>
          <a:p>
            <a:r>
              <a:rPr lang="en-US" b="1" smtClean="0"/>
              <a:t>ESIID – </a:t>
            </a:r>
            <a:r>
              <a:rPr lang="en-US" smtClean="0"/>
              <a:t>Electric Service Identifier – an identifier assigned to a service delivery point such as a house, street light, barn…</a:t>
            </a:r>
          </a:p>
          <a:p>
            <a:endParaRPr lang="en-US" smtClean="0"/>
          </a:p>
          <a:p>
            <a:r>
              <a:rPr lang="en-US" b="1" smtClean="0"/>
              <a:t>Premise</a:t>
            </a:r>
            <a:r>
              <a:rPr lang="en-US" smtClean="0"/>
              <a:t> – THE service delivery point (house, guard light, etc).</a:t>
            </a:r>
            <a:endParaRPr lang="en-US" b="1" smtClean="0"/>
          </a:p>
          <a:p>
            <a:endParaRPr lang="en-US" smtClean="0"/>
          </a:p>
          <a:p>
            <a:r>
              <a:rPr lang="en-US" b="1" smtClean="0"/>
              <a:t>CR</a:t>
            </a:r>
            <a:r>
              <a:rPr lang="en-US" smtClean="0"/>
              <a:t> – Competitive Retailer -  the end use customer point of contact. Who you send that monthly payment to.</a:t>
            </a:r>
          </a:p>
          <a:p>
            <a:endParaRPr lang="en-US" smtClean="0"/>
          </a:p>
          <a:p>
            <a:r>
              <a:rPr lang="en-US" b="1" smtClean="0"/>
              <a:t>TDSP</a:t>
            </a:r>
            <a:r>
              <a:rPr lang="en-US" smtClean="0"/>
              <a:t> – Transmission and Distribution Service Provider - owns the wires and reads the meter.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57066" indent="-291179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64717" indent="-23294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30604" indent="-23294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96491" indent="-23294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6FF9FDF-B2E0-4DA1-AA71-6B3BC591B582}" type="slidenum">
              <a:rPr lang="en-US" sz="1200" b="0"/>
              <a:pPr eaLnBrk="1" hangingPunct="1"/>
              <a:t>6</a:t>
            </a:fld>
            <a:endParaRPr lang="en-US" sz="1200" b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CE08C55-5387-4601-8E20-DCC8739AFC5D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260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0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b="1" smtClean="0"/>
              <a:t>Switch (SW)</a:t>
            </a:r>
            <a:r>
              <a:rPr lang="en-US" smtClean="0"/>
              <a:t> – customer is the same only changing to a different CR (energy provider)</a:t>
            </a:r>
          </a:p>
          <a:p>
            <a:endParaRPr lang="en-US" smtClean="0"/>
          </a:p>
          <a:p>
            <a:r>
              <a:rPr lang="en-US" b="1" smtClean="0"/>
              <a:t>Move In (MVI)</a:t>
            </a:r>
            <a:r>
              <a:rPr lang="en-US" smtClean="0"/>
              <a:t> – to initiate enrollment for a new customer</a:t>
            </a:r>
          </a:p>
          <a:p>
            <a:endParaRPr lang="en-US" smtClean="0"/>
          </a:p>
          <a:p>
            <a:r>
              <a:rPr lang="en-US" b="1" smtClean="0"/>
              <a:t>Move Out (MVO)</a:t>
            </a:r>
            <a:r>
              <a:rPr lang="en-US" smtClean="0"/>
              <a:t> –customer is moving out of a premise – terminate service </a:t>
            </a:r>
          </a:p>
          <a:p>
            <a:endParaRPr lang="en-US" smtClean="0"/>
          </a:p>
          <a:p>
            <a:r>
              <a:rPr lang="en-US" b="1" smtClean="0"/>
              <a:t>Continuing Service Agreement (CSA)</a:t>
            </a:r>
            <a:r>
              <a:rPr lang="en-US" smtClean="0"/>
              <a:t> – keeps the electricity on when a customer moves out of a premise (example a landlord for an apartment)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z="1400" b="1"/>
              <a:t>Electronic transactions are used to complete the business processes we just discussed.  They flow between CRs TDSPs and ERCOT</a:t>
            </a:r>
          </a:p>
          <a:p>
            <a:endParaRPr lang="en-US" sz="1400" b="1"/>
          </a:p>
          <a:p>
            <a:r>
              <a:rPr lang="en-US" sz="1400"/>
              <a:t>the electronic transactions must follow</a:t>
            </a:r>
            <a:r>
              <a:rPr lang="en-US" sz="1400" b="1"/>
              <a:t> </a:t>
            </a:r>
            <a:r>
              <a:rPr lang="en-US" sz="1400"/>
              <a:t>policies, rules, guidelines, procedures and standards which are:</a:t>
            </a:r>
            <a:endParaRPr lang="en-US" sz="1400" b="1"/>
          </a:p>
          <a:p>
            <a:endParaRPr lang="en-US" sz="1400" b="1"/>
          </a:p>
          <a:p>
            <a:r>
              <a:rPr lang="en-US" sz="1400" b="1"/>
              <a:t>Texas SET Implementation Guides – </a:t>
            </a:r>
            <a:r>
              <a:rPr lang="en-US" sz="1400"/>
              <a:t>provides information on the electronic transactions in the Texas retail electric market</a:t>
            </a:r>
          </a:p>
          <a:p>
            <a:endParaRPr lang="en-US" sz="1400"/>
          </a:p>
          <a:p>
            <a:r>
              <a:rPr lang="en-US" sz="1400" b="1"/>
              <a:t>Protocols</a:t>
            </a:r>
            <a:r>
              <a:rPr lang="en-US" sz="1400"/>
              <a:t> – outline procedures and processes used by ERCOT and MPs – SECTION 15 AND 19 are directly related to the Retail Market/ customer choice</a:t>
            </a:r>
          </a:p>
          <a:p>
            <a:endParaRPr lang="en-US" sz="14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cenar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" y="1149879"/>
            <a:ext cx="3111111" cy="140952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1166813"/>
            <a:ext cx="31115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166813"/>
            <a:ext cx="308292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957263"/>
            <a:ext cx="260350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0" y="1276350"/>
            <a:ext cx="6035040" cy="4754880"/>
          </a:xfrm>
        </p:spPr>
        <p:txBody>
          <a:bodyPr/>
          <a:lstStyle>
            <a:lvl1pPr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</a:t>
            </a:r>
            <a:r>
              <a:rPr lang="en-US" dirty="0"/>
              <a:t>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78863" y="6538913"/>
            <a:ext cx="46513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1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743F97A-AD37-4B87-B384-CF39F431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957263"/>
            <a:ext cx="260350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0" y="1276350"/>
            <a:ext cx="6035040" cy="4754880"/>
          </a:xfrm>
        </p:spPr>
        <p:txBody>
          <a:bodyPr/>
          <a:lstStyle>
            <a:lvl1pPr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</a:t>
            </a:r>
            <a:r>
              <a:rPr lang="en-US" dirty="0"/>
              <a:t>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78863" y="6538913"/>
            <a:ext cx="46513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1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8483C191-C7CA-4A6C-9D1F-AE621B56D9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307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cenari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108325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500938" y="6573838"/>
            <a:ext cx="1511300" cy="284162"/>
          </a:xfrm>
          <a:prstGeom prst="rect">
            <a:avLst/>
          </a:prstGeom>
        </p:spPr>
        <p:txBody>
          <a:bodyPr/>
          <a:lstStyle>
            <a:lvl1pPr algn="r">
              <a:spcAft>
                <a:spcPct val="75000"/>
              </a:spcAft>
              <a:buFont typeface="Wingdings" pitchFamily="2" charset="2"/>
              <a:buNone/>
              <a:defRPr sz="16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Slide </a:t>
            </a:r>
            <a:fld id="{8D65928E-BFF3-4EC7-A25B-5A2156FC084A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348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BFA61-0AA4-439D-A8C3-06EF1970C8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64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5DD99-1FFF-407C-AE2B-9942EA816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837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 bwMode="auto">
          <a:xfrm>
            <a:off x="5995988" y="233363"/>
            <a:ext cx="30321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>
                <a:solidFill>
                  <a:srgbClr val="FF0000"/>
                </a:solidFill>
                <a:cs typeface="+mn-cs"/>
              </a:rPr>
              <a:t>NEW SLIDE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 descr="Cover_final_Blank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-4763"/>
            <a:ext cx="9134475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F:\ercotlogo\ERCOT Logo\ERCOT logo_white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6038" y="6086475"/>
            <a:ext cx="1330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496960"/>
            <a:ext cx="7950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1358900" y="1943100"/>
            <a:ext cx="6400800" cy="660952"/>
          </a:xfrm>
          <a:prstGeom prst="rect">
            <a:avLst/>
          </a:prstGeom>
          <a:noFill/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 smtClean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902653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 bwMode="auto">
          <a:xfrm>
            <a:off x="5995988" y="233363"/>
            <a:ext cx="30321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>
                <a:solidFill>
                  <a:srgbClr val="FF0000"/>
                </a:solidFill>
              </a:rPr>
              <a:t>NEW SLIDE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91082654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 bwMode="auto">
          <a:xfrm>
            <a:off x="5995988" y="233363"/>
            <a:ext cx="29178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>
                <a:solidFill>
                  <a:srgbClr val="FFC000"/>
                </a:solidFill>
              </a:rPr>
              <a:t>OLD SLIDE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477607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19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704863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enar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2971800" y="1279525"/>
            <a:ext cx="5942013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1" indent="-228600">
              <a:spcBef>
                <a:spcPct val="20000"/>
              </a:spcBef>
              <a:buFontTx/>
              <a:buChar char="•"/>
              <a:defRPr/>
            </a:pPr>
            <a:endParaRPr lang="en-US" sz="2400" b="0" dirty="0">
              <a:solidFill>
                <a:prstClr val="black"/>
              </a:solidFill>
            </a:endParaRPr>
          </a:p>
        </p:txBody>
      </p:sp>
      <p:pic>
        <p:nvPicPr>
          <p:cNvPr id="6" name="Picture 57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0988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9685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enar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0988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20805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cenar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0988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6782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cenar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108325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431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 bwMode="auto">
          <a:xfrm>
            <a:off x="5995988" y="233363"/>
            <a:ext cx="2917825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000" dirty="0">
                <a:solidFill>
                  <a:srgbClr val="FFC000"/>
                </a:solidFill>
                <a:cs typeface="+mn-cs"/>
              </a:rPr>
              <a:t>OLD SLIDE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0"/>
            <a:endParaRPr lang="en-US" dirty="0" smtClean="0"/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cenar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3" y="1149879"/>
            <a:ext cx="3111111" cy="14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2807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1166813"/>
            <a:ext cx="3111500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100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" y="1166813"/>
            <a:ext cx="3082925" cy="140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9175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957263"/>
            <a:ext cx="260350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0" y="1276350"/>
            <a:ext cx="6035040" cy="4754880"/>
          </a:xfrm>
        </p:spPr>
        <p:txBody>
          <a:bodyPr/>
          <a:lstStyle>
            <a:lvl1pPr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</a:t>
            </a:r>
            <a:r>
              <a:rPr lang="en-US" dirty="0"/>
              <a:t>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78863" y="6538913"/>
            <a:ext cx="46513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1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2743F97A-AD37-4B87-B384-CF39F43156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79486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ass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525" y="957263"/>
            <a:ext cx="2603500" cy="118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43200" y="1276350"/>
            <a:ext cx="6035040" cy="4754880"/>
          </a:xfrm>
        </p:spPr>
        <p:txBody>
          <a:bodyPr/>
          <a:lstStyle>
            <a:lvl1pPr>
              <a:buNone/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</a:t>
            </a:r>
            <a:r>
              <a:rPr lang="en-US" dirty="0"/>
              <a:t>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8678863" y="6538913"/>
            <a:ext cx="465137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b="1">
                <a:solidFill>
                  <a:prstClr val="white"/>
                </a:solidFill>
                <a:latin typeface="+mn-lt"/>
              </a:defRPr>
            </a:lvl1pPr>
          </a:lstStyle>
          <a:p>
            <a:pPr>
              <a:defRPr/>
            </a:pPr>
            <a:fld id="{8483C191-C7CA-4A6C-9D1F-AE621B56D9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1743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cenari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108325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500938" y="6573838"/>
            <a:ext cx="1511300" cy="284162"/>
          </a:xfrm>
          <a:prstGeom prst="rect">
            <a:avLst/>
          </a:prstGeom>
        </p:spPr>
        <p:txBody>
          <a:bodyPr/>
          <a:lstStyle>
            <a:lvl1pPr algn="r">
              <a:spcAft>
                <a:spcPct val="75000"/>
              </a:spcAft>
              <a:buFont typeface="Wingdings" pitchFamily="2" charset="2"/>
              <a:buNone/>
              <a:defRPr sz="1600" b="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Slide </a:t>
            </a:r>
            <a:fld id="{8D65928E-BFF3-4EC7-A25B-5A2156FC084A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980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D0484-9315-449F-9A7F-3C9E8B499429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457950"/>
            <a:ext cx="2514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57950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9588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 descr="Cover_final_Blank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3" y="-4763"/>
            <a:ext cx="9134475" cy="6867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F:\ercotlogo\ERCOT Logo\ERCOT logo_white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6038" y="6086475"/>
            <a:ext cx="13303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900" y="496960"/>
            <a:ext cx="7950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1358900" y="1943100"/>
            <a:ext cx="6400800" cy="660952"/>
          </a:xfrm>
          <a:prstGeom prst="rect">
            <a:avLst/>
          </a:prstGeom>
          <a:noFill/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716640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enari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2971800" y="1279525"/>
            <a:ext cx="5942013" cy="500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1" indent="-228600">
              <a:spcBef>
                <a:spcPct val="20000"/>
              </a:spcBef>
              <a:buFontTx/>
              <a:buChar char="•"/>
              <a:defRPr/>
            </a:pPr>
            <a:endParaRPr lang="en-US" sz="2400" b="0" dirty="0">
              <a:cs typeface="+mn-cs"/>
            </a:endParaRPr>
          </a:p>
        </p:txBody>
      </p:sp>
      <p:pic>
        <p:nvPicPr>
          <p:cNvPr id="6" name="Picture 57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0988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enar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0988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cenar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0988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cenari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Scenari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" y="1160463"/>
            <a:ext cx="3108325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66700" y="323850"/>
            <a:ext cx="8647113" cy="55245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3105150" y="1279525"/>
            <a:ext cx="5808663" cy="500538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1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3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ntent_master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276350"/>
            <a:ext cx="8647113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Sub-Title – Arial (Bold) 24</a:t>
            </a:r>
          </a:p>
          <a:p>
            <a:pPr lvl="0"/>
            <a:r>
              <a:rPr lang="en-US" smtClean="0"/>
              <a:t>(DO NOT use this level for bullets)</a:t>
            </a:r>
          </a:p>
          <a:p>
            <a:pPr lvl="1"/>
            <a:r>
              <a:rPr lang="en-US" smtClean="0"/>
              <a:t>Top Level (Arial 24)</a:t>
            </a:r>
          </a:p>
          <a:p>
            <a:pPr lvl="2"/>
            <a:r>
              <a:rPr lang="en-US" smtClean="0"/>
              <a:t>Second Level (Arial 24)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98500"/>
            <a:ext cx="9144000" cy="5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solidFill>
                <a:srgbClr val="ECECE2"/>
              </a:solidFill>
              <a:cs typeface="+mn-cs"/>
            </a:endParaRP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" y="323850"/>
            <a:ext cx="864711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– Arial Black 20 | .29, .35</a:t>
            </a:r>
          </a:p>
        </p:txBody>
      </p:sp>
      <p:sp>
        <p:nvSpPr>
          <p:cNvPr id="6" name="Slide Number Placeholder 3"/>
          <p:cNvSpPr>
            <a:spLocks noGrp="1"/>
          </p:cNvSpPr>
          <p:nvPr/>
        </p:nvSpPr>
        <p:spPr>
          <a:xfrm>
            <a:off x="7639050" y="6580188"/>
            <a:ext cx="1511300" cy="284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0" dirty="0" smtClean="0">
                <a:solidFill>
                  <a:schemeClr val="bg1"/>
                </a:solidFill>
                <a:latin typeface="Calibri" pitchFamily="34" charset="0"/>
              </a:rPr>
              <a:t>Slide </a:t>
            </a:r>
            <a:fld id="{A3E79E23-0F4D-4CD8-9921-86C01F2C088B}" type="slidenum">
              <a:rPr lang="en-US" sz="1600" b="0" smtClean="0">
                <a:solidFill>
                  <a:schemeClr val="bg1"/>
                </a:solidFill>
                <a:latin typeface="Calibri" pitchFamily="34" charset="0"/>
              </a:rPr>
              <a:pPr>
                <a:defRPr/>
              </a:pPr>
              <a:t>‹#›</a:t>
            </a:fld>
            <a:endParaRPr lang="en-US" sz="1600" b="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055" name="Picture 3" descr="F:\ercotlogo\ERCOT Logo\ERCOT logo_white.pn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101600" y="6611938"/>
            <a:ext cx="6016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8874" r:id="rId1"/>
    <p:sldLayoutId id="2147488913" r:id="rId2"/>
    <p:sldLayoutId id="2147488914" r:id="rId3"/>
    <p:sldLayoutId id="2147488875" r:id="rId4"/>
    <p:sldLayoutId id="2147488876" r:id="rId5"/>
    <p:sldLayoutId id="2147488915" r:id="rId6"/>
    <p:sldLayoutId id="2147488916" r:id="rId7"/>
    <p:sldLayoutId id="2147488917" r:id="rId8"/>
    <p:sldLayoutId id="2147488918" r:id="rId9"/>
    <p:sldLayoutId id="2147488919" r:id="rId10"/>
    <p:sldLayoutId id="2147488920" r:id="rId11"/>
    <p:sldLayoutId id="2147488921" r:id="rId12"/>
    <p:sldLayoutId id="2147488945" r:id="rId13"/>
    <p:sldLayoutId id="2147488941" r:id="rId14"/>
    <p:sldLayoutId id="2147488950" r:id="rId15"/>
    <p:sldLayoutId id="2147488951" r:id="rId16"/>
    <p:sldLayoutId id="2147488952" r:id="rId17"/>
    <p:sldLayoutId id="2147488953" r:id="rId18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3429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685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+mn-lt"/>
        </a:defRPr>
      </a:lvl3pPr>
      <a:lvl4pPr marL="10287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◦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3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8606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– Arial Black 28</a:t>
            </a:r>
            <a:br>
              <a:rPr lang="en-US" smtClean="0"/>
            </a:br>
            <a:r>
              <a:rPr lang="en-US" smtClean="0"/>
              <a:t>Center Justified</a:t>
            </a:r>
            <a:br>
              <a:rPr lang="en-US" smtClean="0"/>
            </a:br>
            <a:r>
              <a:rPr lang="en-US" smtClean="0"/>
              <a:t>Middle Justified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877" r:id="rId1"/>
    <p:sldLayoutId id="2147488922" r:id="rId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Black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Black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Black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ctr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2000" b="1">
          <a:solidFill>
            <a:schemeClr val="bg1"/>
          </a:solidFill>
          <a:latin typeface="+mn-lt"/>
          <a:ea typeface="+mn-ea"/>
          <a:cs typeface="+mn-cs"/>
        </a:defRPr>
      </a:lvl1pPr>
      <a:lvl2pPr marL="342900" indent="-228600" algn="ctr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685800" indent="-228600" algn="ctr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028700" indent="-228600" algn="ctr" rtl="0" eaLnBrk="0" fontAlgn="base" hangingPunct="0">
        <a:spcBef>
          <a:spcPct val="20000"/>
        </a:spcBef>
        <a:spcAft>
          <a:spcPct val="0"/>
        </a:spcAft>
        <a:buFont typeface="Arial" charset="0"/>
        <a:buChar char="◦"/>
        <a:defRPr sz="2000">
          <a:solidFill>
            <a:schemeClr val="tx1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ontent_master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-4763" y="-4763"/>
            <a:ext cx="9155113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276350"/>
            <a:ext cx="8647113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Sub-Title – Arial (Bold) 24</a:t>
            </a:r>
          </a:p>
          <a:p>
            <a:pPr lvl="0"/>
            <a:r>
              <a:rPr lang="en-US" smtClean="0"/>
              <a:t>(DO NOT use this level for bullets)</a:t>
            </a:r>
          </a:p>
          <a:p>
            <a:pPr lvl="1"/>
            <a:r>
              <a:rPr lang="en-US" smtClean="0"/>
              <a:t>Top Level (Arial 24)</a:t>
            </a:r>
          </a:p>
          <a:p>
            <a:pPr lvl="2"/>
            <a:r>
              <a:rPr lang="en-US" smtClean="0"/>
              <a:t>Second Level (Arial 24)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98500"/>
            <a:ext cx="9144000" cy="554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 b="0" dirty="0">
              <a:solidFill>
                <a:srgbClr val="ECECE2"/>
              </a:solidFill>
            </a:endParaRPr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700" y="323850"/>
            <a:ext cx="864711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Title – Arial Black 20 | .29, .35</a:t>
            </a:r>
          </a:p>
        </p:txBody>
      </p:sp>
      <p:sp>
        <p:nvSpPr>
          <p:cNvPr id="6" name="Slide Number Placeholder 3"/>
          <p:cNvSpPr>
            <a:spLocks noGrp="1"/>
          </p:cNvSpPr>
          <p:nvPr/>
        </p:nvSpPr>
        <p:spPr>
          <a:xfrm>
            <a:off x="7639050" y="6580188"/>
            <a:ext cx="1511300" cy="284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r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600" b="0" dirty="0" smtClean="0">
                <a:solidFill>
                  <a:prstClr val="white"/>
                </a:solidFill>
                <a:latin typeface="Calibri" pitchFamily="34" charset="0"/>
              </a:rPr>
              <a:t>Slide </a:t>
            </a:r>
            <a:fld id="{A3E79E23-0F4D-4CD8-9921-86C01F2C088B}" type="slidenum">
              <a:rPr lang="en-US" sz="1600" b="0" smtClean="0">
                <a:solidFill>
                  <a:prstClr val="white"/>
                </a:solidFill>
                <a:latin typeface="Calibri" pitchFamily="34" charset="0"/>
              </a:rPr>
              <a:pPr>
                <a:defRPr/>
              </a:pPr>
              <a:t>‹#›</a:t>
            </a:fld>
            <a:endParaRPr lang="en-US" sz="1600" b="0" dirty="0">
              <a:solidFill>
                <a:prstClr val="white"/>
              </a:solidFill>
              <a:latin typeface="Calibri" pitchFamily="34" charset="0"/>
            </a:endParaRPr>
          </a:p>
        </p:txBody>
      </p:sp>
      <p:pic>
        <p:nvPicPr>
          <p:cNvPr id="2055" name="Picture 3" descr="F:\ercotlogo\ERCOT Logo\ERCOT logo_white.png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01600" y="6611938"/>
            <a:ext cx="60166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9302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955" r:id="rId1"/>
    <p:sldLayoutId id="2147488956" r:id="rId2"/>
    <p:sldLayoutId id="2147488957" r:id="rId3"/>
    <p:sldLayoutId id="2147488958" r:id="rId4"/>
    <p:sldLayoutId id="2147488959" r:id="rId5"/>
    <p:sldLayoutId id="2147488960" r:id="rId6"/>
    <p:sldLayoutId id="2147488961" r:id="rId7"/>
    <p:sldLayoutId id="2147488962" r:id="rId8"/>
    <p:sldLayoutId id="2147488963" r:id="rId9"/>
    <p:sldLayoutId id="2147488964" r:id="rId10"/>
    <p:sldLayoutId id="2147488965" r:id="rId11"/>
    <p:sldLayoutId id="2147488966" r:id="rId12"/>
    <p:sldLayoutId id="2147488967" r:id="rId13"/>
    <p:sldLayoutId id="2147488968" r:id="rId14"/>
    <p:sldLayoutId id="2147488970" r:id="rId15"/>
    <p:sldLayoutId id="2147488971" r:id="rId16"/>
    <p:sldLayoutId id="2147488972" r:id="rId17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3429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2pPr>
      <a:lvl3pPr marL="685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400">
          <a:solidFill>
            <a:schemeClr val="tx1"/>
          </a:solidFill>
          <a:latin typeface="+mn-lt"/>
        </a:defRPr>
      </a:lvl3pPr>
      <a:lvl4pPr marL="10287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◦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43792" y="429882"/>
            <a:ext cx="555765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E9EDF4"/>
                </a:solidFill>
              </a:rPr>
              <a:t>Systems and Transactions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2036616" y="892445"/>
            <a:ext cx="485107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E9EDF4"/>
                </a:solidFill>
              </a:rPr>
              <a:t>ERCOT 101:  Understanding the Tools of the Texas Retail Market</a:t>
            </a:r>
          </a:p>
        </p:txBody>
      </p:sp>
      <p:sp>
        <p:nvSpPr>
          <p:cNvPr id="6" name="Rectangle 5"/>
          <p:cNvSpPr/>
          <p:nvPr/>
        </p:nvSpPr>
        <p:spPr>
          <a:xfrm>
            <a:off x="3486490" y="1745743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D0D8E8"/>
                </a:solidFill>
              </a:rPr>
              <a:t>April 25, 2013</a:t>
            </a:r>
          </a:p>
        </p:txBody>
      </p:sp>
    </p:spTree>
    <p:extLst>
      <p:ext uri="{BB962C8B-B14F-4D97-AF65-F5344CB8AC3E}">
        <p14:creationId xmlns:p14="http://schemas.microsoft.com/office/powerpoint/2010/main" val="19096882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Texas SET Transactions</a:t>
            </a:r>
          </a:p>
        </p:txBody>
      </p:sp>
    </p:spTree>
    <p:extLst>
      <p:ext uri="{BB962C8B-B14F-4D97-AF65-F5344CB8AC3E}">
        <p14:creationId xmlns:p14="http://schemas.microsoft.com/office/powerpoint/2010/main" val="325390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>
                <a:latin typeface="Arial" charset="0"/>
              </a:rPr>
              <a:t>Transaction Inventory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704109"/>
            <a:ext cx="8352312" cy="4209803"/>
          </a:xfrm>
        </p:spPr>
        <p:txBody>
          <a:bodyPr/>
          <a:lstStyle/>
          <a:p>
            <a:pPr algn="l"/>
            <a:r>
              <a:rPr lang="en-US" sz="2000" dirty="0" smtClean="0"/>
              <a:t>Texas Standard Electronic Transaction (Texas SET) used by the competitive retail electric market.</a:t>
            </a:r>
          </a:p>
          <a:p>
            <a:pPr algn="l">
              <a:lnSpc>
                <a:spcPct val="90000"/>
              </a:lnSpc>
            </a:pPr>
            <a:endParaRPr lang="en-US" sz="2000" dirty="0" smtClean="0"/>
          </a:p>
          <a:p>
            <a:pPr algn="l">
              <a:lnSpc>
                <a:spcPct val="90000"/>
              </a:lnSpc>
            </a:pPr>
            <a:endParaRPr lang="en-US" sz="2000" dirty="0" smtClean="0"/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000" b="0" dirty="0" smtClean="0"/>
              <a:t>    TX SET transactions are a subset of the ANSI X12 standard</a:t>
            </a:r>
          </a:p>
          <a:p>
            <a:pPr algn="l">
              <a:lnSpc>
                <a:spcPct val="90000"/>
              </a:lnSpc>
            </a:pPr>
            <a:r>
              <a:rPr lang="en-US" sz="2000" b="0" dirty="0" smtClean="0"/>
              <a:t>      transaction set that defines how each transaction will be</a:t>
            </a:r>
          </a:p>
          <a:p>
            <a:pPr algn="l">
              <a:lnSpc>
                <a:spcPct val="90000"/>
              </a:lnSpc>
            </a:pPr>
            <a:r>
              <a:rPr lang="en-US" sz="2000" b="0" dirty="0" smtClean="0"/>
              <a:t>      used in the market.</a:t>
            </a:r>
            <a:r>
              <a:rPr lang="en-US" sz="2000" dirty="0" smtClean="0"/>
              <a:t> </a:t>
            </a:r>
          </a:p>
          <a:p>
            <a:pPr algn="l">
              <a:lnSpc>
                <a:spcPct val="90000"/>
              </a:lnSpc>
            </a:pPr>
            <a:endParaRPr lang="en-US" sz="2000" b="0" dirty="0" smtClean="0"/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000" b="0" dirty="0" smtClean="0"/>
              <a:t>     Some transactions have specific transactional timing</a:t>
            </a:r>
          </a:p>
          <a:p>
            <a:pPr algn="l">
              <a:lnSpc>
                <a:spcPct val="90000"/>
              </a:lnSpc>
            </a:pPr>
            <a:r>
              <a:rPr lang="en-US" sz="2000" b="0" dirty="0" smtClean="0"/>
              <a:t>      between market participants and ERCOT.</a:t>
            </a:r>
            <a:endParaRPr lang="en-US" sz="2000" dirty="0" smtClean="0"/>
          </a:p>
          <a:p>
            <a:pPr lvl="1" algn="l">
              <a:lnSpc>
                <a:spcPct val="90000"/>
              </a:lnSpc>
            </a:pPr>
            <a:endParaRPr lang="en-US" sz="2400" dirty="0" smtClean="0"/>
          </a:p>
          <a:p>
            <a:pPr lvl="1" algn="l">
              <a:lnSpc>
                <a:spcPct val="90000"/>
              </a:lnSpc>
              <a:buFontTx/>
              <a:buChar char="–"/>
            </a:pPr>
            <a:endParaRPr lang="en-US" sz="1800" dirty="0" smtClean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-317665" y="120011"/>
            <a:ext cx="877586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800100" indent="-3429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1" eaLnBrk="1" hangingPunct="1"/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Texas SET Transactions</a:t>
            </a:r>
          </a:p>
        </p:txBody>
      </p:sp>
    </p:spTree>
    <p:extLst>
      <p:ext uri="{BB962C8B-B14F-4D97-AF65-F5344CB8AC3E}">
        <p14:creationId xmlns:p14="http://schemas.microsoft.com/office/powerpoint/2010/main" val="3508828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-83128" y="11875"/>
            <a:ext cx="8991600" cy="609600"/>
          </a:xfrm>
        </p:spPr>
        <p:txBody>
          <a:bodyPr/>
          <a:lstStyle/>
          <a:p>
            <a:pPr marL="342900" indent="-34290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dirty="0" smtClean="0"/>
              <a:t>Texas SET Transactions Cont.   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</a:t>
            </a:r>
            <a:endParaRPr lang="en-US" sz="2800" b="1" dirty="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62087"/>
            <a:ext cx="7924800" cy="3643313"/>
          </a:xfrm>
        </p:spPr>
        <p:txBody>
          <a:bodyPr/>
          <a:lstStyle/>
          <a:p>
            <a:pPr marL="457200" indent="-457200" algn="ctr">
              <a:buFontTx/>
              <a:buNone/>
            </a:pPr>
            <a:r>
              <a:rPr lang="en-US" sz="2400" dirty="0" smtClean="0"/>
              <a:t>Transaction Types</a:t>
            </a:r>
          </a:p>
          <a:p>
            <a:pPr marL="457200" indent="-457200">
              <a:buFontTx/>
              <a:buNone/>
            </a:pPr>
            <a:r>
              <a:rPr lang="en-US" sz="2400" dirty="0" smtClean="0"/>
              <a:t>There are two types of transactions used in ERCOT:</a:t>
            </a:r>
          </a:p>
          <a:p>
            <a:pPr marL="457200" indent="-457200">
              <a:buFontTx/>
              <a:buAutoNum type="arabicPeriod"/>
            </a:pPr>
            <a:r>
              <a:rPr lang="en-US" sz="2400" dirty="0" smtClean="0"/>
              <a:t>ERCOT Involved Transactions</a:t>
            </a:r>
          </a:p>
          <a:p>
            <a:pPr marL="838200" lvl="1" indent="-381000">
              <a:buFontTx/>
              <a:buChar char="•"/>
            </a:pPr>
            <a:r>
              <a:rPr lang="en-US" sz="2400" dirty="0" smtClean="0"/>
              <a:t>Transactions that flow between TDSPs and ERCOT</a:t>
            </a:r>
          </a:p>
          <a:p>
            <a:pPr marL="838200" lvl="1" indent="-381000">
              <a:buFontTx/>
              <a:buChar char="•"/>
            </a:pPr>
            <a:r>
              <a:rPr lang="en-US" sz="2400" dirty="0" smtClean="0"/>
              <a:t>Transactions that flow between CRs and ERCOT</a:t>
            </a:r>
          </a:p>
          <a:p>
            <a:pPr marL="838200" lvl="1" indent="-381000">
              <a:buFontTx/>
              <a:buChar char="•"/>
            </a:pPr>
            <a:r>
              <a:rPr lang="en-US" sz="2400" dirty="0" smtClean="0"/>
              <a:t>Transactions that flow between TDSPs and CRs via ERCOT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2209800" y="5105400"/>
            <a:ext cx="1214438" cy="48577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5334000" y="5105400"/>
            <a:ext cx="1214438" cy="485775"/>
          </a:xfrm>
          <a:prstGeom prst="leftRightArrow">
            <a:avLst>
              <a:gd name="adj1" fmla="val 50000"/>
              <a:gd name="adj2" fmla="val 50000"/>
            </a:avLst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5366" name="Text Box 9"/>
          <p:cNvSpPr txBox="1">
            <a:spLocks noChangeArrowheads="1"/>
          </p:cNvSpPr>
          <p:nvPr/>
        </p:nvSpPr>
        <p:spPr bwMode="auto">
          <a:xfrm>
            <a:off x="1371600" y="5105400"/>
            <a:ext cx="625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/>
              <a:t>CR</a:t>
            </a:r>
          </a:p>
        </p:txBody>
      </p:sp>
      <p:sp>
        <p:nvSpPr>
          <p:cNvPr id="15367" name="Text Box 10"/>
          <p:cNvSpPr txBox="1">
            <a:spLocks noChangeArrowheads="1"/>
          </p:cNvSpPr>
          <p:nvPr/>
        </p:nvSpPr>
        <p:spPr bwMode="auto">
          <a:xfrm>
            <a:off x="3810000" y="5105400"/>
            <a:ext cx="1371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/>
              <a:t>ERCOT</a:t>
            </a:r>
          </a:p>
        </p:txBody>
      </p:sp>
      <p:sp>
        <p:nvSpPr>
          <p:cNvPr id="15368" name="Text Box 11"/>
          <p:cNvSpPr txBox="1">
            <a:spLocks noChangeArrowheads="1"/>
          </p:cNvSpPr>
          <p:nvPr/>
        </p:nvSpPr>
        <p:spPr bwMode="auto">
          <a:xfrm>
            <a:off x="6858000" y="5181600"/>
            <a:ext cx="1066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/>
              <a:t>TDSP</a:t>
            </a:r>
          </a:p>
        </p:txBody>
      </p:sp>
    </p:spTree>
    <p:extLst>
      <p:ext uri="{BB962C8B-B14F-4D97-AF65-F5344CB8AC3E}">
        <p14:creationId xmlns:p14="http://schemas.microsoft.com/office/powerpoint/2010/main" val="34998892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dirty="0" smtClean="0"/>
              <a:t>Texas SET Transactions Cont.</a:t>
            </a:r>
            <a:endParaRPr lang="en-US" b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7924800" cy="4495800"/>
          </a:xfrm>
        </p:spPr>
        <p:txBody>
          <a:bodyPr/>
          <a:lstStyle/>
          <a:p>
            <a:pPr marL="457200" indent="-457200" algn="ctr">
              <a:buClr>
                <a:schemeClr val="tx1"/>
              </a:buClr>
              <a:buFontTx/>
              <a:buNone/>
            </a:pPr>
            <a:r>
              <a:rPr lang="en-US" sz="2400" dirty="0" smtClean="0"/>
              <a:t>Transaction Types</a:t>
            </a:r>
          </a:p>
          <a:p>
            <a:pPr marL="457200" indent="-457200" algn="ctr">
              <a:buClr>
                <a:schemeClr val="tx1"/>
              </a:buClr>
              <a:buFontTx/>
              <a:buNone/>
            </a:pPr>
            <a:endParaRPr lang="en-US" sz="2400" dirty="0" smtClean="0"/>
          </a:p>
          <a:p>
            <a:pPr marL="457200" indent="-457200">
              <a:buClr>
                <a:schemeClr val="tx1"/>
              </a:buClr>
              <a:buFontTx/>
              <a:buAutoNum type="arabicPeriod" startAt="2"/>
            </a:pPr>
            <a:r>
              <a:rPr lang="en-US" sz="2400" dirty="0" smtClean="0"/>
              <a:t>Point-to-Point Transactions</a:t>
            </a:r>
          </a:p>
          <a:p>
            <a:pPr marL="457200" indent="-457200">
              <a:buClr>
                <a:schemeClr val="tx1"/>
              </a:buClr>
              <a:buFontTx/>
              <a:buAutoNum type="arabicPeriod" startAt="2"/>
            </a:pPr>
            <a:endParaRPr lang="en-US" sz="2400" dirty="0" smtClean="0"/>
          </a:p>
          <a:p>
            <a:pPr marL="838200" lvl="1" indent="-381000">
              <a:buFontTx/>
              <a:buChar char="•"/>
            </a:pPr>
            <a:r>
              <a:rPr lang="en-US" sz="2400" dirty="0" smtClean="0"/>
              <a:t>Transactions that flow between TDSPs and CRs</a:t>
            </a:r>
          </a:p>
          <a:p>
            <a:pPr marL="838200" lvl="1" indent="-381000">
              <a:buFontTx/>
              <a:buChar char="•"/>
            </a:pPr>
            <a:endParaRPr lang="en-US" sz="2400" dirty="0" smtClean="0"/>
          </a:p>
          <a:p>
            <a:pPr marL="838200" lvl="1" indent="-381000">
              <a:buFontTx/>
              <a:buChar char="•"/>
            </a:pPr>
            <a:r>
              <a:rPr lang="en-US" sz="2400" dirty="0" smtClean="0"/>
              <a:t>These transactions never enter ERCOT systems</a:t>
            </a:r>
            <a:r>
              <a:rPr lang="en-US" dirty="0" smtClean="0"/>
              <a:t>  </a:t>
            </a:r>
          </a:p>
        </p:txBody>
      </p:sp>
      <p:pic>
        <p:nvPicPr>
          <p:cNvPr id="16388" name="Picture 4" descr="MCj0281730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1275" y="5106987"/>
            <a:ext cx="1752600" cy="87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5" descr="MCj0363172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966112"/>
            <a:ext cx="1849438" cy="97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133599" y="5937662"/>
            <a:ext cx="1387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/>
              <a:t>CR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486400" y="5937662"/>
            <a:ext cx="1387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400" dirty="0"/>
              <a:t>TDSP</a:t>
            </a:r>
          </a:p>
        </p:txBody>
      </p:sp>
    </p:spTree>
    <p:extLst>
      <p:ext uri="{BB962C8B-B14F-4D97-AF65-F5344CB8AC3E}">
        <p14:creationId xmlns:p14="http://schemas.microsoft.com/office/powerpoint/2010/main" val="3105826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Implementation Guides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058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b="1" dirty="0" smtClean="0"/>
              <a:t>Implementation Guides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86395"/>
            <a:ext cx="8763000" cy="4938156"/>
          </a:xfrm>
        </p:spPr>
        <p:txBody>
          <a:bodyPr/>
          <a:lstStyle/>
          <a:p>
            <a:r>
              <a:rPr lang="en-US" sz="2000" dirty="0" smtClean="0"/>
              <a:t>What are they?</a:t>
            </a:r>
          </a:p>
          <a:p>
            <a:pPr lvl="1"/>
            <a:r>
              <a:rPr lang="en-US" sz="2000" dirty="0" smtClean="0"/>
              <a:t>Guides to standard use of electronic transactions in the Texas retail electric market.</a:t>
            </a:r>
          </a:p>
          <a:p>
            <a:pPr eaLnBrk="1" hangingPunct="1">
              <a:spcBef>
                <a:spcPct val="0"/>
              </a:spcBef>
            </a:pPr>
            <a:endParaRPr lang="en-US" sz="2000" b="0" dirty="0" smtClean="0"/>
          </a:p>
          <a:p>
            <a:pPr lvl="1" eaLnBrk="1" hangingPunct="1">
              <a:spcBef>
                <a:spcPct val="0"/>
              </a:spcBef>
            </a:pPr>
            <a:r>
              <a:rPr lang="en-US" sz="2000" dirty="0" smtClean="0"/>
              <a:t>Act as a ‘road map’ to provide the user necessary information to create transaction data compliant to ANSI X12 and Texas SET standards.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Where are they located?</a:t>
            </a:r>
          </a:p>
          <a:p>
            <a:pPr>
              <a:buFontTx/>
              <a:buNone/>
            </a:pPr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000" b="0" dirty="0" smtClean="0"/>
              <a:t>http://www.ercot.com</a:t>
            </a:r>
            <a:endParaRPr lang="en-US" sz="2000" dirty="0" smtClean="0"/>
          </a:p>
          <a:p>
            <a:pPr lvl="2">
              <a:buClr>
                <a:schemeClr val="tx1"/>
              </a:buClr>
              <a:buFont typeface="Arial" charset="0"/>
              <a:buChar char="–"/>
            </a:pPr>
            <a:r>
              <a:rPr lang="en-US" sz="2000" dirty="0" smtClean="0"/>
              <a:t>Select Market Rules</a:t>
            </a:r>
          </a:p>
          <a:p>
            <a:pPr lvl="2">
              <a:buClr>
                <a:schemeClr val="tx1"/>
              </a:buClr>
              <a:buFont typeface="Arial" charset="0"/>
              <a:buChar char="–"/>
            </a:pPr>
            <a:r>
              <a:rPr lang="en-US" sz="2000" dirty="0" smtClean="0"/>
              <a:t>Select Market Guides</a:t>
            </a:r>
          </a:p>
          <a:p>
            <a:pPr lvl="2">
              <a:buClr>
                <a:schemeClr val="tx1"/>
              </a:buClr>
              <a:buFont typeface="Arial" charset="0"/>
              <a:buChar char="–"/>
            </a:pPr>
            <a:r>
              <a:rPr lang="en-US" sz="2000" dirty="0" smtClean="0"/>
              <a:t>Select Texas SET Guides </a:t>
            </a:r>
          </a:p>
          <a:p>
            <a:pPr lvl="2">
              <a:buClr>
                <a:schemeClr val="tx1"/>
              </a:buClr>
              <a:buFont typeface="Arial" charset="0"/>
              <a:buChar char="–"/>
            </a:pPr>
            <a:r>
              <a:rPr lang="en-US" sz="2000" dirty="0" smtClean="0"/>
              <a:t>Select Current Texas SET Implementation Guides </a:t>
            </a:r>
          </a:p>
          <a:p>
            <a:pPr lvl="2">
              <a:buClr>
                <a:schemeClr val="tx1"/>
              </a:buClr>
              <a:buFontTx/>
              <a:buNone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801633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9513" y="1324788"/>
            <a:ext cx="3695924" cy="509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b="1" dirty="0" smtClean="0"/>
              <a:t>Implementation Guides</a:t>
            </a: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536" y="1324788"/>
            <a:ext cx="4796642" cy="5099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24788"/>
            <a:ext cx="3766457" cy="5099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8822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61030231"/>
              </p:ext>
            </p:extLst>
          </p:nvPr>
        </p:nvGraphicFramePr>
        <p:xfrm>
          <a:off x="198912" y="1417637"/>
          <a:ext cx="5922963" cy="3717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7204" name="Document" r:id="rId4" imgW="6280360" imgH="3941750" progId="Word.Document.8">
                  <p:embed/>
                </p:oleObj>
              </mc:Choice>
              <mc:Fallback>
                <p:oleObj name="Document" r:id="rId4" imgW="6280360" imgH="3941750" progId="Word.Documen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912" y="1417637"/>
                        <a:ext cx="5922963" cy="37179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Line 3"/>
          <p:cNvSpPr>
            <a:spLocks noChangeShapeType="1"/>
          </p:cNvSpPr>
          <p:nvPr/>
        </p:nvSpPr>
        <p:spPr bwMode="auto">
          <a:xfrm flipH="1" flipV="1">
            <a:off x="609600" y="5011387"/>
            <a:ext cx="304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64692"/>
            <a:ext cx="8610600" cy="5029200"/>
          </a:xfrm>
        </p:spPr>
        <p:txBody>
          <a:bodyPr/>
          <a:lstStyle/>
          <a:p>
            <a:pPr>
              <a:buClr>
                <a:schemeClr val="tx1"/>
              </a:buClr>
              <a:buFontTx/>
              <a:buNone/>
            </a:pPr>
            <a:endParaRPr lang="en-US" sz="1800" smtClean="0"/>
          </a:p>
          <a:p>
            <a:pPr>
              <a:buClr>
                <a:schemeClr val="tx1"/>
              </a:buClr>
              <a:buFontTx/>
              <a:buNone/>
            </a:pPr>
            <a:endParaRPr lang="en-US" sz="900" smtClean="0"/>
          </a:p>
          <a:p>
            <a:pPr>
              <a:buClr>
                <a:schemeClr val="tx1"/>
              </a:buClr>
            </a:pPr>
            <a:endParaRPr lang="en-US" sz="1800" smtClean="0"/>
          </a:p>
          <a:p>
            <a:pPr>
              <a:buClr>
                <a:schemeClr val="tx1"/>
              </a:buClr>
            </a:pPr>
            <a:endParaRPr lang="en-US" sz="1800" smtClean="0"/>
          </a:p>
          <a:p>
            <a:pPr lvl="2">
              <a:buClr>
                <a:schemeClr val="tx1"/>
              </a:buClr>
            </a:pPr>
            <a:endParaRPr lang="en-US" sz="600" smtClean="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0" hangingPunct="0"/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ANSI X12 &amp; Texas SET Standards</a:t>
            </a:r>
          </a:p>
        </p:txBody>
      </p:sp>
      <p:sp>
        <p:nvSpPr>
          <p:cNvPr id="19462" name="AutoShape 6"/>
          <p:cNvSpPr>
            <a:spLocks/>
          </p:cNvSpPr>
          <p:nvPr/>
        </p:nvSpPr>
        <p:spPr bwMode="auto">
          <a:xfrm>
            <a:off x="5876802" y="2550721"/>
            <a:ext cx="609600" cy="457200"/>
          </a:xfrm>
          <a:prstGeom prst="rightBrace">
            <a:avLst>
              <a:gd name="adj1" fmla="val 8333"/>
              <a:gd name="adj2" fmla="val 45833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6486402" y="2368142"/>
            <a:ext cx="1524000" cy="83820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/>
              <a:t>Texas SET</a:t>
            </a:r>
            <a:r>
              <a:rPr lang="en-US" b="0" dirty="0"/>
              <a:t> standard for the segment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381000" y="5316187"/>
            <a:ext cx="1981200" cy="1082675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dirty="0"/>
              <a:t>Data Element Use Indicator based on TX SET standard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6267698" y="3346904"/>
            <a:ext cx="2128158" cy="3046988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200" dirty="0"/>
              <a:t>This column shows the X12 attributes for each data element.</a:t>
            </a:r>
          </a:p>
          <a:p>
            <a:pPr eaLnBrk="1" hangingPunct="1"/>
            <a:endParaRPr lang="en-US" sz="1200" dirty="0"/>
          </a:p>
          <a:p>
            <a:pPr eaLnBrk="1" hangingPunct="1"/>
            <a:r>
              <a:rPr lang="en-US" sz="1200" dirty="0"/>
              <a:t>M = Mandatory</a:t>
            </a:r>
          </a:p>
          <a:p>
            <a:pPr eaLnBrk="1" hangingPunct="1"/>
            <a:r>
              <a:rPr lang="en-US" sz="1200" dirty="0"/>
              <a:t>O= Optional</a:t>
            </a:r>
          </a:p>
          <a:p>
            <a:pPr eaLnBrk="1" hangingPunct="1"/>
            <a:r>
              <a:rPr lang="en-US" sz="1200" dirty="0"/>
              <a:t>X = Conditional</a:t>
            </a:r>
          </a:p>
          <a:p>
            <a:pPr eaLnBrk="1" hangingPunct="1"/>
            <a:endParaRPr lang="en-US" sz="1200" dirty="0"/>
          </a:p>
          <a:p>
            <a:pPr eaLnBrk="1" hangingPunct="1"/>
            <a:r>
              <a:rPr lang="en-US" sz="1200" dirty="0"/>
              <a:t>AN = Alphanumeric</a:t>
            </a:r>
          </a:p>
          <a:p>
            <a:pPr eaLnBrk="1" hangingPunct="1"/>
            <a:r>
              <a:rPr lang="en-US" sz="1200" dirty="0"/>
              <a:t>N# = Implied Decimal at position #</a:t>
            </a:r>
          </a:p>
          <a:p>
            <a:pPr eaLnBrk="1" hangingPunct="1"/>
            <a:r>
              <a:rPr lang="en-US" sz="1200" dirty="0"/>
              <a:t>ID = Identification</a:t>
            </a:r>
          </a:p>
          <a:p>
            <a:pPr eaLnBrk="1" hangingPunct="1"/>
            <a:r>
              <a:rPr lang="en-US" sz="1200" dirty="0"/>
              <a:t>R = Real</a:t>
            </a:r>
          </a:p>
          <a:p>
            <a:pPr eaLnBrk="1" hangingPunct="1"/>
            <a:endParaRPr lang="en-US" sz="1200" dirty="0"/>
          </a:p>
          <a:p>
            <a:pPr eaLnBrk="1" hangingPunct="1"/>
            <a:r>
              <a:rPr lang="en-US" sz="1200" dirty="0"/>
              <a:t>1/30 = Minimum 1, Maximum 30</a:t>
            </a:r>
          </a:p>
        </p:txBody>
      </p:sp>
      <p:grpSp>
        <p:nvGrpSpPr>
          <p:cNvPr id="19466" name="Group 10"/>
          <p:cNvGrpSpPr>
            <a:grpSpLocks/>
          </p:cNvGrpSpPr>
          <p:nvPr/>
        </p:nvGrpSpPr>
        <p:grpSpPr bwMode="auto">
          <a:xfrm>
            <a:off x="5867400" y="1450978"/>
            <a:ext cx="2133600" cy="1006476"/>
            <a:chOff x="3792" y="1538"/>
            <a:chExt cx="1344" cy="634"/>
          </a:xfrm>
        </p:grpSpPr>
        <p:sp>
          <p:nvSpPr>
            <p:cNvPr id="19470" name="Text Box 11"/>
            <p:cNvSpPr txBox="1">
              <a:spLocks noChangeArrowheads="1"/>
            </p:cNvSpPr>
            <p:nvPr/>
          </p:nvSpPr>
          <p:spPr bwMode="auto">
            <a:xfrm>
              <a:off x="4224" y="1538"/>
              <a:ext cx="912" cy="523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dirty="0"/>
                <a:t>ANSI X12</a:t>
              </a:r>
              <a:r>
                <a:rPr lang="en-US" b="0" dirty="0"/>
                <a:t> Standards for the segment</a:t>
              </a:r>
            </a:p>
          </p:txBody>
        </p:sp>
        <p:sp>
          <p:nvSpPr>
            <p:cNvPr id="19471" name="AutoShape 12"/>
            <p:cNvSpPr>
              <a:spLocks/>
            </p:cNvSpPr>
            <p:nvPr/>
          </p:nvSpPr>
          <p:spPr bwMode="auto">
            <a:xfrm>
              <a:off x="3792" y="1577"/>
              <a:ext cx="432" cy="595"/>
            </a:xfrm>
            <a:prstGeom prst="rightBrace">
              <a:avLst>
                <a:gd name="adj1" fmla="val 20370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19467" name="Oval 13"/>
          <p:cNvSpPr>
            <a:spLocks noChangeArrowheads="1"/>
          </p:cNvSpPr>
          <p:nvPr/>
        </p:nvSpPr>
        <p:spPr bwMode="auto">
          <a:xfrm>
            <a:off x="190995" y="3792187"/>
            <a:ext cx="609600" cy="1219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68" name="Oval 14"/>
          <p:cNvSpPr>
            <a:spLocks noChangeArrowheads="1"/>
          </p:cNvSpPr>
          <p:nvPr/>
        </p:nvSpPr>
        <p:spPr bwMode="auto">
          <a:xfrm>
            <a:off x="4800600" y="3792187"/>
            <a:ext cx="1066800" cy="11430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9469" name="Line 15"/>
          <p:cNvSpPr>
            <a:spLocks noChangeShapeType="1"/>
          </p:cNvSpPr>
          <p:nvPr/>
        </p:nvSpPr>
        <p:spPr bwMode="auto">
          <a:xfrm flipH="1" flipV="1">
            <a:off x="5791200" y="4040579"/>
            <a:ext cx="47649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30765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b="1" dirty="0" smtClean="0"/>
              <a:t>Protocols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555669"/>
            <a:ext cx="8839200" cy="4702628"/>
          </a:xfrm>
        </p:spPr>
        <p:txBody>
          <a:bodyPr/>
          <a:lstStyle/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Protocols – </a:t>
            </a:r>
            <a:r>
              <a:rPr lang="en-US" sz="2000" b="0" dirty="0" smtClean="0"/>
              <a:t>standard market rules</a:t>
            </a:r>
            <a:r>
              <a:rPr lang="en-US" sz="2000" dirty="0" smtClean="0"/>
              <a:t> </a:t>
            </a:r>
            <a:r>
              <a:rPr lang="en-US" sz="2000" b="0" dirty="0" smtClean="0"/>
              <a:t>created through the collaborative efforts of representatives of all segments of </a:t>
            </a:r>
            <a:r>
              <a:rPr lang="en-US" sz="2000" b="0" dirty="0"/>
              <a:t>m</a:t>
            </a:r>
            <a:r>
              <a:rPr lang="en-US" sz="2000" b="0" dirty="0" smtClean="0"/>
              <a:t>arket participants</a:t>
            </a:r>
            <a:r>
              <a:rPr lang="en-US" sz="2000" dirty="0"/>
              <a:t>.</a:t>
            </a:r>
            <a:endParaRPr lang="en-US" sz="2000" dirty="0" smtClean="0"/>
          </a:p>
          <a:p>
            <a:pPr indent="0">
              <a:lnSpc>
                <a:spcPct val="90000"/>
              </a:lnSpc>
              <a:buFontTx/>
              <a:buNone/>
              <a:defRPr/>
            </a:pPr>
            <a:endParaRPr lang="en-US" sz="2000" dirty="0"/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ERCOT Protocols Section 15 – Customer Registration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000" dirty="0" smtClean="0"/>
              <a:t>Section 15 provides operating rules relating to retail service in ERCOT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/>
          </a:p>
          <a:p>
            <a:pPr>
              <a:lnSpc>
                <a:spcPct val="90000"/>
              </a:lnSpc>
              <a:defRPr/>
            </a:pPr>
            <a:r>
              <a:rPr lang="en-US" sz="2000" dirty="0" smtClean="0"/>
              <a:t>Where are they located?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	www.ercot.com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	Under View Market Rules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	Select Protocols and Market Guides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	Select Current Nodal Protocols</a:t>
            </a:r>
          </a:p>
          <a:p>
            <a:pPr lvl="1">
              <a:lnSpc>
                <a:spcPct val="90000"/>
              </a:lnSpc>
              <a:buFontTx/>
              <a:buNone/>
              <a:defRPr/>
            </a:pPr>
            <a:r>
              <a:rPr lang="en-US" sz="2000" dirty="0" smtClean="0"/>
              <a:t>	Select 15 Customer Registration</a:t>
            </a:r>
          </a:p>
        </p:txBody>
      </p:sp>
      <p:pic>
        <p:nvPicPr>
          <p:cNvPr id="20484" name="Picture 4" descr="MCj0412396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353" y="3888180"/>
            <a:ext cx="2362200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42866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ERCOT Retail Systems</a:t>
            </a:r>
          </a:p>
        </p:txBody>
      </p:sp>
    </p:spTree>
    <p:extLst>
      <p:ext uri="{BB962C8B-B14F-4D97-AF65-F5344CB8AC3E}">
        <p14:creationId xmlns:p14="http://schemas.microsoft.com/office/powerpoint/2010/main" val="11284084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6935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b="1" dirty="0" smtClean="0"/>
              <a:t>ERCOT Retail Systems - Definitions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29888"/>
            <a:ext cx="8229600" cy="4355275"/>
          </a:xfrm>
        </p:spPr>
        <p:txBody>
          <a:bodyPr/>
          <a:lstStyle/>
          <a:p>
            <a:r>
              <a:rPr lang="en-US" sz="2000" dirty="0" smtClean="0"/>
              <a:t>NAESB - </a:t>
            </a:r>
            <a:r>
              <a:rPr lang="en-US" sz="2000" b="0" dirty="0" smtClean="0"/>
              <a:t>North American Energy Standards Board</a:t>
            </a:r>
          </a:p>
          <a:p>
            <a:pPr lvl="1"/>
            <a:r>
              <a:rPr lang="en-US" sz="2000" dirty="0" smtClean="0"/>
              <a:t>Standards set for electronic delivery of data. </a:t>
            </a:r>
          </a:p>
          <a:p>
            <a:pPr lvl="1"/>
            <a:r>
              <a:rPr lang="en-US" sz="2000" dirty="0" smtClean="0"/>
              <a:t>Standard services that allow market participants and ERCOT to 'push' data to one another.</a:t>
            </a:r>
          </a:p>
          <a:p>
            <a:pPr lvl="1"/>
            <a:r>
              <a:rPr lang="en-US" sz="2000" dirty="0" smtClean="0"/>
              <a:t>It is the first and last touch point for data within ERCOT systems.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EDI - </a:t>
            </a:r>
            <a:r>
              <a:rPr lang="en-US" sz="2000" b="0" dirty="0" smtClean="0"/>
              <a:t>Electronic Data Interchange. </a:t>
            </a:r>
          </a:p>
          <a:p>
            <a:pPr lvl="1"/>
            <a:r>
              <a:rPr lang="en-US" sz="2000" dirty="0" smtClean="0"/>
              <a:t>The data validation and transformation engine utilized in ERCOT's retail transaction processing system.</a:t>
            </a:r>
          </a:p>
          <a:p>
            <a:pPr lvl="1"/>
            <a:r>
              <a:rPr lang="en-US" sz="2000" dirty="0" smtClean="0"/>
              <a:t>ANSI X12 compliance validation occurs here for all transactions.</a:t>
            </a:r>
          </a:p>
          <a:p>
            <a:pPr lvl="1"/>
            <a:r>
              <a:rPr lang="en-US" sz="2000" dirty="0" smtClean="0"/>
              <a:t>Transactions are transformed to XML format for internal applications.</a:t>
            </a:r>
          </a:p>
          <a:p>
            <a:pPr>
              <a:buFontTx/>
              <a:buNone/>
            </a:pPr>
            <a:endParaRPr lang="en-US" sz="2200" b="0" dirty="0" smtClean="0"/>
          </a:p>
          <a:p>
            <a:endParaRPr lang="en-US" sz="2200" b="0" dirty="0" smtClean="0"/>
          </a:p>
          <a:p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14678266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b="1" dirty="0" smtClean="0"/>
              <a:t>ERCOT Retail Systems - Definitions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71402"/>
            <a:ext cx="8610600" cy="3952504"/>
          </a:xfrm>
        </p:spPr>
        <p:txBody>
          <a:bodyPr/>
          <a:lstStyle/>
          <a:p>
            <a:r>
              <a:rPr lang="en-US" sz="2000" dirty="0" smtClean="0"/>
              <a:t>EAI (</a:t>
            </a:r>
            <a:r>
              <a:rPr lang="en-US" sz="2000" b="0" dirty="0" smtClean="0"/>
              <a:t>Enterprise Application Integration) - The middleware application used to integrate data between applications at ERCOT.</a:t>
            </a:r>
          </a:p>
          <a:p>
            <a:pPr>
              <a:buFontTx/>
              <a:buNone/>
            </a:pPr>
            <a:endParaRPr lang="en-US" sz="2000" dirty="0" smtClean="0"/>
          </a:p>
          <a:p>
            <a:r>
              <a:rPr lang="en-US" sz="2000" dirty="0" smtClean="0"/>
              <a:t>Registration DB - </a:t>
            </a:r>
            <a:r>
              <a:rPr lang="en-US" sz="2000" b="0" dirty="0" smtClean="0"/>
              <a:t>A centralized registration database to store the CR data, ESI ID relationships, and pending service orders.</a:t>
            </a:r>
          </a:p>
          <a:p>
            <a:pPr>
              <a:buFontTx/>
              <a:buNone/>
            </a:pPr>
            <a:endParaRPr lang="en-US" sz="2000" b="0" dirty="0" smtClean="0"/>
          </a:p>
          <a:p>
            <a:r>
              <a:rPr lang="en-US" sz="2000" dirty="0" smtClean="0"/>
              <a:t>Settlements and Billing DB - </a:t>
            </a:r>
            <a:r>
              <a:rPr lang="en-US" sz="2000" b="0" dirty="0" smtClean="0"/>
              <a:t>A centralized data aggregation and settlement database.  It stores all ESI ID characteristics and usage used in the settlement process.</a:t>
            </a:r>
          </a:p>
        </p:txBody>
      </p:sp>
    </p:spTree>
    <p:extLst>
      <p:ext uri="{BB962C8B-B14F-4D97-AF65-F5344CB8AC3E}">
        <p14:creationId xmlns:p14="http://schemas.microsoft.com/office/powerpoint/2010/main" val="14755016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b="1" dirty="0" smtClean="0"/>
              <a:t>How do these transactions flow through ERCOT?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562599"/>
          </a:xfrm>
        </p:spPr>
        <p:txBody>
          <a:bodyPr/>
          <a:lstStyle/>
          <a:p>
            <a:pPr>
              <a:buFontTx/>
              <a:buNone/>
            </a:pPr>
            <a:r>
              <a:rPr lang="en-US" dirty="0" smtClean="0"/>
              <a:t> </a:t>
            </a:r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2362200" y="1371600"/>
            <a:ext cx="6477000" cy="2819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DBEC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2438400" y="1447800"/>
            <a:ext cx="64008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STEP 4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EAI sends transaction info the registration database, and the Settlement &amp; Billing DB.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Registration DB allows ERCOT to manage ESI IDs, MP info, service orders and relationships and validate retail transactions on a business level.</a:t>
            </a:r>
          </a:p>
        </p:txBody>
      </p:sp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2438400" y="1447800"/>
            <a:ext cx="624840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STEP 1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The Market Participant initiates communication to ERCOT’s NAESB server over SSL (HTTPS).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The ERCOT NAESB server identifies encrypted EDI file(s) to be processed.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The EDI files are decrypted and the outer envelope is validated.</a:t>
            </a: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2438400" y="1524000"/>
            <a:ext cx="624840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STEP 2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 b="0"/>
              <a:t>The decrypted EDI file is pushed to EDI where it undergoes: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X12 compliance validation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TX SET validation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Translation from EDI into XML</a:t>
            </a: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2438400" y="1600200"/>
            <a:ext cx="64008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STEP 3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EDI moves the XML files into the EAI application.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Transaction information is routed from EAI to Registration DB where all transaction are stored.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endParaRPr lang="en-US" sz="1800" b="0"/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2362200" y="1447800"/>
            <a:ext cx="64770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 dirty="0"/>
              <a:t>STEP 5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 dirty="0"/>
              <a:t>Registration DB sends relationship info to S &amp; B DB through a daily batch process, which creates a one-day delay between systems.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 dirty="0"/>
              <a:t>S &amp; B DB integrates info sent by Registration DB into its current service history and stores all ESI ID characteristics and usage used in the settlement process (i.e. profile codes, zip codes)</a:t>
            </a:r>
          </a:p>
        </p:txBody>
      </p:sp>
      <p:pic>
        <p:nvPicPr>
          <p:cNvPr id="24586" name="Picture 11" descr="Internet-Cloud"/>
          <p:cNvPicPr>
            <a:picLocks noChangeAspect="1" noChangeArrowheads="1"/>
          </p:cNvPicPr>
          <p:nvPr/>
        </p:nvPicPr>
        <p:blipFill>
          <a:blip r:embed="rId3">
            <a:lum bright="74000" contras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1752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4587" name="Group 12"/>
          <p:cNvGrpSpPr>
            <a:grpSpLocks/>
          </p:cNvGrpSpPr>
          <p:nvPr/>
        </p:nvGrpSpPr>
        <p:grpSpPr bwMode="auto">
          <a:xfrm>
            <a:off x="381000" y="1371600"/>
            <a:ext cx="1524000" cy="1752600"/>
            <a:chOff x="576" y="1152"/>
            <a:chExt cx="960" cy="1056"/>
          </a:xfrm>
        </p:grpSpPr>
        <p:sp>
          <p:nvSpPr>
            <p:cNvPr id="24622" name="Rectangle 13"/>
            <p:cNvSpPr>
              <a:spLocks noChangeArrowheads="1"/>
            </p:cNvSpPr>
            <p:nvPr/>
          </p:nvSpPr>
          <p:spPr bwMode="auto">
            <a:xfrm>
              <a:off x="624" y="1152"/>
              <a:ext cx="864" cy="1056"/>
            </a:xfrm>
            <a:prstGeom prst="rect">
              <a:avLst/>
            </a:prstGeom>
            <a:gradFill rotWithShape="1">
              <a:gsLst>
                <a:gs pos="0">
                  <a:srgbClr val="CCFFCC"/>
                </a:gs>
                <a:gs pos="100000">
                  <a:srgbClr val="99FF99"/>
                </a:gs>
              </a:gsLst>
              <a:lin ang="27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4623" name="Text Box 14"/>
            <p:cNvSpPr txBox="1">
              <a:spLocks noChangeArrowheads="1"/>
            </p:cNvSpPr>
            <p:nvPr/>
          </p:nvSpPr>
          <p:spPr bwMode="auto">
            <a:xfrm>
              <a:off x="576" y="1180"/>
              <a:ext cx="960" cy="3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/>
                <a:t>Market</a:t>
              </a:r>
              <a:br>
                <a:rPr lang="en-US" sz="1800"/>
              </a:br>
              <a:r>
                <a:rPr lang="en-US" sz="1800"/>
                <a:t>Participant</a:t>
              </a:r>
            </a:p>
          </p:txBody>
        </p:sp>
        <p:sp>
          <p:nvSpPr>
            <p:cNvPr id="24624" name="Rectangle 15"/>
            <p:cNvSpPr>
              <a:spLocks noChangeArrowheads="1"/>
            </p:cNvSpPr>
            <p:nvPr/>
          </p:nvSpPr>
          <p:spPr bwMode="auto">
            <a:xfrm>
              <a:off x="720" y="1584"/>
              <a:ext cx="672" cy="528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4625" name="Text Box 16"/>
            <p:cNvSpPr txBox="1">
              <a:spLocks noChangeArrowheads="1"/>
            </p:cNvSpPr>
            <p:nvPr/>
          </p:nvSpPr>
          <p:spPr bwMode="auto">
            <a:xfrm>
              <a:off x="720" y="1728"/>
              <a:ext cx="67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0"/>
                <a:t>NAESB</a:t>
              </a:r>
            </a:p>
          </p:txBody>
        </p:sp>
      </p:grpSp>
      <p:sp>
        <p:nvSpPr>
          <p:cNvPr id="24588" name="Rectangle 17"/>
          <p:cNvSpPr>
            <a:spLocks noChangeArrowheads="1"/>
          </p:cNvSpPr>
          <p:nvPr/>
        </p:nvSpPr>
        <p:spPr bwMode="auto">
          <a:xfrm>
            <a:off x="457200" y="4267200"/>
            <a:ext cx="8382000" cy="1981200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rgbClr val="99CC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4589" name="Text Box 18"/>
          <p:cNvSpPr txBox="1">
            <a:spLocks noChangeArrowheads="1"/>
          </p:cNvSpPr>
          <p:nvPr/>
        </p:nvSpPr>
        <p:spPr bwMode="auto">
          <a:xfrm>
            <a:off x="4038600" y="4267200"/>
            <a:ext cx="1219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/>
              <a:t>ERCOT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609600" y="4724400"/>
            <a:ext cx="1066800" cy="1371600"/>
            <a:chOff x="2448" y="2064"/>
            <a:chExt cx="672" cy="864"/>
          </a:xfrm>
        </p:grpSpPr>
        <p:sp>
          <p:nvSpPr>
            <p:cNvPr id="24620" name="Rectangle 20"/>
            <p:cNvSpPr>
              <a:spLocks noChangeArrowheads="1"/>
            </p:cNvSpPr>
            <p:nvPr/>
          </p:nvSpPr>
          <p:spPr bwMode="auto">
            <a:xfrm>
              <a:off x="2448" y="2064"/>
              <a:ext cx="672" cy="864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4621" name="Text Box 21"/>
            <p:cNvSpPr txBox="1">
              <a:spLocks noChangeArrowheads="1"/>
            </p:cNvSpPr>
            <p:nvPr/>
          </p:nvSpPr>
          <p:spPr bwMode="auto">
            <a:xfrm>
              <a:off x="2448" y="2400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0"/>
                <a:t>NAESB</a:t>
              </a:r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362200" y="4724400"/>
            <a:ext cx="1066800" cy="1371600"/>
            <a:chOff x="1920" y="3024"/>
            <a:chExt cx="672" cy="864"/>
          </a:xfrm>
        </p:grpSpPr>
        <p:sp>
          <p:nvSpPr>
            <p:cNvPr id="24618" name="Rectangle 23"/>
            <p:cNvSpPr>
              <a:spLocks noChangeArrowheads="1"/>
            </p:cNvSpPr>
            <p:nvPr/>
          </p:nvSpPr>
          <p:spPr bwMode="auto">
            <a:xfrm>
              <a:off x="1920" y="3024"/>
              <a:ext cx="672" cy="86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4619" name="Text Box 24"/>
            <p:cNvSpPr txBox="1">
              <a:spLocks noChangeArrowheads="1"/>
            </p:cNvSpPr>
            <p:nvPr/>
          </p:nvSpPr>
          <p:spPr bwMode="auto">
            <a:xfrm>
              <a:off x="1920" y="3244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0"/>
                <a:t>EDI</a:t>
              </a:r>
            </a:p>
          </p:txBody>
        </p:sp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4114800" y="4724400"/>
            <a:ext cx="1066800" cy="1371600"/>
            <a:chOff x="3120" y="3024"/>
            <a:chExt cx="672" cy="864"/>
          </a:xfrm>
        </p:grpSpPr>
        <p:sp>
          <p:nvSpPr>
            <p:cNvPr id="24616" name="Rectangle 26"/>
            <p:cNvSpPr>
              <a:spLocks noChangeArrowheads="1"/>
            </p:cNvSpPr>
            <p:nvPr/>
          </p:nvSpPr>
          <p:spPr bwMode="auto">
            <a:xfrm>
              <a:off x="3120" y="3024"/>
              <a:ext cx="672" cy="86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4617" name="Text Box 27"/>
            <p:cNvSpPr txBox="1">
              <a:spLocks noChangeArrowheads="1"/>
            </p:cNvSpPr>
            <p:nvPr/>
          </p:nvSpPr>
          <p:spPr bwMode="auto">
            <a:xfrm>
              <a:off x="3120" y="3264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0"/>
                <a:t>EAI</a:t>
              </a:r>
            </a:p>
          </p:txBody>
        </p:sp>
      </p:grpSp>
      <p:grpSp>
        <p:nvGrpSpPr>
          <p:cNvPr id="24593" name="Group 51"/>
          <p:cNvGrpSpPr>
            <a:grpSpLocks/>
          </p:cNvGrpSpPr>
          <p:nvPr/>
        </p:nvGrpSpPr>
        <p:grpSpPr bwMode="auto">
          <a:xfrm>
            <a:off x="5867400" y="5410200"/>
            <a:ext cx="1219200" cy="660400"/>
            <a:chOff x="3696" y="3408"/>
            <a:chExt cx="768" cy="416"/>
          </a:xfrm>
        </p:grpSpPr>
        <p:sp>
          <p:nvSpPr>
            <p:cNvPr id="24614" name="Rectangle 29"/>
            <p:cNvSpPr>
              <a:spLocks noChangeArrowheads="1"/>
            </p:cNvSpPr>
            <p:nvPr/>
          </p:nvSpPr>
          <p:spPr bwMode="auto">
            <a:xfrm>
              <a:off x="3696" y="3408"/>
              <a:ext cx="768" cy="41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4615" name="Text Box 30"/>
            <p:cNvSpPr txBox="1">
              <a:spLocks noChangeArrowheads="1"/>
            </p:cNvSpPr>
            <p:nvPr/>
          </p:nvSpPr>
          <p:spPr bwMode="auto">
            <a:xfrm>
              <a:off x="3696" y="3456"/>
              <a:ext cx="76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b="0"/>
                <a:t>Registration DB</a:t>
              </a:r>
            </a:p>
          </p:txBody>
        </p:sp>
      </p:grpSp>
      <p:sp>
        <p:nvSpPr>
          <p:cNvPr id="167967" name="Text Box 31"/>
          <p:cNvSpPr txBox="1">
            <a:spLocks noChangeArrowheads="1"/>
          </p:cNvSpPr>
          <p:nvPr/>
        </p:nvSpPr>
        <p:spPr bwMode="auto">
          <a:xfrm>
            <a:off x="838200" y="350520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0"/>
              <a:t>https</a:t>
            </a:r>
          </a:p>
        </p:txBody>
      </p:sp>
      <p:grpSp>
        <p:nvGrpSpPr>
          <p:cNvPr id="24595" name="Group 52"/>
          <p:cNvGrpSpPr>
            <a:grpSpLocks/>
          </p:cNvGrpSpPr>
          <p:nvPr/>
        </p:nvGrpSpPr>
        <p:grpSpPr bwMode="auto">
          <a:xfrm>
            <a:off x="7620000" y="4724400"/>
            <a:ext cx="1143000" cy="1371600"/>
            <a:chOff x="4800" y="2976"/>
            <a:chExt cx="720" cy="864"/>
          </a:xfrm>
        </p:grpSpPr>
        <p:sp>
          <p:nvSpPr>
            <p:cNvPr id="24612" name="Rectangle 33"/>
            <p:cNvSpPr>
              <a:spLocks noChangeArrowheads="1"/>
            </p:cNvSpPr>
            <p:nvPr/>
          </p:nvSpPr>
          <p:spPr bwMode="auto">
            <a:xfrm>
              <a:off x="4800" y="2976"/>
              <a:ext cx="720" cy="86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4613" name="Text Box 34"/>
            <p:cNvSpPr txBox="1">
              <a:spLocks noChangeArrowheads="1"/>
            </p:cNvSpPr>
            <p:nvPr/>
          </p:nvSpPr>
          <p:spPr bwMode="auto">
            <a:xfrm>
              <a:off x="4800" y="3196"/>
              <a:ext cx="72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300"/>
                <a:t>Settlements &amp; Billing DB</a:t>
              </a:r>
            </a:p>
          </p:txBody>
        </p:sp>
      </p:grpSp>
      <p:grpSp>
        <p:nvGrpSpPr>
          <p:cNvPr id="8" name="Group 35"/>
          <p:cNvGrpSpPr>
            <a:grpSpLocks/>
          </p:cNvGrpSpPr>
          <p:nvPr/>
        </p:nvGrpSpPr>
        <p:grpSpPr bwMode="auto">
          <a:xfrm>
            <a:off x="1676400" y="5638800"/>
            <a:ext cx="685800" cy="436563"/>
            <a:chOff x="1008" y="3552"/>
            <a:chExt cx="432" cy="275"/>
          </a:xfrm>
        </p:grpSpPr>
        <p:sp>
          <p:nvSpPr>
            <p:cNvPr id="24610" name="Line 36"/>
            <p:cNvSpPr>
              <a:spLocks noChangeShapeType="1"/>
            </p:cNvSpPr>
            <p:nvPr/>
          </p:nvSpPr>
          <p:spPr bwMode="auto">
            <a:xfrm>
              <a:off x="1008" y="355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11" name="Text Box 37"/>
            <p:cNvSpPr txBox="1">
              <a:spLocks noChangeArrowheads="1"/>
            </p:cNvSpPr>
            <p:nvPr/>
          </p:nvSpPr>
          <p:spPr bwMode="auto">
            <a:xfrm>
              <a:off x="1056" y="3648"/>
              <a:ext cx="288" cy="179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/>
                <a:t>EDI</a:t>
              </a:r>
              <a:endParaRPr lang="en-US" sz="1800" b="0"/>
            </a:p>
          </p:txBody>
        </p:sp>
      </p:grpSp>
      <p:grpSp>
        <p:nvGrpSpPr>
          <p:cNvPr id="9" name="Group 38"/>
          <p:cNvGrpSpPr>
            <a:grpSpLocks/>
          </p:cNvGrpSpPr>
          <p:nvPr/>
        </p:nvGrpSpPr>
        <p:grpSpPr bwMode="auto">
          <a:xfrm>
            <a:off x="3429000" y="5638800"/>
            <a:ext cx="685800" cy="436563"/>
            <a:chOff x="2112" y="3552"/>
            <a:chExt cx="432" cy="275"/>
          </a:xfrm>
        </p:grpSpPr>
        <p:sp>
          <p:nvSpPr>
            <p:cNvPr id="24608" name="Line 39"/>
            <p:cNvSpPr>
              <a:spLocks noChangeShapeType="1"/>
            </p:cNvSpPr>
            <p:nvPr/>
          </p:nvSpPr>
          <p:spPr bwMode="auto">
            <a:xfrm>
              <a:off x="2112" y="355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9" name="Text Box 40"/>
            <p:cNvSpPr txBox="1">
              <a:spLocks noChangeArrowheads="1"/>
            </p:cNvSpPr>
            <p:nvPr/>
          </p:nvSpPr>
          <p:spPr bwMode="auto">
            <a:xfrm>
              <a:off x="2160" y="3648"/>
              <a:ext cx="336" cy="179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/>
                <a:t>XML</a:t>
              </a:r>
              <a:endParaRPr lang="en-US" sz="1800" b="0"/>
            </a:p>
          </p:txBody>
        </p:sp>
      </p:grpSp>
      <p:pic>
        <p:nvPicPr>
          <p:cNvPr id="167977" name="Picture 41" descr="MCj0290909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5638800"/>
            <a:ext cx="295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152400" y="2971800"/>
            <a:ext cx="685800" cy="1752600"/>
            <a:chOff x="96" y="1872"/>
            <a:chExt cx="432" cy="1104"/>
          </a:xfrm>
        </p:grpSpPr>
        <p:grpSp>
          <p:nvGrpSpPr>
            <p:cNvPr id="24604" name="Group 43"/>
            <p:cNvGrpSpPr>
              <a:grpSpLocks/>
            </p:cNvGrpSpPr>
            <p:nvPr/>
          </p:nvGrpSpPr>
          <p:grpSpPr bwMode="auto">
            <a:xfrm>
              <a:off x="192" y="1872"/>
              <a:ext cx="336" cy="1104"/>
              <a:chOff x="144" y="1872"/>
              <a:chExt cx="336" cy="1104"/>
            </a:xfrm>
          </p:grpSpPr>
          <p:sp>
            <p:nvSpPr>
              <p:cNvPr id="24606" name="Line 44"/>
              <p:cNvSpPr>
                <a:spLocks noChangeShapeType="1"/>
              </p:cNvSpPr>
              <p:nvPr/>
            </p:nvSpPr>
            <p:spPr bwMode="auto">
              <a:xfrm>
                <a:off x="480" y="1872"/>
                <a:ext cx="0" cy="1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4607" name="Text Box 45"/>
              <p:cNvSpPr txBox="1">
                <a:spLocks noChangeArrowheads="1"/>
              </p:cNvSpPr>
              <p:nvPr/>
            </p:nvSpPr>
            <p:spPr bwMode="auto">
              <a:xfrm>
                <a:off x="144" y="2256"/>
                <a:ext cx="288" cy="179"/>
              </a:xfrm>
              <a:prstGeom prst="rect">
                <a:avLst/>
              </a:prstGeom>
              <a:solidFill>
                <a:schemeClr val="bg1">
                  <a:alpha val="79999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200"/>
                  <a:t>EDI</a:t>
                </a:r>
                <a:endParaRPr lang="en-US" sz="1800" b="0"/>
              </a:p>
            </p:txBody>
          </p:sp>
        </p:grpSp>
        <p:pic>
          <p:nvPicPr>
            <p:cNvPr id="24605" name="Picture 46" descr="MCj0322380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352"/>
              <a:ext cx="220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7983" name="Line 47"/>
          <p:cNvSpPr>
            <a:spLocks noChangeShapeType="1"/>
          </p:cNvSpPr>
          <p:nvPr/>
        </p:nvSpPr>
        <p:spPr bwMode="auto">
          <a:xfrm>
            <a:off x="7086600" y="56388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2" name="Group 48"/>
          <p:cNvGrpSpPr>
            <a:grpSpLocks/>
          </p:cNvGrpSpPr>
          <p:nvPr/>
        </p:nvGrpSpPr>
        <p:grpSpPr bwMode="auto">
          <a:xfrm>
            <a:off x="5181600" y="5257800"/>
            <a:ext cx="2438400" cy="381000"/>
            <a:chOff x="3264" y="3312"/>
            <a:chExt cx="1536" cy="240"/>
          </a:xfrm>
        </p:grpSpPr>
        <p:sp>
          <p:nvSpPr>
            <p:cNvPr id="24602" name="Line 49"/>
            <p:cNvSpPr>
              <a:spLocks noChangeShapeType="1"/>
            </p:cNvSpPr>
            <p:nvPr/>
          </p:nvSpPr>
          <p:spPr bwMode="auto">
            <a:xfrm>
              <a:off x="3264" y="355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3" name="Line 50"/>
            <p:cNvSpPr>
              <a:spLocks noChangeShapeType="1"/>
            </p:cNvSpPr>
            <p:nvPr/>
          </p:nvSpPr>
          <p:spPr bwMode="auto">
            <a:xfrm>
              <a:off x="3264" y="3312"/>
              <a:ext cx="1536" cy="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522750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67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7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7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7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7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679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7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679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7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679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67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1679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67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000"/>
                                        <p:tgtEl>
                                          <p:spTgt spid="167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 nodeType="clickPar">
                      <p:stCondLst>
                        <p:cond delay="indefinite"/>
                      </p:stCondLst>
                      <p:childTnLst>
                        <p:par>
                          <p:cTn id="9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1679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7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0" grpId="0" animBg="1"/>
      <p:bldP spid="167941" grpId="0"/>
      <p:bldP spid="167941" grpId="1"/>
      <p:bldP spid="167942" grpId="0"/>
      <p:bldP spid="167942" grpId="1"/>
      <p:bldP spid="167943" grpId="0"/>
      <p:bldP spid="167943" grpId="1"/>
      <p:bldP spid="167944" grpId="0"/>
      <p:bldP spid="167944" grpId="1"/>
      <p:bldP spid="167945" grpId="0"/>
      <p:bldP spid="167945" grpId="1"/>
      <p:bldP spid="167967" grpId="0"/>
      <p:bldP spid="16798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362200" y="1371600"/>
            <a:ext cx="6477000" cy="2819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CDBEC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12995" name="Text Box 3"/>
          <p:cNvSpPr txBox="1">
            <a:spLocks noChangeArrowheads="1"/>
          </p:cNvSpPr>
          <p:nvPr/>
        </p:nvSpPr>
        <p:spPr bwMode="auto">
          <a:xfrm>
            <a:off x="2438400" y="1447800"/>
            <a:ext cx="64008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STEP 6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S &amp; B DB and Registration DB return the processed transaction info to EAI.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0"/>
              <a:t>EAI passes the S &amp; B DB info into EDI</a:t>
            </a:r>
            <a:endParaRPr lang="en-US" sz="1800"/>
          </a:p>
        </p:txBody>
      </p:sp>
      <p:sp>
        <p:nvSpPr>
          <p:cNvPr id="212996" name="Text Box 4"/>
          <p:cNvSpPr txBox="1">
            <a:spLocks noChangeArrowheads="1"/>
          </p:cNvSpPr>
          <p:nvPr/>
        </p:nvSpPr>
        <p:spPr bwMode="auto">
          <a:xfrm>
            <a:off x="2362200" y="1447800"/>
            <a:ext cx="6324600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STEP 7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 b="0"/>
              <a:t>EDI retrieves the XML from the EAI database and translates it back into EDI.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133600" y="4800600"/>
            <a:ext cx="5943600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STEP 8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 b="0"/>
              <a:t>EDI sends the file to NAESB where they are encrypted.</a:t>
            </a:r>
          </a:p>
        </p:txBody>
      </p:sp>
      <p:pic>
        <p:nvPicPr>
          <p:cNvPr id="25606" name="Picture 7" descr="Internet-Cloud"/>
          <p:cNvPicPr>
            <a:picLocks noChangeAspect="1" noChangeArrowheads="1"/>
          </p:cNvPicPr>
          <p:nvPr/>
        </p:nvPicPr>
        <p:blipFill>
          <a:blip r:embed="rId3">
            <a:lum bright="74000" contrast="-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1752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7" name="Rectangle 8"/>
          <p:cNvSpPr>
            <a:spLocks noChangeArrowheads="1"/>
          </p:cNvSpPr>
          <p:nvPr/>
        </p:nvSpPr>
        <p:spPr bwMode="auto">
          <a:xfrm>
            <a:off x="457200" y="1371600"/>
            <a:ext cx="1371600" cy="1752600"/>
          </a:xfrm>
          <a:prstGeom prst="rect">
            <a:avLst/>
          </a:prstGeom>
          <a:gradFill rotWithShape="1">
            <a:gsLst>
              <a:gs pos="0">
                <a:srgbClr val="CCFFCC"/>
              </a:gs>
              <a:gs pos="100000">
                <a:srgbClr val="99FF99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381000" y="1417638"/>
            <a:ext cx="152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/>
              <a:t>Market</a:t>
            </a:r>
            <a:br>
              <a:rPr lang="en-US" sz="1800"/>
            </a:br>
            <a:r>
              <a:rPr lang="en-US" sz="1800"/>
              <a:t>Participant</a:t>
            </a:r>
          </a:p>
        </p:txBody>
      </p:sp>
      <p:sp>
        <p:nvSpPr>
          <p:cNvPr id="213002" name="Rectangle 10"/>
          <p:cNvSpPr>
            <a:spLocks noChangeArrowheads="1"/>
          </p:cNvSpPr>
          <p:nvPr/>
        </p:nvSpPr>
        <p:spPr bwMode="auto">
          <a:xfrm>
            <a:off x="609600" y="2089150"/>
            <a:ext cx="1066800" cy="8763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10" name="Text Box 11"/>
          <p:cNvSpPr txBox="1">
            <a:spLocks noChangeArrowheads="1"/>
          </p:cNvSpPr>
          <p:nvPr/>
        </p:nvSpPr>
        <p:spPr bwMode="auto">
          <a:xfrm>
            <a:off x="609600" y="2327275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0"/>
              <a:t>NAESB</a:t>
            </a:r>
          </a:p>
        </p:txBody>
      </p:sp>
      <p:sp>
        <p:nvSpPr>
          <p:cNvPr id="25611" name="Rectangle 12"/>
          <p:cNvSpPr>
            <a:spLocks noChangeArrowheads="1"/>
          </p:cNvSpPr>
          <p:nvPr/>
        </p:nvSpPr>
        <p:spPr bwMode="auto">
          <a:xfrm>
            <a:off x="457200" y="4267200"/>
            <a:ext cx="8382000" cy="1981200"/>
          </a:xfrm>
          <a:prstGeom prst="rect">
            <a:avLst/>
          </a:prstGeom>
          <a:gradFill rotWithShape="1">
            <a:gsLst>
              <a:gs pos="0">
                <a:srgbClr val="CCECFF"/>
              </a:gs>
              <a:gs pos="100000">
                <a:srgbClr val="99CCFF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12" name="Text Box 13"/>
          <p:cNvSpPr txBox="1">
            <a:spLocks noChangeArrowheads="1"/>
          </p:cNvSpPr>
          <p:nvPr/>
        </p:nvSpPr>
        <p:spPr bwMode="auto">
          <a:xfrm>
            <a:off x="4038600" y="4267200"/>
            <a:ext cx="1219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000"/>
              <a:t>ERCOT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609600" y="4724400"/>
            <a:ext cx="1066800" cy="1371600"/>
            <a:chOff x="2448" y="2064"/>
            <a:chExt cx="672" cy="864"/>
          </a:xfrm>
        </p:grpSpPr>
        <p:sp>
          <p:nvSpPr>
            <p:cNvPr id="25662" name="Rectangle 15"/>
            <p:cNvSpPr>
              <a:spLocks noChangeArrowheads="1"/>
            </p:cNvSpPr>
            <p:nvPr/>
          </p:nvSpPr>
          <p:spPr bwMode="auto">
            <a:xfrm>
              <a:off x="2448" y="2064"/>
              <a:ext cx="672" cy="864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5663" name="Text Box 16"/>
            <p:cNvSpPr txBox="1">
              <a:spLocks noChangeArrowheads="1"/>
            </p:cNvSpPr>
            <p:nvPr/>
          </p:nvSpPr>
          <p:spPr bwMode="auto">
            <a:xfrm>
              <a:off x="2448" y="2400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0"/>
                <a:t>NAESB</a:t>
              </a:r>
            </a:p>
          </p:txBody>
        </p:sp>
      </p:grp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362200" y="4724400"/>
            <a:ext cx="1066800" cy="1371600"/>
            <a:chOff x="1920" y="3024"/>
            <a:chExt cx="672" cy="864"/>
          </a:xfrm>
        </p:grpSpPr>
        <p:sp>
          <p:nvSpPr>
            <p:cNvPr id="25660" name="Rectangle 18"/>
            <p:cNvSpPr>
              <a:spLocks noChangeArrowheads="1"/>
            </p:cNvSpPr>
            <p:nvPr/>
          </p:nvSpPr>
          <p:spPr bwMode="auto">
            <a:xfrm>
              <a:off x="1920" y="3024"/>
              <a:ext cx="672" cy="864"/>
            </a:xfrm>
            <a:prstGeom prst="rect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5661" name="Text Box 19"/>
            <p:cNvSpPr txBox="1">
              <a:spLocks noChangeArrowheads="1"/>
            </p:cNvSpPr>
            <p:nvPr/>
          </p:nvSpPr>
          <p:spPr bwMode="auto">
            <a:xfrm>
              <a:off x="1920" y="3244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0"/>
                <a:t>EDI</a:t>
              </a: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4114800" y="4724400"/>
            <a:ext cx="1066800" cy="1371600"/>
            <a:chOff x="3120" y="3024"/>
            <a:chExt cx="672" cy="864"/>
          </a:xfrm>
        </p:grpSpPr>
        <p:sp>
          <p:nvSpPr>
            <p:cNvPr id="25658" name="Rectangle 21"/>
            <p:cNvSpPr>
              <a:spLocks noChangeArrowheads="1"/>
            </p:cNvSpPr>
            <p:nvPr/>
          </p:nvSpPr>
          <p:spPr bwMode="auto">
            <a:xfrm>
              <a:off x="3120" y="3024"/>
              <a:ext cx="672" cy="864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5659" name="Text Box 22"/>
            <p:cNvSpPr txBox="1">
              <a:spLocks noChangeArrowheads="1"/>
            </p:cNvSpPr>
            <p:nvPr/>
          </p:nvSpPr>
          <p:spPr bwMode="auto">
            <a:xfrm>
              <a:off x="3120" y="3264"/>
              <a:ext cx="67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800" b="0"/>
                <a:t>EAI</a:t>
              </a:r>
            </a:p>
          </p:txBody>
        </p:sp>
      </p:grpSp>
      <p:sp>
        <p:nvSpPr>
          <p:cNvPr id="25616" name="Text Box 26"/>
          <p:cNvSpPr txBox="1">
            <a:spLocks noChangeArrowheads="1"/>
          </p:cNvSpPr>
          <p:nvPr/>
        </p:nvSpPr>
        <p:spPr bwMode="auto">
          <a:xfrm>
            <a:off x="838200" y="3505200"/>
            <a:ext cx="762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800" b="0"/>
              <a:t>https</a:t>
            </a:r>
          </a:p>
        </p:txBody>
      </p:sp>
      <p:grpSp>
        <p:nvGrpSpPr>
          <p:cNvPr id="25617" name="Group 30"/>
          <p:cNvGrpSpPr>
            <a:grpSpLocks/>
          </p:cNvGrpSpPr>
          <p:nvPr/>
        </p:nvGrpSpPr>
        <p:grpSpPr bwMode="auto">
          <a:xfrm>
            <a:off x="1676400" y="5638800"/>
            <a:ext cx="685800" cy="436563"/>
            <a:chOff x="1008" y="3552"/>
            <a:chExt cx="432" cy="275"/>
          </a:xfrm>
        </p:grpSpPr>
        <p:sp>
          <p:nvSpPr>
            <p:cNvPr id="25656" name="Line 31"/>
            <p:cNvSpPr>
              <a:spLocks noChangeShapeType="1"/>
            </p:cNvSpPr>
            <p:nvPr/>
          </p:nvSpPr>
          <p:spPr bwMode="auto">
            <a:xfrm>
              <a:off x="1008" y="355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57" name="Text Box 32"/>
            <p:cNvSpPr txBox="1">
              <a:spLocks noChangeArrowheads="1"/>
            </p:cNvSpPr>
            <p:nvPr/>
          </p:nvSpPr>
          <p:spPr bwMode="auto">
            <a:xfrm>
              <a:off x="1056" y="3648"/>
              <a:ext cx="288" cy="179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/>
                <a:t>EDI</a:t>
              </a:r>
              <a:endParaRPr lang="en-US" sz="1800" b="0"/>
            </a:p>
          </p:txBody>
        </p:sp>
      </p:grpSp>
      <p:grpSp>
        <p:nvGrpSpPr>
          <p:cNvPr id="25618" name="Group 33"/>
          <p:cNvGrpSpPr>
            <a:grpSpLocks/>
          </p:cNvGrpSpPr>
          <p:nvPr/>
        </p:nvGrpSpPr>
        <p:grpSpPr bwMode="auto">
          <a:xfrm>
            <a:off x="3429000" y="5638800"/>
            <a:ext cx="685800" cy="436563"/>
            <a:chOff x="2112" y="3552"/>
            <a:chExt cx="432" cy="275"/>
          </a:xfrm>
        </p:grpSpPr>
        <p:sp>
          <p:nvSpPr>
            <p:cNvPr id="25654" name="Line 34"/>
            <p:cNvSpPr>
              <a:spLocks noChangeShapeType="1"/>
            </p:cNvSpPr>
            <p:nvPr/>
          </p:nvSpPr>
          <p:spPr bwMode="auto">
            <a:xfrm>
              <a:off x="2112" y="355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55" name="Text Box 35"/>
            <p:cNvSpPr txBox="1">
              <a:spLocks noChangeArrowheads="1"/>
            </p:cNvSpPr>
            <p:nvPr/>
          </p:nvSpPr>
          <p:spPr bwMode="auto">
            <a:xfrm>
              <a:off x="2160" y="3648"/>
              <a:ext cx="336" cy="179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/>
                <a:t>XML</a:t>
              </a:r>
              <a:endParaRPr lang="en-US" sz="1800" b="0"/>
            </a:p>
          </p:txBody>
        </p:sp>
      </p:grpSp>
      <p:sp>
        <p:nvSpPr>
          <p:cNvPr id="25619" name="Line 36"/>
          <p:cNvSpPr>
            <a:spLocks noChangeShapeType="1"/>
          </p:cNvSpPr>
          <p:nvPr/>
        </p:nvSpPr>
        <p:spPr bwMode="auto">
          <a:xfrm>
            <a:off x="6934200" y="5638800"/>
            <a:ext cx="6858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7" name="Group 37"/>
          <p:cNvGrpSpPr>
            <a:grpSpLocks/>
          </p:cNvGrpSpPr>
          <p:nvPr/>
        </p:nvGrpSpPr>
        <p:grpSpPr bwMode="auto">
          <a:xfrm>
            <a:off x="3429000" y="4724400"/>
            <a:ext cx="685800" cy="457200"/>
            <a:chOff x="4320" y="2976"/>
            <a:chExt cx="432" cy="288"/>
          </a:xfrm>
        </p:grpSpPr>
        <p:sp>
          <p:nvSpPr>
            <p:cNvPr id="25652" name="Line 38"/>
            <p:cNvSpPr>
              <a:spLocks noChangeShapeType="1"/>
            </p:cNvSpPr>
            <p:nvPr/>
          </p:nvSpPr>
          <p:spPr bwMode="auto">
            <a:xfrm>
              <a:off x="4320" y="3264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53" name="Text Box 39"/>
            <p:cNvSpPr txBox="1">
              <a:spLocks noChangeArrowheads="1"/>
            </p:cNvSpPr>
            <p:nvPr/>
          </p:nvSpPr>
          <p:spPr bwMode="auto">
            <a:xfrm>
              <a:off x="4368" y="2976"/>
              <a:ext cx="336" cy="179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/>
                <a:t>XML</a:t>
              </a:r>
              <a:endParaRPr lang="en-US" sz="1800" b="0"/>
            </a:p>
          </p:txBody>
        </p: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1676400" y="4724400"/>
            <a:ext cx="685800" cy="457200"/>
            <a:chOff x="4320" y="2976"/>
            <a:chExt cx="432" cy="288"/>
          </a:xfrm>
        </p:grpSpPr>
        <p:sp>
          <p:nvSpPr>
            <p:cNvPr id="25650" name="Line 41"/>
            <p:cNvSpPr>
              <a:spLocks noChangeShapeType="1"/>
            </p:cNvSpPr>
            <p:nvPr/>
          </p:nvSpPr>
          <p:spPr bwMode="auto">
            <a:xfrm>
              <a:off x="4320" y="3264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stealth" w="lg" len="lg"/>
              <a:tailEnd type="non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51" name="Text Box 42"/>
            <p:cNvSpPr txBox="1">
              <a:spLocks noChangeArrowheads="1"/>
            </p:cNvSpPr>
            <p:nvPr/>
          </p:nvSpPr>
          <p:spPr bwMode="auto">
            <a:xfrm>
              <a:off x="4368" y="2976"/>
              <a:ext cx="336" cy="179"/>
            </a:xfrm>
            <a:prstGeom prst="rect">
              <a:avLst/>
            </a:prstGeom>
            <a:solidFill>
              <a:schemeClr val="bg1">
                <a:alpha val="79999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sz="1200"/>
                <a:t>EDI</a:t>
              </a:r>
              <a:endParaRPr lang="en-US" sz="1800" b="0"/>
            </a:p>
          </p:txBody>
        </p:sp>
      </p:grpSp>
      <p:pic>
        <p:nvPicPr>
          <p:cNvPr id="25622" name="Picture 43" descr="MCj0290909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4925" y="5638800"/>
            <a:ext cx="295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23" name="Group 44"/>
          <p:cNvGrpSpPr>
            <a:grpSpLocks/>
          </p:cNvGrpSpPr>
          <p:nvPr/>
        </p:nvGrpSpPr>
        <p:grpSpPr bwMode="auto">
          <a:xfrm>
            <a:off x="152400" y="2971800"/>
            <a:ext cx="685800" cy="1752600"/>
            <a:chOff x="96" y="1872"/>
            <a:chExt cx="432" cy="1104"/>
          </a:xfrm>
        </p:grpSpPr>
        <p:grpSp>
          <p:nvGrpSpPr>
            <p:cNvPr id="25646" name="Group 45"/>
            <p:cNvGrpSpPr>
              <a:grpSpLocks/>
            </p:cNvGrpSpPr>
            <p:nvPr/>
          </p:nvGrpSpPr>
          <p:grpSpPr bwMode="auto">
            <a:xfrm>
              <a:off x="192" y="1872"/>
              <a:ext cx="336" cy="1104"/>
              <a:chOff x="144" y="1872"/>
              <a:chExt cx="336" cy="1104"/>
            </a:xfrm>
          </p:grpSpPr>
          <p:sp>
            <p:nvSpPr>
              <p:cNvPr id="25648" name="Line 46"/>
              <p:cNvSpPr>
                <a:spLocks noChangeShapeType="1"/>
              </p:cNvSpPr>
              <p:nvPr/>
            </p:nvSpPr>
            <p:spPr bwMode="auto">
              <a:xfrm>
                <a:off x="480" y="1872"/>
                <a:ext cx="0" cy="1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49" name="Text Box 47"/>
              <p:cNvSpPr txBox="1">
                <a:spLocks noChangeArrowheads="1"/>
              </p:cNvSpPr>
              <p:nvPr/>
            </p:nvSpPr>
            <p:spPr bwMode="auto">
              <a:xfrm>
                <a:off x="144" y="2256"/>
                <a:ext cx="288" cy="179"/>
              </a:xfrm>
              <a:prstGeom prst="rect">
                <a:avLst/>
              </a:prstGeom>
              <a:solidFill>
                <a:schemeClr val="bg1">
                  <a:alpha val="79999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200"/>
                  <a:t>EDI</a:t>
                </a:r>
                <a:endParaRPr lang="en-US" sz="1800" b="0"/>
              </a:p>
            </p:txBody>
          </p:sp>
        </p:grpSp>
        <p:pic>
          <p:nvPicPr>
            <p:cNvPr id="25647" name="Picture 48" descr="MCj0322380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2352"/>
              <a:ext cx="220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49"/>
          <p:cNvGrpSpPr>
            <a:grpSpLocks/>
          </p:cNvGrpSpPr>
          <p:nvPr/>
        </p:nvGrpSpPr>
        <p:grpSpPr bwMode="auto">
          <a:xfrm>
            <a:off x="1524000" y="2971800"/>
            <a:ext cx="762000" cy="1752600"/>
            <a:chOff x="960" y="1872"/>
            <a:chExt cx="480" cy="1104"/>
          </a:xfrm>
        </p:grpSpPr>
        <p:grpSp>
          <p:nvGrpSpPr>
            <p:cNvPr id="25642" name="Group 50"/>
            <p:cNvGrpSpPr>
              <a:grpSpLocks/>
            </p:cNvGrpSpPr>
            <p:nvPr/>
          </p:nvGrpSpPr>
          <p:grpSpPr bwMode="auto">
            <a:xfrm>
              <a:off x="960" y="1872"/>
              <a:ext cx="384" cy="1104"/>
              <a:chOff x="912" y="1872"/>
              <a:chExt cx="384" cy="1104"/>
            </a:xfrm>
          </p:grpSpPr>
          <p:sp>
            <p:nvSpPr>
              <p:cNvPr id="25644" name="Line 51"/>
              <p:cNvSpPr>
                <a:spLocks noChangeShapeType="1"/>
              </p:cNvSpPr>
              <p:nvPr/>
            </p:nvSpPr>
            <p:spPr bwMode="auto">
              <a:xfrm flipV="1">
                <a:off x="912" y="1872"/>
                <a:ext cx="0" cy="11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stealth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5645" name="Text Box 52"/>
              <p:cNvSpPr txBox="1">
                <a:spLocks noChangeArrowheads="1"/>
              </p:cNvSpPr>
              <p:nvPr/>
            </p:nvSpPr>
            <p:spPr bwMode="auto">
              <a:xfrm>
                <a:off x="960" y="2256"/>
                <a:ext cx="336" cy="179"/>
              </a:xfrm>
              <a:prstGeom prst="rect">
                <a:avLst/>
              </a:prstGeom>
              <a:solidFill>
                <a:schemeClr val="bg1">
                  <a:alpha val="79999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1600" b="1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600" b="1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sz="1200"/>
                  <a:t>EDI</a:t>
                </a:r>
                <a:endParaRPr lang="en-US" sz="1800" b="0"/>
              </a:p>
            </p:txBody>
          </p:sp>
        </p:grpSp>
        <p:pic>
          <p:nvPicPr>
            <p:cNvPr id="25643" name="Picture 53" descr="MCj03223800000[1]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0" y="2352"/>
              <a:ext cx="220" cy="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13046" name="Picture 54" descr="MCj03223800000[1]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800600"/>
            <a:ext cx="3492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626" name="Group 55"/>
          <p:cNvGrpSpPr>
            <a:grpSpLocks/>
          </p:cNvGrpSpPr>
          <p:nvPr/>
        </p:nvGrpSpPr>
        <p:grpSpPr bwMode="auto">
          <a:xfrm>
            <a:off x="5181600" y="5257800"/>
            <a:ext cx="2438400" cy="381000"/>
            <a:chOff x="3264" y="3312"/>
            <a:chExt cx="1536" cy="240"/>
          </a:xfrm>
        </p:grpSpPr>
        <p:sp>
          <p:nvSpPr>
            <p:cNvPr id="25640" name="Line 56"/>
            <p:cNvSpPr>
              <a:spLocks noChangeShapeType="1"/>
            </p:cNvSpPr>
            <p:nvPr/>
          </p:nvSpPr>
          <p:spPr bwMode="auto">
            <a:xfrm>
              <a:off x="3264" y="3552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41" name="Line 57"/>
            <p:cNvSpPr>
              <a:spLocks noChangeShapeType="1"/>
            </p:cNvSpPr>
            <p:nvPr/>
          </p:nvSpPr>
          <p:spPr bwMode="auto">
            <a:xfrm>
              <a:off x="3264" y="3312"/>
              <a:ext cx="1536" cy="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58"/>
          <p:cNvGrpSpPr>
            <a:grpSpLocks/>
          </p:cNvGrpSpPr>
          <p:nvPr/>
        </p:nvGrpSpPr>
        <p:grpSpPr bwMode="auto">
          <a:xfrm>
            <a:off x="5181600" y="4953000"/>
            <a:ext cx="2438400" cy="990600"/>
            <a:chOff x="3264" y="3120"/>
            <a:chExt cx="1536" cy="624"/>
          </a:xfrm>
        </p:grpSpPr>
        <p:sp>
          <p:nvSpPr>
            <p:cNvPr id="25638" name="Line 59"/>
            <p:cNvSpPr>
              <a:spLocks noChangeShapeType="1"/>
            </p:cNvSpPr>
            <p:nvPr/>
          </p:nvSpPr>
          <p:spPr bwMode="auto">
            <a:xfrm flipH="1">
              <a:off x="3264" y="3120"/>
              <a:ext cx="1536" cy="0"/>
            </a:xfrm>
            <a:prstGeom prst="line">
              <a:avLst/>
            </a:prstGeom>
            <a:noFill/>
            <a:ln w="41275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639" name="Line 60"/>
            <p:cNvSpPr>
              <a:spLocks noChangeShapeType="1"/>
            </p:cNvSpPr>
            <p:nvPr/>
          </p:nvSpPr>
          <p:spPr bwMode="auto">
            <a:xfrm flipH="1">
              <a:off x="3264" y="3744"/>
              <a:ext cx="43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13053" name="Text Box 61"/>
          <p:cNvSpPr txBox="1">
            <a:spLocks noChangeArrowheads="1"/>
          </p:cNvSpPr>
          <p:nvPr/>
        </p:nvSpPr>
        <p:spPr bwMode="auto">
          <a:xfrm>
            <a:off x="2438400" y="1447800"/>
            <a:ext cx="6248400" cy="174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STEP 9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 b="0"/>
              <a:t>NAESB sends the encrypted EDI file back to the corresponding Market Participant’s NAESB server over SSL (HTTPS).</a:t>
            </a:r>
          </a:p>
          <a:p>
            <a:pPr eaLnBrk="1" hangingPunct="1">
              <a:spcBef>
                <a:spcPct val="50000"/>
              </a:spcBef>
            </a:pPr>
            <a:endParaRPr lang="en-US" sz="1800" b="0"/>
          </a:p>
        </p:txBody>
      </p:sp>
      <p:grpSp>
        <p:nvGrpSpPr>
          <p:cNvPr id="25629" name="Group 62"/>
          <p:cNvGrpSpPr>
            <a:grpSpLocks/>
          </p:cNvGrpSpPr>
          <p:nvPr/>
        </p:nvGrpSpPr>
        <p:grpSpPr bwMode="auto">
          <a:xfrm>
            <a:off x="5867400" y="5334000"/>
            <a:ext cx="1219200" cy="660400"/>
            <a:chOff x="3696" y="3408"/>
            <a:chExt cx="768" cy="416"/>
          </a:xfrm>
        </p:grpSpPr>
        <p:sp>
          <p:nvSpPr>
            <p:cNvPr id="25636" name="Rectangle 63"/>
            <p:cNvSpPr>
              <a:spLocks noChangeArrowheads="1"/>
            </p:cNvSpPr>
            <p:nvPr/>
          </p:nvSpPr>
          <p:spPr bwMode="auto">
            <a:xfrm>
              <a:off x="3696" y="3408"/>
              <a:ext cx="768" cy="41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5637" name="Text Box 64"/>
            <p:cNvSpPr txBox="1">
              <a:spLocks noChangeArrowheads="1"/>
            </p:cNvSpPr>
            <p:nvPr/>
          </p:nvSpPr>
          <p:spPr bwMode="auto">
            <a:xfrm>
              <a:off x="3696" y="3456"/>
              <a:ext cx="768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400" b="0"/>
                <a:t>Registration DB</a:t>
              </a:r>
            </a:p>
          </p:txBody>
        </p:sp>
      </p:grpSp>
      <p:grpSp>
        <p:nvGrpSpPr>
          <p:cNvPr id="25630" name="Group 65"/>
          <p:cNvGrpSpPr>
            <a:grpSpLocks/>
          </p:cNvGrpSpPr>
          <p:nvPr/>
        </p:nvGrpSpPr>
        <p:grpSpPr bwMode="auto">
          <a:xfrm>
            <a:off x="7620000" y="4724400"/>
            <a:ext cx="1143000" cy="1371600"/>
            <a:chOff x="4800" y="2976"/>
            <a:chExt cx="720" cy="864"/>
          </a:xfrm>
        </p:grpSpPr>
        <p:sp>
          <p:nvSpPr>
            <p:cNvPr id="25634" name="Rectangle 66"/>
            <p:cNvSpPr>
              <a:spLocks noChangeArrowheads="1"/>
            </p:cNvSpPr>
            <p:nvPr/>
          </p:nvSpPr>
          <p:spPr bwMode="auto">
            <a:xfrm>
              <a:off x="4800" y="2976"/>
              <a:ext cx="720" cy="864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5635" name="Text Box 67"/>
            <p:cNvSpPr txBox="1">
              <a:spLocks noChangeArrowheads="1"/>
            </p:cNvSpPr>
            <p:nvPr/>
          </p:nvSpPr>
          <p:spPr bwMode="auto">
            <a:xfrm>
              <a:off x="4800" y="3196"/>
              <a:ext cx="720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16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1300"/>
                <a:t>Settlements &amp; Billing DB</a:t>
              </a:r>
            </a:p>
          </p:txBody>
        </p:sp>
      </p:grpSp>
      <p:sp>
        <p:nvSpPr>
          <p:cNvPr id="213060" name="Text Box 68"/>
          <p:cNvSpPr txBox="1">
            <a:spLocks noChangeArrowheads="1"/>
          </p:cNvSpPr>
          <p:nvPr/>
        </p:nvSpPr>
        <p:spPr bwMode="auto">
          <a:xfrm>
            <a:off x="2438400" y="1447800"/>
            <a:ext cx="6324600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/>
              <a:t>STEP 8</a:t>
            </a:r>
          </a:p>
          <a:p>
            <a:pPr eaLnBrk="1" hangingPunct="1">
              <a:spcBef>
                <a:spcPct val="50000"/>
              </a:spcBef>
            </a:pPr>
            <a:r>
              <a:rPr lang="en-US" sz="1800" b="0"/>
              <a:t>EAI sends the EDI to NAESB where they are encrypted.</a:t>
            </a:r>
          </a:p>
          <a:p>
            <a:pPr eaLnBrk="1" hangingPunct="1">
              <a:spcBef>
                <a:spcPct val="50000"/>
              </a:spcBef>
            </a:pPr>
            <a:endParaRPr lang="en-US" sz="1800" b="0"/>
          </a:p>
        </p:txBody>
      </p:sp>
      <p:sp>
        <p:nvSpPr>
          <p:cNvPr id="25632" name="Rectangle 70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b="1" dirty="0" smtClean="0"/>
              <a:t>How do these transactions flow through ERCOT?</a:t>
            </a:r>
          </a:p>
        </p:txBody>
      </p:sp>
      <p:sp>
        <p:nvSpPr>
          <p:cNvPr id="25633" name="Text Box 71"/>
          <p:cNvSpPr txBox="1">
            <a:spLocks noChangeArrowheads="1"/>
          </p:cNvSpPr>
          <p:nvPr/>
        </p:nvSpPr>
        <p:spPr bwMode="auto">
          <a:xfrm>
            <a:off x="2286000" y="746125"/>
            <a:ext cx="3886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2000" dirty="0" smtClean="0"/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69259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2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2129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2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12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3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3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3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13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213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3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13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7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 tmFilter="0, 0; .2, .5; .8, .5; 1, 0"/>
                                        <p:tgtEl>
                                          <p:spTgt spid="2130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3" dur="250" autoRev="1" fill="hold"/>
                                        <p:tgtEl>
                                          <p:spTgt spid="2130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5" grpId="0"/>
      <p:bldP spid="212995" grpId="1"/>
      <p:bldP spid="212996" grpId="0"/>
      <p:bldP spid="212996" grpId="1"/>
      <p:bldP spid="213002" grpId="0" animBg="1"/>
      <p:bldP spid="213053" grpId="0"/>
      <p:bldP spid="213060" grpId="0"/>
      <p:bldP spid="213060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TX SET Transaction </a:t>
            </a:r>
            <a:r>
              <a:rPr lang="en-US" b="1" dirty="0" err="1"/>
              <a:t>Swimlanes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59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b="1" dirty="0" smtClean="0"/>
              <a:t>TX SET Transaction </a:t>
            </a:r>
            <a:r>
              <a:rPr lang="en-US" b="1" dirty="0" err="1" smtClean="0"/>
              <a:t>Swimlanes</a:t>
            </a:r>
            <a:endParaRPr lang="en-US" b="1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01239"/>
            <a:ext cx="8229600" cy="467393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sz="1800" dirty="0" smtClean="0"/>
              <a:t>What do they do?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sz="180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1800" dirty="0" smtClean="0"/>
              <a:t>Provide a visual map of transaction flows for business processes</a:t>
            </a:r>
          </a:p>
          <a:p>
            <a:pPr lvl="1">
              <a:lnSpc>
                <a:spcPct val="80000"/>
              </a:lnSpc>
              <a:defRPr/>
            </a:pPr>
            <a:endParaRPr lang="en-US" sz="180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1800" dirty="0" smtClean="0"/>
              <a:t>Clarify specific instances in a business process</a:t>
            </a:r>
          </a:p>
          <a:p>
            <a:pPr lvl="1">
              <a:lnSpc>
                <a:spcPct val="80000"/>
              </a:lnSpc>
              <a:defRPr/>
            </a:pPr>
            <a:endParaRPr lang="en-US" sz="180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1800" dirty="0" smtClean="0"/>
              <a:t>Outline direction of transaction flows</a:t>
            </a:r>
            <a:endParaRPr lang="en-US" sz="1800" b="1" dirty="0" smtClean="0"/>
          </a:p>
          <a:p>
            <a:pPr>
              <a:lnSpc>
                <a:spcPct val="80000"/>
              </a:lnSpc>
              <a:defRPr/>
            </a:pPr>
            <a:endParaRPr lang="en-US" sz="1800" dirty="0" smtClean="0"/>
          </a:p>
          <a:p>
            <a:pPr>
              <a:lnSpc>
                <a:spcPct val="80000"/>
              </a:lnSpc>
              <a:defRPr/>
            </a:pPr>
            <a:r>
              <a:rPr lang="en-US" sz="1800" dirty="0" smtClean="0"/>
              <a:t>Where can I find them?</a:t>
            </a:r>
          </a:p>
          <a:p>
            <a:pPr>
              <a:lnSpc>
                <a:spcPct val="80000"/>
              </a:lnSpc>
              <a:defRPr/>
            </a:pPr>
            <a:endParaRPr lang="en-US" sz="1800" b="0" dirty="0" smtClean="0"/>
          </a:p>
          <a:p>
            <a:pPr lvl="1">
              <a:lnSpc>
                <a:spcPct val="80000"/>
              </a:lnSpc>
              <a:defRPr/>
            </a:pPr>
            <a:r>
              <a:rPr lang="en-US" sz="1800" b="1" dirty="0" smtClean="0"/>
              <a:t>http://www.ercot.com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b="1" dirty="0" smtClean="0"/>
              <a:t>Market Rules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b="1" dirty="0" smtClean="0"/>
              <a:t>Market Guides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b="1" dirty="0" smtClean="0"/>
              <a:t>Texas SET Guides</a:t>
            </a:r>
          </a:p>
          <a:p>
            <a:pPr lvl="1">
              <a:lnSpc>
                <a:spcPct val="80000"/>
              </a:lnSpc>
              <a:defRPr/>
            </a:pPr>
            <a:r>
              <a:rPr lang="en-US" sz="1800" b="1" dirty="0" smtClean="0"/>
              <a:t>Under “In This Section” select Texas SET </a:t>
            </a:r>
            <a:r>
              <a:rPr lang="en-US" sz="1800" b="1" dirty="0" err="1" smtClean="0"/>
              <a:t>Swimlanes</a:t>
            </a:r>
            <a:r>
              <a:rPr lang="en-US" sz="1800" dirty="0" smtClean="0"/>
              <a:t> </a:t>
            </a:r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endParaRPr lang="en-US" sz="1800" b="1" dirty="0" smtClean="0"/>
          </a:p>
        </p:txBody>
      </p:sp>
      <p:pic>
        <p:nvPicPr>
          <p:cNvPr id="26628" name="Picture 4" descr="MMj03034660000[1]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295093"/>
            <a:ext cx="2667000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8115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pPr marL="381000" indent="-381000"/>
            <a:r>
              <a:rPr lang="en-US" b="1" dirty="0" smtClean="0"/>
              <a:t>TX SET flow documentation for a MVI request</a:t>
            </a:r>
            <a:r>
              <a:rPr lang="en-US" dirty="0" smtClean="0"/>
              <a:t> 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762000"/>
            <a:ext cx="8763000" cy="5562600"/>
          </a:xfrm>
        </p:spPr>
        <p:txBody>
          <a:bodyPr/>
          <a:lstStyle/>
          <a:p>
            <a:pPr>
              <a:buFontTx/>
              <a:buNone/>
            </a:pPr>
            <a:endParaRPr lang="en-US" sz="2800" smtClean="0"/>
          </a:p>
          <a:p>
            <a:pPr lvl="1">
              <a:buFontTx/>
              <a:buNone/>
            </a:pPr>
            <a:endParaRPr lang="en-US" smtClean="0"/>
          </a:p>
        </p:txBody>
      </p:sp>
      <p:pic>
        <p:nvPicPr>
          <p:cNvPr id="1029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1343892"/>
            <a:ext cx="8323263" cy="52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AutoShape 5"/>
          <p:cNvSpPr>
            <a:spLocks noChangeAspect="1" noChangeArrowheads="1"/>
          </p:cNvSpPr>
          <p:nvPr/>
        </p:nvSpPr>
        <p:spPr bwMode="auto">
          <a:xfrm>
            <a:off x="228600" y="762000"/>
            <a:ext cx="8355013" cy="548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320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99392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b="1" dirty="0" smtClean="0"/>
              <a:t>Summary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0628" y="1386442"/>
            <a:ext cx="8894619" cy="4907479"/>
          </a:xfrm>
        </p:spPr>
        <p:txBody>
          <a:bodyPr/>
          <a:lstStyle/>
          <a:p>
            <a:r>
              <a:rPr lang="en-US" sz="2000" dirty="0" smtClean="0"/>
              <a:t>ERCOT Retail Systems</a:t>
            </a:r>
          </a:p>
          <a:p>
            <a:pPr lvl="1"/>
            <a:r>
              <a:rPr lang="en-US" sz="2000" dirty="0" smtClean="0"/>
              <a:t>Retail transactions flow between ERCOT and market participants through a group of applications referred to as ERCOT Retail Systems.</a:t>
            </a:r>
          </a:p>
          <a:p>
            <a:pPr lvl="1"/>
            <a:endParaRPr lang="en-US" sz="2000" dirty="0" smtClean="0"/>
          </a:p>
          <a:p>
            <a:r>
              <a:rPr lang="en-US" sz="2000" dirty="0" smtClean="0"/>
              <a:t>Facilitating the process of Customer Choice</a:t>
            </a:r>
          </a:p>
          <a:p>
            <a:pPr lvl="1"/>
            <a:r>
              <a:rPr lang="en-US" sz="2000" dirty="0" smtClean="0"/>
              <a:t>Texas SET Implementation Guides</a:t>
            </a:r>
          </a:p>
          <a:p>
            <a:pPr lvl="2"/>
            <a:r>
              <a:rPr lang="en-US" sz="2000" dirty="0" smtClean="0"/>
              <a:t>There are two categories of transactions:</a:t>
            </a:r>
          </a:p>
          <a:p>
            <a:pPr lvl="3"/>
            <a:r>
              <a:rPr lang="en-US" sz="2000" dirty="0" smtClean="0"/>
              <a:t>ERCOT Involved - Involve CRs, TDSPs, &amp; ERCOT</a:t>
            </a:r>
          </a:p>
          <a:p>
            <a:pPr lvl="3"/>
            <a:r>
              <a:rPr lang="en-US" sz="2000" dirty="0" smtClean="0"/>
              <a:t>Point-to-Point - Involve only CRs and TDSPs</a:t>
            </a:r>
          </a:p>
          <a:p>
            <a:pPr lvl="1"/>
            <a:r>
              <a:rPr lang="en-US" sz="2000" dirty="0" smtClean="0"/>
              <a:t>Protocols</a:t>
            </a:r>
          </a:p>
          <a:p>
            <a:r>
              <a:rPr lang="en-US" sz="2000" dirty="0" err="1" smtClean="0"/>
              <a:t>Swimlanes</a:t>
            </a:r>
            <a:r>
              <a:rPr lang="en-US" sz="2000" dirty="0" smtClean="0"/>
              <a:t> and the flow of transactions</a:t>
            </a:r>
          </a:p>
          <a:p>
            <a:pPr lvl="1"/>
            <a:r>
              <a:rPr lang="en-US" sz="2000" dirty="0" smtClean="0"/>
              <a:t>Provide a visual representation of transaction flows for business processes</a:t>
            </a:r>
          </a:p>
        </p:txBody>
      </p:sp>
    </p:spTree>
    <p:extLst>
      <p:ext uri="{BB962C8B-B14F-4D97-AF65-F5344CB8AC3E}">
        <p14:creationId xmlns:p14="http://schemas.microsoft.com/office/powerpoint/2010/main" val="8954740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b="1" dirty="0" smtClean="0"/>
              <a:t>Questions</a:t>
            </a:r>
          </a:p>
        </p:txBody>
      </p:sp>
      <p:pic>
        <p:nvPicPr>
          <p:cNvPr id="28675" name="Picture 3" descr="BD00028_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0" y="1752600"/>
            <a:ext cx="4416425" cy="4419600"/>
          </a:xfrm>
        </p:spPr>
      </p:pic>
    </p:spTree>
    <p:extLst>
      <p:ext uri="{BB962C8B-B14F-4D97-AF65-F5344CB8AC3E}">
        <p14:creationId xmlns:p14="http://schemas.microsoft.com/office/powerpoint/2010/main" val="1600845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b="1" dirty="0" smtClean="0"/>
              <a:t>Overview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077200" cy="5410200"/>
          </a:xfrm>
        </p:spPr>
        <p:txBody>
          <a:bodyPr/>
          <a:lstStyle/>
          <a:p>
            <a:pPr>
              <a:buFontTx/>
              <a:buNone/>
            </a:pPr>
            <a:endParaRPr lang="en-US" sz="2400" smtClean="0"/>
          </a:p>
          <a:p>
            <a:pPr>
              <a:spcBef>
                <a:spcPct val="30000"/>
              </a:spcBef>
            </a:pPr>
            <a:r>
              <a:rPr lang="en-US" sz="2800" smtClean="0"/>
              <a:t>Terminology </a:t>
            </a:r>
          </a:p>
          <a:p>
            <a:pPr>
              <a:spcBef>
                <a:spcPct val="30000"/>
              </a:spcBef>
            </a:pPr>
            <a:r>
              <a:rPr lang="en-US" sz="2800" smtClean="0"/>
              <a:t> Common Business Processes</a:t>
            </a:r>
          </a:p>
          <a:p>
            <a:pPr>
              <a:spcBef>
                <a:spcPct val="30000"/>
              </a:spcBef>
            </a:pPr>
            <a:r>
              <a:rPr lang="en-US" sz="2800" smtClean="0"/>
              <a:t>Tools used in Facilitating Customer Choice</a:t>
            </a:r>
          </a:p>
          <a:p>
            <a:pPr lvl="1">
              <a:spcBef>
                <a:spcPct val="30000"/>
              </a:spcBef>
            </a:pPr>
            <a:r>
              <a:rPr lang="en-US" sz="2400" smtClean="0"/>
              <a:t>Texas SET Transactions</a:t>
            </a:r>
          </a:p>
          <a:p>
            <a:pPr lvl="1">
              <a:spcBef>
                <a:spcPct val="30000"/>
              </a:spcBef>
            </a:pPr>
            <a:r>
              <a:rPr lang="en-US" sz="2400" smtClean="0"/>
              <a:t>Texas SET Implementation Guides</a:t>
            </a:r>
          </a:p>
          <a:p>
            <a:pPr lvl="1">
              <a:spcBef>
                <a:spcPct val="30000"/>
              </a:spcBef>
            </a:pPr>
            <a:r>
              <a:rPr lang="en-US" sz="2400" smtClean="0"/>
              <a:t>ERCOT Protocols</a:t>
            </a:r>
          </a:p>
          <a:p>
            <a:pPr>
              <a:spcBef>
                <a:spcPct val="30000"/>
              </a:spcBef>
            </a:pPr>
            <a:endParaRPr lang="en-US" sz="800" smtClean="0"/>
          </a:p>
          <a:p>
            <a:pPr>
              <a:spcBef>
                <a:spcPct val="30000"/>
              </a:spcBef>
            </a:pPr>
            <a:r>
              <a:rPr lang="en-US" sz="2800" smtClean="0"/>
              <a:t>ERCOT Retail Systems</a:t>
            </a:r>
          </a:p>
          <a:p>
            <a:pPr>
              <a:spcBef>
                <a:spcPct val="30000"/>
              </a:spcBef>
            </a:pPr>
            <a:r>
              <a:rPr lang="en-US" sz="2800" smtClean="0"/>
              <a:t>The Flow of Transactions</a:t>
            </a:r>
          </a:p>
          <a:p>
            <a:pPr>
              <a:buFontTx/>
              <a:buNone/>
            </a:pPr>
            <a:endParaRPr lang="en-US" sz="800" smtClean="0"/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72464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/>
              <a:t>Customer Move In  </a:t>
            </a:r>
            <a:r>
              <a:rPr lang="en-US" sz="1900" dirty="0" smtClean="0"/>
              <a:t/>
            </a:r>
            <a:br>
              <a:rPr lang="en-US" sz="1900" dirty="0" smtClean="0"/>
            </a:br>
            <a:endParaRPr lang="en-US" sz="1900" dirty="0" smtClean="0"/>
          </a:p>
        </p:txBody>
      </p:sp>
      <p:sp>
        <p:nvSpPr>
          <p:cNvPr id="29699" name="Text Box 9"/>
          <p:cNvSpPr txBox="1">
            <a:spLocks noChangeArrowheads="1"/>
          </p:cNvSpPr>
          <p:nvPr/>
        </p:nvSpPr>
        <p:spPr bwMode="auto">
          <a:xfrm>
            <a:off x="34893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2400" b="0">
              <a:latin typeface="Times New Roman" pitchFamily="18" charset="0"/>
            </a:endParaRPr>
          </a:p>
        </p:txBody>
      </p:sp>
      <p:graphicFrame>
        <p:nvGraphicFramePr>
          <p:cNvPr id="111784" name="Group 1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0457495"/>
              </p:ext>
            </p:extLst>
          </p:nvPr>
        </p:nvGraphicFramePr>
        <p:xfrm>
          <a:off x="0" y="1834495"/>
          <a:ext cx="9144001" cy="560832"/>
        </p:xfrm>
        <a:graphic>
          <a:graphicData uri="http://schemas.openxmlformats.org/drawingml/2006/table">
            <a:tbl>
              <a:tblPr/>
              <a:tblGrid>
                <a:gridCol w="1981201"/>
                <a:gridCol w="1450768"/>
                <a:gridCol w="1140031"/>
                <a:gridCol w="1163782"/>
                <a:gridCol w="1128156"/>
                <a:gridCol w="1128156"/>
                <a:gridCol w="1151907"/>
              </a:tblGrid>
              <a:tr h="31449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D8E8"/>
                          </a:solidFill>
                          <a:effectLst/>
                          <a:latin typeface="Arial" charset="0"/>
                        </a:rPr>
                        <a:t>Transaction Type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41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TDSP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TDSP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1787" name="Group 1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280812"/>
              </p:ext>
            </p:extLst>
          </p:nvPr>
        </p:nvGraphicFramePr>
        <p:xfrm>
          <a:off x="0" y="1487136"/>
          <a:ext cx="9144000" cy="304800"/>
        </p:xfrm>
        <a:graphic>
          <a:graphicData uri="http://schemas.openxmlformats.org/drawingml/2006/table">
            <a:tbl>
              <a:tblPr/>
              <a:tblGrid>
                <a:gridCol w="1981200"/>
                <a:gridCol w="3766457"/>
                <a:gridCol w="3396343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28" name="Text Box 143"/>
          <p:cNvSpPr txBox="1">
            <a:spLocks noChangeArrowheads="1"/>
          </p:cNvSpPr>
          <p:nvPr/>
        </p:nvSpPr>
        <p:spPr bwMode="auto">
          <a:xfrm>
            <a:off x="152400" y="24384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/>
          </a:p>
        </p:txBody>
      </p:sp>
      <p:graphicFrame>
        <p:nvGraphicFramePr>
          <p:cNvPr id="111878" name="Group 26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737863"/>
              </p:ext>
            </p:extLst>
          </p:nvPr>
        </p:nvGraphicFramePr>
        <p:xfrm>
          <a:off x="0" y="2148988"/>
          <a:ext cx="9144000" cy="4400884"/>
        </p:xfrm>
        <a:graphic>
          <a:graphicData uri="http://schemas.openxmlformats.org/drawingml/2006/table">
            <a:tbl>
              <a:tblPr/>
              <a:tblGrid>
                <a:gridCol w="1219200"/>
                <a:gridCol w="2209800"/>
                <a:gridCol w="1143000"/>
                <a:gridCol w="1175657"/>
                <a:gridCol w="1110343"/>
                <a:gridCol w="1143000"/>
                <a:gridCol w="1143000"/>
              </a:tblGrid>
              <a:tr h="6558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Move in Request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9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Enrollment Notification Request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19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Enrollment Notification Response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9298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 Enrollment  Notification Response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56289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Historical Usage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7618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Meter Read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6" name="Text Box 4"/>
          <p:cNvSpPr txBox="1">
            <a:spLocks noChangeArrowheads="1"/>
          </p:cNvSpPr>
          <p:nvPr/>
        </p:nvSpPr>
        <p:spPr bwMode="auto">
          <a:xfrm rot="10800000" flipH="1" flipV="1">
            <a:off x="1181100" y="2299900"/>
            <a:ext cx="914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814_16</a:t>
            </a: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 flipH="1">
            <a:off x="1143000" y="3748644"/>
            <a:ext cx="914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814_04</a:t>
            </a: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 flipH="1">
            <a:off x="1181099" y="4646221"/>
            <a:ext cx="914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814_05</a:t>
            </a:r>
          </a:p>
        </p:txBody>
      </p:sp>
      <p:sp>
        <p:nvSpPr>
          <p:cNvPr id="53" name="Text Box 4"/>
          <p:cNvSpPr txBox="1">
            <a:spLocks noChangeArrowheads="1"/>
          </p:cNvSpPr>
          <p:nvPr/>
        </p:nvSpPr>
        <p:spPr bwMode="auto">
          <a:xfrm flipH="1">
            <a:off x="1181100" y="5965825"/>
            <a:ext cx="838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867_04</a:t>
            </a:r>
          </a:p>
        </p:txBody>
      </p:sp>
      <p:sp>
        <p:nvSpPr>
          <p:cNvPr id="57" name="AutoShape 14"/>
          <p:cNvSpPr>
            <a:spLocks noChangeArrowheads="1"/>
          </p:cNvSpPr>
          <p:nvPr/>
        </p:nvSpPr>
        <p:spPr bwMode="auto">
          <a:xfrm>
            <a:off x="4724400" y="2239488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64" name="AutoShape 15"/>
          <p:cNvSpPr>
            <a:spLocks noChangeArrowheads="1"/>
          </p:cNvSpPr>
          <p:nvPr/>
        </p:nvSpPr>
        <p:spPr bwMode="auto">
          <a:xfrm>
            <a:off x="5937250" y="2222665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AutoShape 14"/>
          <p:cNvSpPr>
            <a:spLocks noChangeArrowheads="1"/>
          </p:cNvSpPr>
          <p:nvPr/>
        </p:nvSpPr>
        <p:spPr bwMode="auto">
          <a:xfrm>
            <a:off x="2309380" y="2922485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3" name="AutoShape 15"/>
          <p:cNvSpPr>
            <a:spLocks noChangeArrowheads="1"/>
          </p:cNvSpPr>
          <p:nvPr/>
        </p:nvSpPr>
        <p:spPr bwMode="auto">
          <a:xfrm>
            <a:off x="7162800" y="2964049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AutoShape 14"/>
          <p:cNvSpPr>
            <a:spLocks noChangeArrowheads="1"/>
          </p:cNvSpPr>
          <p:nvPr/>
        </p:nvSpPr>
        <p:spPr bwMode="auto">
          <a:xfrm>
            <a:off x="3673475" y="3619500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5943600" y="3672444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3673475" y="5254625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8229600" y="4419600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AutoShape 14"/>
          <p:cNvSpPr>
            <a:spLocks noChangeArrowheads="1"/>
          </p:cNvSpPr>
          <p:nvPr/>
        </p:nvSpPr>
        <p:spPr bwMode="auto">
          <a:xfrm>
            <a:off x="2309380" y="5265305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5959475" y="5254625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801" name="Line 162"/>
          <p:cNvSpPr>
            <a:spLocks noChangeShapeType="1"/>
          </p:cNvSpPr>
          <p:nvPr/>
        </p:nvSpPr>
        <p:spPr bwMode="auto">
          <a:xfrm flipH="1">
            <a:off x="5688290" y="1834495"/>
            <a:ext cx="45719" cy="4705734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0" fmla="*/ 0 w 0"/>
              <a:gd name="connsiteY0" fmla="*/ 0 h 8734"/>
              <a:gd name="connsiteX1" fmla="*/ 0 w 0"/>
              <a:gd name="connsiteY1" fmla="*/ 8734 h 8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734">
                <a:moveTo>
                  <a:pt x="0" y="0"/>
                </a:moveTo>
                <a:cubicBezTo>
                  <a:pt x="3333" y="3333"/>
                  <a:pt x="-3333" y="5401"/>
                  <a:pt x="0" y="8734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29802" name="Line 163"/>
          <p:cNvSpPr>
            <a:spLocks noChangeShapeType="1"/>
          </p:cNvSpPr>
          <p:nvPr/>
        </p:nvSpPr>
        <p:spPr bwMode="auto">
          <a:xfrm flipH="1">
            <a:off x="1917668" y="1817591"/>
            <a:ext cx="45719" cy="4732281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10000 h 10000"/>
              <a:gd name="connsiteX0" fmla="*/ 0 w 0"/>
              <a:gd name="connsiteY0" fmla="*/ 0 h 8461"/>
              <a:gd name="connsiteX1" fmla="*/ 10000 w 0"/>
              <a:gd name="connsiteY1" fmla="*/ 8461 h 8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8461">
                <a:moveTo>
                  <a:pt x="0" y="0"/>
                </a:moveTo>
                <a:cubicBezTo>
                  <a:pt x="3333" y="3333"/>
                  <a:pt x="6667" y="5128"/>
                  <a:pt x="10000" y="8461"/>
                </a:cubicBezTo>
              </a:path>
            </a:pathLst>
          </a:cu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0" name="AutoShape 14"/>
          <p:cNvSpPr>
            <a:spLocks noChangeArrowheads="1"/>
          </p:cNvSpPr>
          <p:nvPr/>
        </p:nvSpPr>
        <p:spPr bwMode="auto">
          <a:xfrm>
            <a:off x="3673475" y="5965825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5959475" y="5889625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1872" name="Text Box 256"/>
          <p:cNvSpPr txBox="1">
            <a:spLocks noChangeArrowheads="1"/>
          </p:cNvSpPr>
          <p:nvPr/>
        </p:nvSpPr>
        <p:spPr bwMode="auto">
          <a:xfrm>
            <a:off x="990600" y="2971800"/>
            <a:ext cx="1219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200" dirty="0"/>
              <a:t>814_03</a:t>
            </a:r>
          </a:p>
        </p:txBody>
      </p:sp>
      <p:sp>
        <p:nvSpPr>
          <p:cNvPr id="111873" name="Text Box 257"/>
          <p:cNvSpPr txBox="1">
            <a:spLocks noChangeArrowheads="1"/>
          </p:cNvSpPr>
          <p:nvPr/>
        </p:nvSpPr>
        <p:spPr bwMode="auto">
          <a:xfrm>
            <a:off x="1143000" y="5330825"/>
            <a:ext cx="914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200" dirty="0"/>
              <a:t>867_02</a:t>
            </a:r>
          </a:p>
        </p:txBody>
      </p:sp>
      <p:sp>
        <p:nvSpPr>
          <p:cNvPr id="111" name="AutoShape 14"/>
          <p:cNvSpPr>
            <a:spLocks noChangeArrowheads="1"/>
          </p:cNvSpPr>
          <p:nvPr/>
        </p:nvSpPr>
        <p:spPr bwMode="auto">
          <a:xfrm>
            <a:off x="2309380" y="5965825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12" name="AutoShape 15"/>
          <p:cNvSpPr>
            <a:spLocks noChangeArrowheads="1"/>
          </p:cNvSpPr>
          <p:nvPr/>
        </p:nvSpPr>
        <p:spPr bwMode="auto">
          <a:xfrm>
            <a:off x="8229600" y="5889625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AutoShape 14"/>
          <p:cNvSpPr>
            <a:spLocks noChangeArrowheads="1"/>
          </p:cNvSpPr>
          <p:nvPr/>
        </p:nvSpPr>
        <p:spPr bwMode="auto">
          <a:xfrm>
            <a:off x="2286000" y="4419600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14" name="AutoShape 15"/>
          <p:cNvSpPr>
            <a:spLocks noChangeArrowheads="1"/>
          </p:cNvSpPr>
          <p:nvPr/>
        </p:nvSpPr>
        <p:spPr bwMode="auto">
          <a:xfrm>
            <a:off x="8202613" y="5254625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9074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1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1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11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11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utoUpdateAnimBg="0"/>
      <p:bldP spid="39" grpId="0" autoUpdateAnimBg="0"/>
      <p:bldP spid="41" grpId="0" autoUpdateAnimBg="0"/>
      <p:bldP spid="53" grpId="0" autoUpdateAnimBg="0"/>
      <p:bldP spid="111872" grpId="0"/>
      <p:bldP spid="11187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dirty="0" smtClean="0"/>
              <a:t>Customer Switch  </a:t>
            </a:r>
            <a:r>
              <a:rPr lang="en-US" sz="1900" dirty="0" smtClean="0"/>
              <a:t/>
            </a:r>
            <a:br>
              <a:rPr lang="en-US" sz="1900" dirty="0" smtClean="0"/>
            </a:br>
            <a:endParaRPr lang="en-US" sz="1900" dirty="0" smtClean="0"/>
          </a:p>
        </p:txBody>
      </p:sp>
      <p:sp>
        <p:nvSpPr>
          <p:cNvPr id="30723" name="Text Box 9"/>
          <p:cNvSpPr txBox="1">
            <a:spLocks noChangeArrowheads="1"/>
          </p:cNvSpPr>
          <p:nvPr/>
        </p:nvSpPr>
        <p:spPr bwMode="auto">
          <a:xfrm>
            <a:off x="3489325" y="16414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sz="2400" b="0">
              <a:latin typeface="Times New Roman" pitchFamily="18" charset="0"/>
            </a:endParaRPr>
          </a:p>
        </p:txBody>
      </p:sp>
      <p:graphicFrame>
        <p:nvGraphicFramePr>
          <p:cNvPr id="41275" name="Group 3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7564055"/>
              </p:ext>
            </p:extLst>
          </p:nvPr>
        </p:nvGraphicFramePr>
        <p:xfrm>
          <a:off x="3175" y="1964994"/>
          <a:ext cx="9144000" cy="4480588"/>
        </p:xfrm>
        <a:graphic>
          <a:graphicData uri="http://schemas.openxmlformats.org/drawingml/2006/table">
            <a:tbl>
              <a:tblPr/>
              <a:tblGrid>
                <a:gridCol w="1219200"/>
                <a:gridCol w="685800"/>
                <a:gridCol w="8382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4598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Switch Request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92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Enrollment Notification Request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492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Enrollment Notification Response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8386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 Enrollment  Notification Response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98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Loss Notification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98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Monthly or Final Usage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989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Meter Read</a:t>
                      </a:r>
                    </a:p>
                  </a:txBody>
                  <a:tcPr marT="45722" marB="45722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1198" name="Group 2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1092546"/>
              </p:ext>
            </p:extLst>
          </p:nvPr>
        </p:nvGraphicFramePr>
        <p:xfrm>
          <a:off x="-3175" y="1508074"/>
          <a:ext cx="9147175" cy="456920"/>
        </p:xfrm>
        <a:graphic>
          <a:graphicData uri="http://schemas.openxmlformats.org/drawingml/2006/table">
            <a:tbl>
              <a:tblPr/>
              <a:tblGrid>
                <a:gridCol w="1905000"/>
                <a:gridCol w="838200"/>
                <a:gridCol w="914400"/>
                <a:gridCol w="914400"/>
                <a:gridCol w="930275"/>
                <a:gridCol w="898525"/>
                <a:gridCol w="914400"/>
                <a:gridCol w="901700"/>
                <a:gridCol w="930275"/>
              </a:tblGrid>
              <a:tr h="319717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D0D8E8"/>
                          </a:solidFill>
                          <a:effectLst/>
                          <a:latin typeface="Arial" charset="0"/>
                        </a:rPr>
                        <a:t>Transaction Type</a:t>
                      </a:r>
                    </a:p>
                  </a:txBody>
                  <a:tcPr marT="45580" marB="4558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2941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CR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TDSP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CR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ERCOT 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 CR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TDSP 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New CR</a:t>
                      </a:r>
                    </a:p>
                  </a:txBody>
                  <a:tcPr marT="45580" marB="4558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1188" name="Group 2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871339"/>
              </p:ext>
            </p:extLst>
          </p:nvPr>
        </p:nvGraphicFramePr>
        <p:xfrm>
          <a:off x="16618" y="1248994"/>
          <a:ext cx="9127383" cy="259080"/>
        </p:xfrm>
        <a:graphic>
          <a:graphicData uri="http://schemas.openxmlformats.org/drawingml/2006/table">
            <a:tbl>
              <a:tblPr/>
              <a:tblGrid>
                <a:gridCol w="1901538"/>
                <a:gridCol w="3590738"/>
                <a:gridCol w="3635107"/>
              </a:tblGrid>
              <a:tr h="22860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FROM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6" name="Text Box 4"/>
          <p:cNvSpPr txBox="1">
            <a:spLocks noChangeArrowheads="1"/>
          </p:cNvSpPr>
          <p:nvPr/>
        </p:nvSpPr>
        <p:spPr bwMode="auto">
          <a:xfrm rot="10800000" flipH="1" flipV="1">
            <a:off x="1143000" y="2074271"/>
            <a:ext cx="914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814_01</a:t>
            </a: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 flipH="1">
            <a:off x="1142999" y="2760105"/>
            <a:ext cx="914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814_03</a:t>
            </a:r>
          </a:p>
        </p:txBody>
      </p:sp>
      <p:sp>
        <p:nvSpPr>
          <p:cNvPr id="41" name="Text Box 4"/>
          <p:cNvSpPr txBox="1">
            <a:spLocks noChangeArrowheads="1"/>
          </p:cNvSpPr>
          <p:nvPr/>
        </p:nvSpPr>
        <p:spPr bwMode="auto">
          <a:xfrm flipH="1">
            <a:off x="1081088" y="3419475"/>
            <a:ext cx="9144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814_04</a:t>
            </a:r>
          </a:p>
        </p:txBody>
      </p:sp>
      <p:sp>
        <p:nvSpPr>
          <p:cNvPr id="53" name="Text Box 4"/>
          <p:cNvSpPr txBox="1">
            <a:spLocks noChangeArrowheads="1"/>
          </p:cNvSpPr>
          <p:nvPr/>
        </p:nvSpPr>
        <p:spPr bwMode="auto">
          <a:xfrm flipH="1">
            <a:off x="1157288" y="4298950"/>
            <a:ext cx="838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814_05</a:t>
            </a: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 flipH="1">
            <a:off x="1157288" y="5026025"/>
            <a:ext cx="838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814_06</a:t>
            </a:r>
          </a:p>
        </p:txBody>
      </p:sp>
      <p:sp>
        <p:nvSpPr>
          <p:cNvPr id="30851" name="Text Box 196"/>
          <p:cNvSpPr txBox="1">
            <a:spLocks noChangeArrowheads="1"/>
          </p:cNvSpPr>
          <p:nvPr/>
        </p:nvSpPr>
        <p:spPr bwMode="auto">
          <a:xfrm>
            <a:off x="152400" y="2438400"/>
            <a:ext cx="990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/>
          </a:p>
        </p:txBody>
      </p:sp>
      <p:sp>
        <p:nvSpPr>
          <p:cNvPr id="2" name="Text Box 4"/>
          <p:cNvSpPr txBox="1">
            <a:spLocks noChangeArrowheads="1"/>
          </p:cNvSpPr>
          <p:nvPr/>
        </p:nvSpPr>
        <p:spPr bwMode="auto">
          <a:xfrm flipH="1">
            <a:off x="1157288" y="6019800"/>
            <a:ext cx="8382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867_04</a:t>
            </a:r>
          </a:p>
        </p:txBody>
      </p:sp>
      <p:sp>
        <p:nvSpPr>
          <p:cNvPr id="57" name="AutoShape 14"/>
          <p:cNvSpPr>
            <a:spLocks noChangeArrowheads="1"/>
          </p:cNvSpPr>
          <p:nvPr/>
        </p:nvSpPr>
        <p:spPr bwMode="auto">
          <a:xfrm>
            <a:off x="4724400" y="1987755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64" name="AutoShape 15"/>
          <p:cNvSpPr>
            <a:spLocks noChangeArrowheads="1"/>
          </p:cNvSpPr>
          <p:nvPr/>
        </p:nvSpPr>
        <p:spPr bwMode="auto">
          <a:xfrm>
            <a:off x="5638800" y="1984171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AutoShape 14"/>
          <p:cNvSpPr>
            <a:spLocks noChangeArrowheads="1"/>
          </p:cNvSpPr>
          <p:nvPr/>
        </p:nvSpPr>
        <p:spPr bwMode="auto">
          <a:xfrm>
            <a:off x="1995138" y="2606675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5" name="AutoShape 15"/>
          <p:cNvSpPr>
            <a:spLocks noChangeArrowheads="1"/>
          </p:cNvSpPr>
          <p:nvPr/>
        </p:nvSpPr>
        <p:spPr bwMode="auto">
          <a:xfrm>
            <a:off x="7467600" y="2575007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auto">
          <a:xfrm>
            <a:off x="3813587" y="3352800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7" name="AutoShape 15"/>
          <p:cNvSpPr>
            <a:spLocks noChangeArrowheads="1"/>
          </p:cNvSpPr>
          <p:nvPr/>
        </p:nvSpPr>
        <p:spPr bwMode="auto">
          <a:xfrm>
            <a:off x="5633440" y="3367088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AutoShape 14"/>
          <p:cNvSpPr>
            <a:spLocks noChangeArrowheads="1"/>
          </p:cNvSpPr>
          <p:nvPr/>
        </p:nvSpPr>
        <p:spPr bwMode="auto">
          <a:xfrm>
            <a:off x="1995138" y="4146550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9" name="AutoShape 15"/>
          <p:cNvSpPr>
            <a:spLocks noChangeArrowheads="1"/>
          </p:cNvSpPr>
          <p:nvPr/>
        </p:nvSpPr>
        <p:spPr bwMode="auto">
          <a:xfrm>
            <a:off x="8382000" y="4114800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AutoShape 14"/>
          <p:cNvSpPr>
            <a:spLocks noChangeArrowheads="1"/>
          </p:cNvSpPr>
          <p:nvPr/>
        </p:nvSpPr>
        <p:spPr bwMode="auto">
          <a:xfrm>
            <a:off x="2000332" y="4873625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>
            <a:off x="6582888" y="4873625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auto">
          <a:xfrm>
            <a:off x="3802063" y="5402902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5" name="AutoShape 15"/>
          <p:cNvSpPr>
            <a:spLocks noChangeArrowheads="1"/>
          </p:cNvSpPr>
          <p:nvPr/>
        </p:nvSpPr>
        <p:spPr bwMode="auto">
          <a:xfrm>
            <a:off x="6553200" y="5402902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AutoShape 14"/>
          <p:cNvSpPr>
            <a:spLocks noChangeArrowheads="1"/>
          </p:cNvSpPr>
          <p:nvPr/>
        </p:nvSpPr>
        <p:spPr bwMode="auto">
          <a:xfrm>
            <a:off x="3810000" y="5943600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7" name="AutoShape 15"/>
          <p:cNvSpPr>
            <a:spLocks noChangeArrowheads="1"/>
          </p:cNvSpPr>
          <p:nvPr/>
        </p:nvSpPr>
        <p:spPr bwMode="auto">
          <a:xfrm>
            <a:off x="8382000" y="5915151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867" name="Line 317"/>
          <p:cNvSpPr>
            <a:spLocks noChangeShapeType="1"/>
          </p:cNvSpPr>
          <p:nvPr/>
        </p:nvSpPr>
        <p:spPr bwMode="auto">
          <a:xfrm>
            <a:off x="5486400" y="1233502"/>
            <a:ext cx="0" cy="521208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0868" name="Line 318"/>
          <p:cNvSpPr>
            <a:spLocks noChangeShapeType="1"/>
          </p:cNvSpPr>
          <p:nvPr/>
        </p:nvSpPr>
        <p:spPr bwMode="auto">
          <a:xfrm>
            <a:off x="1898073" y="1254682"/>
            <a:ext cx="0" cy="521208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2003672" y="5422900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5645150" y="5416550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AutoShape 14"/>
          <p:cNvSpPr>
            <a:spLocks noChangeArrowheads="1"/>
          </p:cNvSpPr>
          <p:nvPr/>
        </p:nvSpPr>
        <p:spPr bwMode="auto">
          <a:xfrm>
            <a:off x="1989138" y="5943600"/>
            <a:ext cx="628650" cy="4572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chemeClr val="accent2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/>
          </a:p>
        </p:txBody>
      </p:sp>
      <p:sp>
        <p:nvSpPr>
          <p:cNvPr id="21" name="AutoShape 15"/>
          <p:cNvSpPr>
            <a:spLocks noChangeArrowheads="1"/>
          </p:cNvSpPr>
          <p:nvPr/>
        </p:nvSpPr>
        <p:spPr bwMode="auto">
          <a:xfrm>
            <a:off x="5645150" y="5939891"/>
            <a:ext cx="609600" cy="457200"/>
          </a:xfrm>
          <a:prstGeom prst="star5">
            <a:avLst/>
          </a:prstGeom>
          <a:solidFill>
            <a:srgbClr val="99FF33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 flipH="1">
            <a:off x="1066800" y="5492750"/>
            <a:ext cx="990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1200" dirty="0"/>
              <a:t>867_03F</a:t>
            </a:r>
          </a:p>
        </p:txBody>
      </p:sp>
    </p:spTree>
    <p:extLst>
      <p:ext uri="{BB962C8B-B14F-4D97-AF65-F5344CB8AC3E}">
        <p14:creationId xmlns:p14="http://schemas.microsoft.com/office/powerpoint/2010/main" val="8559002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 nodeType="clickPar">
                      <p:stCondLst>
                        <p:cond delay="indefinite"/>
                      </p:stCondLst>
                      <p:childTnLst>
                        <p:par>
                          <p:cTn id="9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 nodeType="clickPar">
                      <p:stCondLst>
                        <p:cond delay="indefinite"/>
                      </p:stCondLst>
                      <p:childTnLst>
                        <p:par>
                          <p:cTn id="1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 nodeType="clickPar">
                      <p:stCondLst>
                        <p:cond delay="indefinite"/>
                      </p:stCondLst>
                      <p:childTnLst>
                        <p:par>
                          <p:cTn id="1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 nodeType="clickPar">
                      <p:stCondLst>
                        <p:cond delay="indefinite"/>
                      </p:stCondLst>
                      <p:childTnLst>
                        <p:par>
                          <p:cTn id="1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 nodeType="clickPar">
                      <p:stCondLst>
                        <p:cond delay="indefinite"/>
                      </p:stCondLst>
                      <p:childTnLst>
                        <p:par>
                          <p:cTn id="1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 nodeType="clickPar">
                      <p:stCondLst>
                        <p:cond delay="indefinite"/>
                      </p:stCondLst>
                      <p:childTnLst>
                        <p:par>
                          <p:cTn id="1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 nodeType="clickPar">
                      <p:stCondLst>
                        <p:cond delay="indefinite"/>
                      </p:stCondLst>
                      <p:childTnLst>
                        <p:par>
                          <p:cTn id="1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utoUpdateAnimBg="0"/>
      <p:bldP spid="39" grpId="0" autoUpdateAnimBg="0"/>
      <p:bldP spid="41" grpId="0" autoUpdateAnimBg="0"/>
      <p:bldP spid="53" grpId="0" autoUpdateAnimBg="0"/>
      <p:bldP spid="54" grpId="0" autoUpdateAnimBg="0"/>
      <p:bldP spid="2" grpId="0" autoUpdateAnimBg="0"/>
      <p:bldP spid="3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Terminology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8377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991600" cy="685800"/>
          </a:xfrm>
        </p:spPr>
        <p:txBody>
          <a:bodyPr/>
          <a:lstStyle/>
          <a:p>
            <a:r>
              <a:rPr lang="en-US" b="1" dirty="0" smtClean="0"/>
              <a:t>Terminology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23060"/>
            <a:ext cx="8839200" cy="4800600"/>
          </a:xfrm>
        </p:spPr>
        <p:txBody>
          <a:bodyPr/>
          <a:lstStyle/>
          <a:p>
            <a:r>
              <a:rPr lang="en-US" sz="2000" dirty="0" smtClean="0"/>
              <a:t>End Use Customer (Retail Customer)</a:t>
            </a:r>
            <a:r>
              <a:rPr lang="en-US" sz="2000" b="0" dirty="0" smtClean="0"/>
              <a:t> - An entity/person that purchases electricity for its own consumption.</a:t>
            </a:r>
          </a:p>
          <a:p>
            <a:r>
              <a:rPr lang="en-US" sz="2000" dirty="0" smtClean="0"/>
              <a:t>ESI ID</a:t>
            </a:r>
            <a:r>
              <a:rPr lang="en-US" sz="2000" b="0" dirty="0" smtClean="0"/>
              <a:t> - Electric Service Identifier – associated to each premise where electricity is served.  Retail transactions within the ERCOT region are all on an ESIID level.</a:t>
            </a:r>
          </a:p>
          <a:p>
            <a:r>
              <a:rPr lang="en-US" sz="2000" dirty="0" smtClean="0"/>
              <a:t>Premise</a:t>
            </a:r>
            <a:r>
              <a:rPr lang="en-US" sz="2000" b="0" dirty="0" smtClean="0"/>
              <a:t> - A service </a:t>
            </a:r>
            <a:r>
              <a:rPr lang="en-US" sz="2000" b="0" dirty="0"/>
              <a:t>d</a:t>
            </a:r>
            <a:r>
              <a:rPr lang="en-US" sz="2000" b="0" dirty="0" smtClean="0"/>
              <a:t>elivery </a:t>
            </a:r>
            <a:r>
              <a:rPr lang="en-US" sz="2000" b="0" dirty="0"/>
              <a:t>p</a:t>
            </a:r>
            <a:r>
              <a:rPr lang="en-US" sz="2000" b="0" dirty="0" smtClean="0"/>
              <a:t>oint or combination of service </a:t>
            </a:r>
            <a:r>
              <a:rPr lang="en-US" sz="2000" b="0" dirty="0"/>
              <a:t>d</a:t>
            </a:r>
            <a:r>
              <a:rPr lang="en-US" sz="2000" b="0" dirty="0" smtClean="0"/>
              <a:t>elivery </a:t>
            </a:r>
            <a:r>
              <a:rPr lang="en-US" sz="2000" b="0" dirty="0"/>
              <a:t>p</a:t>
            </a:r>
            <a:r>
              <a:rPr lang="en-US" sz="2000" b="0" dirty="0" smtClean="0"/>
              <a:t>oints that are assigned a single ESI ID for purposes of settlement and registration.</a:t>
            </a:r>
          </a:p>
          <a:p>
            <a:r>
              <a:rPr lang="en-US" sz="2000" dirty="0" smtClean="0"/>
              <a:t>TDSP</a:t>
            </a:r>
            <a:r>
              <a:rPr lang="en-US" sz="2000" b="0" dirty="0" smtClean="0"/>
              <a:t> - Transmission and Distribution Service Provider - A company that owns or operates equipment for transmission and/or distribution of electricity in Texas, whose rates for the service are regulated by state or federal agencies.</a:t>
            </a:r>
          </a:p>
        </p:txBody>
      </p:sp>
    </p:spTree>
    <p:extLst>
      <p:ext uri="{BB962C8B-B14F-4D97-AF65-F5344CB8AC3E}">
        <p14:creationId xmlns:p14="http://schemas.microsoft.com/office/powerpoint/2010/main" val="1100903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" y="205097"/>
            <a:ext cx="8647113" cy="552450"/>
          </a:xfrm>
        </p:spPr>
        <p:txBody>
          <a:bodyPr/>
          <a:lstStyle/>
          <a:p>
            <a:r>
              <a:rPr lang="en-US" b="1" dirty="0" smtClean="0"/>
              <a:t>Terminology Continued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143000"/>
            <a:ext cx="8229600" cy="5329052"/>
          </a:xfrm>
        </p:spPr>
        <p:txBody>
          <a:bodyPr/>
          <a:lstStyle/>
          <a:p>
            <a:r>
              <a:rPr lang="en-US" sz="2000" dirty="0" smtClean="0"/>
              <a:t>Competitive Retailer (CR) – </a:t>
            </a:r>
            <a:r>
              <a:rPr lang="en-US" sz="2000" b="0" dirty="0"/>
              <a:t>A</a:t>
            </a:r>
            <a:r>
              <a:rPr lang="en-US" sz="2000" dirty="0" smtClean="0"/>
              <a:t> </a:t>
            </a:r>
            <a:r>
              <a:rPr lang="en-US" sz="2000" b="0" dirty="0" smtClean="0"/>
              <a:t>Municipally owned utility or an electric </a:t>
            </a:r>
            <a:r>
              <a:rPr lang="en-US" sz="2000" b="0" dirty="0"/>
              <a:t>c</a:t>
            </a:r>
            <a:r>
              <a:rPr lang="en-US" sz="2000" b="0" dirty="0" smtClean="0"/>
              <a:t>ooperative that offers customer choice and sells electric energy at retail in the restructured electric power market in Texas; or a Retail Electric Provider (REP) as defined in 25.5 of the PUCT substantive rules.</a:t>
            </a:r>
          </a:p>
          <a:p>
            <a:r>
              <a:rPr lang="en-US" sz="2000" dirty="0" smtClean="0"/>
              <a:t>Retail Electric Provider (REP) – </a:t>
            </a:r>
            <a:r>
              <a:rPr lang="en-US" sz="2000" b="0" dirty="0" smtClean="0"/>
              <a:t>An entity that sells electric energy to retail customers in this state. As stated in PURA §31.002(17), a Retail Electric Provider may not own or operate generation assets. As stated in PURA §39.353(b), a Retail Electric Provider is not an aggregator.</a:t>
            </a:r>
          </a:p>
          <a:p>
            <a:r>
              <a:rPr lang="en-US" sz="2000" dirty="0" smtClean="0"/>
              <a:t>Load Serving Entity (LSE) - </a:t>
            </a:r>
            <a:r>
              <a:rPr lang="en-US" sz="2000" b="0" dirty="0" smtClean="0"/>
              <a:t>An entity that provides electric service to customers and wholesale customers.  Load Serving Entities include Retail Electric Providers, Competitive Retailers, and non-opt </a:t>
            </a:r>
            <a:r>
              <a:rPr lang="en-US" sz="2000" b="0" dirty="0"/>
              <a:t>i</a:t>
            </a:r>
            <a:r>
              <a:rPr lang="en-US" sz="2000" b="0" dirty="0" smtClean="0"/>
              <a:t>n </a:t>
            </a:r>
            <a:r>
              <a:rPr lang="en-US" sz="2000" b="0" dirty="0"/>
              <a:t>e</a:t>
            </a:r>
            <a:r>
              <a:rPr lang="en-US" sz="2000" b="0" dirty="0" smtClean="0"/>
              <a:t>ntities that serve load.</a:t>
            </a:r>
          </a:p>
          <a:p>
            <a:endParaRPr lang="en-US" sz="2000" dirty="0" smtClean="0"/>
          </a:p>
          <a:p>
            <a:endParaRPr lang="en-US" sz="2000" b="0" dirty="0" smtClean="0"/>
          </a:p>
        </p:txBody>
      </p:sp>
    </p:spTree>
    <p:extLst>
      <p:ext uri="{BB962C8B-B14F-4D97-AF65-F5344CB8AC3E}">
        <p14:creationId xmlns:p14="http://schemas.microsoft.com/office/powerpoint/2010/main" val="5427794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Common ERCOT Business Processes</a:t>
            </a:r>
          </a:p>
        </p:txBody>
      </p:sp>
    </p:spTree>
    <p:extLst>
      <p:ext uri="{BB962C8B-B14F-4D97-AF65-F5344CB8AC3E}">
        <p14:creationId xmlns:p14="http://schemas.microsoft.com/office/powerpoint/2010/main" val="15477427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b="1" dirty="0" smtClean="0"/>
              <a:t>Common Business Processes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764475"/>
            <a:ext cx="8839200" cy="412568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Switch – </a:t>
            </a:r>
            <a:r>
              <a:rPr lang="en-US" sz="2000" b="0" dirty="0" smtClean="0"/>
              <a:t>a request submitted by a CR on behalf of a customer to switch service from the customer’s current CR to the requesting CR.</a:t>
            </a:r>
            <a:r>
              <a:rPr lang="en-US" sz="20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Move-in (MVI) – </a:t>
            </a:r>
            <a:r>
              <a:rPr lang="en-US" sz="2000" b="0" dirty="0" smtClean="0"/>
              <a:t>a request submitted by a CR on behalf of a customer moving into a premise that is not currently being served by a CR (may or may not still be energized) or when construction has been completed for a new premise, the premise has been assigned an ESI ID by the TDSP and is ready to receive electric service.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Move-out (MVO) – </a:t>
            </a:r>
            <a:r>
              <a:rPr lang="en-US" sz="2000" b="0" dirty="0" smtClean="0"/>
              <a:t>submitted by a CR on behalf of a customer to terminate service at a premise with the requesting CR.</a:t>
            </a: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Continuous Service Agreement (CSA) – </a:t>
            </a:r>
            <a:r>
              <a:rPr lang="en-US" sz="2000" b="0" dirty="0" smtClean="0"/>
              <a:t>An arrangement between the owner or controller of a leased premise and a CR, in which the CR provides service to the leased premise between tenants so that the premise does not experience discontinuation of electric service during vacancy.</a:t>
            </a:r>
          </a:p>
        </p:txBody>
      </p:sp>
    </p:spTree>
    <p:extLst>
      <p:ext uri="{BB962C8B-B14F-4D97-AF65-F5344CB8AC3E}">
        <p14:creationId xmlns:p14="http://schemas.microsoft.com/office/powerpoint/2010/main" val="3405301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b="1" dirty="0" smtClean="0"/>
              <a:t>Common Business Processes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447800"/>
            <a:ext cx="8686800" cy="4724400"/>
          </a:xfrm>
        </p:spPr>
        <p:txBody>
          <a:bodyPr/>
          <a:lstStyle/>
          <a:p>
            <a:pPr indent="0"/>
            <a:r>
              <a:rPr lang="en-US" sz="2400" b="0" dirty="0" smtClean="0"/>
              <a:t>These business processes are completed between CRs, TDSPs, and ERCOT by using a set of transactions which must follow principles and procedures that enable and facilitate the process of customer choice in the deregulated Texas electric market.</a:t>
            </a:r>
          </a:p>
          <a:p>
            <a:endParaRPr lang="en-US" sz="2400" b="0" dirty="0" smtClean="0"/>
          </a:p>
          <a:p>
            <a:r>
              <a:rPr lang="en-US" sz="2400" b="0" dirty="0" smtClean="0"/>
              <a:t>The principles and procedures used are:</a:t>
            </a:r>
          </a:p>
          <a:p>
            <a:pPr lvl="1"/>
            <a:r>
              <a:rPr lang="en-US" sz="2400" dirty="0" smtClean="0"/>
              <a:t>Texas SET Implementation Guides</a:t>
            </a:r>
          </a:p>
          <a:p>
            <a:pPr lvl="1"/>
            <a:r>
              <a:rPr lang="en-US" sz="2400" dirty="0" smtClean="0"/>
              <a:t>Protocols</a:t>
            </a:r>
          </a:p>
          <a:p>
            <a:pPr lvl="1">
              <a:buFontTx/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9645287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NODAL MARKET EDUCATION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Legal Disclaimers and Admonitions&amp;quot;&quot;/&gt;&lt;property id=&quot;20307&quot; value=&quot;650&quot;/&gt;&lt;/object&gt;&lt;object type=&quot;3&quot; unique_id=&quot;10006&quot;&gt;&lt;property id=&quot;20148&quot; value=&quot;5&quot;/&gt;&lt;property id=&quot;20300&quot; value=&quot;Slide 3 - &amp;quot;Legal Disclaimers and Admonitions&amp;quot;&quot;/&gt;&lt;property id=&quot;20307&quot; value=&quot;651&quot;/&gt;&lt;/object&gt;&lt;object type=&quot;3&quot; unique_id=&quot;10007&quot;&gt;&lt;property id=&quot;20148&quot; value=&quot;5&quot;/&gt;&lt;property id=&quot;20300&quot; value=&quot;Slide 4 - &amp;quot;Housekeeping&amp;quot;&quot;/&gt;&lt;property id=&quot;20307&quot; value=&quot;652&quot;/&gt;&lt;/object&gt;&lt;object type=&quot;3&quot; unique_id=&quot;10008&quot;&gt;&lt;property id=&quot;20148&quot; value=&quot;5&quot;/&gt;&lt;property id=&quot;20300&quot; value=&quot;Slide 5 - &amp;quot;NERC Certification&amp;quot;&quot;/&gt;&lt;property id=&quot;20307&quot; value=&quot;656&quot;/&gt;&lt;/object&gt;&lt;object type=&quot;3&quot; unique_id=&quot;10009&quot;&gt;&lt;property id=&quot;20148&quot; value=&quot;5&quot;/&gt;&lt;property id=&quot;20300&quot; value=&quot;Slide 6 - &amp;quot;Course Introduction&amp;quot;&quot;/&gt;&lt;property id=&quot;20307&quot; value=&quot;261&quot;/&gt;&lt;/object&gt;&lt;object type=&quot;3&quot; unique_id=&quot;10010&quot;&gt;&lt;property id=&quot;20148&quot; value=&quot;5&quot;/&gt;&lt;property id=&quot;20300&quot; value=&quot;Slide 7 - &amp;quot;Course Audience&amp;quot;&quot;/&gt;&lt;property id=&quot;20307&quot; value=&quot;713&quot;/&gt;&lt;/object&gt;&lt;object type=&quot;3&quot; unique_id=&quot;10011&quot;&gt;&lt;property id=&quot;20148&quot; value=&quot;5&quot;/&gt;&lt;property id=&quot;20300&quot; value=&quot;Slide 8 - &amp;quot;Module Objectives&amp;quot;&quot;/&gt;&lt;property id=&quot;20307&quot; value=&quot;653&quot;/&gt;&lt;/object&gt;&lt;object type=&quot;3&quot; unique_id=&quot;10012&quot;&gt;&lt;property id=&quot;20148&quot; value=&quot;5&quot;/&gt;&lt;property id=&quot;20300&quot; value=&quot;Slide 9 - &amp;quot;Course Modules&amp;quot;&quot;/&gt;&lt;property id=&quot;20307&quot; value=&quot;657&quot;/&gt;&lt;/object&gt;&lt;object type=&quot;3&quot; unique_id=&quot;10013&quot;&gt;&lt;property id=&quot;20148&quot; value=&quot;5&quot;/&gt;&lt;property id=&quot;20300&quot; value=&quot;Slide 10 - &amp;quot;Agenda&amp;quot;&quot;/&gt;&lt;property id=&quot;20307&quot; value=&quot;331&quot;/&gt;&lt;/object&gt;&lt;object type=&quot;3&quot; unique_id=&quot;10014&quot;&gt;&lt;property id=&quot;20148&quot; value=&quot;5&quot;/&gt;&lt;property id=&quot;20300&quot; value=&quot;Slide 11 - &amp;quot;Introductions&amp;quot;&quot;/&gt;&lt;property id=&quot;20307&quot; value=&quot;274&quot;/&gt;&lt;/object&gt;&lt;object type=&quot;3&quot; unique_id=&quot;10015&quot;&gt;&lt;property id=&quot;20148&quot; value=&quot;5&quot;/&gt;&lt;property id=&quot;20300&quot; value=&quot;Slide 12 - &amp;quot;Module 1: Fundamentals of Congestion Revenue Rights &amp;quot;&quot;/&gt;&lt;property id=&quot;20307&quot; value=&quot;275&quot;/&gt;&lt;/object&gt;&lt;object type=&quot;3&quot; unique_id=&quot;10016&quot;&gt;&lt;property id=&quot;20148&quot; value=&quot;5&quot;/&gt;&lt;property id=&quot;20300&quot; value=&quot;Slide 13 - &amp;quot;Objectives&amp;quot;&quot;/&gt;&lt;property id=&quot;20307&quot; value=&quot;658&quot;/&gt;&lt;/object&gt;&lt;object type=&quot;3&quot; unique_id=&quot;10017&quot;&gt;&lt;property id=&quot;20148&quot; value=&quot;5&quot;/&gt;&lt;property id=&quot;20300&quot; value=&quot;Slide 14 - &amp;quot;Locational Marginal Pricing&amp;quot;&quot;/&gt;&lt;property id=&quot;20307&quot; value=&quot;683&quot;/&gt;&lt;/object&gt;&lt;object type=&quot;3&quot; unique_id=&quot;10018&quot;&gt;&lt;property id=&quot;20148&quot; value=&quot;5&quot;/&gt;&lt;property id=&quot;20300&quot; value=&quot;Slide 15 - &amp;quot;Locational Marginal Pricing&amp;quot;&quot;/&gt;&lt;property id=&quot;20307&quot; value=&quot;684&quot;/&gt;&lt;/object&gt;&lt;object type=&quot;3&quot; unique_id=&quot;10019&quot;&gt;&lt;property id=&quot;20148&quot; value=&quot;5&quot;/&gt;&lt;property id=&quot;20300&quot; value=&quot;Slide 16 - &amp;quot;Locational Marginal Pricing&amp;quot;&quot;/&gt;&lt;property id=&quot;20307&quot; value=&quot;682&quot;/&gt;&lt;/object&gt;&lt;object type=&quot;3&quot; unique_id=&quot;10020&quot;&gt;&lt;property id=&quot;20148&quot; value=&quot;5&quot;/&gt;&lt;property id=&quot;20300&quot; value=&quot;Slide 17 - &amp;quot;Locational Marginal Pricing&amp;quot;&quot;/&gt;&lt;property id=&quot;20307&quot; value=&quot;685&quot;/&gt;&lt;/object&gt;&lt;object type=&quot;3&quot; unique_id=&quot;10021&quot;&gt;&lt;property id=&quot;20148&quot; value=&quot;5&quot;/&gt;&lt;property id=&quot;20300&quot; value=&quot;Slide 18 - &amp;quot;Locational Marginal Pricing&amp;quot;&quot;/&gt;&lt;property id=&quot;20307&quot; value=&quot;686&quot;/&gt;&lt;/object&gt;&lt;object type=&quot;3&quot; unique_id=&quot;10022&quot;&gt;&lt;property id=&quot;20148&quot; value=&quot;5&quot;/&gt;&lt;property id=&quot;20300&quot; value=&quot;Slide 19 - &amp;quot;Locational Marginal Pricing&amp;quot;&quot;/&gt;&lt;property id=&quot;20307&quot; value=&quot;687&quot;/&gt;&lt;/object&gt;&lt;object type=&quot;3&quot; unique_id=&quot;10023&quot;&gt;&lt;property id=&quot;20148&quot; value=&quot;5&quot;/&gt;&lt;property id=&quot;20300&quot; value=&quot;Slide 20 - &amp;quot;Locational Marginal Pricing&amp;quot;&quot;/&gt;&lt;property id=&quot;20307&quot; value=&quot;688&quot;/&gt;&lt;/object&gt;&lt;object type=&quot;3&quot; unique_id=&quot;10024&quot;&gt;&lt;property id=&quot;20148&quot; value=&quot;5&quot;/&gt;&lt;property id=&quot;20300&quot; value=&quot;Slide 21 - &amp;quot;Locational Marginal Pricing&amp;quot;&quot;/&gt;&lt;property id=&quot;20307&quot; value=&quot;689&quot;/&gt;&lt;/object&gt;&lt;object type=&quot;3&quot; unique_id=&quot;10025&quot;&gt;&lt;property id=&quot;20148&quot; value=&quot;5&quot;/&gt;&lt;property id=&quot;20300&quot; value=&quot;Slide 22 - &amp;quot;Locational Marginal Pricing&amp;quot;&quot;/&gt;&lt;property id=&quot;20307&quot; value=&quot;690&quot;/&gt;&lt;/object&gt;&lt;object type=&quot;3&quot; unique_id=&quot;10026&quot;&gt;&lt;property id=&quot;20148&quot; value=&quot;5&quot;/&gt;&lt;property id=&quot;20300&quot; value=&quot;Slide 23 - &amp;quot;Locational Marginal Pricing&amp;quot;&quot;/&gt;&lt;property id=&quot;20307&quot; value=&quot;691&quot;/&gt;&lt;/object&gt;&lt;object type=&quot;3&quot; unique_id=&quot;10027&quot;&gt;&lt;property id=&quot;20148&quot; value=&quot;5&quot;/&gt;&lt;property id=&quot;20300&quot; value=&quot;Slide 24 - &amp;quot;Congestion Rent&amp;quot;&quot;/&gt;&lt;property id=&quot;20307&quot; value=&quot;692&quot;/&gt;&lt;/object&gt;&lt;object type=&quot;3&quot; unique_id=&quot;10028&quot;&gt;&lt;property id=&quot;20148&quot; value=&quot;5&quot;/&gt;&lt;property id=&quot;20300&quot; value=&quot;Slide 25 - &amp;quot;Settlement Point Prices&amp;quot;&quot;/&gt;&lt;property id=&quot;20307&quot; value=&quot;693&quot;/&gt;&lt;/object&gt;&lt;object type=&quot;3&quot; unique_id=&quot;10029&quot;&gt;&lt;property id=&quot;20148&quot; value=&quot;5&quot;/&gt;&lt;property id=&quot;20300&quot; value=&quot;Slide 26 - &amp;quot;Settlement Point Prices&amp;quot;&quot;/&gt;&lt;property id=&quot;20307&quot; value=&quot;694&quot;/&gt;&lt;/object&gt;&lt;object type=&quot;3&quot; unique_id=&quot;10030&quot;&gt;&lt;property id=&quot;20148&quot; value=&quot;5&quot;/&gt;&lt;property id=&quot;20300&quot; value=&quot;Slide 27 - &amp;quot;Congestion Revenue Rights&amp;quot;&quot;/&gt;&lt;property id=&quot;20307&quot; value=&quot;511&quot;/&gt;&lt;/object&gt;&lt;object type=&quot;3&quot; unique_id=&quot;10031&quot;&gt;&lt;property id=&quot;20148&quot; value=&quot;5&quot;/&gt;&lt;property id=&quot;20300&quot; value=&quot;Slide 28 - &amp;quot;Congestion Revenue Rights&amp;quot;&quot;/&gt;&lt;property id=&quot;20307&quot; value=&quot;512&quot;/&gt;&lt;/object&gt;&lt;object type=&quot;3&quot; unique_id=&quot;10032&quot;&gt;&lt;property id=&quot;20148&quot; value=&quot;5&quot;/&gt;&lt;property id=&quot;20300&quot; value=&quot;Slide 29 - &amp;quot;Congestion Revenue Rights&amp;quot;&quot;/&gt;&lt;property id=&quot;20307&quot; value=&quot;663&quot;/&gt;&lt;/object&gt;&lt;object type=&quot;3&quot; unique_id=&quot;10033&quot;&gt;&lt;property id=&quot;20148&quot; value=&quot;5&quot;/&gt;&lt;property id=&quot;20300&quot; value=&quot;Slide 30 - &amp;quot;Congestion Revenue Rights&amp;quot;&quot;/&gt;&lt;property id=&quot;20307&quot; value=&quot;514&quot;/&gt;&lt;/object&gt;&lt;object type=&quot;3&quot; unique_id=&quot;10034&quot;&gt;&lt;property id=&quot;20148&quot; value=&quot;5&quot;/&gt;&lt;property id=&quot;20300&quot; value=&quot;Slide 31 - &amp;quot;Congestion Revenue Rights&amp;quot;&quot;/&gt;&lt;property id=&quot;20307&quot; value=&quot;515&quot;/&gt;&lt;/object&gt;&lt;object type=&quot;3&quot; unique_id=&quot;10035&quot;&gt;&lt;property id=&quot;20148&quot; value=&quot;5&quot;/&gt;&lt;property id=&quot;20300&quot; value=&quot;Slide 32 - &amp;quot;Congestion Revenue Rights&amp;quot;&quot;/&gt;&lt;property id=&quot;20307&quot; value=&quot;516&quot;/&gt;&lt;/object&gt;&lt;object type=&quot;3&quot; unique_id=&quot;10036&quot;&gt;&lt;property id=&quot;20148&quot; value=&quot;5&quot;/&gt;&lt;property id=&quot;20300&quot; value=&quot;Slide 33 - &amp;quot;Congestion Revenue Rights&amp;quot;&quot;/&gt;&lt;property id=&quot;20307&quot; value=&quot;517&quot;/&gt;&lt;/object&gt;&lt;object type=&quot;3&quot; unique_id=&quot;10037&quot;&gt;&lt;property id=&quot;20148&quot; value=&quot;5&quot;/&gt;&lt;property id=&quot;20300&quot; value=&quot;Slide 34 - &amp;quot;Congestion Revenue Rights&amp;quot;&quot;/&gt;&lt;property id=&quot;20307&quot; value=&quot;518&quot;/&gt;&lt;/object&gt;&lt;object type=&quot;3&quot; unique_id=&quot;10038&quot;&gt;&lt;property id=&quot;20148&quot; value=&quot;5&quot;/&gt;&lt;property id=&quot;20300&quot; value=&quot;Slide 35 - &amp;quot;Congestion Revenue Rights&amp;quot;&quot;/&gt;&lt;property id=&quot;20307&quot; value=&quot;519&quot;/&gt;&lt;/object&gt;&lt;object type=&quot;3&quot; unique_id=&quot;10039&quot;&gt;&lt;property id=&quot;20148&quot; value=&quot;5&quot;/&gt;&lt;property id=&quot;20300&quot; value=&quot;Slide 36 - &amp;quot;Congestion Revenue Rights&amp;quot;&quot;/&gt;&lt;property id=&quot;20307&quot; value=&quot;520&quot;/&gt;&lt;/object&gt;&lt;object type=&quot;3&quot; unique_id=&quot;10040&quot;&gt;&lt;property id=&quot;20148&quot; value=&quot;5&quot;/&gt;&lt;property id=&quot;20300&quot; value=&quot;Slide 37 - &amp;quot;Congestion Revenue Rights&amp;quot;&quot;/&gt;&lt;property id=&quot;20307&quot; value=&quot;521&quot;/&gt;&lt;/object&gt;&lt;object type=&quot;3&quot; unique_id=&quot;10041&quot;&gt;&lt;property id=&quot;20148&quot; value=&quot;5&quot;/&gt;&lt;property id=&quot;20300&quot; value=&quot;Slide 38 - &amp;quot;Congestion Revenue Rights&amp;#x0D;&amp;#x0A;&amp;quot;&quot;/&gt;&lt;property id=&quot;20307&quot; value=&quot;522&quot;/&gt;&lt;/object&gt;&lt;object type=&quot;3&quot; unique_id=&quot;10042&quot;&gt;&lt;property id=&quot;20148&quot; value=&quot;5&quot;/&gt;&lt;property id=&quot;20300&quot; value=&quot;Slide 39 - &amp;quot;Activity: Congestion Revenue Rights&amp;quot;&quot;/&gt;&lt;property id=&quot;20307&quot; value=&quot;523&quot;/&gt;&lt;/object&gt;&lt;object type=&quot;3&quot; unique_id=&quot;10043&quot;&gt;&lt;property id=&quot;20148&quot; value=&quot;5&quot;/&gt;&lt;property id=&quot;20300&quot; value=&quot;Slide 40 - &amp;quot;Modeling for Congestion Revenue Rights&amp;quot;&quot;/&gt;&lt;property id=&quot;20307&quot; value=&quot;565&quot;/&gt;&lt;/object&gt;&lt;object type=&quot;3&quot; unique_id=&quot;10044&quot;&gt;&lt;property id=&quot;20148&quot; value=&quot;5&quot;/&gt;&lt;property id=&quot;20300&quot; value=&quot;Slide 41 - &amp;quot;Modeling for Congestion Revenue Rights&amp;quot;&quot;/&gt;&lt;property id=&quot;20307&quot; value=&quot;611&quot;/&gt;&lt;/object&gt;&lt;object type=&quot;3&quot; unique_id=&quot;10045&quot;&gt;&lt;property id=&quot;20148&quot; value=&quot;5&quot;/&gt;&lt;property id=&quot;20300&quot; value=&quot;Slide 42 - &amp;quot;Modeling for Congestion Revenue Rights&amp;quot;&quot;/&gt;&lt;property id=&quot;20307&quot; value=&quot;612&quot;/&gt;&lt;/object&gt;&lt;object type=&quot;3&quot; unique_id=&quot;10046&quot;&gt;&lt;property id=&quot;20148&quot; value=&quot;5&quot;/&gt;&lt;property id=&quot;20300&quot; value=&quot;Slide 43 - &amp;quot;Modeling for Congestion Revenue Rights&amp;quot;&quot;/&gt;&lt;property id=&quot;20307&quot; value=&quot;613&quot;/&gt;&lt;/object&gt;&lt;object type=&quot;3&quot; unique_id=&quot;10047&quot;&gt;&lt;property id=&quot;20148&quot; value=&quot;5&quot;/&gt;&lt;property id=&quot;20300&quot; value=&quot;Slide 44 - &amp;quot;Modeling for Congestion Revenue Rights&amp;quot;&quot;/&gt;&lt;property id=&quot;20307&quot; value=&quot;569&quot;/&gt;&lt;/object&gt;&lt;object type=&quot;3&quot; unique_id=&quot;10048&quot;&gt;&lt;property id=&quot;20148&quot; value=&quot;5&quot;/&gt;&lt;property id=&quot;20300&quot; value=&quot;Slide 45 - &amp;quot;Modeling for Congestion Revenue Rights&amp;quot;&quot;/&gt;&lt;property id=&quot;20307&quot; value=&quot;571&quot;/&gt;&lt;/object&gt;&lt;object type=&quot;3&quot; unique_id=&quot;10049&quot;&gt;&lt;property id=&quot;20148&quot; value=&quot;5&quot;/&gt;&lt;property id=&quot;20300&quot; value=&quot;Slide 46 - &amp;quot;Modeling of Congestion Revenue Rights&amp;quot;&quot;/&gt;&lt;property id=&quot;20307&quot; value=&quot;531&quot;/&gt;&lt;/object&gt;&lt;object type=&quot;3&quot; unique_id=&quot;10050&quot;&gt;&lt;property id=&quot;20148&quot; value=&quot;5&quot;/&gt;&lt;property id=&quot;20300&quot; value=&quot;Slide 47 - &amp;quot;Module 1: Summary&amp;quot;&quot;/&gt;&lt;property id=&quot;20307&quot; value=&quot;532&quot;/&gt;&lt;/object&gt;&lt;object type=&quot;3&quot; unique_id=&quot;10051&quot;&gt;&lt;property id=&quot;20148&quot; value=&quot;5&quot;/&gt;&lt;property id=&quot;20300&quot; value=&quot;Slide 48 - &amp;quot;Module 2: CRR Allocation &amp;amp; Auction Process &amp;quot;&quot;/&gt;&lt;property id=&quot;20307&quot; value=&quot;337&quot;/&gt;&lt;/object&gt;&lt;object type=&quot;3&quot; unique_id=&quot;10052&quot;&gt;&lt;property id=&quot;20148&quot; value=&quot;5&quot;/&gt;&lt;property id=&quot;20300&quot; value=&quot;Slide 49 - &amp;quot;Module 2: Objectives&amp;quot;&quot;/&gt;&lt;property id=&quot;20307&quot; value=&quot;338&quot;/&gt;&lt;/object&gt;&lt;object type=&quot;3&quot; unique_id=&quot;10053&quot;&gt;&lt;property id=&quot;20148&quot; value=&quot;5&quot;/&gt;&lt;property id=&quot;20300&quot; value=&quot;Slide 50 - &amp;quot;CRR Network Model&amp;quot;&quot;/&gt;&lt;property id=&quot;20307&quot; value=&quot;339&quot;/&gt;&lt;/object&gt;&lt;object type=&quot;3&quot; unique_id=&quot;10054&quot;&gt;&lt;property id=&quot;20148&quot; value=&quot;5&quot;/&gt;&lt;property id=&quot;20300&quot; value=&quot;Slide 51 - &amp;quot;CRR Network Model&amp;quot;&quot;/&gt;&lt;property id=&quot;20307&quot; value=&quot;340&quot;/&gt;&lt;/object&gt;&lt;object type=&quot;3&quot; unique_id=&quot;10055&quot;&gt;&lt;property id=&quot;20148&quot; value=&quot;5&quot;/&gt;&lt;property id=&quot;20300&quot; value=&quot;Slide 52 - &amp;quot;CRR Network Model&amp;quot;&quot;/&gt;&lt;property id=&quot;20307&quot; value=&quot;341&quot;/&gt;&lt;/object&gt;&lt;object type=&quot;3&quot; unique_id=&quot;10056&quot;&gt;&lt;property id=&quot;20148&quot; value=&quot;5&quot;/&gt;&lt;property id=&quot;20300&quot; value=&quot;Slide 53 - &amp;quot;CRR Network Model&amp;quot;&quot;/&gt;&lt;property id=&quot;20307&quot; value=&quot;342&quot;/&gt;&lt;/object&gt;&lt;object type=&quot;3&quot; unique_id=&quot;10057&quot;&gt;&lt;property id=&quot;20148&quot; value=&quot;5&quot;/&gt;&lt;property id=&quot;20300&quot; value=&quot;Slide 54 - &amp;quot;CRR Network Model&amp;quot;&quot;/&gt;&lt;property id=&quot;20307&quot; value=&quot;343&quot;/&gt;&lt;/object&gt;&lt;object type=&quot;3&quot; unique_id=&quot;10058&quot;&gt;&lt;property id=&quot;20148&quot; value=&quot;5&quot;/&gt;&lt;property id=&quot;20300&quot; value=&quot;Slide 55 - &amp;quot;CRR Allocation&amp;quot;&quot;/&gt;&lt;property id=&quot;20307&quot; value=&quot;346&quot;/&gt;&lt;/object&gt;&lt;object type=&quot;3&quot; unique_id=&quot;10059&quot;&gt;&lt;property id=&quot;20148&quot; value=&quot;5&quot;/&gt;&lt;property id=&quot;20300&quot; value=&quot;Slide 56 - &amp;quot;CRR Allocation&amp;quot;&quot;/&gt;&lt;property id=&quot;20307&quot; value=&quot;350&quot;/&gt;&lt;/object&gt;&lt;object type=&quot;3&quot; unique_id=&quot;10060&quot;&gt;&lt;property id=&quot;20148&quot; value=&quot;5&quot;/&gt;&lt;property id=&quot;20300&quot; value=&quot;Slide 57 - &amp;quot;CRR Auction&amp;quot;&quot;/&gt;&lt;property id=&quot;20307&quot; value=&quot;352&quot;/&gt;&lt;/object&gt;&lt;object type=&quot;3&quot; unique_id=&quot;10061&quot;&gt;&lt;property id=&quot;20148&quot; value=&quot;5&quot;/&gt;&lt;property id=&quot;20300&quot; value=&quot;Slide 58 - &amp;quot;CRR Auction&amp;quot;&quot;/&gt;&lt;property id=&quot;20307&quot; value=&quot;709&quot;/&gt;&lt;/object&gt;&lt;object type=&quot;3&quot; unique_id=&quot;10062&quot;&gt;&lt;property id=&quot;20148&quot; value=&quot;5&quot;/&gt;&lt;property id=&quot;20300&quot; value=&quot;Slide 59 - &amp;quot;CRR Auction&amp;quot;&quot;/&gt;&lt;property id=&quot;20307&quot; value=&quot;354&quot;/&gt;&lt;/object&gt;&lt;object type=&quot;3&quot; unique_id=&quot;10063&quot;&gt;&lt;property id=&quot;20148&quot; value=&quot;5&quot;/&gt;&lt;property id=&quot;20300&quot; value=&quot;Slide 60 - &amp;quot;CRR Auction&amp;quot;&quot;/&gt;&lt;property id=&quot;20307&quot; value=&quot;355&quot;/&gt;&lt;/object&gt;&lt;object type=&quot;3&quot; unique_id=&quot;10064&quot;&gt;&lt;property id=&quot;20148&quot; value=&quot;5&quot;/&gt;&lt;property id=&quot;20300&quot; value=&quot;Slide 61 - &amp;quot;CRR Auction &amp;quot;&quot;/&gt;&lt;property id=&quot;20307&quot; value=&quot;533&quot;/&gt;&lt;/object&gt;&lt;object type=&quot;3&quot; unique_id=&quot;10065&quot;&gt;&lt;property id=&quot;20148&quot; value=&quot;5&quot;/&gt;&lt;property id=&quot;20300&quot; value=&quot;Slide 62 - &amp;quot;CRR Auction&amp;quot;&quot;/&gt;&lt;property id=&quot;20307&quot; value=&quot;667&quot;/&gt;&lt;/object&gt;&lt;object type=&quot;3&quot; unique_id=&quot;10066&quot;&gt;&lt;property id=&quot;20148&quot; value=&quot;5&quot;/&gt;&lt;property id=&quot;20300&quot; value=&quot;Slide 63 - &amp;quot;CRR Auction&amp;quot;&quot;/&gt;&lt;property id=&quot;20307&quot; value=&quot;696&quot;/&gt;&lt;/object&gt;&lt;object type=&quot;3&quot; unique_id=&quot;10067&quot;&gt;&lt;property id=&quot;20148&quot; value=&quot;5&quot;/&gt;&lt;property id=&quot;20300&quot; value=&quot;Slide 64 - &amp;quot;CRR Auction&amp;quot;&quot;/&gt;&lt;property id=&quot;20307&quot; value=&quot;668&quot;/&gt;&lt;/object&gt;&lt;object type=&quot;3&quot; unique_id=&quot;10068&quot;&gt;&lt;property id=&quot;20148&quot; value=&quot;5&quot;/&gt;&lt;property id=&quot;20300&quot; value=&quot;Slide 65 - &amp;quot;CRR Auctions&amp;quot;&quot;/&gt;&lt;property id=&quot;20307&quot; value=&quot;669&quot;/&gt;&lt;/object&gt;&lt;object type=&quot;3&quot; unique_id=&quot;10069&quot;&gt;&lt;property id=&quot;20148&quot; value=&quot;5&quot;/&gt;&lt;property id=&quot;20300&quot; value=&quot;Slide 66 - &amp;quot;CRR Auction&amp;quot;&quot;/&gt;&lt;property id=&quot;20307&quot; value=&quot;356&quot;/&gt;&lt;/object&gt;&lt;object type=&quot;3&quot; unique_id=&quot;10070&quot;&gt;&lt;property id=&quot;20148&quot; value=&quot;5&quot;/&gt;&lt;property id=&quot;20300&quot; value=&quot;Slide 67 - &amp;quot;CRR Auction&amp;quot;&quot;/&gt;&lt;property id=&quot;20307&quot; value=&quot;357&quot;/&gt;&lt;/object&gt;&lt;object type=&quot;3&quot; unique_id=&quot;10071&quot;&gt;&lt;property id=&quot;20148&quot; value=&quot;5&quot;/&gt;&lt;property id=&quot;20300&quot; value=&quot;Slide 68 - &amp;quot;CRR Auction&amp;quot;&quot;/&gt;&lt;property id=&quot;20307&quot; value=&quot;710&quot;/&gt;&lt;/object&gt;&lt;object type=&quot;3&quot; unique_id=&quot;10072&quot;&gt;&lt;property id=&quot;20148&quot; value=&quot;5&quot;/&gt;&lt;property id=&quot;20300&quot; value=&quot;Slide 69 - &amp;quot;CRR Auction&amp;quot;&quot;/&gt;&lt;property id=&quot;20307&quot; value=&quot;359&quot;/&gt;&lt;/object&gt;&lt;object type=&quot;3&quot; unique_id=&quot;10073&quot;&gt;&lt;property id=&quot;20148&quot; value=&quot;5&quot;/&gt;&lt;property id=&quot;20300&quot; value=&quot;Slide 70 - &amp;quot;CRR Auction&amp;quot;&quot;/&gt;&lt;property id=&quot;20307&quot; value=&quot;360&quot;/&gt;&lt;/object&gt;&lt;object type=&quot;3&quot; unique_id=&quot;10074&quot;&gt;&lt;property id=&quot;20148&quot; value=&quot;5&quot;/&gt;&lt;property id=&quot;20300&quot; value=&quot;Slide 71 - &amp;quot;CRR Auction&amp;quot;&quot;/&gt;&lt;property id=&quot;20307&quot; value=&quot;645&quot;/&gt;&lt;/object&gt;&lt;object type=&quot;3&quot; unique_id=&quot;10075&quot;&gt;&lt;property id=&quot;20148&quot; value=&quot;5&quot;/&gt;&lt;property id=&quot;20300&quot; value=&quot;Slide 72 - &amp;quot;CRR Auction&amp;quot;&quot;/&gt;&lt;property id=&quot;20307&quot; value=&quot;644&quot;/&gt;&lt;/object&gt;&lt;object type=&quot;3&quot; unique_id=&quot;10076&quot;&gt;&lt;property id=&quot;20148&quot; value=&quot;5&quot;/&gt;&lt;property id=&quot;20300&quot; value=&quot;Slide 73 - &amp;quot;CRR Auction&amp;quot;&quot;/&gt;&lt;property id=&quot;20307&quot; value=&quot;643&quot;/&gt;&lt;/object&gt;&lt;object type=&quot;3&quot; unique_id=&quot;10077&quot;&gt;&lt;property id=&quot;20148&quot; value=&quot;5&quot;/&gt;&lt;property id=&quot;20300&quot; value=&quot;Slide 74 - &amp;quot;CRR Auction&amp;quot;&quot;/&gt;&lt;property id=&quot;20307&quot; value=&quot;642&quot;/&gt;&lt;/object&gt;&lt;object type=&quot;3&quot; unique_id=&quot;10078&quot;&gt;&lt;property id=&quot;20148&quot; value=&quot;5&quot;/&gt;&lt;property id=&quot;20300&quot; value=&quot;Slide 75 - &amp;quot;CRR Auction&amp;quot;&quot;/&gt;&lt;property id=&quot;20307&quot; value=&quot;534&quot;/&gt;&lt;/object&gt;&lt;object type=&quot;3&quot; unique_id=&quot;10079&quot;&gt;&lt;property id=&quot;20148&quot; value=&quot;5&quot;/&gt;&lt;property id=&quot;20300&quot; value=&quot;Slide 76 - &amp;quot;CRR Auction&amp;quot;&quot;/&gt;&lt;property id=&quot;20307&quot; value=&quot;365&quot;/&gt;&lt;/object&gt;&lt;object type=&quot;3&quot; unique_id=&quot;10080&quot;&gt;&lt;property id=&quot;20148&quot; value=&quot;5&quot;/&gt;&lt;property id=&quot;20300&quot; value=&quot;Slide 77 - &amp;quot;CRR Auction&amp;quot;&quot;/&gt;&lt;property id=&quot;20307&quot; value=&quot;366&quot;/&gt;&lt;/object&gt;&lt;object type=&quot;3&quot; unique_id=&quot;10081&quot;&gt;&lt;property id=&quot;20148&quot; value=&quot;5&quot;/&gt;&lt;property id=&quot;20300&quot; value=&quot;Slide 78 - &amp;quot;CRR Auction&amp;quot;&quot;/&gt;&lt;property id=&quot;20307&quot; value=&quot;665&quot;/&gt;&lt;/object&gt;&lt;object type=&quot;3&quot; unique_id=&quot;10082&quot;&gt;&lt;property id=&quot;20148&quot; value=&quot;5&quot;/&gt;&lt;property id=&quot;20300&quot; value=&quot;Slide 79 - &amp;quot;CRR Auction&amp;quot;&quot;/&gt;&lt;property id=&quot;20307&quot; value=&quot;367&quot;/&gt;&lt;/object&gt;&lt;object type=&quot;3&quot; unique_id=&quot;10083&quot;&gt;&lt;property id=&quot;20148&quot; value=&quot;5&quot;/&gt;&lt;property id=&quot;20300&quot; value=&quot;Slide 80 - &amp;quot;CRR Auction&amp;quot;&quot;/&gt;&lt;property id=&quot;20307&quot; value=&quot;369&quot;/&gt;&lt;/object&gt;&lt;object type=&quot;3&quot; unique_id=&quot;10084&quot;&gt;&lt;property id=&quot;20148&quot; value=&quot;5&quot;/&gt;&lt;property id=&quot;20300&quot; value=&quot;Slide 81 - &amp;quot;CRR Auction&amp;quot;&quot;/&gt;&lt;property id=&quot;20307&quot; value=&quot;535&quot;/&gt;&lt;/object&gt;&lt;object type=&quot;3&quot; unique_id=&quot;10085&quot;&gt;&lt;property id=&quot;20148&quot; value=&quot;5&quot;/&gt;&lt;property id=&quot;20300&quot; value=&quot;Slide 82 - &amp;quot;CRR Auction&amp;quot;&quot;/&gt;&lt;property id=&quot;20307&quot; value=&quot;370&quot;/&gt;&lt;/object&gt;&lt;object type=&quot;3&quot; unique_id=&quot;10086&quot;&gt;&lt;property id=&quot;20148&quot; value=&quot;5&quot;/&gt;&lt;property id=&quot;20300&quot; value=&quot;Slide 83 - &amp;quot;CRR Auction&amp;quot;&quot;/&gt;&lt;property id=&quot;20307&quot; value=&quot;373&quot;/&gt;&lt;/object&gt;&lt;object type=&quot;3&quot; unique_id=&quot;10087&quot;&gt;&lt;property id=&quot;20148&quot; value=&quot;5&quot;/&gt;&lt;property id=&quot;20300&quot; value=&quot;Slide 84 - &amp;quot;CRR Auction&amp;quot;&quot;/&gt;&lt;property id=&quot;20307&quot; value=&quot;375&quot;/&gt;&lt;/object&gt;&lt;object type=&quot;3&quot; unique_id=&quot;10088&quot;&gt;&lt;property id=&quot;20148&quot; value=&quot;5&quot;/&gt;&lt;property id=&quot;20300&quot; value=&quot;Slide 85 - &amp;quot;CRR Auction&amp;quot;&quot;/&gt;&lt;property id=&quot;20307&quot; value=&quot;714&quot;/&gt;&lt;/object&gt;&lt;object type=&quot;3&quot; unique_id=&quot;10089&quot;&gt;&lt;property id=&quot;20148&quot; value=&quot;5&quot;/&gt;&lt;property id=&quot;20300&quot; value=&quot;Slide 86 - &amp;quot;CRR Auction Settlements&amp;quot;&quot;/&gt;&lt;property id=&quot;20307&quot; value=&quot;377&quot;/&gt;&lt;/object&gt;&lt;object type=&quot;3&quot; unique_id=&quot;10090&quot;&gt;&lt;property id=&quot;20148&quot; value=&quot;5&quot;/&gt;&lt;property id=&quot;20300&quot; value=&quot;Slide 87 - &amp;quot;Activity: Calculating Awards&amp;quot;&quot;/&gt;&lt;property id=&quot;20307&quot; value=&quot;664&quot;/&gt;&lt;/object&gt;&lt;object type=&quot;3&quot; unique_id=&quot;10091&quot;&gt;&lt;property id=&quot;20148&quot; value=&quot;5&quot;/&gt;&lt;property id=&quot;20300&quot; value=&quot;Slide 88 - &amp;quot;CRR Auction – Transmission Capacity&amp;quot;&quot;/&gt;&lt;property id=&quot;20307&quot; value=&quot;379&quot;/&gt;&lt;/object&gt;&lt;object type=&quot;3&quot; unique_id=&quot;10092&quot;&gt;&lt;property id=&quot;20148&quot; value=&quot;5&quot;/&gt;&lt;property id=&quot;20300&quot; value=&quot;Slide 89 - &amp;quot;Module 2: Summary&amp;quot;&quot;/&gt;&lt;property id=&quot;20307&quot; value=&quot;381&quot;/&gt;&lt;/object&gt;&lt;object type=&quot;3&quot; unique_id=&quot;10093&quot;&gt;&lt;property id=&quot;20148&quot; value=&quot;5&quot;/&gt;&lt;property id=&quot;20300&quot; value=&quot;Slide 90 - &amp;quot;Module 3: Trading of Congestion Revenue Rights &amp;quot;&quot;/&gt;&lt;property id=&quot;20307&quot; value=&quot;382&quot;/&gt;&lt;/object&gt;&lt;object type=&quot;3&quot; unique_id=&quot;10094&quot;&gt;&lt;property id=&quot;20148&quot; value=&quot;5&quot;/&gt;&lt;property id=&quot;20300&quot; value=&quot;Slide 91 - &amp;quot;Module 3: Objectives&amp;quot;&quot;/&gt;&lt;property id=&quot;20307&quot; value=&quot;383&quot;/&gt;&lt;/object&gt;&lt;object type=&quot;3&quot; unique_id=&quot;10095&quot;&gt;&lt;property id=&quot;20148&quot; value=&quot;5&quot;/&gt;&lt;property id=&quot;20300&quot; value=&quot;Slide 92 - &amp;quot;Bilateral Trades of CRRs&amp;quot;&quot;/&gt;&lt;property id=&quot;20307&quot; value=&quot;385&quot;/&gt;&lt;/object&gt;&lt;object type=&quot;3&quot; unique_id=&quot;10096&quot;&gt;&lt;property id=&quot;20148&quot; value=&quot;5&quot;/&gt;&lt;property id=&quot;20300&quot; value=&quot;Slide 93 - &amp;quot;Tradable Congestion Revenue Rights&amp;quot;&quot;/&gt;&lt;property id=&quot;20307&quot; value=&quot;386&quot;/&gt;&lt;/object&gt;&lt;object type=&quot;3&quot; unique_id=&quot;10097&quot;&gt;&lt;property id=&quot;20148&quot; value=&quot;5&quot;/&gt;&lt;property id=&quot;20300&quot; value=&quot;Slide 94 - &amp;quot;Parameters for Trading Congestion Revenue Rights&amp;quot;&quot;/&gt;&lt;property id=&quot;20307&quot; value=&quot;387&quot;/&gt;&lt;/object&gt;&lt;object type=&quot;3&quot; unique_id=&quot;10098&quot;&gt;&lt;property id=&quot;20148&quot; value=&quot;5&quot;/&gt;&lt;property id=&quot;20300&quot; value=&quot;Slide 95 - &amp;quot;Parameters for Trading Congestion Revenue Rights&amp;quot;&quot;/&gt;&lt;property id=&quot;20307&quot; value=&quot;388&quot;/&gt;&lt;/object&gt;&lt;object type=&quot;3&quot; unique_id=&quot;10099&quot;&gt;&lt;property id=&quot;20148&quot; value=&quot;5&quot;/&gt;&lt;property id=&quot;20300&quot; value=&quot;Slide 96 - &amp;quot;Parameters for Trading Congestion Revenue Rights (continued)&amp;quot;&quot;/&gt;&lt;property id=&quot;20307&quot; value=&quot;389&quot;/&gt;&lt;/object&gt;&lt;object type=&quot;3&quot; unique_id=&quot;10100&quot;&gt;&lt;property id=&quot;20148&quot; value=&quot;5&quot;/&gt;&lt;property id=&quot;20300&quot; value=&quot;Slide 97 - &amp;quot;Posting Offers and Bids for Trades&amp;quot;&quot;/&gt;&lt;property id=&quot;20307&quot; value=&quot;390&quot;/&gt;&lt;/object&gt;&lt;object type=&quot;3&quot; unique_id=&quot;10101&quot;&gt;&lt;property id=&quot;20148&quot; value=&quot;5&quot;/&gt;&lt;property id=&quot;20300&quot; value=&quot;Slide 98 - &amp;quot;Trading of Congestion Revenue Rights&amp;quot;&quot;/&gt;&lt;property id=&quot;20307&quot; value=&quot;391&quot;/&gt;&lt;/object&gt;&lt;object type=&quot;3&quot; unique_id=&quot;10102&quot;&gt;&lt;property id=&quot;20148&quot; value=&quot;5&quot;/&gt;&lt;property id=&quot;20300&quot; value=&quot;Slide 99 - &amp;quot;Trading of Congestion Revenue Rights&amp;quot;&quot;/&gt;&lt;property id=&quot;20307&quot; value=&quot;392&quot;/&gt;&lt;/object&gt;&lt;object type=&quot;3&quot; unique_id=&quot;10103&quot;&gt;&lt;property id=&quot;20148&quot; value=&quot;5&quot;/&gt;&lt;property id=&quot;20300&quot; value=&quot;Slide 100 - &amp;quot;Trading of Congestion Revenue Rights&amp;quot;&quot;/&gt;&lt;property id=&quot;20307&quot; value=&quot;394&quot;/&gt;&lt;/object&gt;&lt;object type=&quot;3&quot; unique_id=&quot;10104&quot;&gt;&lt;property id=&quot;20148&quot; value=&quot;5&quot;/&gt;&lt;property id=&quot;20300&quot; value=&quot;Slide 101 - &amp;quot;Settlements of Traded Congestion Revenue Rights&amp;quot;&quot;/&gt;&lt;property id=&quot;20307&quot; value=&quot;395&quot;/&gt;&lt;/object&gt;&lt;object type=&quot;3&quot; unique_id=&quot;10105&quot;&gt;&lt;property id=&quot;20148&quot; value=&quot;5&quot;/&gt;&lt;property id=&quot;20300&quot; value=&quot;Slide 102 - &amp;quot;Module 3: Summary&amp;quot;&quot;/&gt;&lt;property id=&quot;20307&quot; value=&quot;396&quot;/&gt;&lt;/object&gt;&lt;object type=&quot;3&quot; unique_id=&quot;10106&quot;&gt;&lt;property id=&quot;20148&quot; value=&quot;5&quot;/&gt;&lt;property id=&quot;20300&quot; value=&quot;Slide 103 - &amp;quot;Module 4: Managing Creditworthiness &amp;quot;&quot;/&gt;&lt;property id=&quot;20307&quot; value=&quot;397&quot;/&gt;&lt;/object&gt;&lt;object type=&quot;3&quot; unique_id=&quot;10107&quot;&gt;&lt;property id=&quot;20148&quot; value=&quot;5&quot;/&gt;&lt;property id=&quot;20300&quot; value=&quot;Slide 104 - &amp;quot;Module 4: Objectives&amp;quot;&quot;/&gt;&lt;property id=&quot;20307&quot; value=&quot;536&quot;/&gt;&lt;/object&gt;&lt;object type=&quot;3&quot; unique_id=&quot;10108&quot;&gt;&lt;property id=&quot;20148&quot; value=&quot;5&quot;/&gt;&lt;property id=&quot;20300&quot; value=&quot;Slide 105 - &amp;quot;Managing Credit&amp;quot;&quot;/&gt;&lt;property id=&quot;20307&quot; value=&quot;537&quot;/&gt;&lt;/object&gt;&lt;object type=&quot;3&quot; unique_id=&quot;10109&quot;&gt;&lt;property id=&quot;20148&quot; value=&quot;5&quot;/&gt;&lt;property id=&quot;20300&quot; value=&quot;Slide 106 - &amp;quot;Counter-Party&amp;quot;&quot;/&gt;&lt;property id=&quot;20307&quot; value=&quot;539&quot;/&gt;&lt;/object&gt;&lt;object type=&quot;3&quot; unique_id=&quot;10110&quot;&gt;&lt;property id=&quot;20148&quot; value=&quot;5&quot;/&gt;&lt;property id=&quot;20300&quot; value=&quot;Slide 107 - &amp;quot;Available Credit Limit&amp;quot;&quot;/&gt;&lt;property id=&quot;20307&quot; value=&quot;540&quot;/&gt;&lt;/object&gt;&lt;object type=&quot;3&quot; unique_id=&quot;10111&quot;&gt;&lt;property id=&quot;20148&quot; value=&quot;5&quot;/&gt;&lt;property id=&quot;20300&quot; value=&quot;Slide 108 - &amp;quot;Available Credit Limit&amp;quot;&quot;/&gt;&lt;property id=&quot;20307&quot; value=&quot;708&quot;/&gt;&lt;/object&gt;&lt;object type=&quot;3&quot; unique_id=&quot;10112&quot;&gt;&lt;property id=&quot;20148&quot; value=&quot;5&quot;/&gt;&lt;property id=&quot;20300&quot; value=&quot;Slide 109 - &amp;quot;Available Credit Limit&amp;quot;&quot;/&gt;&lt;property id=&quot;20307&quot; value=&quot;541&quot;/&gt;&lt;/object&gt;&lt;object type=&quot;3&quot; unique_id=&quot;10113&quot;&gt;&lt;property id=&quot;20148&quot; value=&quot;5&quot;/&gt;&lt;property id=&quot;20300&quot; value=&quot;Slide 110 - &amp;quot;Available Credit Limit&amp;quot;&quot;/&gt;&lt;property id=&quot;20307&quot; value=&quot;542&quot;/&gt;&lt;/object&gt;&lt;object type=&quot;3&quot; unique_id=&quot;10114&quot;&gt;&lt;property id=&quot;20148&quot; value=&quot;5&quot;/&gt;&lt;property id=&quot;20300&quot; value=&quot;Slide 111 - &amp;quot;Available Credit Limit&amp;quot;&quot;/&gt;&lt;property id=&quot;20307&quot; value=&quot;543&quot;/&gt;&lt;/object&gt;&lt;object type=&quot;3&quot; unique_id=&quot;10115&quot;&gt;&lt;property id=&quot;20148&quot; value=&quot;5&quot;/&gt;&lt;property id=&quot;20300&quot; value=&quot;Slide 112 - &amp;quot;Available Credit Limit&amp;quot;&quot;/&gt;&lt;property id=&quot;20307&quot; value=&quot;544&quot;/&gt;&lt;/object&gt;&lt;object type=&quot;3&quot; unique_id=&quot;10116&quot;&gt;&lt;property id=&quot;20148&quot; value=&quot;5&quot;/&gt;&lt;property id=&quot;20300&quot; value=&quot;Slide 113 - &amp;quot;Available Credit Limit&amp;quot;&quot;/&gt;&lt;property id=&quot;20307&quot; value=&quot;545&quot;/&gt;&lt;/object&gt;&lt;object type=&quot;3&quot; unique_id=&quot;10117&quot;&gt;&lt;property id=&quot;20148&quot; value=&quot;5&quot;/&gt;&lt;property id=&quot;20300&quot; value=&quot;Slide 114 - &amp;quot;Available Credit Limit&amp;quot;&quot;/&gt;&lt;property id=&quot;20307&quot; value=&quot;614&quot;/&gt;&lt;/object&gt;&lt;object type=&quot;3&quot; unique_id=&quot;10118&quot;&gt;&lt;property id=&quot;20148&quot; value=&quot;5&quot;/&gt;&lt;property id=&quot;20300&quot; value=&quot;Slide 115 - &amp;quot;Available Credit Limit&amp;quot;&quot;/&gt;&lt;property id=&quot;20307&quot; value=&quot;546&quot;/&gt;&lt;/object&gt;&lt;object type=&quot;3&quot; unique_id=&quot;10119&quot;&gt;&lt;property id=&quot;20148&quot; value=&quot;5&quot;/&gt;&lt;property id=&quot;20300&quot; value=&quot;Slide 116 - &amp;quot;Available Credit Limit&amp;quot;&quot;/&gt;&lt;property id=&quot;20307&quot; value=&quot;547&quot;/&gt;&lt;/object&gt;&lt;object type=&quot;3&quot; unique_id=&quot;10120&quot;&gt;&lt;property id=&quot;20148&quot; value=&quot;5&quot;/&gt;&lt;property id=&quot;20300&quot; value=&quot;Slide 117 - &amp;quot;Available Credit Limit&amp;quot;&quot;/&gt;&lt;property id=&quot;20307&quot; value=&quot;548&quot;/&gt;&lt;/object&gt;&lt;object type=&quot;3&quot; unique_id=&quot;10121&quot;&gt;&lt;property id=&quot;20148&quot; value=&quot;5&quot;/&gt;&lt;property id=&quot;20300&quot; value=&quot;Slide 118 - &amp;quot;Available Credit Limit&amp;quot;&quot;/&gt;&lt;property id=&quot;20307&quot; value=&quot;549&quot;/&gt;&lt;/object&gt;&lt;object type=&quot;3&quot; unique_id=&quot;10122&quot;&gt;&lt;property id=&quot;20148&quot; value=&quot;5&quot;/&gt;&lt;property id=&quot;20300&quot; value=&quot;Slide 119 - &amp;quot;Available Credit Limit&amp;quot;&quot;/&gt;&lt;property id=&quot;20307&quot; value=&quot;615&quot;/&gt;&lt;/object&gt;&lt;object type=&quot;3&quot; unique_id=&quot;10123&quot;&gt;&lt;property id=&quot;20148&quot; value=&quot;5&quot;/&gt;&lt;property id=&quot;20300&quot; value=&quot;Slide 120 - &amp;quot;Available Credit Limit&amp;quot;&quot;/&gt;&lt;property id=&quot;20307&quot; value=&quot;616&quot;/&gt;&lt;/object&gt;&lt;object type=&quot;3&quot; unique_id=&quot;10124&quot;&gt;&lt;property id=&quot;20148&quot; value=&quot;5&quot;/&gt;&lt;property id=&quot;20300&quot; value=&quot;Slide 121 - &amp;quot;Managing Creditworthiness&amp;quot;&quot;/&gt;&lt;property id=&quot;20307&quot; value=&quot;624&quot;/&gt;&lt;/object&gt;&lt;object type=&quot;3&quot; unique_id=&quot;10125&quot;&gt;&lt;property id=&quot;20148&quot; value=&quot;5&quot;/&gt;&lt;property id=&quot;20300&quot; value=&quot;Slide 122 - &amp;quot;Managing Creditworthiness&amp;quot;&quot;/&gt;&lt;property id=&quot;20307&quot; value=&quot;625&quot;/&gt;&lt;/object&gt;&lt;object type=&quot;3&quot; unique_id=&quot;10126&quot;&gt;&lt;property id=&quot;20148&quot; value=&quot;5&quot;/&gt;&lt;property id=&quot;20300&quot; value=&quot;Slide 123 - &amp;quot;Managing Creditworthiness&amp;quot;&quot;/&gt;&lt;property id=&quot;20307&quot; value=&quot;626&quot;/&gt;&lt;/object&gt;&lt;object type=&quot;3&quot; unique_id=&quot;10127&quot;&gt;&lt;property id=&quot;20148&quot; value=&quot;5&quot;/&gt;&lt;property id=&quot;20300&quot; value=&quot;Slide 124 - &amp;quot;Managing Creditworthiness: Example 1&amp;quot;&quot;/&gt;&lt;property id=&quot;20307&quot; value=&quot;702&quot;/&gt;&lt;/object&gt;&lt;object type=&quot;3&quot; unique_id=&quot;10128&quot;&gt;&lt;property id=&quot;20148&quot; value=&quot;5&quot;/&gt;&lt;property id=&quot;20300&quot; value=&quot;Slide 125 - &amp;quot;Managing Creditworthiness: Example 1&amp;quot;&quot;/&gt;&lt;property id=&quot;20307&quot; value=&quot;703&quot;/&gt;&lt;/object&gt;&lt;object type=&quot;3&quot; unique_id=&quot;10129&quot;&gt;&lt;property id=&quot;20148&quot; value=&quot;5&quot;/&gt;&lt;property id=&quot;20300&quot; value=&quot;Slide 126 - &amp;quot;Managing Creditworthiness: Example 1&amp;quot;&quot;/&gt;&lt;property id=&quot;20307&quot; value=&quot;704&quot;/&gt;&lt;/object&gt;&lt;object type=&quot;3&quot; unique_id=&quot;10130&quot;&gt;&lt;property id=&quot;20148&quot; value=&quot;5&quot;/&gt;&lt;property id=&quot;20300&quot; value=&quot;Slide 127 - &amp;quot;Managing Creditworthiness: Example 2&amp;quot;&quot;/&gt;&lt;property id=&quot;20307&quot; value=&quot;705&quot;/&gt;&lt;/object&gt;&lt;object type=&quot;3&quot; unique_id=&quot;10131&quot;&gt;&lt;property id=&quot;20148&quot; value=&quot;5&quot;/&gt;&lt;property id=&quot;20300&quot; value=&quot;Slide 128 - &amp;quot;Managing Creditworthiness: Example 2&amp;quot;&quot;/&gt;&lt;property id=&quot;20307&quot; value=&quot;706&quot;/&gt;&lt;/object&gt;&lt;object type=&quot;3&quot; unique_id=&quot;10132&quot;&gt;&lt;property id=&quot;20148&quot; value=&quot;5&quot;/&gt;&lt;property id=&quot;20300&quot; value=&quot;Slide 129 - &amp;quot;Managing Creditworthiness: Example 2&amp;quot;&quot;/&gt;&lt;property id=&quot;20307&quot; value=&quot;707&quot;/&gt;&lt;/object&gt;&lt;object type=&quot;3&quot; unique_id=&quot;10133&quot;&gt;&lt;property id=&quot;20148&quot; value=&quot;5&quot;/&gt;&lt;property id=&quot;20300&quot; value=&quot;Slide 130 - &amp;quot;Module 4: Summary&amp;quot;&quot;/&gt;&lt;property id=&quot;20307&quot; value=&quot;560&quot;/&gt;&lt;/object&gt;&lt;object type=&quot;3&quot; unique_id=&quot;10134&quot;&gt;&lt;property id=&quot;20148&quot; value=&quot;5&quot;/&gt;&lt;property id=&quot;20300&quot; value=&quot;Slide 131 - &amp;quot;Module 5: CRR Settlements&amp;quot;&quot;/&gt;&lt;property id=&quot;20307&quot; value=&quot;464&quot;/&gt;&lt;/object&gt;&lt;object type=&quot;3&quot; unique_id=&quot;10135&quot;&gt;&lt;property id=&quot;20148&quot; value=&quot;5&quot;/&gt;&lt;property id=&quot;20300&quot; value=&quot;Slide 132 - &amp;quot;Module 5: Objectives&amp;quot;&quot;/&gt;&lt;property id=&quot;20307&quot; value=&quot;465&quot;/&gt;&lt;/object&gt;&lt;object type=&quot;3&quot; unique_id=&quot;10136&quot;&gt;&lt;property id=&quot;20148&quot; value=&quot;5&quot;/&gt;&lt;property id=&quot;20300&quot; value=&quot;Slide 133 - &amp;quot;Financial Impacts: Allocation, Auction &amp;amp; Bilateral Trades&amp;quot;&quot;/&gt;&lt;property id=&quot;20307&quot; value=&quot;466&quot;/&gt;&lt;/object&gt;&lt;object type=&quot;3&quot; unique_id=&quot;10137&quot;&gt;&lt;property id=&quot;20148&quot; value=&quot;5&quot;/&gt;&lt;property id=&quot;20300&quot; value=&quot;Slide 134 - &amp;quot;Invoicing of CRR Auction&amp;quot;&quot;/&gt;&lt;property id=&quot;20307&quot; value=&quot;561&quot;/&gt;&lt;/object&gt;&lt;object type=&quot;3&quot; unique_id=&quot;10138&quot;&gt;&lt;property id=&quot;20148&quot; value=&quot;5&quot;/&gt;&lt;property id=&quot;20300&quot; value=&quot;Slide 135 - &amp;quot;Auction Revenue Money Flow &amp;quot;&quot;/&gt;&lt;property id=&quot;20307&quot; value=&quot;468&quot;/&gt;&lt;/object&gt;&lt;object type=&quot;3&quot; unique_id=&quot;10139&quot;&gt;&lt;property id=&quot;20148&quot; value=&quot;5&quot;/&gt;&lt;property id=&quot;20300&quot; value=&quot;Slide 136 - &amp;quot;Auction Revenue Money Flow &amp;quot;&quot;/&gt;&lt;property id=&quot;20307&quot; value=&quot;562&quot;/&gt;&lt;/object&gt;&lt;object type=&quot;3&quot; unique_id=&quot;10140&quot;&gt;&lt;property id=&quot;20148&quot; value=&quot;5&quot;/&gt;&lt;property id=&quot;20300&quot; value=&quot;Slide 137 - &amp;quot;Day-Ahead Settlement of CRRs&amp;quot;&quot;/&gt;&lt;property id=&quot;20307&quot; value=&quot;470&quot;/&gt;&lt;/object&gt;&lt;object type=&quot;3&quot; unique_id=&quot;10141&quot;&gt;&lt;property id=&quot;20148&quot; value=&quot;5&quot;/&gt;&lt;property id=&quot;20300&quot; value=&quot;Slide 138 - &amp;quot;Day-Ahead Settlement of CRRs – Money Flow&amp;quot;&quot;/&gt;&lt;property id=&quot;20307&quot; value=&quot;629&quot;/&gt;&lt;/object&gt;&lt;object type=&quot;3&quot; unique_id=&quot;10142&quot;&gt;&lt;property id=&quot;20148&quot; value=&quot;5&quot;/&gt;&lt;property id=&quot;20300&quot; value=&quot;Slide 139 - &amp;quot;Payment for CRRs Settled in Day-Ahead&amp;quot;&quot;/&gt;&lt;property id=&quot;20307&quot; value=&quot;563&quot;/&gt;&lt;/object&gt;&lt;object type=&quot;3&quot; unique_id=&quot;10143&quot;&gt;&lt;property id=&quot;20148&quot; value=&quot;5&quot;/&gt;&lt;property id=&quot;20300&quot; value=&quot;Slide 140 - &amp;quot;Payment for CRRs Settled in Day-Ahead&amp;quot;&quot;/&gt;&lt;property id=&quot;20307&quot; value=&quot;564&quot;/&gt;&lt;/object&gt;&lt;object type=&quot;3&quot; unique_id=&quot;10144&quot;&gt;&lt;property id=&quot;20148&quot; value=&quot;5&quot;/&gt;&lt;property id=&quot;20300&quot; value=&quot;Slide 141 - &amp;quot;Payment for CRRs Settled in Day-Ahead&amp;quot;&quot;/&gt;&lt;property id=&quot;20307&quot; value=&quot;473&quot;/&gt;&lt;/object&gt;&lt;object type=&quot;3&quot; unique_id=&quot;10145&quot;&gt;&lt;property id=&quot;20148&quot; value=&quot;5&quot;/&gt;&lt;property id=&quot;20300&quot; value=&quot;Slide 142 - &amp;quot;Payment for CRRs Settled in Day-Ahead&amp;quot;&quot;/&gt;&lt;property id=&quot;20307&quot; value=&quot;572&quot;/&gt;&lt;/object&gt;&lt;object type=&quot;3&quot; unique_id=&quot;10146&quot;&gt;&lt;property id=&quot;20148&quot; value=&quot;5&quot;/&gt;&lt;property id=&quot;20300&quot; value=&quot;Slide 143 - &amp;quot;Payment for CRRs Settled in Day-Ahead&amp;quot;&quot;/&gt;&lt;property id=&quot;20307&quot; value=&quot;573&quot;/&gt;&lt;/object&gt;&lt;object type=&quot;3&quot; unique_id=&quot;10147&quot;&gt;&lt;property id=&quot;20148&quot; value=&quot;5&quot;/&gt;&lt;property id=&quot;20300&quot; value=&quot;Slide 144 - &amp;quot;Payment for CRRs Settled in Day-Ahead&amp;quot;&quot;/&gt;&lt;property id=&quot;20307&quot; value=&quot;476&quot;/&gt;&lt;/object&gt;&lt;object type=&quot;3&quot; unique_id=&quot;10148&quot;&gt;&lt;property id=&quot;20148&quot; value=&quot;5&quot;/&gt;&lt;property id=&quot;20300&quot; value=&quot;Slide 145 - &amp;quot;Payment for CRRs Settled in Day-Ahead&amp;quot;&quot;/&gt;&lt;property id=&quot;20307&quot; value=&quot;609&quot;/&gt;&lt;/object&gt;&lt;object type=&quot;3&quot; unique_id=&quot;10149&quot;&gt;&lt;property id=&quot;20148&quot; value=&quot;5&quot;/&gt;&lt;property id=&quot;20300&quot; value=&quot;Slide 146 - &amp;quot;Payment for CRRs Settled in Day-Ahead&amp;quot;&quot;/&gt;&lt;property id=&quot;20307&quot; value=&quot;496&quot;/&gt;&lt;/object&gt;&lt;object type=&quot;3&quot; unique_id=&quot;10150&quot;&gt;&lt;property id=&quot;20148&quot; value=&quot;5&quot;/&gt;&lt;property id=&quot;20300&quot; value=&quot;Slide 147 - &amp;quot;Payment for CRRs Settled in Day-Ahead&amp;quot;&quot;/&gt;&lt;property id=&quot;20307&quot; value=&quot;497&quot;/&gt;&lt;/object&gt;&lt;object type=&quot;3&quot; unique_id=&quot;10151&quot;&gt;&lt;property id=&quot;20148&quot; value=&quot;5&quot;/&gt;&lt;property id=&quot;20300&quot; value=&quot;Slide 148 - &amp;quot;Payment for CRRs Settled in Day-Ahead&amp;quot;&quot;/&gt;&lt;property id=&quot;20307&quot; value=&quot;498&quot;/&gt;&lt;/object&gt;&lt;object type=&quot;3&quot; unique_id=&quot;10152&quot;&gt;&lt;property id=&quot;20148&quot; value=&quot;5&quot;/&gt;&lt;property id=&quot;20300&quot; value=&quot;Slide 149 - &amp;quot;Payment for CRRs Settled in Day-Ahead&amp;quot;&quot;/&gt;&lt;property id=&quot;20307&quot; value=&quot;637&quot;/&gt;&lt;/object&gt;&lt;object type=&quot;3&quot; unique_id=&quot;10153&quot;&gt;&lt;property id=&quot;20148&quot; value=&quot;5&quot;/&gt;&lt;property id=&quot;20300&quot; value=&quot;Slide 150 - &amp;quot;Payment for CRRs Settled in Day-Ahead&amp;quot;&quot;/&gt;&lt;property id=&quot;20307&quot; value=&quot;638&quot;/&gt;&lt;/object&gt;&lt;object type=&quot;3&quot; unique_id=&quot;10154&quot;&gt;&lt;property id=&quot;20148&quot; value=&quot;5&quot;/&gt;&lt;property id=&quot;20300&quot; value=&quot;Slide 151 - &amp;quot;Day-Ahead Settlement of CRRs – Money Flow&amp;quot;&quot;/&gt;&lt;property id=&quot;20307&quot; value=&quot;630&quot;/&gt;&lt;/object&gt;&lt;object type=&quot;3&quot; unique_id=&quot;10155&quot;&gt;&lt;property id=&quot;20148&quot; value=&quot;5&quot;/&gt;&lt;property id=&quot;20300&quot; value=&quot;Slide 152 - &amp;quot;Day-Ahead Settlement of CRRs – Money Flow&amp;quot;&quot;/&gt;&lt;property id=&quot;20307&quot; value=&quot;631&quot;/&gt;&lt;/object&gt;&lt;object type=&quot;3&quot; unique_id=&quot;10156&quot;&gt;&lt;property id=&quot;20148&quot; value=&quot;5&quot;/&gt;&lt;property id=&quot;20300&quot; value=&quot;Slide 153 - &amp;quot;Day-Ahead Settlement of CRRs – Money Flow&amp;quot;&quot;/&gt;&lt;property id=&quot;20307&quot; value=&quot;632&quot;/&gt;&lt;/object&gt;&lt;object type=&quot;3&quot; unique_id=&quot;10157&quot;&gt;&lt;property id=&quot;20148&quot; value=&quot;5&quot;/&gt;&lt;property id=&quot;20300&quot; value=&quot;Slide 154 - &amp;quot;Day-Ahead Settlement of CRRs – Money Flow&amp;quot;&quot;/&gt;&lt;property id=&quot;20307&quot; value=&quot;633&quot;/&gt;&lt;/object&gt;&lt;object type=&quot;3&quot; unique_id=&quot;10158&quot;&gt;&lt;property id=&quot;20148&quot; value=&quot;5&quot;/&gt;&lt;property id=&quot;20300&quot; value=&quot;Slide 155 - &amp;quot;Shortfall Charge for CRRs Settled in Day-Ahead&amp;quot;&quot;/&gt;&lt;property id=&quot;20307&quot; value=&quot;481&quot;/&gt;&lt;/object&gt;&lt;object type=&quot;3&quot; unique_id=&quot;10159&quot;&gt;&lt;property id=&quot;20148&quot; value=&quot;5&quot;/&gt;&lt;property id=&quot;20300&quot; value=&quot;Slide 156 - &amp;quot;Shortfall Charge for CRRs Settled in Day-Ahead (continued)&amp;quot;&quot;/&gt;&lt;property id=&quot;20307&quot; value=&quot;482&quot;/&gt;&lt;/object&gt;&lt;object type=&quot;3&quot; unique_id=&quot;10160&quot;&gt;&lt;property id=&quot;20148&quot; value=&quot;5&quot;/&gt;&lt;property id=&quot;20300&quot; value=&quot;Slide 157 - &amp;quot;Day-Ahead Settlement of CRRs – Money Flow (continued)&amp;quot;&quot;/&gt;&lt;property id=&quot;20307&quot; value=&quot;484&quot;/&gt;&lt;/object&gt;&lt;object type=&quot;3&quot; unique_id=&quot;10161&quot;&gt;&lt;property id=&quot;20148&quot; value=&quot;5&quot;/&gt;&lt;property id=&quot;20300&quot; value=&quot;Slide 158 - &amp;quot;Balancing Account (continued)&amp;quot;&quot;/&gt;&lt;property id=&quot;20307&quot; value=&quot;485&quot;/&gt;&lt;/object&gt;&lt;object type=&quot;3&quot; unique_id=&quot;10162&quot;&gt;&lt;property id=&quot;20148&quot; value=&quot;5&quot;/&gt;&lt;property id=&quot;20300&quot; value=&quot;Slide 159 - &amp;quot;Day-Ahead Settlement of CRRs – Money Flow (continued)&amp;quot;&quot;/&gt;&lt;property id=&quot;20307&quot; value=&quot;486&quot;/&gt;&lt;/object&gt;&lt;object type=&quot;3&quot; unique_id=&quot;10163&quot;&gt;&lt;property id=&quot;20148&quot; value=&quot;5&quot;/&gt;&lt;property id=&quot;20300&quot; value=&quot;Slide 160 - &amp;quot;Day-Ahead Settlement of CRRs – Money Flow (continued)&amp;quot;&quot;/&gt;&lt;property id=&quot;20307&quot; value=&quot;649&quot;/&gt;&lt;/object&gt;&lt;object type=&quot;3&quot; unique_id=&quot;10164&quot;&gt;&lt;property id=&quot;20148&quot; value=&quot;5&quot;/&gt;&lt;property id=&quot;20300&quot; value=&quot;Slide 161 - &amp;quot;Activity: Calculating Settlements&amp;quot;&quot;/&gt;&lt;property id=&quot;20307&quot; value=&quot;487&quot;/&gt;&lt;/object&gt;&lt;object type=&quot;3&quot; unique_id=&quot;10165&quot;&gt;&lt;property id=&quot;20148&quot; value=&quot;5&quot;/&gt;&lt;property id=&quot;20300&quot; value=&quot;Slide 162 - &amp;quot;Annual Auction Revenues – Scenario #1&amp;quot;&quot;/&gt;&lt;property id=&quot;20307&quot; value=&quot;488&quot;/&gt;&lt;/object&gt;&lt;object type=&quot;3&quot; unique_id=&quot;10166&quot;&gt;&lt;property id=&quot;20148&quot; value=&quot;5&quot;/&gt;&lt;property id=&quot;20300&quot; value=&quot;Slide 163 - &amp;quot;Annual Auction Revenues – Scenario #1 (continued)&amp;quot;&quot;/&gt;&lt;property id=&quot;20307&quot; value=&quot;489&quot;/&gt;&lt;/object&gt;&lt;object type=&quot;3&quot; unique_id=&quot;10167&quot;&gt;&lt;property id=&quot;20148&quot; value=&quot;5&quot;/&gt;&lt;property id=&quot;20300&quot; value=&quot;Slide 164 - &amp;quot;Bilateral Trade – Scenario #2 (continued)&amp;quot;&quot;/&gt;&lt;property id=&quot;20307&quot; value=&quot;490&quot;/&gt;&lt;/object&gt;&lt;object type=&quot;3&quot; unique_id=&quot;10168&quot;&gt;&lt;property id=&quot;20148&quot; value=&quot;5&quot;/&gt;&lt;property id=&quot;20300&quot; value=&quot;Slide 165 - &amp;quot;Monthly Auction Revenues – Scenario #3&amp;quot;&quot;/&gt;&lt;property id=&quot;20307&quot; value=&quot;491&quot;/&gt;&lt;/object&gt;&lt;object type=&quot;3&quot; unique_id=&quot;10169&quot;&gt;&lt;property id=&quot;20148&quot; value=&quot;5&quot;/&gt;&lt;property id=&quot;20300&quot; value=&quot;Slide 166 - &amp;quot;CRR Portfolio&amp;quot;&quot;/&gt;&lt;property id=&quot;20307&quot; value=&quot;492&quot;/&gt;&lt;/object&gt;&lt;object type=&quot;3&quot; unique_id=&quot;10170&quot;&gt;&lt;property id=&quot;20148&quot; value=&quot;5&quot;/&gt;&lt;property id=&quot;20300&quot; value=&quot;Slide 167 - &amp;quot;CRRs Settled in the Day-Ahead Market – Scenario #4&amp;quot;&quot;/&gt;&lt;property id=&quot;20307&quot; value=&quot;493&quot;/&gt;&lt;/object&gt;&lt;object type=&quot;3&quot; unique_id=&quot;10171&quot;&gt;&lt;property id=&quot;20148&quot; value=&quot;5&quot;/&gt;&lt;property id=&quot;20300&quot; value=&quot;Slide 168 - &amp;quot;Module 5: Summary&amp;quot;&quot;/&gt;&lt;property id=&quot;20307&quot; value=&quot;494&quot;/&gt;&lt;/object&gt;&lt;object type=&quot;3&quot; unique_id=&quot;10172&quot;&gt;&lt;property id=&quot;20148&quot; value=&quot;5&quot;/&gt;&lt;property id=&quot;20300&quot; value=&quot;Slide 169 - &amp;quot;Module 6: Day-Ahead Point-to-Point Obligations &amp;quot;&quot;/&gt;&lt;property id=&quot;20307&quot; value=&quot;422&quot;/&gt;&lt;/object&gt;&lt;object type=&quot;3&quot; unique_id=&quot;10173&quot;&gt;&lt;property id=&quot;20148&quot; value=&quot;5&quot;/&gt;&lt;property id=&quot;20300&quot; value=&quot;Slide 170 - &amp;quot;Module 6: Objectives&amp;quot;&quot;/&gt;&lt;property id=&quot;20307&quot; value=&quot;423&quot;/&gt;&lt;/object&gt;&lt;object type=&quot;3&quot; unique_id=&quot;10174&quot;&gt;&lt;property id=&quot;20148&quot; value=&quot;5&quot;/&gt;&lt;property id=&quot;20300&quot; value=&quot;Slide 171 - &amp;quot;Day-Ahead Market&amp;quot;&quot;/&gt;&lt;property id=&quot;20307&quot; value=&quot;424&quot;/&gt;&lt;/object&gt;&lt;object type=&quot;3&quot; unique_id=&quot;10175&quot;&gt;&lt;property id=&quot;20148&quot; value=&quot;5&quot;/&gt;&lt;property id=&quot;20300&quot; value=&quot;Slide 172 - &amp;quot;Day-Ahead Market (continued)&amp;quot;&quot;/&gt;&lt;property id=&quot;20307&quot; value=&quot;425&quot;/&gt;&lt;/object&gt;&lt;object type=&quot;3&quot; unique_id=&quot;10176&quot;&gt;&lt;property id=&quot;20148&quot; value=&quot;5&quot;/&gt;&lt;property id=&quot;20300&quot; value=&quot;Slide 173 - &amp;quot;Transmission Capacity in Day-Ahead&amp;quot;&quot;/&gt;&lt;property id=&quot;20307&quot; value=&quot;711&quot;/&gt;&lt;/object&gt;&lt;object type=&quot;3&quot; unique_id=&quot;10177&quot;&gt;&lt;property id=&quot;20148&quot; value=&quot;5&quot;/&gt;&lt;property id=&quot;20300&quot; value=&quot;Slide 174 - &amp;quot;Transmission Capacity in Day-Ahead&amp;quot;&quot;/&gt;&lt;property id=&quot;20307&quot; value=&quot;712&quot;/&gt;&lt;/object&gt;&lt;object type=&quot;3&quot; unique_id=&quot;10178&quot;&gt;&lt;property id=&quot;20148&quot; value=&quot;5&quot;/&gt;&lt;property id=&quot;20300&quot; value=&quot;Slide 175 - &amp;quot;PTP Obligations in the Day-Ahead Market&amp;quot;&quot;/&gt;&lt;property id=&quot;20307&quot; value=&quot;579&quot;/&gt;&lt;/object&gt;&lt;object type=&quot;3&quot; unique_id=&quot;10179&quot;&gt;&lt;property id=&quot;20148&quot; value=&quot;5&quot;/&gt;&lt;property id=&quot;20300&quot; value=&quot;Slide 176 - &amp;quot;PTP Obligations in the Day-Ahead Market&amp;quot;&quot;/&gt;&lt;property id=&quot;20307&quot; value=&quot;433&quot;/&gt;&lt;/object&gt;&lt;object type=&quot;3&quot; unique_id=&quot;10180&quot;&gt;&lt;property id=&quot;20148&quot; value=&quot;5&quot;/&gt;&lt;property id=&quot;20300&quot; value=&quot;Slide 177 - &amp;quot;PTP Obligations in the Day-Ahead Market&amp;quot;&quot;/&gt;&lt;property id=&quot;20307&quot; value=&quot;580&quot;/&gt;&lt;/object&gt;&lt;object type=&quot;3&quot; unique_id=&quot;10181&quot;&gt;&lt;property id=&quot;20148&quot; value=&quot;5&quot;/&gt;&lt;property id=&quot;20300&quot; value=&quot;Slide 178 - &amp;quot;PTP Obligations in the Day-Ahead Market&amp;quot;&quot;/&gt;&lt;property id=&quot;20307&quot; value=&quot;434&quot;/&gt;&lt;/object&gt;&lt;object type=&quot;3&quot; unique_id=&quot;10182&quot;&gt;&lt;property id=&quot;20148&quot; value=&quot;5&quot;/&gt;&lt;property id=&quot;20300&quot; value=&quot;Slide 179 - &amp;quot;PTP Obligations in the Day-Ahead Market&amp;quot;&quot;/&gt;&lt;property id=&quot;20307&quot; value=&quot;435&quot;/&gt;&lt;/object&gt;&lt;object type=&quot;3&quot; unique_id=&quot;10183&quot;&gt;&lt;property id=&quot;20148&quot; value=&quot;5&quot;/&gt;&lt;property id=&quot;20300&quot; value=&quot;Slide 180 - &amp;quot;PTP Obligations in the Day-Ahead Market&amp;quot;&quot;/&gt;&lt;property id=&quot;20307&quot; value=&quot;436&quot;/&gt;&lt;/object&gt;&lt;object type=&quot;3&quot; unique_id=&quot;10184&quot;&gt;&lt;property id=&quot;20148&quot; value=&quot;5&quot;/&gt;&lt;property id=&quot;20300&quot; value=&quot;Slide 181 - &amp;quot;PTP Obligations in the Day-Ahead Market&amp;quot;&quot;/&gt;&lt;property id=&quot;20307&quot; value=&quot;437&quot;/&gt;&lt;/object&gt;&lt;object type=&quot;3&quot; unique_id=&quot;10185&quot;&gt;&lt;property id=&quot;20148&quot; value=&quot;5&quot;/&gt;&lt;property id=&quot;20300&quot; value=&quot;Slide 182 - &amp;quot;PTP Obligations in the Day-Ahead Market&amp;quot;&quot;/&gt;&lt;property id=&quot;20307&quot; value=&quot;438&quot;/&gt;&lt;/object&gt;&lt;object type=&quot;3&quot; unique_id=&quot;10186&quot;&gt;&lt;property id=&quot;20148&quot; value=&quot;5&quot;/&gt;&lt;property id=&quot;20300&quot; value=&quot;Slide 183 - &amp;quot;PTP Obligations in the Day-Ahead Market&amp;quot;&quot;/&gt;&lt;property id=&quot;20307&quot; value=&quot;439&quot;/&gt;&lt;/object&gt;&lt;object type=&quot;3&quot; unique_id=&quot;10187&quot;&gt;&lt;property id=&quot;20148&quot; value=&quot;5&quot;/&gt;&lt;property id=&quot;20300&quot; value=&quot;Slide 184 - &amp;quot;Activity: Congestion Revenue Rights&amp;quot;&quot;/&gt;&lt;property id=&quot;20307&quot; value=&quot;443&quot;/&gt;&lt;/object&gt;&lt;object type=&quot;3&quot; unique_id=&quot;10188&quot;&gt;&lt;property id=&quot;20148&quot; value=&quot;5&quot;/&gt;&lt;property id=&quot;20300&quot; value=&quot;Slide 185 - &amp;quot;PTP Obligations in the Day-Ahead Market&amp;quot;&quot;/&gt;&lt;property id=&quot;20307&quot; value=&quot;581&quot;/&gt;&lt;/object&gt;&lt;object type=&quot;3&quot; unique_id=&quot;10189&quot;&gt;&lt;property id=&quot;20148&quot; value=&quot;5&quot;/&gt;&lt;property id=&quot;20300&quot; value=&quot;Slide 186 - &amp;quot;PTP Obligations in the Day-Ahead Market&amp;quot;&quot;/&gt;&lt;property id=&quot;20307&quot; value=&quot;578&quot;/&gt;&lt;/object&gt;&lt;object type=&quot;3&quot; unique_id=&quot;10190&quot;&gt;&lt;property id=&quot;20148&quot; value=&quot;5&quot;/&gt;&lt;property id=&quot;20300&quot; value=&quot;Slide 187 - &amp;quot;Cleared PTP Obligation Bids in the Day-Ahead Market&amp;quot;&quot;/&gt;&lt;property id=&quot;20307&quot; value=&quot;444&quot;/&gt;&lt;/object&gt;&lt;object type=&quot;3&quot; unique_id=&quot;10191&quot;&gt;&lt;property id=&quot;20148&quot; value=&quot;5&quot;/&gt;&lt;property id=&quot;20300&quot; value=&quot;Slide 188 - &amp;quot;Cleared PTP Obligation Bids in the Day-Ahead Market&amp;quot;&quot;/&gt;&lt;property id=&quot;20307&quot; value=&quot;445&quot;/&gt;&lt;/object&gt;&lt;object type=&quot;3&quot; unique_id=&quot;10192&quot;&gt;&lt;property id=&quot;20148&quot; value=&quot;5&quot;/&gt;&lt;property id=&quot;20300&quot; value=&quot;Slide 189 - &amp;quot;Cleared PTP Obligation Bids in the Day-Ahead Market&amp;quot;&quot;/&gt;&lt;property id=&quot;20307&quot; value=&quot;634&quot;/&gt;&lt;/object&gt;&lt;object type=&quot;3&quot; unique_id=&quot;10193&quot;&gt;&lt;property id=&quot;20148&quot; value=&quot;5&quot;/&gt;&lt;property id=&quot;20300&quot; value=&quot;Slide 190 - &amp;quot;Payments and Charges for PTP Obligations Settled in Real-Time&amp;quot;&quot;/&gt;&lt;property id=&quot;20307&quot; value=&quot;448&quot;/&gt;&lt;/object&gt;&lt;object type=&quot;3&quot; unique_id=&quot;10194&quot;&gt;&lt;property id=&quot;20148&quot; value=&quot;5&quot;/&gt;&lt;property id=&quot;20300&quot; value=&quot;Slide 191 - &amp;quot;Activity: Calculating Settlements&amp;quot;&quot;/&gt;&lt;property id=&quot;20307&quot; value=&quot;453&quot;/&gt;&lt;/object&gt;&lt;object type=&quot;3&quot; unique_id=&quot;10195&quot;&gt;&lt;property id=&quot;20148&quot; value=&quot;5&quot;/&gt;&lt;property id=&quot;20300&quot; value=&quot;Slide 192 - &amp;quot;Purchase of CRRs in the Day-Ahead Market – Scenario #5&amp;quot;&quot;/&gt;&lt;property id=&quot;20307&quot; value=&quot;454&quot;/&gt;&lt;/object&gt;&lt;object type=&quot;3&quot; unique_id=&quot;10196&quot;&gt;&lt;property id=&quot;20148&quot; value=&quot;5&quot;/&gt;&lt;property id=&quot;20300&quot; value=&quot;Slide 193 - &amp;quot;PTP Obligations Settled in Real-Time – Scenario #6&amp;quot;&quot;/&gt;&lt;property id=&quot;20307&quot; value=&quot;455&quot;/&gt;&lt;/object&gt;&lt;object type=&quot;3&quot; unique_id=&quot;10197&quot;&gt;&lt;property id=&quot;20148&quot; value=&quot;5&quot;/&gt;&lt;property id=&quot;20300&quot; value=&quot;Slide 194 - &amp;quot;PTP Obligations Settled in Real-Time – Scenario #6&amp;quot;&quot;/&gt;&lt;property id=&quot;20307&quot; value=&quot;456&quot;/&gt;&lt;/object&gt;&lt;object type=&quot;3&quot; unique_id=&quot;10198&quot;&gt;&lt;property id=&quot;20148&quot; value=&quot;5&quot;/&gt;&lt;property id=&quot;20300&quot; value=&quot;Slide 195 - &amp;quot;Module 6: Summary&amp;quot;&quot;/&gt;&lt;property id=&quot;20307&quot; value=&quot;459&quot;/&gt;&lt;/object&gt;&lt;object type=&quot;3&quot; unique_id=&quot;10199&quot;&gt;&lt;property id=&quot;20148&quot; value=&quot;5&quot;/&gt;&lt;property id=&quot;20300&quot; value=&quot;Slide 196 - &amp;quot;Course Conclusion&amp;quot;&quot;/&gt;&lt;property id=&quot;20307&quot; value=&quot;460&quot;/&gt;&lt;/object&gt;&lt;object type=&quot;3&quot; unique_id=&quot;10200&quot;&gt;&lt;property id=&quot;20148&quot; value=&quot;5&quot;/&gt;&lt;property id=&quot;20300&quot; value=&quot;Slide 197 - &amp;quot;Course Summary&amp;quot;&quot;/&gt;&lt;property id=&quot;20307&quot; value=&quot;462&quot;/&gt;&lt;/object&gt;&lt;object type=&quot;3&quot; unique_id=&quot;10201&quot;&gt;&lt;property id=&quot;20148&quot; value=&quot;5&quot;/&gt;&lt;property id=&quot;20300&quot; value=&quot;Slide 198 - &amp;quot;Accessing Nodal Information&amp;quot;&quot;/&gt;&lt;property id=&quot;20307&quot; value=&quot;463&quot;/&gt;&lt;/object&gt;&lt;object type=&quot;3&quot; unique_id=&quot;10202&quot;&gt;&lt;property id=&quot;20148&quot; value=&quot;5&quot;/&gt;&lt;property id=&quot;20300&quot; value=&quot;Slide 199 - &amp;quot;CRR MARKET USER INTERFACE TRAINING&amp;quot;&quot;/&gt;&lt;property id=&quot;20307&quot; value=&quot;647&quot;/&gt;&lt;/object&gt;&lt;/object&gt;&lt;/object&gt;&lt;/database&gt;"/>
  <p:tag name="SECTOMILLISECCONVERTED" val="1"/>
  <p:tag name="ARTICULATE_PROJECT_OPEN" val="0"/>
</p:tagLst>
</file>

<file path=ppt/theme/theme1.xml><?xml version="1.0" encoding="utf-8"?>
<a:theme xmlns:a="http://schemas.openxmlformats.org/drawingml/2006/main" name="Nodal Training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odal Training PowerPoint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 anchor="ctr"/>
      <a:lstStyle>
        <a:defPPr>
          <a:defRPr sz="2000" b="0" dirty="0">
            <a:solidFill>
              <a:schemeClr val="bg1"/>
            </a:solidFill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>
            <a:alpha val="47000"/>
          </a:srgbClr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 algn="ctr">
          <a:noFill/>
          <a:miter lim="800000"/>
          <a:headEnd/>
          <a:tailEnd/>
        </a:ln>
      </a:spPr>
      <a:bodyPr>
        <a:spAutoFit/>
      </a:bodyPr>
      <a:lstStyle>
        <a:defPPr>
          <a:spcBef>
            <a:spcPct val="50000"/>
          </a:spcBef>
          <a:defRPr sz="2000" dirty="0" smtClean="0"/>
        </a:defPPr>
      </a:lstStyle>
    </a:txDef>
  </a:objectDefaults>
  <a:extraClrSchemeLst>
    <a:extraClrScheme>
      <a:clrScheme name="Nodal Training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urse Title Master">
  <a:themeElements>
    <a:clrScheme name="1_Course Title 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ourse Title Master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>
            <a:alpha val="47000"/>
          </a:srgbClr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>
            <a:alpha val="47000"/>
          </a:srgbClr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ourse Title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 Title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 Title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 Title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 Title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urse Title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 Title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 Title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 Title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 Title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 Title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urse Title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Nodal Training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Nodal Training PowerPoint 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  <a:headEnd/>
          <a:tailEnd/>
        </a:ln>
      </a:spPr>
      <a:bodyPr anchor="ctr"/>
      <a:lstStyle>
        <a:defPPr>
          <a:defRPr sz="2000" b="0" dirty="0">
            <a:solidFill>
              <a:schemeClr val="bg1"/>
            </a:solidFill>
            <a:latin typeface="Arial Black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00">
            <a:alpha val="47000"/>
          </a:srgbClr>
        </a:solidFill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noFill/>
        <a:ln w="9525" algn="ctr">
          <a:noFill/>
          <a:miter lim="800000"/>
          <a:headEnd/>
          <a:tailEnd/>
        </a:ln>
      </a:spPr>
      <a:bodyPr>
        <a:spAutoFit/>
      </a:bodyPr>
      <a:lstStyle>
        <a:defPPr>
          <a:spcBef>
            <a:spcPct val="50000"/>
          </a:spcBef>
          <a:defRPr sz="2000" dirty="0" smtClean="0"/>
        </a:defPPr>
      </a:lstStyle>
    </a:txDef>
  </a:objectDefaults>
  <a:extraClrSchemeLst>
    <a:extraClrScheme>
      <a:clrScheme name="Nodal Training PowerPoint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dal Training PowerPoint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dal Training PowerPoint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69081CCAC9CD45B40DAB427B0D2E58" ma:contentTypeVersion="0" ma:contentTypeDescription="Create a new document." ma:contentTypeScope="" ma:versionID="7ad64ad0a9ce254a3662b4a5960c3ff0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Information_x0020_Classification xmlns="c34af464-7aa1-4edd-9be4-83dffc1cb926">ERCOT Limited</Information_x0020_Classification>
  </documentManagement>
</p:properties>
</file>

<file path=customXml/item3.xml><?xml version="1.0" encoding="utf-8"?>
<LongProperties xmlns="http://schemas.microsoft.com/office/2006/metadata/longProperties"/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54B7C3F-2451-478B-BF97-A018C03C34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EB49C18-FF9C-4D5F-AEDC-6020E7130786}">
  <ds:schemaRefs>
    <ds:schemaRef ds:uri="http://purl.org/dc/elements/1.1/"/>
    <ds:schemaRef ds:uri="c34af464-7aa1-4edd-9be4-83dffc1cb926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79B531C-7578-466F-927C-7516DA43EB71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3C5EE682-98A3-48A3-839C-6C18AC8869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CDPTemplate_Presentation_v0 061</Template>
  <TotalTime>85453</TotalTime>
  <Words>2559</Words>
  <Application>Microsoft Office PowerPoint</Application>
  <PresentationFormat>On-screen Show (4:3)</PresentationFormat>
  <Paragraphs>377</Paragraphs>
  <Slides>31</Slides>
  <Notes>31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Nodal Training PowerPoint Template</vt:lpstr>
      <vt:lpstr>2_Course Title Master</vt:lpstr>
      <vt:lpstr>1_Nodal Training PowerPoint Template</vt:lpstr>
      <vt:lpstr>Document</vt:lpstr>
      <vt:lpstr>PowerPoint Presentation</vt:lpstr>
      <vt:lpstr>Overview</vt:lpstr>
      <vt:lpstr>Overview</vt:lpstr>
      <vt:lpstr>Terminology</vt:lpstr>
      <vt:lpstr>Terminology</vt:lpstr>
      <vt:lpstr>Terminology Continued </vt:lpstr>
      <vt:lpstr>Common ERCOT Business Processes</vt:lpstr>
      <vt:lpstr>Common Business Processes</vt:lpstr>
      <vt:lpstr>Common Business Processes</vt:lpstr>
      <vt:lpstr>Texas SET Transactions</vt:lpstr>
      <vt:lpstr>Transaction Inventory</vt:lpstr>
      <vt:lpstr> Texas SET Transactions Cont.       </vt:lpstr>
      <vt:lpstr>Texas SET Transactions Cont.</vt:lpstr>
      <vt:lpstr>Implementation Guides</vt:lpstr>
      <vt:lpstr>Implementation Guides</vt:lpstr>
      <vt:lpstr>Implementation Guides</vt:lpstr>
      <vt:lpstr>PowerPoint Presentation</vt:lpstr>
      <vt:lpstr>Protocols</vt:lpstr>
      <vt:lpstr>ERCOT Retail Systems</vt:lpstr>
      <vt:lpstr>ERCOT Retail Systems - Definitions</vt:lpstr>
      <vt:lpstr>ERCOT Retail Systems - Definitions</vt:lpstr>
      <vt:lpstr>How do these transactions flow through ERCOT?</vt:lpstr>
      <vt:lpstr>How do these transactions flow through ERCOT?</vt:lpstr>
      <vt:lpstr>TX SET Transaction Swimlanes</vt:lpstr>
      <vt:lpstr>TX SET Transaction Swimlanes</vt:lpstr>
      <vt:lpstr>TX SET flow documentation for a MVI request </vt:lpstr>
      <vt:lpstr>Summary</vt:lpstr>
      <vt:lpstr>Summary</vt:lpstr>
      <vt:lpstr>Questions</vt:lpstr>
      <vt:lpstr>Customer Move In   </vt:lpstr>
      <vt:lpstr>Customer Switch   </vt:lpstr>
    </vt:vector>
  </TitlesOfParts>
  <Company>ERCOT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Revenue Rights</dc:title>
  <dc:creator>ERCOT</dc:creator>
  <cp:lastModifiedBy>Gonzales, David</cp:lastModifiedBy>
  <cp:revision>1044</cp:revision>
  <cp:lastPrinted>2013-02-04T16:29:08Z</cp:lastPrinted>
  <dcterms:created xsi:type="dcterms:W3CDTF">2007-08-21T12:42:00Z</dcterms:created>
  <dcterms:modified xsi:type="dcterms:W3CDTF">2013-04-10T20:38:35Z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CRR_Sep2011_In Progress</vt:lpwstr>
  </property>
  <property fmtid="{D5CDD505-2E9C-101B-9397-08002B2CF9AE}" pid="4" name="ContentTypeId">
    <vt:lpwstr>0x010100B069081CCAC9CD45B40DAB427B0D2E58</vt:lpwstr>
  </property>
  <property fmtid="{D5CDD505-2E9C-101B-9397-08002B2CF9AE}" pid="5" name="ArticulateGUID">
    <vt:lpwstr>20C18B56-A0DE-486E-B890-1C51E29045DF</vt:lpwstr>
  </property>
  <property fmtid="{D5CDD505-2E9C-101B-9397-08002B2CF9AE}" pid="6" name="ArticulateProjectFull">
    <vt:lpwstr>C:\Users\lkernahan\Documents\RETAIL 101 ILT\Previous PPT Presentations and documents\CRR_Feb2013_with_master_template.ppta</vt:lpwstr>
  </property>
</Properties>
</file>