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  <p:sldMasterId id="2147493467" r:id="rId5"/>
  </p:sldMasterIdLst>
  <p:notesMasterIdLst>
    <p:notesMasterId r:id="rId44"/>
  </p:notesMasterIdLst>
  <p:handoutMasterIdLst>
    <p:handoutMasterId r:id="rId45"/>
  </p:handoutMasterIdLst>
  <p:sldIdLst>
    <p:sldId id="271" r:id="rId6"/>
    <p:sldId id="419" r:id="rId7"/>
    <p:sldId id="424" r:id="rId8"/>
    <p:sldId id="306" r:id="rId9"/>
    <p:sldId id="421" r:id="rId10"/>
    <p:sldId id="332" r:id="rId11"/>
    <p:sldId id="425" r:id="rId12"/>
    <p:sldId id="426" r:id="rId13"/>
    <p:sldId id="428" r:id="rId14"/>
    <p:sldId id="429" r:id="rId15"/>
    <p:sldId id="440" r:id="rId16"/>
    <p:sldId id="442" r:id="rId17"/>
    <p:sldId id="441" r:id="rId18"/>
    <p:sldId id="431" r:id="rId19"/>
    <p:sldId id="432" r:id="rId20"/>
    <p:sldId id="434" r:id="rId21"/>
    <p:sldId id="435" r:id="rId22"/>
    <p:sldId id="436" r:id="rId23"/>
    <p:sldId id="437" r:id="rId24"/>
    <p:sldId id="438" r:id="rId25"/>
    <p:sldId id="439" r:id="rId26"/>
    <p:sldId id="418" r:id="rId27"/>
    <p:sldId id="410" r:id="rId28"/>
    <p:sldId id="411" r:id="rId29"/>
    <p:sldId id="412" r:id="rId30"/>
    <p:sldId id="413" r:id="rId31"/>
    <p:sldId id="414" r:id="rId32"/>
    <p:sldId id="415" r:id="rId33"/>
    <p:sldId id="416" r:id="rId34"/>
    <p:sldId id="417" r:id="rId35"/>
    <p:sldId id="372" r:id="rId36"/>
    <p:sldId id="409" r:id="rId37"/>
    <p:sldId id="366" r:id="rId38"/>
    <p:sldId id="384" r:id="rId39"/>
    <p:sldId id="385" r:id="rId40"/>
    <p:sldId id="386" r:id="rId41"/>
    <p:sldId id="387" r:id="rId42"/>
    <p:sldId id="270" r:id="rId43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uane, Mark" initials="MR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D1E2"/>
    <a:srgbClr val="EE7B72"/>
    <a:srgbClr val="C4E3E1"/>
    <a:srgbClr val="005386"/>
    <a:srgbClr val="55BAB7"/>
    <a:srgbClr val="00385E"/>
    <a:srgbClr val="008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1" autoAdjust="0"/>
    <p:restoredTop sz="94139" autoAdjust="0"/>
  </p:normalViewPr>
  <p:slideViewPr>
    <p:cSldViewPr snapToGrid="0" snapToObjects="1">
      <p:cViewPr>
        <p:scale>
          <a:sx n="80" d="100"/>
          <a:sy n="80" d="100"/>
        </p:scale>
        <p:origin x="-522" y="-150"/>
      </p:cViewPr>
      <p:guideLst>
        <p:guide orient="horz" pos="4032"/>
        <p:guide orient="horz" pos="840"/>
        <p:guide pos="2272"/>
        <p:guide pos="360"/>
        <p:guide pos="2875"/>
        <p:guide pos="53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4" d="100"/>
        <a:sy n="104" d="100"/>
      </p:scale>
      <p:origin x="0" y="1578"/>
    </p:cViewPr>
  </p:sorterViewPr>
  <p:notesViewPr>
    <p:cSldViewPr snapToGrid="0" snapToObjects="1" showGuides="1">
      <p:cViewPr varScale="1">
        <p:scale>
          <a:sx n="78" d="100"/>
          <a:sy n="78" d="100"/>
        </p:scale>
        <p:origin x="-2034" y="-10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viewProps" Target="viewProps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9DE495-51AC-4723-A7B4-B1B58AAC8C5A}" type="datetimeFigureOut">
              <a:rPr lang="en-US" smtClean="0"/>
              <a:t>5/18/2015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0D1E90-E9C6-42A2-8EB7-24DAC221AC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787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DF52B9-7E6C-4146-83FC-76B5AB271E46}" type="datetimeFigureOut">
              <a:rPr lang="en-US" smtClean="0"/>
              <a:t>5/18/2015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1B3D22-F502-4A52-A06E-717BD3D70E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13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658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304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078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664" y="828675"/>
            <a:ext cx="8229600" cy="51165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2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371475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9664" y="9255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9664" y="1565275"/>
            <a:ext cx="4040188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255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65275"/>
            <a:ext cx="4041775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1474"/>
            <a:ext cx="3008313" cy="8921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71474"/>
            <a:ext cx="5111750" cy="55832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6365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631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348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47625" y="0"/>
            <a:ext cx="923925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13" name="Picture 12"/>
          <p:cNvPicPr>
            <a:picLocks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6868"/>
          <a:stretch/>
        </p:blipFill>
        <p:spPr>
          <a:xfrm>
            <a:off x="214884" y="0"/>
            <a:ext cx="8714232" cy="6858000"/>
          </a:xfrm>
          <a:prstGeom prst="rect">
            <a:avLst/>
          </a:prstGeom>
          <a:effectLst>
            <a:reflection stA="58000" endPos="1000" dir="5400000" sy="-100000" algn="bl" rotWithShape="0"/>
          </a:effectLst>
        </p:spPr>
      </p:pic>
      <p:pic>
        <p:nvPicPr>
          <p:cNvPr id="9" name="Picture 8" descr="ERCOT cmyk-01.pn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6024691"/>
            <a:ext cx="817615" cy="34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7" r:id="rId1"/>
    <p:sldLayoutId id="2147493458" r:id="rId2"/>
    <p:sldLayoutId id="2147493459" r:id="rId3"/>
    <p:sldLayoutId id="2147493460" r:id="rId4"/>
    <p:sldLayoutId id="2147493461" r:id="rId5"/>
    <p:sldLayoutId id="2147493462" r:id="rId6"/>
    <p:sldLayoutId id="2147493463" r:id="rId7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-168453"/>
            <a:ext cx="9144000" cy="721695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6868"/>
          <a:stretch/>
        </p:blipFill>
        <p:spPr>
          <a:xfrm>
            <a:off x="214884" y="0"/>
            <a:ext cx="8714232" cy="6858000"/>
          </a:xfrm>
          <a:prstGeom prst="rect">
            <a:avLst/>
          </a:prstGeom>
          <a:effectLst>
            <a:reflection stA="58000" endPos="1000" dir="5400000" sy="-100000" algn="bl" rotWithShape="0"/>
          </a:effectLst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975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975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Hello I'm a slide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975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1B48D-6708-5141-8A45-C2E8F9E833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339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74" r:id="rId1"/>
    <p:sldLayoutId id="2147493475" r:id="rId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603250" y="1498064"/>
            <a:ext cx="7727950" cy="3707983"/>
            <a:chOff x="603250" y="546100"/>
            <a:chExt cx="7727950" cy="3707983"/>
          </a:xfrm>
        </p:grpSpPr>
        <p:pic>
          <p:nvPicPr>
            <p:cNvPr id="9" name="Picture 8" descr="ERCOT cmyk-01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250" y="546100"/>
              <a:ext cx="2457704" cy="10414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787400" y="2130425"/>
              <a:ext cx="7543800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NPRR638 Back-casting Updated and Supplementary Results</a:t>
              </a:r>
              <a:endParaRPr lang="en-US" sz="2800" dirty="0" smtClean="0"/>
            </a:p>
            <a:p>
              <a:r>
                <a:rPr lang="en-US" sz="2000" dirty="0" smtClean="0"/>
                <a:t>CWG/MCWG</a:t>
              </a:r>
            </a:p>
            <a:p>
              <a:r>
                <a:rPr lang="en-US" sz="2000" dirty="0" smtClean="0"/>
                <a:t>Suresh Pabbisetty, ERP, CQF, CSQA.</a:t>
              </a:r>
              <a:endParaRPr lang="en-US" dirty="0" smtClean="0"/>
            </a:p>
            <a:p>
              <a:r>
                <a:rPr lang="en-US" dirty="0" smtClean="0"/>
                <a:t>ERCOT Public</a:t>
              </a:r>
              <a:endParaRPr lang="en-US" dirty="0"/>
            </a:p>
            <a:p>
              <a:r>
                <a:rPr lang="en-US" dirty="0" smtClean="0"/>
                <a:t>May 20, 2015</a:t>
              </a:r>
              <a:endParaRPr lang="en-US" dirty="0"/>
            </a:p>
          </p:txBody>
        </p:sp>
        <p:cxnSp>
          <p:nvCxnSpPr>
            <p:cNvPr id="13" name="Straight Connector 12"/>
            <p:cNvCxnSpPr/>
            <p:nvPr/>
          </p:nvCxnSpPr>
          <p:spPr>
            <a:xfrm flipV="1">
              <a:off x="787400" y="1852613"/>
              <a:ext cx="6286500" cy="1270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6979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Updated Prototype - Results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5265" y="6024691"/>
            <a:ext cx="68675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1050" b="1" dirty="0"/>
          </a:p>
          <a:p>
            <a:pPr algn="l"/>
            <a:r>
              <a:rPr lang="en-US" sz="1050" dirty="0" smtClean="0"/>
              <a:t>ERCOT</a:t>
            </a:r>
            <a:r>
              <a:rPr lang="en-US" sz="1050" baseline="0" dirty="0" smtClean="0"/>
              <a:t> Public</a:t>
            </a:r>
            <a:endParaRPr lang="en-US" sz="105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037" y="656977"/>
            <a:ext cx="8398825" cy="5367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000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Updated Prototype - Results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5265" y="6024691"/>
            <a:ext cx="68675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1050" b="1" dirty="0"/>
          </a:p>
          <a:p>
            <a:pPr algn="l"/>
            <a:r>
              <a:rPr lang="en-US" sz="1050" dirty="0" smtClean="0"/>
              <a:t>ERCOT</a:t>
            </a:r>
            <a:r>
              <a:rPr lang="en-US" sz="1050" baseline="0" dirty="0" smtClean="0"/>
              <a:t> Public</a:t>
            </a:r>
            <a:endParaRPr lang="en-US" sz="105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99" y="653126"/>
            <a:ext cx="8410363" cy="5373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127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Updated Prototype - Results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5265" y="6024691"/>
            <a:ext cx="68675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1050" b="1" dirty="0"/>
          </a:p>
          <a:p>
            <a:pPr algn="l"/>
            <a:r>
              <a:rPr lang="en-US" sz="1050" dirty="0" smtClean="0"/>
              <a:t>ERCOT</a:t>
            </a:r>
            <a:r>
              <a:rPr lang="en-US" sz="1050" baseline="0" dirty="0" smtClean="0"/>
              <a:t> Public</a:t>
            </a:r>
            <a:endParaRPr lang="en-US" sz="105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13" y="657044"/>
            <a:ext cx="8278826" cy="5367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422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Updated Prototype - Results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5265" y="6024691"/>
            <a:ext cx="68675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1050" b="1" dirty="0"/>
          </a:p>
          <a:p>
            <a:pPr algn="l"/>
            <a:r>
              <a:rPr lang="en-US" sz="1050" dirty="0" smtClean="0"/>
              <a:t>ERCOT</a:t>
            </a:r>
            <a:r>
              <a:rPr lang="en-US" sz="1050" baseline="0" dirty="0" smtClean="0"/>
              <a:t> Public</a:t>
            </a:r>
            <a:endParaRPr lang="en-US" sz="105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00" y="653126"/>
            <a:ext cx="8362863" cy="5371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127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Updated Prototype - Results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5265" y="6024691"/>
            <a:ext cx="68675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1050" b="1" dirty="0"/>
          </a:p>
          <a:p>
            <a:pPr algn="l"/>
            <a:r>
              <a:rPr lang="en-US" sz="1050" dirty="0" smtClean="0"/>
              <a:t>ERCOT</a:t>
            </a:r>
            <a:r>
              <a:rPr lang="en-US" sz="1050" baseline="0" dirty="0" smtClean="0"/>
              <a:t> Public</a:t>
            </a:r>
            <a:endParaRPr lang="en-US" sz="105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13" y="657053"/>
            <a:ext cx="8362850" cy="536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738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Updated Prototype - Results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5265" y="6024691"/>
            <a:ext cx="68675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1050" b="1" dirty="0"/>
          </a:p>
          <a:p>
            <a:pPr algn="l"/>
            <a:r>
              <a:rPr lang="en-US" sz="1050" dirty="0" smtClean="0"/>
              <a:t>ERCOT</a:t>
            </a:r>
            <a:r>
              <a:rPr lang="en-US" sz="1050" baseline="0" dirty="0" smtClean="0"/>
              <a:t> Public</a:t>
            </a:r>
            <a:endParaRPr lang="en-US" sz="1050" dirty="0"/>
          </a:p>
        </p:txBody>
      </p:sp>
      <p:pic>
        <p:nvPicPr>
          <p:cNvPr id="1027" name="Picture 3" descr="C:\Users\spabbisetty\Desktop\RTSPP_Y1_D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88" y="652684"/>
            <a:ext cx="8272648" cy="537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945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Updated Prototype - Results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5265" y="6024691"/>
            <a:ext cx="68675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1050" b="1" dirty="0"/>
          </a:p>
          <a:p>
            <a:pPr algn="l"/>
            <a:r>
              <a:rPr lang="en-US" sz="1050" dirty="0" smtClean="0"/>
              <a:t>ERCOT</a:t>
            </a:r>
            <a:r>
              <a:rPr lang="en-US" sz="1050" baseline="0" dirty="0" smtClean="0"/>
              <a:t> Public</a:t>
            </a:r>
            <a:endParaRPr lang="en-US" sz="1050" dirty="0"/>
          </a:p>
        </p:txBody>
      </p:sp>
      <p:sp>
        <p:nvSpPr>
          <p:cNvPr id="3" name="TextBox 2"/>
          <p:cNvSpPr txBox="1"/>
          <p:nvPr/>
        </p:nvSpPr>
        <p:spPr>
          <a:xfrm>
            <a:off x="2030680" y="2719449"/>
            <a:ext cx="50485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Volume Analysis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12326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Updated Prototype - Results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5265" y="6024691"/>
            <a:ext cx="68675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1050" b="1" dirty="0"/>
          </a:p>
          <a:p>
            <a:pPr algn="l"/>
            <a:r>
              <a:rPr lang="en-US" sz="1050" dirty="0" smtClean="0"/>
              <a:t>ERCOT</a:t>
            </a:r>
            <a:r>
              <a:rPr lang="en-US" sz="1050" baseline="0" dirty="0" smtClean="0"/>
              <a:t> Public</a:t>
            </a:r>
            <a:endParaRPr lang="en-US" sz="105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78" y="652684"/>
            <a:ext cx="8205336" cy="5372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14819" y="1721921"/>
            <a:ext cx="1318161" cy="109252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No Load or Generation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5691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Updated Prototype - Results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5265" y="6024691"/>
            <a:ext cx="68675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1050" b="1" dirty="0"/>
          </a:p>
          <a:p>
            <a:pPr algn="l"/>
            <a:r>
              <a:rPr lang="en-US" sz="1050" dirty="0" smtClean="0"/>
              <a:t>ERCOT</a:t>
            </a:r>
            <a:r>
              <a:rPr lang="en-US" sz="1050" baseline="0" dirty="0" smtClean="0"/>
              <a:t> Public</a:t>
            </a:r>
            <a:endParaRPr lang="en-US" sz="105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72" y="657488"/>
            <a:ext cx="8339091" cy="5367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7163" y="1636824"/>
            <a:ext cx="1318161" cy="10925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Generation Only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6333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Updated Prototype - Results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5265" y="6024691"/>
            <a:ext cx="68675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1050" b="1" dirty="0"/>
          </a:p>
          <a:p>
            <a:pPr algn="l"/>
            <a:r>
              <a:rPr lang="en-US" sz="1050" dirty="0" smtClean="0"/>
              <a:t>ERCOT</a:t>
            </a:r>
            <a:r>
              <a:rPr lang="en-US" sz="1050" baseline="0" dirty="0" smtClean="0"/>
              <a:t> Public</a:t>
            </a:r>
            <a:endParaRPr lang="en-US" sz="105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46" y="652684"/>
            <a:ext cx="8182093" cy="5372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2924" y="1654125"/>
            <a:ext cx="1318161" cy="109252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Load Only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1546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Updated Prototype - Fixes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98500" y="960741"/>
            <a:ext cx="7416800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CWG/MCWG asked ERCOT to evaluate the NPRR638 back-casting model to better understand the resulting values and volatilities.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ERCOT staff evaluated the model and determined that: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Certain Operating Days prices had been dropped from the input data, thereby causing excess volatility.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The model code included an incorrect statement type for DAM, which resulted in an incorrect calculation of DAM ancillary service and other non-energy amounts.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In case of 3 year price lookback price estimates, an incorrect price file was used due to a hardcoding issue (identified after CRIM meeting on 5/13/2015)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Model was updated to fix these issues.  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5265" y="6024691"/>
            <a:ext cx="68675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1050" b="1" dirty="0"/>
          </a:p>
          <a:p>
            <a:pPr algn="l"/>
            <a:r>
              <a:rPr lang="en-US" sz="1050" dirty="0" smtClean="0"/>
              <a:t>ERCOT</a:t>
            </a:r>
            <a:r>
              <a:rPr lang="en-US" sz="1050" baseline="0" dirty="0" smtClean="0"/>
              <a:t> Public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79915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Updated Prototype - Results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5265" y="6024691"/>
            <a:ext cx="68675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1050" b="1" dirty="0"/>
          </a:p>
          <a:p>
            <a:pPr algn="l"/>
            <a:r>
              <a:rPr lang="en-US" sz="1050" dirty="0" smtClean="0"/>
              <a:t>ERCOT</a:t>
            </a:r>
            <a:r>
              <a:rPr lang="en-US" sz="1050" baseline="0" dirty="0" smtClean="0"/>
              <a:t> Public</a:t>
            </a:r>
            <a:endParaRPr lang="en-US" sz="105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38" y="653146"/>
            <a:ext cx="8336478" cy="5371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9038" y="1654131"/>
            <a:ext cx="1318161" cy="10925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Load + Generation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0754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Updated Prototype - Results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5265" y="6024691"/>
            <a:ext cx="68675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1050" b="1" dirty="0"/>
          </a:p>
          <a:p>
            <a:pPr algn="l"/>
            <a:r>
              <a:rPr lang="en-US" sz="1050" dirty="0" smtClean="0"/>
              <a:t>ERCOT</a:t>
            </a:r>
            <a:r>
              <a:rPr lang="en-US" sz="1050" baseline="0" dirty="0" smtClean="0"/>
              <a:t> Public</a:t>
            </a:r>
            <a:endParaRPr lang="en-US" sz="105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49" y="653126"/>
            <a:ext cx="8288989" cy="5371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79663" y="1733797"/>
            <a:ext cx="1318161" cy="77189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No Load or Generation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378024" y="2729316"/>
            <a:ext cx="1318161" cy="80330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Generation Only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379663" y="3734494"/>
            <a:ext cx="1304647" cy="84937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Load Only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366149" y="4726260"/>
            <a:ext cx="1318161" cy="74825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Load + Generation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05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Updated Prototype - Results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5265" y="6024691"/>
            <a:ext cx="68675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1050" b="1" dirty="0"/>
          </a:p>
          <a:p>
            <a:pPr algn="l"/>
            <a:r>
              <a:rPr lang="en-US" sz="1050" dirty="0" smtClean="0"/>
              <a:t>ERCOT</a:t>
            </a:r>
            <a:r>
              <a:rPr lang="en-US" sz="1050" baseline="0" dirty="0" smtClean="0"/>
              <a:t> Public</a:t>
            </a:r>
            <a:endParaRPr lang="en-US" sz="1050" dirty="0"/>
          </a:p>
        </p:txBody>
      </p:sp>
      <p:sp>
        <p:nvSpPr>
          <p:cNvPr id="3" name="TextBox 2"/>
          <p:cNvSpPr txBox="1"/>
          <p:nvPr/>
        </p:nvSpPr>
        <p:spPr>
          <a:xfrm>
            <a:off x="1318180" y="2612574"/>
            <a:ext cx="680026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Exposure Analysis</a:t>
            </a:r>
          </a:p>
          <a:p>
            <a:r>
              <a:rPr lang="en-US" sz="4800" b="1" dirty="0" smtClean="0"/>
              <a:t>3 years price lookback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119075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Updated Prototype - Results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5265" y="6024691"/>
            <a:ext cx="68675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1050" b="1" dirty="0"/>
          </a:p>
          <a:p>
            <a:pPr algn="l"/>
            <a:r>
              <a:rPr lang="en-US" sz="1050" dirty="0" smtClean="0"/>
              <a:t>ERCOT</a:t>
            </a:r>
            <a:r>
              <a:rPr lang="en-US" sz="1050" baseline="0" dirty="0" smtClean="0"/>
              <a:t> Public</a:t>
            </a:r>
            <a:endParaRPr lang="en-US" sz="105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68" y="651039"/>
            <a:ext cx="8255071" cy="5373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256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Updated Prototype - Results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5265" y="6024691"/>
            <a:ext cx="68675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1050" b="1" dirty="0"/>
          </a:p>
          <a:p>
            <a:pPr algn="l"/>
            <a:r>
              <a:rPr lang="en-US" sz="1050" dirty="0" smtClean="0"/>
              <a:t>ERCOT</a:t>
            </a:r>
            <a:r>
              <a:rPr lang="en-US" sz="1050" baseline="0" dirty="0" smtClean="0"/>
              <a:t> Public</a:t>
            </a:r>
            <a:endParaRPr lang="en-US" sz="105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87" y="652683"/>
            <a:ext cx="8422575" cy="5383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49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Updated Prototype - Results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5265" y="6024691"/>
            <a:ext cx="68675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1050" b="1" dirty="0"/>
          </a:p>
          <a:p>
            <a:pPr algn="l"/>
            <a:r>
              <a:rPr lang="en-US" sz="1050" dirty="0" smtClean="0"/>
              <a:t>ERCOT</a:t>
            </a:r>
            <a:r>
              <a:rPr lang="en-US" sz="1050" baseline="0" dirty="0" smtClean="0"/>
              <a:t> Public</a:t>
            </a:r>
            <a:endParaRPr lang="en-US" sz="105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33" y="651045"/>
            <a:ext cx="8314482" cy="5373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41813" y="2024486"/>
            <a:ext cx="1318161" cy="109252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No Load or Generation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7023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Updated Prototype - Results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5265" y="6024691"/>
            <a:ext cx="68675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1050" b="1" dirty="0"/>
          </a:p>
          <a:p>
            <a:pPr algn="l"/>
            <a:r>
              <a:rPr lang="en-US" sz="1050" dirty="0" smtClean="0"/>
              <a:t>ERCOT</a:t>
            </a:r>
            <a:r>
              <a:rPr lang="en-US" sz="1050" baseline="0" dirty="0" smtClean="0"/>
              <a:t> Public</a:t>
            </a:r>
            <a:endParaRPr lang="en-US" sz="105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25" y="653125"/>
            <a:ext cx="8422238" cy="5371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04633" y="2016829"/>
            <a:ext cx="1318161" cy="10925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Generation Only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4714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Updated Prototype - Results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5265" y="6024691"/>
            <a:ext cx="68675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1050" b="1" dirty="0"/>
          </a:p>
          <a:p>
            <a:pPr algn="l"/>
            <a:r>
              <a:rPr lang="en-US" sz="1050" dirty="0" smtClean="0"/>
              <a:t>ERCOT</a:t>
            </a:r>
            <a:r>
              <a:rPr lang="en-US" sz="1050" baseline="0" dirty="0" smtClean="0"/>
              <a:t> Public</a:t>
            </a:r>
            <a:endParaRPr lang="en-US" sz="105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64" y="657045"/>
            <a:ext cx="8274475" cy="5343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88740" y="2020755"/>
            <a:ext cx="1318161" cy="109252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Load Only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3518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Updated Prototype - Results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5265" y="6024691"/>
            <a:ext cx="68675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1050" b="1" dirty="0"/>
          </a:p>
          <a:p>
            <a:pPr algn="l"/>
            <a:r>
              <a:rPr lang="en-US" sz="1050" dirty="0" smtClean="0"/>
              <a:t>ERCOT</a:t>
            </a:r>
            <a:r>
              <a:rPr lang="en-US" sz="1050" baseline="0" dirty="0" smtClean="0"/>
              <a:t> Public</a:t>
            </a:r>
            <a:endParaRPr lang="en-US" sz="105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51" y="651034"/>
            <a:ext cx="8370512" cy="5373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77377" y="2020532"/>
            <a:ext cx="1318161" cy="10925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Load + Generation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2818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Updated Prototype - Results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5265" y="6024691"/>
            <a:ext cx="68675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1050" b="1" dirty="0"/>
          </a:p>
          <a:p>
            <a:pPr algn="l"/>
            <a:r>
              <a:rPr lang="en-US" sz="1050" dirty="0" smtClean="0"/>
              <a:t>ERCOT</a:t>
            </a:r>
            <a:r>
              <a:rPr lang="en-US" sz="1050" baseline="0" dirty="0" smtClean="0"/>
              <a:t> Public</a:t>
            </a:r>
            <a:endParaRPr lang="en-US" sz="105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00" y="653126"/>
            <a:ext cx="8300852" cy="5415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39339" y="2307720"/>
            <a:ext cx="1318161" cy="77189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No Load or Generation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437700" y="3136989"/>
            <a:ext cx="1318161" cy="80330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Generation Only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439339" y="3987792"/>
            <a:ext cx="1304647" cy="84937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Load Only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425825" y="4908308"/>
            <a:ext cx="1318161" cy="74825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Load + Generation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3603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Updated Prototype Shortfalls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98500" y="673861"/>
            <a:ext cx="74168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Prices do not include replacement of historic price caps with current price caps.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Prices prior to June 2014 do not include Operating Reserve Price Adders.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Very minimal validation has been performed due to time and resource constraints.  Results shall be viewed as indicative only.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The prototype is limited to calculation and comparison of RTLE+DALE values only.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Impact of NPRR638 on MCE and overall TPE is out of scope for this prototype. A significant proportion of Counter-Parties’ collateral requirements continue to be driven by MCE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5265" y="6024691"/>
            <a:ext cx="68675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1050" b="1" dirty="0"/>
          </a:p>
          <a:p>
            <a:pPr algn="l"/>
            <a:r>
              <a:rPr lang="en-US" sz="1050" dirty="0" smtClean="0"/>
              <a:t>ERCOT</a:t>
            </a:r>
            <a:r>
              <a:rPr lang="en-US" sz="1050" baseline="0" dirty="0" smtClean="0"/>
              <a:t> Public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52111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Updated Prototype - Results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5265" y="6024691"/>
            <a:ext cx="68675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1050" b="1" dirty="0"/>
          </a:p>
          <a:p>
            <a:pPr algn="l"/>
            <a:r>
              <a:rPr lang="en-US" sz="1050" dirty="0" smtClean="0"/>
              <a:t>ERCOT</a:t>
            </a:r>
            <a:r>
              <a:rPr lang="en-US" sz="1050" baseline="0" dirty="0" smtClean="0"/>
              <a:t> Public</a:t>
            </a:r>
            <a:endParaRPr lang="en-US" sz="1050" dirty="0"/>
          </a:p>
        </p:txBody>
      </p:sp>
      <p:sp>
        <p:nvSpPr>
          <p:cNvPr id="3" name="TextBox 2"/>
          <p:cNvSpPr txBox="1"/>
          <p:nvPr/>
        </p:nvSpPr>
        <p:spPr>
          <a:xfrm>
            <a:off x="1318180" y="2612574"/>
            <a:ext cx="662873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Exposure Analysis</a:t>
            </a:r>
          </a:p>
          <a:p>
            <a:r>
              <a:rPr lang="en-US" sz="4800" b="1" dirty="0" smtClean="0"/>
              <a:t>1 year price lookback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59892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Updated Prototype - Results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5265" y="6024691"/>
            <a:ext cx="68675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1050" b="1" dirty="0"/>
          </a:p>
          <a:p>
            <a:pPr algn="l"/>
            <a:r>
              <a:rPr lang="en-US" sz="1050" dirty="0" smtClean="0"/>
              <a:t>ERCOT</a:t>
            </a:r>
            <a:r>
              <a:rPr lang="en-US" sz="1050" baseline="0" dirty="0" smtClean="0"/>
              <a:t> Public</a:t>
            </a:r>
            <a:endParaRPr lang="en-US" sz="105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26" y="653126"/>
            <a:ext cx="8327237" cy="5371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589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Updated Prototype - Results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5265" y="6024691"/>
            <a:ext cx="68675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1050" b="1" dirty="0"/>
          </a:p>
          <a:p>
            <a:pPr algn="l"/>
            <a:r>
              <a:rPr lang="en-US" sz="1050" dirty="0" smtClean="0"/>
              <a:t>ERCOT</a:t>
            </a:r>
            <a:r>
              <a:rPr lang="en-US" sz="1050" baseline="0" dirty="0" smtClean="0"/>
              <a:t> Public</a:t>
            </a:r>
            <a:endParaRPr lang="en-US" sz="105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00" y="653125"/>
            <a:ext cx="8362863" cy="5371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673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Updated Prototype - Results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5265" y="6024691"/>
            <a:ext cx="68675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1050" b="1" dirty="0"/>
          </a:p>
          <a:p>
            <a:pPr algn="l"/>
            <a:r>
              <a:rPr lang="en-US" sz="1050" dirty="0" smtClean="0"/>
              <a:t>ERCOT</a:t>
            </a:r>
            <a:r>
              <a:rPr lang="en-US" sz="1050" baseline="0" dirty="0" smtClean="0"/>
              <a:t> Public</a:t>
            </a:r>
            <a:endParaRPr lang="en-US" sz="105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88" y="652684"/>
            <a:ext cx="8374738" cy="5372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8219" y="2024486"/>
            <a:ext cx="1318161" cy="109252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No Load or Generation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4211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Updated Prototype - Results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5265" y="6024691"/>
            <a:ext cx="68675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1050" b="1" dirty="0"/>
          </a:p>
          <a:p>
            <a:pPr algn="l"/>
            <a:r>
              <a:rPr lang="en-US" sz="1050" dirty="0" smtClean="0"/>
              <a:t>ERCOT</a:t>
            </a:r>
            <a:r>
              <a:rPr lang="en-US" sz="1050" baseline="0" dirty="0" smtClean="0"/>
              <a:t> Public</a:t>
            </a:r>
            <a:endParaRPr lang="en-US" sz="105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25" y="648157"/>
            <a:ext cx="8422238" cy="5376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27500" y="2016834"/>
            <a:ext cx="1318161" cy="10925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Generation Only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8343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Updated Prototype - Results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5265" y="6024691"/>
            <a:ext cx="68675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1050" b="1" dirty="0"/>
          </a:p>
          <a:p>
            <a:pPr algn="l"/>
            <a:r>
              <a:rPr lang="en-US" sz="1050" dirty="0" smtClean="0"/>
              <a:t>ERCOT</a:t>
            </a:r>
            <a:r>
              <a:rPr lang="en-US" sz="1050" baseline="0" dirty="0" smtClean="0"/>
              <a:t> Public</a:t>
            </a:r>
            <a:endParaRPr lang="en-US" sz="105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375" y="653126"/>
            <a:ext cx="8300852" cy="5371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11620" y="2022254"/>
            <a:ext cx="1318161" cy="109252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Load Only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8343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Updated Prototype - Results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5265" y="6024691"/>
            <a:ext cx="68675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1050" b="1" dirty="0"/>
          </a:p>
          <a:p>
            <a:pPr algn="l"/>
            <a:r>
              <a:rPr lang="en-US" sz="1050" dirty="0" smtClean="0"/>
              <a:t>ERCOT</a:t>
            </a:r>
            <a:r>
              <a:rPr lang="en-US" sz="1050" baseline="0" dirty="0" smtClean="0"/>
              <a:t> Public</a:t>
            </a:r>
            <a:endParaRPr lang="en-US" sz="105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25" y="653126"/>
            <a:ext cx="8324603" cy="5371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2793" y="2032404"/>
            <a:ext cx="1318161" cy="10925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Load + Generation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8343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Updated Prototype - Results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5265" y="6024691"/>
            <a:ext cx="68675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1050" b="1" dirty="0"/>
          </a:p>
          <a:p>
            <a:pPr algn="l"/>
            <a:r>
              <a:rPr lang="en-US" sz="1050" dirty="0" smtClean="0"/>
              <a:t>ERCOT</a:t>
            </a:r>
            <a:r>
              <a:rPr lang="en-US" sz="1050" baseline="0" dirty="0" smtClean="0"/>
              <a:t> Public</a:t>
            </a:r>
            <a:endParaRPr lang="en-US" sz="105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89" y="653126"/>
            <a:ext cx="8339074" cy="5371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27163" y="2232547"/>
            <a:ext cx="1318161" cy="77189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No Load or Generation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425524" y="3061816"/>
            <a:ext cx="1318161" cy="80330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Generation Only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427163" y="3912619"/>
            <a:ext cx="1304647" cy="84937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Load Only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413649" y="4833135"/>
            <a:ext cx="1318161" cy="74825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Load + Generation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8343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408487" y="2437800"/>
            <a:ext cx="3758677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sz="4800" kern="0" dirty="0" smtClean="0"/>
              <a:t>Questions</a:t>
            </a:r>
            <a:endParaRPr lang="en-US" sz="4800" kern="0" dirty="0"/>
          </a:p>
        </p:txBody>
      </p:sp>
      <p:sp>
        <p:nvSpPr>
          <p:cNvPr id="4" name="TextBox 3"/>
          <p:cNvSpPr txBox="1"/>
          <p:nvPr/>
        </p:nvSpPr>
        <p:spPr>
          <a:xfrm>
            <a:off x="1065265" y="6024691"/>
            <a:ext cx="68675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1050" b="1" dirty="0"/>
          </a:p>
          <a:p>
            <a:pPr algn="l"/>
            <a:r>
              <a:rPr lang="en-US" sz="1050" dirty="0" smtClean="0"/>
              <a:t>ERCOT</a:t>
            </a:r>
            <a:r>
              <a:rPr lang="en-US" sz="1050" baseline="0" dirty="0" smtClean="0"/>
              <a:t> </a:t>
            </a:r>
            <a:r>
              <a:rPr lang="en-US" sz="1050" dirty="0" smtClean="0"/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117258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Updated Prototype - Scenarios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98499" y="960741"/>
            <a:ext cx="7934861" cy="6201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prototype was executed for </a:t>
            </a:r>
            <a:r>
              <a:rPr lang="en-US" dirty="0" smtClean="0"/>
              <a:t>volumetric analysis </a:t>
            </a:r>
            <a:r>
              <a:rPr lang="en-US" dirty="0"/>
              <a:t>as detailed below with </a:t>
            </a:r>
            <a:r>
              <a:rPr lang="en-US" i="1" dirty="0" err="1"/>
              <a:t>ldq</a:t>
            </a:r>
            <a:r>
              <a:rPr lang="en-US" dirty="0"/>
              <a:t> (Day Ahead look-back) at 1 and </a:t>
            </a:r>
            <a:r>
              <a:rPr lang="en-US" i="1" dirty="0" err="1"/>
              <a:t>lrq</a:t>
            </a:r>
            <a:r>
              <a:rPr lang="en-US" dirty="0"/>
              <a:t> (Real Time look- back) at 1, 3, 5, 7, and 10 days:</a:t>
            </a:r>
          </a:p>
          <a:p>
            <a:pPr marL="742950" lvl="2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/>
              <a:t>01/28/2014 through 12/31/2014 for 1-year look-back with 2014 prices substituted for 2013.</a:t>
            </a:r>
          </a:p>
          <a:p>
            <a:pPr marL="742950" lvl="2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/>
              <a:t>01/28/2014 through 02/28/2015 for 3-year look-back using prices from 2011 through 2015.</a:t>
            </a:r>
          </a:p>
          <a:p>
            <a:pPr lvl="1">
              <a:spcAft>
                <a:spcPts val="600"/>
              </a:spcAft>
            </a:pPr>
            <a:endParaRPr lang="en-US" dirty="0"/>
          </a:p>
          <a:p>
            <a:pPr marL="285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The prototype was executed for exposure analysis for the following scenarios: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smtClean="0"/>
              <a:t>RTLE+DALE </a:t>
            </a:r>
            <a:r>
              <a:rPr lang="en-US" dirty="0"/>
              <a:t>with 5-, 7-, 9-, 12- and 14-day averaging of RTM and DAM volumes (parameters </a:t>
            </a:r>
            <a:r>
              <a:rPr lang="en-US" i="1" dirty="0" err="1"/>
              <a:t>er</a:t>
            </a:r>
            <a:r>
              <a:rPr lang="en-US" i="1" dirty="0"/>
              <a:t> </a:t>
            </a:r>
            <a:r>
              <a:rPr lang="en-US" dirty="0"/>
              <a:t>and</a:t>
            </a:r>
            <a:r>
              <a:rPr lang="en-US" i="1" dirty="0"/>
              <a:t> </a:t>
            </a:r>
            <a:r>
              <a:rPr lang="en-US" i="1" dirty="0" err="1"/>
              <a:t>ed</a:t>
            </a:r>
            <a:r>
              <a:rPr lang="en-US" dirty="0"/>
              <a:t>)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/>
              <a:t>Historical price horizons of one and three years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/>
              <a:t>Price confidence </a:t>
            </a:r>
            <a:r>
              <a:rPr lang="en-US" dirty="0" smtClean="0"/>
              <a:t>level fixed </a:t>
            </a:r>
            <a:r>
              <a:rPr lang="en-US" dirty="0"/>
              <a:t>at P84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/>
              <a:t>Selection for traders-only, load-only, generation-only and both generation and load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spcAft>
                <a:spcPts val="600"/>
              </a:spcAft>
            </a:pP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5265" y="6024691"/>
            <a:ext cx="68675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1050" b="1" dirty="0"/>
          </a:p>
          <a:p>
            <a:pPr algn="l"/>
            <a:r>
              <a:rPr lang="en-US" sz="1050" dirty="0" smtClean="0"/>
              <a:t>ERCOT</a:t>
            </a:r>
            <a:r>
              <a:rPr lang="en-US" sz="1050" baseline="0" dirty="0" smtClean="0"/>
              <a:t> Public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425553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Updated Prototype - Observations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98500" y="960741"/>
            <a:ext cx="7416800" cy="47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Aft>
                <a:spcPts val="600"/>
              </a:spcAft>
            </a:pPr>
            <a:r>
              <a:rPr lang="en-US" dirty="0" smtClean="0"/>
              <a:t>Observations on updated results of MAX lookback scenarios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Volumetric exposure is highly sensitive to lookback days</a:t>
            </a:r>
          </a:p>
          <a:p>
            <a:pPr marL="1200150" lvl="2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smtClean="0"/>
              <a:t>CRIM has also noted that MAX lookback results in misalignment of long and short positions for Counter-Parties with both load and generation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As expected, RTLE and DALE increase with increase in price confidence levels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The exposure volatility is greatest for Counter-Parties with both load and generation</a:t>
            </a:r>
          </a:p>
          <a:p>
            <a:pPr marL="1200150" lvl="2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smtClean="0"/>
              <a:t>A higher (&gt;60%) concentration of  imbalance volume is also concentrated with this category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Volatility of Resource Node settlement point prices causes generators to receive materially greater credits than load is charged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5265" y="6024691"/>
            <a:ext cx="68675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1050" b="1" dirty="0"/>
          </a:p>
          <a:p>
            <a:pPr algn="l"/>
            <a:r>
              <a:rPr lang="en-US" sz="1050" dirty="0" smtClean="0"/>
              <a:t>ERCOT</a:t>
            </a:r>
            <a:r>
              <a:rPr lang="en-US" sz="1050" baseline="0" dirty="0" smtClean="0"/>
              <a:t> Public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56883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Updated Prototype - Observations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98500" y="751650"/>
            <a:ext cx="7416800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Volatility reduced as number of averaging days increases from 5 through 14.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As designed, RTLE+DALE exposure follows historic price patterns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Data </a:t>
            </a:r>
            <a:r>
              <a:rPr lang="en-US" dirty="0" smtClean="0"/>
              <a:t>from past 4 years </a:t>
            </a:r>
            <a:r>
              <a:rPr lang="en-US" dirty="0" smtClean="0"/>
              <a:t>indicate </a:t>
            </a:r>
            <a:r>
              <a:rPr lang="en-US" dirty="0" smtClean="0"/>
              <a:t>that ERCOT market-wide exposure is relatively high during winter and shoulder months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Using only 1 year of price lookback could result in skewed exposure as size of statistical sample is not large enough</a:t>
            </a:r>
          </a:p>
          <a:p>
            <a:pPr marL="1200150" lvl="2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smtClean="0"/>
              <a:t>P84 discards only top 3 prices of tail end</a:t>
            </a:r>
          </a:p>
          <a:p>
            <a:pPr marL="1200150" lvl="2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smtClean="0"/>
              <a:t>This could result in very high exposures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Using </a:t>
            </a:r>
            <a:r>
              <a:rPr lang="en-US" dirty="0" smtClean="0"/>
              <a:t>3 years </a:t>
            </a:r>
            <a:r>
              <a:rPr lang="en-US" dirty="0"/>
              <a:t>of price lookback could result in </a:t>
            </a:r>
            <a:r>
              <a:rPr lang="en-US" dirty="0" smtClean="0"/>
              <a:t>shaping the exposure to match the risk</a:t>
            </a:r>
          </a:p>
          <a:p>
            <a:pPr marL="1200150" lvl="2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smtClean="0"/>
              <a:t>During winter (February) and shoulder months (September and October)</a:t>
            </a:r>
          </a:p>
          <a:p>
            <a:pPr marL="1200150" lvl="2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smtClean="0"/>
              <a:t>New exposure is ramped up during June, July and August</a:t>
            </a:r>
            <a:endParaRPr lang="en-US" dirty="0"/>
          </a:p>
          <a:p>
            <a:pPr marL="12001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065265" y="6024691"/>
            <a:ext cx="68675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1050" b="1" dirty="0"/>
          </a:p>
          <a:p>
            <a:pPr algn="l"/>
            <a:r>
              <a:rPr lang="en-US" sz="1050" dirty="0" smtClean="0"/>
              <a:t>ERCOT</a:t>
            </a:r>
            <a:r>
              <a:rPr lang="en-US" sz="1050" baseline="0" dirty="0" smtClean="0"/>
              <a:t> Public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39009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Updated Prototype - Results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5265" y="6024691"/>
            <a:ext cx="68675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1050" b="1" dirty="0"/>
          </a:p>
          <a:p>
            <a:pPr algn="l"/>
            <a:r>
              <a:rPr lang="en-US" sz="1050" dirty="0" smtClean="0"/>
              <a:t>ERCOT</a:t>
            </a:r>
            <a:r>
              <a:rPr lang="en-US" sz="1050" baseline="0" dirty="0" smtClean="0"/>
              <a:t> Public</a:t>
            </a:r>
            <a:endParaRPr lang="en-US" sz="1050" dirty="0"/>
          </a:p>
        </p:txBody>
      </p:sp>
      <p:sp>
        <p:nvSpPr>
          <p:cNvPr id="3" name="TextBox 2"/>
          <p:cNvSpPr txBox="1"/>
          <p:nvPr/>
        </p:nvSpPr>
        <p:spPr>
          <a:xfrm>
            <a:off x="2030680" y="2719449"/>
            <a:ext cx="43761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Price Analysis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13236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Updated Prototype - Results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5265" y="6024691"/>
            <a:ext cx="68675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1050" b="1" dirty="0"/>
          </a:p>
          <a:p>
            <a:pPr algn="l"/>
            <a:r>
              <a:rPr lang="en-US" sz="1050" dirty="0" smtClean="0"/>
              <a:t>ERCOT</a:t>
            </a:r>
            <a:r>
              <a:rPr lang="en-US" sz="1050" baseline="0" dirty="0" smtClean="0"/>
              <a:t> Public</a:t>
            </a:r>
            <a:endParaRPr lang="en-US" sz="105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43" y="652683"/>
            <a:ext cx="8406120" cy="5372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87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Updated Prototype - Results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5265" y="6024691"/>
            <a:ext cx="68675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1050" b="1" dirty="0"/>
          </a:p>
          <a:p>
            <a:pPr algn="l"/>
            <a:r>
              <a:rPr lang="en-US" sz="1050" dirty="0" smtClean="0"/>
              <a:t>ERCOT</a:t>
            </a:r>
            <a:r>
              <a:rPr lang="en-US" sz="1050" baseline="0" dirty="0" smtClean="0"/>
              <a:t> Public</a:t>
            </a:r>
            <a:endParaRPr lang="en-US" sz="105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42" y="668921"/>
            <a:ext cx="8412421" cy="5272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847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RCOT Colors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056BB8"/>
      </a:accent2>
      <a:accent3>
        <a:srgbClr val="680546"/>
      </a:accent3>
      <a:accent4>
        <a:srgbClr val="FDC709"/>
      </a:accent4>
      <a:accent5>
        <a:srgbClr val="E5E5E2"/>
      </a:accent5>
      <a:accent6>
        <a:srgbClr val="1F8A4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ERCOT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1B5026"/>
      </a:accent2>
      <a:accent3>
        <a:srgbClr val="0F1423"/>
      </a:accent3>
      <a:accent4>
        <a:srgbClr val="400E22"/>
      </a:accent4>
      <a:accent5>
        <a:srgbClr val="E5E5E2"/>
      </a:accent5>
      <a:accent6>
        <a:srgbClr val="86878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B6C32BA7893B4D8D08DA703C6B8599" ma:contentTypeVersion="0" ma:contentTypeDescription="Create a new document." ma:contentTypeScope="" ma:versionID="438847a72b75665982a8a359f97ca60b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429eac13a7923d6b47fc28e8f4096b10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C9659B9-8752-4DC3-8CFE-950F74D5E7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415F47F-7D5D-471B-8776-0C8510553D2F}">
  <ds:schemaRefs>
    <ds:schemaRef ds:uri="http://purl.org/dc/terms/"/>
    <ds:schemaRef ds:uri="http://schemas.microsoft.com/office/infopath/2007/PartnerControls"/>
    <ds:schemaRef ds:uri="http://purl.org/dc/elements/1.1/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c34af464-7aa1-4edd-9be4-83dffc1cb926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13503</TotalTime>
  <Words>864</Words>
  <Application>Microsoft Office PowerPoint</Application>
  <PresentationFormat>On-screen Show (4:3)</PresentationFormat>
  <Paragraphs>188</Paragraphs>
  <Slides>38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0" baseType="lpstr">
      <vt:lpstr>Office Theme</vt:lpstr>
      <vt:lpstr>Custom Design</vt:lpstr>
      <vt:lpstr>PowerPoint Presentation</vt:lpstr>
      <vt:lpstr>Updated Prototype - Fixes</vt:lpstr>
      <vt:lpstr>Updated Prototype Shortfalls</vt:lpstr>
      <vt:lpstr>Updated Prototype - Scenarios</vt:lpstr>
      <vt:lpstr>Updated Prototype - Observations</vt:lpstr>
      <vt:lpstr>Updated Prototype - Observations</vt:lpstr>
      <vt:lpstr>Updated Prototype - Results</vt:lpstr>
      <vt:lpstr>Updated Prototype - Results</vt:lpstr>
      <vt:lpstr>Updated Prototype - Results</vt:lpstr>
      <vt:lpstr>Updated Prototype - Results</vt:lpstr>
      <vt:lpstr>Updated Prototype - Results</vt:lpstr>
      <vt:lpstr>Updated Prototype - Results</vt:lpstr>
      <vt:lpstr>Updated Prototype - Results</vt:lpstr>
      <vt:lpstr>Updated Prototype - Results</vt:lpstr>
      <vt:lpstr>Updated Prototype - Results</vt:lpstr>
      <vt:lpstr>Updated Prototype - Results</vt:lpstr>
      <vt:lpstr>Updated Prototype - Results</vt:lpstr>
      <vt:lpstr>Updated Prototype - Results</vt:lpstr>
      <vt:lpstr>Updated Prototype - Results</vt:lpstr>
      <vt:lpstr>Updated Prototype - Results</vt:lpstr>
      <vt:lpstr>Updated Prototype - Results</vt:lpstr>
      <vt:lpstr>Updated Prototype - Results</vt:lpstr>
      <vt:lpstr>Updated Prototype - Results</vt:lpstr>
      <vt:lpstr>Updated Prototype - Results</vt:lpstr>
      <vt:lpstr>Updated Prototype - Results</vt:lpstr>
      <vt:lpstr>Updated Prototype - Results</vt:lpstr>
      <vt:lpstr>Updated Prototype - Results</vt:lpstr>
      <vt:lpstr>Updated Prototype - Results</vt:lpstr>
      <vt:lpstr>Updated Prototype - Results</vt:lpstr>
      <vt:lpstr>Updated Prototype - Results</vt:lpstr>
      <vt:lpstr>Updated Prototype - Results</vt:lpstr>
      <vt:lpstr>Updated Prototype - Results</vt:lpstr>
      <vt:lpstr>Updated Prototype - Results</vt:lpstr>
      <vt:lpstr>Updated Prototype - Results</vt:lpstr>
      <vt:lpstr>Updated Prototype - Results</vt:lpstr>
      <vt:lpstr>Updated Prototype - Results</vt:lpstr>
      <vt:lpstr>Updated Prototype - Results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Ruane, Mark</cp:lastModifiedBy>
  <cp:revision>398</cp:revision>
  <cp:lastPrinted>2015-02-13T20:57:01Z</cp:lastPrinted>
  <dcterms:created xsi:type="dcterms:W3CDTF">2010-04-12T23:12:02Z</dcterms:created>
  <dcterms:modified xsi:type="dcterms:W3CDTF">2015-05-18T13:29:26Z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0x0101000EB6C32BA7893B4D8D08DA703C6B8599</vt:lpwstr>
  </property>
</Properties>
</file>