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sldIdLst>
    <p:sldId id="287" r:id="rId6"/>
    <p:sldId id="281" r:id="rId7"/>
    <p:sldId id="282" r:id="rId8"/>
    <p:sldId id="290" r:id="rId9"/>
    <p:sldId id="289" r:id="rId10"/>
    <p:sldId id="283" r:id="rId11"/>
    <p:sldId id="288" r:id="rId12"/>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94595" autoAdjust="0"/>
  </p:normalViewPr>
  <p:slideViewPr>
    <p:cSldViewPr snapToGrid="0" snapToObjects="1" showGuides="1">
      <p:cViewPr>
        <p:scale>
          <a:sx n="108" d="100"/>
          <a:sy n="108" d="100"/>
        </p:scale>
        <p:origin x="-78" y="102"/>
      </p:cViewPr>
      <p:guideLst>
        <p:guide orient="horz" pos="2544"/>
        <p:guide orient="horz" pos="90"/>
        <p:guide orient="horz" pos="493"/>
        <p:guide pos="5057"/>
        <p:guide pos="696"/>
        <p:guide pos="28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6" d="100"/>
        <a:sy n="11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A331610-3CDA-4053-9E78-2278BDE1581A}" type="datetimeFigureOut">
              <a:rPr lang="en-US"/>
              <a:pPr>
                <a:defRPr/>
              </a:pPr>
              <a:t>5/14/2015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D2F89F-7DB9-4057-821C-D95B069AD379}" type="slidenum">
              <a:rPr lang="en-US"/>
              <a:pPr>
                <a:defRPr/>
              </a:pPr>
              <a:t>‹#›</a:t>
            </a:fld>
            <a:endParaRPr lang="en-US" dirty="0"/>
          </a:p>
        </p:txBody>
      </p:sp>
    </p:spTree>
    <p:extLst>
      <p:ext uri="{BB962C8B-B14F-4D97-AF65-F5344CB8AC3E}">
        <p14:creationId xmlns:p14="http://schemas.microsoft.com/office/powerpoint/2010/main" val="263313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2B5F3F-484D-4769-84F8-89CD00954802}" type="datetimeFigureOut">
              <a:rPr lang="en-US"/>
              <a:pPr>
                <a:defRPr/>
              </a:pPr>
              <a:t>5/14/2015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49EDA0-AEA6-43D0-A938-7A35B0BD349C}" type="slidenum">
              <a:rPr lang="en-US"/>
              <a:pPr>
                <a:defRPr/>
              </a:pPr>
              <a:t>‹#›</a:t>
            </a:fld>
            <a:endParaRPr lang="en-US" dirty="0"/>
          </a:p>
        </p:txBody>
      </p:sp>
    </p:spTree>
    <p:extLst>
      <p:ext uri="{BB962C8B-B14F-4D97-AF65-F5344CB8AC3E}">
        <p14:creationId xmlns:p14="http://schemas.microsoft.com/office/powerpoint/2010/main" val="3402789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302258E-3CB9-4F1E-B86F-4F05C20AC96C}" type="datetimeFigureOut">
              <a:rPr lang="en-US"/>
              <a:pPr>
                <a:defRPr/>
              </a:pPr>
              <a:t>5/14/2015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BA7068-11C8-4020-A340-73BA64380D81}" type="slidenum">
              <a:rPr lang="en-US"/>
              <a:pPr>
                <a:defRPr/>
              </a:pPr>
              <a:t>‹#›</a:t>
            </a:fld>
            <a:endParaRPr lang="en-US" dirty="0"/>
          </a:p>
        </p:txBody>
      </p:sp>
    </p:spTree>
    <p:extLst>
      <p:ext uri="{BB962C8B-B14F-4D97-AF65-F5344CB8AC3E}">
        <p14:creationId xmlns:p14="http://schemas.microsoft.com/office/powerpoint/2010/main" val="2165889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36A1DE-E77E-46D0-8215-F795D827A4AB}" type="datetimeFigureOut">
              <a:rPr lang="en-US"/>
              <a:pPr>
                <a:defRPr/>
              </a:pPr>
              <a:t>5/14/2015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EDE9FCB-C54D-4ADA-9F12-493D8F05A248}" type="slidenum">
              <a:rPr lang="en-US"/>
              <a:pPr>
                <a:defRPr/>
              </a:pPr>
              <a:t>‹#›</a:t>
            </a:fld>
            <a:endParaRPr lang="en-US" dirty="0"/>
          </a:p>
        </p:txBody>
      </p:sp>
    </p:spTree>
    <p:extLst>
      <p:ext uri="{BB962C8B-B14F-4D97-AF65-F5344CB8AC3E}">
        <p14:creationId xmlns:p14="http://schemas.microsoft.com/office/powerpoint/2010/main" val="3581119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2300F9-C65E-4571-8FC2-735C36BF7020}" type="datetimeFigureOut">
              <a:rPr lang="en-US"/>
              <a:pPr>
                <a:defRPr/>
              </a:pPr>
              <a:t>5/14/2015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CC83E6-4885-48C2-B15B-1A032C667C34}" type="slidenum">
              <a:rPr lang="en-US"/>
              <a:pPr>
                <a:defRPr/>
              </a:pPr>
              <a:t>‹#›</a:t>
            </a:fld>
            <a:endParaRPr lang="en-US" dirty="0"/>
          </a:p>
        </p:txBody>
      </p:sp>
    </p:spTree>
    <p:extLst>
      <p:ext uri="{BB962C8B-B14F-4D97-AF65-F5344CB8AC3E}">
        <p14:creationId xmlns:p14="http://schemas.microsoft.com/office/powerpoint/2010/main" val="370117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DDCBC90-9828-42A3-892A-F6299CC2D2E7}" type="datetimeFigureOut">
              <a:rPr lang="en-US"/>
              <a:pPr>
                <a:defRPr/>
              </a:pPr>
              <a:t>5/14/2015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37BDBD-FF9C-4424-B22A-86EABFA56251}" type="slidenum">
              <a:rPr lang="en-US"/>
              <a:pPr>
                <a:defRPr/>
              </a:pPr>
              <a:t>‹#›</a:t>
            </a:fld>
            <a:endParaRPr lang="en-US" dirty="0"/>
          </a:p>
        </p:txBody>
      </p:sp>
    </p:spTree>
    <p:extLst>
      <p:ext uri="{BB962C8B-B14F-4D97-AF65-F5344CB8AC3E}">
        <p14:creationId xmlns:p14="http://schemas.microsoft.com/office/powerpoint/2010/main" val="427093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838057F-DE4E-4EC5-ADC1-719CFB8B9DB2}" type="datetimeFigureOut">
              <a:rPr lang="en-US"/>
              <a:pPr>
                <a:defRPr/>
              </a:pPr>
              <a:t>5/14/2015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1026EF-74D5-44F7-9F70-502D70A3D3E3}" type="slidenum">
              <a:rPr lang="en-US"/>
              <a:pPr>
                <a:defRPr/>
              </a:pPr>
              <a:t>‹#›</a:t>
            </a:fld>
            <a:endParaRPr lang="en-US" dirty="0"/>
          </a:p>
        </p:txBody>
      </p:sp>
    </p:spTree>
    <p:extLst>
      <p:ext uri="{BB962C8B-B14F-4D97-AF65-F5344CB8AC3E}">
        <p14:creationId xmlns:p14="http://schemas.microsoft.com/office/powerpoint/2010/main" val="3374852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DD8C203-7679-4BCC-8513-8AD89D1D01C9}" type="datetimeFigureOut">
              <a:rPr lang="en-US"/>
              <a:pPr>
                <a:defRPr/>
              </a:pPr>
              <a:t>5/14/2015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C3A62EC-33A0-40E7-81C1-B899FFF159DA}" type="slidenum">
              <a:rPr lang="en-US"/>
              <a:pPr>
                <a:defRPr/>
              </a:pPr>
              <a:t>‹#›</a:t>
            </a:fld>
            <a:endParaRPr lang="en-US" dirty="0"/>
          </a:p>
        </p:txBody>
      </p:sp>
    </p:spTree>
    <p:extLst>
      <p:ext uri="{BB962C8B-B14F-4D97-AF65-F5344CB8AC3E}">
        <p14:creationId xmlns:p14="http://schemas.microsoft.com/office/powerpoint/2010/main" val="824666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514730D-E181-40E4-82D5-934153C56745}" type="datetimeFigureOut">
              <a:rPr lang="en-US"/>
              <a:pPr>
                <a:defRPr/>
              </a:pPr>
              <a:t>5/14/2015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DE989B4-0893-47F8-9187-BC595DB32393}" type="slidenum">
              <a:rPr lang="en-US"/>
              <a:pPr>
                <a:defRPr/>
              </a:pPr>
              <a:t>‹#›</a:t>
            </a:fld>
            <a:endParaRPr lang="en-US" dirty="0"/>
          </a:p>
        </p:txBody>
      </p:sp>
    </p:spTree>
    <p:extLst>
      <p:ext uri="{BB962C8B-B14F-4D97-AF65-F5344CB8AC3E}">
        <p14:creationId xmlns:p14="http://schemas.microsoft.com/office/powerpoint/2010/main" val="3976602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98D5868-FBF5-4F18-9360-14F6D265F20C}" type="datetimeFigureOut">
              <a:rPr lang="en-US"/>
              <a:pPr>
                <a:defRPr/>
              </a:pPr>
              <a:t>5/14/2015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4697023-9D89-4BAF-8831-7CB829B91CAB}" type="slidenum">
              <a:rPr lang="en-US"/>
              <a:pPr>
                <a:defRPr/>
              </a:pPr>
              <a:t>‹#›</a:t>
            </a:fld>
            <a:endParaRPr lang="en-US" dirty="0"/>
          </a:p>
        </p:txBody>
      </p:sp>
    </p:spTree>
    <p:extLst>
      <p:ext uri="{BB962C8B-B14F-4D97-AF65-F5344CB8AC3E}">
        <p14:creationId xmlns:p14="http://schemas.microsoft.com/office/powerpoint/2010/main" val="254871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6353EA59-4324-4DFC-8019-0A1129451610}" type="datetimeFigureOut">
              <a:rPr lang="en-US"/>
              <a:pPr>
                <a:defRPr/>
              </a:pPr>
              <a:t>5/14/2015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E624106-EA22-4D92-B74F-C1380AB1D928}" type="slidenum">
              <a:rPr lang="en-US"/>
              <a:pPr>
                <a:defRPr/>
              </a:pPr>
              <a:t>‹#›</a:t>
            </a:fld>
            <a:endParaRPr lang="en-US" dirty="0">
              <a:solidFill>
                <a:schemeClr val="accent3">
                  <a:shade val="75000"/>
                </a:schemeClr>
              </a:solidFill>
            </a:endParaRPr>
          </a:p>
        </p:txBody>
      </p:sp>
    </p:spTree>
    <p:extLst>
      <p:ext uri="{BB962C8B-B14F-4D97-AF65-F5344CB8AC3E}">
        <p14:creationId xmlns:p14="http://schemas.microsoft.com/office/powerpoint/2010/main" val="3895692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2EF38C9-829E-4C98-ADF6-05A82EA33039}" type="datetimeFigureOut">
              <a:rPr lang="en-US"/>
              <a:pPr>
                <a:defRPr/>
              </a:pPr>
              <a:t>5/14/2015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6E6069-05F1-4D0D-969C-BEC90E3F0ABF}" type="slidenum">
              <a:rPr lang="en-US"/>
              <a:pPr>
                <a:defRPr/>
              </a:pPr>
              <a:t>‹#›</a:t>
            </a:fld>
            <a:endParaRPr lang="en-US" dirty="0"/>
          </a:p>
        </p:txBody>
      </p:sp>
    </p:spTree>
    <p:extLst>
      <p:ext uri="{BB962C8B-B14F-4D97-AF65-F5344CB8AC3E}">
        <p14:creationId xmlns:p14="http://schemas.microsoft.com/office/powerpoint/2010/main" val="369036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6BE0705-9C42-4E0C-A959-064328F6FC99}" type="datetimeFigureOut">
              <a:rPr lang="en-US"/>
              <a:pPr>
                <a:defRPr/>
              </a:pPr>
              <a:t>5/14/2015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34D5C50-EAB5-4562-9FF6-5FE30770E517}" type="slidenum">
              <a:rPr lang="en-US"/>
              <a:pPr>
                <a:defRPr/>
              </a:pPr>
              <a:t>‹#›</a:t>
            </a:fld>
            <a:endParaRPr lang="en-US" dirty="0"/>
          </a:p>
        </p:txBody>
      </p:sp>
      <p:sp>
        <p:nvSpPr>
          <p:cNvPr id="7" name="Rectangle 6"/>
          <p:cNvSpPr/>
          <p:nvPr userDrawn="1"/>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8" name="Picture 7"/>
          <p:cNvPicPr>
            <a:picLocks noChangeAspect="1"/>
          </p:cNvPicPr>
          <p:nvPr userDrawn="1"/>
        </p:nvPicPr>
        <p:blipFill rotWithShape="1">
          <a:blip r:embed="rId13"/>
          <a:srcRect t="9220"/>
          <a:stretch/>
        </p:blipFill>
        <p:spPr>
          <a:xfrm>
            <a:off x="214993" y="-168453"/>
            <a:ext cx="8714015" cy="6634475"/>
          </a:xfrm>
          <a:prstGeom prst="rect">
            <a:avLst/>
          </a:prstGeom>
          <a:effectLst>
            <a:reflection stA="58000" endPos="7000" dir="5400000" sy="-100000" algn="bl" rotWithShape="0"/>
          </a:effectLst>
        </p:spPr>
      </p:pic>
      <p:pic>
        <p:nvPicPr>
          <p:cNvPr id="1033" name="Picture 8" descr="ERCOT cmyk-01.pn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47650" y="6024563"/>
            <a:ext cx="81756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93645" r:id="rId1"/>
    <p:sldLayoutId id="2147493646" r:id="rId2"/>
    <p:sldLayoutId id="2147493647" r:id="rId3"/>
    <p:sldLayoutId id="2147493648" r:id="rId4"/>
    <p:sldLayoutId id="2147493649" r:id="rId5"/>
    <p:sldLayoutId id="2147493650" r:id="rId6"/>
    <p:sldLayoutId id="2147493651" r:id="rId7"/>
    <p:sldLayoutId id="2147493656" r:id="rId8"/>
    <p:sldLayoutId id="2147493652" r:id="rId9"/>
    <p:sldLayoutId id="2147493653" r:id="rId10"/>
    <p:sldLayoutId id="2147493654"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BE45466-1DB6-4ABD-9526-7A382919762B}" type="datetimeFigureOut">
              <a:rPr lang="en-US"/>
              <a:pPr>
                <a:defRPr/>
              </a:pPr>
              <a:t>5/14/2015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7FA8472-F0AE-44DC-8DC4-3CB81519A406}" type="slidenum">
              <a:rPr lang="en-US"/>
              <a:pPr>
                <a:defRPr/>
              </a:pPr>
              <a:t>‹#›</a:t>
            </a:fld>
            <a:endParaRPr lang="en-US" dirty="0"/>
          </a:p>
        </p:txBody>
      </p:sp>
      <p:sp>
        <p:nvSpPr>
          <p:cNvPr id="9" name="Rectangle 8"/>
          <p:cNvSpPr/>
          <p:nvPr userDrawn="1"/>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9"/>
          <p:cNvPicPr>
            <a:picLocks noChangeAspect="1"/>
          </p:cNvPicPr>
          <p:nvPr userDrawn="1"/>
        </p:nvPicPr>
        <p:blipFill rotWithShape="1">
          <a:blip r:embed="rId3"/>
          <a:srcRect t="9220"/>
          <a:stretch/>
        </p:blipFill>
        <p:spPr>
          <a:xfrm>
            <a:off x="214993" y="-168453"/>
            <a:ext cx="8714015" cy="6634475"/>
          </a:xfrm>
          <a:prstGeom prst="rect">
            <a:avLst/>
          </a:prstGeom>
          <a:effectLst>
            <a:reflection stA="58000" endPos="7000" dir="5400000" sy="-100000" algn="bl" rotWithShape="0"/>
          </a:effectLst>
        </p:spPr>
      </p:pic>
    </p:spTree>
  </p:cSld>
  <p:clrMap bg1="lt1" tx1="dk1" bg2="lt2" tx2="dk2" accent1="accent1" accent2="accent2" accent3="accent3" accent4="accent4" accent5="accent5" accent6="accent6" hlink="hlink" folHlink="folHlink"/>
  <p:sldLayoutIdLst>
    <p:sldLayoutId id="2147493655" r:id="rId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13"/>
          <p:cNvGrpSpPr>
            <a:grpSpLocks/>
          </p:cNvGrpSpPr>
          <p:nvPr/>
        </p:nvGrpSpPr>
        <p:grpSpPr bwMode="auto">
          <a:xfrm>
            <a:off x="603250" y="1498600"/>
            <a:ext cx="7727950" cy="3585007"/>
            <a:chOff x="603250" y="546100"/>
            <a:chExt cx="7727950" cy="3584703"/>
          </a:xfrm>
        </p:grpSpPr>
        <p:pic>
          <p:nvPicPr>
            <p:cNvPr id="4099" name="Picture 8" descr="ERCOT cmyk-0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3250" y="546100"/>
              <a:ext cx="245770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Box 9"/>
            <p:cNvSpPr txBox="1">
              <a:spLocks noChangeArrowheads="1"/>
            </p:cNvSpPr>
            <p:nvPr/>
          </p:nvSpPr>
          <p:spPr bwMode="auto">
            <a:xfrm>
              <a:off x="787400" y="2130425"/>
              <a:ext cx="7543800" cy="2000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b="1" dirty="0" smtClean="0"/>
                <a:t>Credit Updates</a:t>
              </a:r>
              <a:endParaRPr lang="en-US" altLang="en-US" sz="1800" b="1" dirty="0"/>
            </a:p>
            <a:p>
              <a:pPr eaLnBrk="1" hangingPunct="1">
                <a:spcBef>
                  <a:spcPct val="0"/>
                </a:spcBef>
                <a:buFontTx/>
                <a:buNone/>
              </a:pPr>
              <a:r>
                <a:rPr lang="en-US" altLang="en-US" sz="2000" dirty="0" smtClean="0"/>
                <a:t>Vanessa Spells</a:t>
              </a:r>
              <a:endParaRPr lang="en-US" altLang="en-US" sz="2000" dirty="0"/>
            </a:p>
            <a:p>
              <a:pPr eaLnBrk="1" hangingPunct="1">
                <a:spcBef>
                  <a:spcPct val="0"/>
                </a:spcBef>
                <a:buFontTx/>
                <a:buNone/>
              </a:pPr>
              <a:r>
                <a:rPr lang="en-US" altLang="en-US" sz="1800" dirty="0"/>
                <a:t> </a:t>
              </a:r>
            </a:p>
            <a:p>
              <a:pPr eaLnBrk="1" hangingPunct="1">
                <a:spcBef>
                  <a:spcPct val="0"/>
                </a:spcBef>
                <a:buFontTx/>
                <a:buNone/>
              </a:pPr>
              <a:r>
                <a:rPr lang="en-US" altLang="en-US" sz="1800" dirty="0" smtClean="0"/>
                <a:t>Credit Work Group</a:t>
              </a:r>
              <a:endParaRPr lang="en-US" altLang="en-US" sz="1800" dirty="0"/>
            </a:p>
            <a:p>
              <a:pPr eaLnBrk="1" hangingPunct="1">
                <a:spcBef>
                  <a:spcPct val="0"/>
                </a:spcBef>
                <a:buFontTx/>
                <a:buNone/>
              </a:pPr>
              <a:r>
                <a:rPr lang="en-US" altLang="en-US" sz="1800" dirty="0"/>
                <a:t>ERCOT Public</a:t>
              </a:r>
            </a:p>
            <a:p>
              <a:pPr eaLnBrk="1" hangingPunct="1">
                <a:spcBef>
                  <a:spcPct val="0"/>
                </a:spcBef>
                <a:buFontTx/>
                <a:buNone/>
              </a:pPr>
              <a:r>
                <a:rPr lang="en-US" altLang="en-US" sz="1800" dirty="0" smtClean="0"/>
                <a:t>May 20, 2015</a:t>
              </a:r>
              <a:endParaRPr lang="en-US" altLang="en-US" sz="1800" dirty="0"/>
            </a:p>
          </p:txBody>
        </p:sp>
        <p:cxnSp>
          <p:nvCxnSpPr>
            <p:cNvPr id="13" name="Straight Connector 12"/>
            <p:cNvCxnSpPr/>
            <p:nvPr/>
          </p:nvCxnSpPr>
          <p:spPr>
            <a:xfrm flipV="1">
              <a:off x="787400" y="1852502"/>
              <a:ext cx="6286500" cy="12699"/>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571500" y="12700"/>
            <a:ext cx="762799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dirty="0" smtClean="0"/>
              <a:t>Credit Updates</a:t>
            </a:r>
          </a:p>
        </p:txBody>
      </p:sp>
      <p:sp>
        <p:nvSpPr>
          <p:cNvPr id="5" name="TextBox 4"/>
          <p:cNvSpPr txBox="1"/>
          <p:nvPr/>
        </p:nvSpPr>
        <p:spPr>
          <a:xfrm>
            <a:off x="1065213" y="6024563"/>
            <a:ext cx="6867525" cy="415925"/>
          </a:xfrm>
          <a:prstGeom prst="rect">
            <a:avLst/>
          </a:prstGeom>
          <a:noFill/>
        </p:spPr>
        <p:txBody>
          <a:bodyPr>
            <a:spAutoFit/>
          </a:bodyPr>
          <a:lstStyle/>
          <a:p>
            <a:pPr>
              <a:defRPr/>
            </a:pPr>
            <a:endParaRPr lang="en-US" sz="1050" b="1" dirty="0"/>
          </a:p>
          <a:p>
            <a:pPr>
              <a:defRPr/>
            </a:pPr>
            <a:r>
              <a:rPr lang="en-US" sz="1050" dirty="0"/>
              <a:t>ERCOT Public</a:t>
            </a:r>
          </a:p>
        </p:txBody>
      </p:sp>
      <p:sp>
        <p:nvSpPr>
          <p:cNvPr id="8" name="Content Placeholder 2"/>
          <p:cNvSpPr>
            <a:spLocks noGrp="1"/>
          </p:cNvSpPr>
          <p:nvPr>
            <p:ph idx="1"/>
          </p:nvPr>
        </p:nvSpPr>
        <p:spPr>
          <a:xfrm>
            <a:off x="457200" y="685800"/>
            <a:ext cx="8229600" cy="5233737"/>
          </a:xfrm>
        </p:spPr>
        <p:txBody>
          <a:bodyPr>
            <a:normAutofit/>
          </a:bodyPr>
          <a:lstStyle/>
          <a:p>
            <a:pPr marL="0" indent="0">
              <a:buNone/>
            </a:pPr>
            <a:r>
              <a:rPr lang="en-US" sz="1600" dirty="0" smtClean="0"/>
              <a:t>Approved Change Requests</a:t>
            </a:r>
          </a:p>
          <a:p>
            <a:pPr lvl="1"/>
            <a:endParaRPr lang="en-US" sz="1200" dirty="0" smtClean="0"/>
          </a:p>
          <a:p>
            <a:r>
              <a:rPr lang="en-US" sz="1600" dirty="0" smtClean="0"/>
              <a:t>Targeted 2015 “R2.5” implementations (June 13):</a:t>
            </a:r>
          </a:p>
          <a:p>
            <a:pPr lvl="1"/>
            <a:r>
              <a:rPr lang="en-US" sz="1200" dirty="0" smtClean="0"/>
              <a:t>NPRR 559 – Revisions to MCE Calculation</a:t>
            </a:r>
          </a:p>
          <a:p>
            <a:pPr lvl="1"/>
            <a:r>
              <a:rPr lang="en-US" sz="1200" dirty="0" smtClean="0"/>
              <a:t>NPRR </a:t>
            </a:r>
            <a:r>
              <a:rPr lang="en-US" sz="1200" dirty="0"/>
              <a:t>597 – Utilize Initial Estimated Liability (IEL) Only During Initial Market Activity</a:t>
            </a:r>
          </a:p>
          <a:p>
            <a:pPr lvl="1"/>
            <a:r>
              <a:rPr lang="en-US" sz="1200" dirty="0" smtClean="0"/>
              <a:t>NPRR 601 – Inclusion of Incremental Exposure in Mass Transitions to Counter-Parties that are Registered as QSEs and LSEs and Provide POLR Service</a:t>
            </a:r>
          </a:p>
          <a:p>
            <a:pPr lvl="1"/>
            <a:r>
              <a:rPr lang="en-US" sz="1200" dirty="0" smtClean="0"/>
              <a:t>NPRR 639 – Correction to Minimum Current Exposure</a:t>
            </a:r>
          </a:p>
          <a:p>
            <a:pPr marL="457200" lvl="1" indent="0">
              <a:buNone/>
            </a:pPr>
            <a:endParaRPr lang="en-US" sz="1200" dirty="0" smtClean="0"/>
          </a:p>
          <a:p>
            <a:r>
              <a:rPr lang="en-US" sz="1600" dirty="0" smtClean="0"/>
              <a:t>Targeted 2015 R6 implementation</a:t>
            </a:r>
          </a:p>
          <a:p>
            <a:pPr lvl="1"/>
            <a:r>
              <a:rPr lang="en-US" sz="1200" dirty="0" smtClean="0"/>
              <a:t>NPRR439 – Updates to Available Credit Limit for DAM</a:t>
            </a:r>
          </a:p>
          <a:p>
            <a:pPr marL="457200" lvl="1" indent="0">
              <a:buNone/>
            </a:pPr>
            <a:endParaRPr lang="en-US" sz="1200" dirty="0" smtClean="0"/>
          </a:p>
          <a:p>
            <a:r>
              <a:rPr lang="en-US" sz="1600" dirty="0"/>
              <a:t>Targeted </a:t>
            </a:r>
            <a:r>
              <a:rPr lang="en-US" sz="1600" dirty="0" smtClean="0"/>
              <a:t>2016 R1 </a:t>
            </a:r>
            <a:r>
              <a:rPr lang="en-US" sz="1600" dirty="0"/>
              <a:t>implementation</a:t>
            </a:r>
          </a:p>
          <a:p>
            <a:pPr lvl="1"/>
            <a:r>
              <a:rPr lang="en-US" sz="1200" dirty="0" smtClean="0"/>
              <a:t>NPRR 484  Phase 1B and 2</a:t>
            </a:r>
            <a:endParaRPr lang="en-US" sz="1200" dirty="0"/>
          </a:p>
          <a:p>
            <a:pPr marL="457200" lvl="1" indent="0">
              <a:buNone/>
            </a:pPr>
            <a:endParaRPr lang="en-US" sz="1200" dirty="0" smtClean="0"/>
          </a:p>
          <a:p>
            <a:r>
              <a:rPr lang="en-US" sz="1600" dirty="0"/>
              <a:t>Targeted 2016 </a:t>
            </a:r>
            <a:r>
              <a:rPr lang="en-US" sz="1600" dirty="0" smtClean="0"/>
              <a:t>R2 implementation</a:t>
            </a:r>
            <a:endParaRPr lang="en-US" sz="1600" dirty="0"/>
          </a:p>
          <a:p>
            <a:pPr lvl="1"/>
            <a:r>
              <a:rPr lang="en-US" sz="1200" dirty="0"/>
              <a:t>NPRR </a:t>
            </a:r>
            <a:r>
              <a:rPr lang="en-US" sz="1200" dirty="0" smtClean="0"/>
              <a:t>620 – Collateral Requirements for Counter-Parties with No Load or Generation</a:t>
            </a:r>
            <a:endParaRPr lang="en-US" sz="1200" dirty="0"/>
          </a:p>
          <a:p>
            <a:pPr lvl="1"/>
            <a:endParaRPr lang="en-US" sz="1200" dirty="0"/>
          </a:p>
          <a:p>
            <a:r>
              <a:rPr lang="en-US" sz="1600" dirty="0" smtClean="0"/>
              <a:t>Anticipated 2016 implementation TBD:</a:t>
            </a:r>
          </a:p>
          <a:p>
            <a:pPr lvl="1"/>
            <a:r>
              <a:rPr lang="en-US" sz="1200" dirty="0" smtClean="0"/>
              <a:t>NPRR 519 </a:t>
            </a:r>
            <a:r>
              <a:rPr lang="en-US" sz="1200" dirty="0"/>
              <a:t>– Exemption of ERS-Only QSEs from Collateral and Capitalization Requirements</a:t>
            </a:r>
            <a:endParaRPr lang="en-US" sz="1200" dirty="0" smtClean="0"/>
          </a:p>
          <a:p>
            <a:pPr marL="0" indent="0">
              <a:buNone/>
            </a:pPr>
            <a:endParaRPr lang="en-US" sz="1600" dirty="0"/>
          </a:p>
        </p:txBody>
      </p:sp>
    </p:spTree>
    <p:extLst>
      <p:ext uri="{BB962C8B-B14F-4D97-AF65-F5344CB8AC3E}">
        <p14:creationId xmlns:p14="http://schemas.microsoft.com/office/powerpoint/2010/main" val="1919967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571500" y="12700"/>
            <a:ext cx="762799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dirty="0" smtClean="0"/>
              <a:t>Credit Updates</a:t>
            </a:r>
          </a:p>
        </p:txBody>
      </p:sp>
      <p:sp>
        <p:nvSpPr>
          <p:cNvPr id="5" name="TextBox 4"/>
          <p:cNvSpPr txBox="1"/>
          <p:nvPr/>
        </p:nvSpPr>
        <p:spPr>
          <a:xfrm>
            <a:off x="1065213" y="6024563"/>
            <a:ext cx="6867525" cy="415925"/>
          </a:xfrm>
          <a:prstGeom prst="rect">
            <a:avLst/>
          </a:prstGeom>
          <a:noFill/>
        </p:spPr>
        <p:txBody>
          <a:bodyPr>
            <a:spAutoFit/>
          </a:bodyPr>
          <a:lstStyle/>
          <a:p>
            <a:pPr>
              <a:defRPr/>
            </a:pPr>
            <a:endParaRPr lang="en-US" sz="1050" b="1" dirty="0"/>
          </a:p>
          <a:p>
            <a:pPr>
              <a:defRPr/>
            </a:pPr>
            <a:r>
              <a:rPr lang="en-US" sz="1050" dirty="0"/>
              <a:t>ERCOT Public</a:t>
            </a:r>
          </a:p>
        </p:txBody>
      </p:sp>
      <p:sp>
        <p:nvSpPr>
          <p:cNvPr id="8" name="Content Placeholder 2"/>
          <p:cNvSpPr>
            <a:spLocks noGrp="1"/>
          </p:cNvSpPr>
          <p:nvPr>
            <p:ph idx="1"/>
          </p:nvPr>
        </p:nvSpPr>
        <p:spPr>
          <a:xfrm>
            <a:off x="457200" y="685800"/>
            <a:ext cx="8229600" cy="5440363"/>
          </a:xfrm>
        </p:spPr>
        <p:txBody>
          <a:bodyPr>
            <a:normAutofit/>
          </a:bodyPr>
          <a:lstStyle/>
          <a:p>
            <a:pPr marL="0" indent="0">
              <a:buNone/>
            </a:pPr>
            <a:r>
              <a:rPr lang="en-US" sz="1600" dirty="0" smtClean="0"/>
              <a:t>Outstanding Change Requests </a:t>
            </a:r>
          </a:p>
          <a:p>
            <a:pPr lvl="1"/>
            <a:endParaRPr lang="en-US" sz="1600" dirty="0"/>
          </a:p>
          <a:p>
            <a:r>
              <a:rPr lang="en-US" sz="1600" dirty="0" smtClean="0"/>
              <a:t>NPRR638 – Revisions to Certain Price Components of EAL</a:t>
            </a:r>
          </a:p>
          <a:p>
            <a:pPr lvl="1"/>
            <a:r>
              <a:rPr lang="en-US" sz="1600" dirty="0" smtClean="0"/>
              <a:t>Tabled at PRS</a:t>
            </a:r>
          </a:p>
          <a:p>
            <a:endParaRPr lang="en-US" sz="1600" dirty="0" smtClean="0"/>
          </a:p>
          <a:p>
            <a:r>
              <a:rPr lang="en-US" sz="1600" dirty="0" smtClean="0"/>
              <a:t>NPRR 683 – Revision to Available Credit Limit Calculation</a:t>
            </a:r>
          </a:p>
          <a:p>
            <a:pPr lvl="1"/>
            <a:r>
              <a:rPr lang="en-US" sz="1600" smtClean="0"/>
              <a:t>TAC on May 28, 2015</a:t>
            </a:r>
            <a:endParaRPr lang="en-US" sz="1600" dirty="0" smtClean="0"/>
          </a:p>
          <a:p>
            <a:pPr lvl="1"/>
            <a:endParaRPr lang="en-US" sz="1600" dirty="0"/>
          </a:p>
          <a:p>
            <a:r>
              <a:rPr lang="en-US" sz="1600" dirty="0"/>
              <a:t>NPRR 690 Incorporation of Creditworthiness Standards into Protocols</a:t>
            </a:r>
          </a:p>
          <a:p>
            <a:pPr lvl="1"/>
            <a:r>
              <a:rPr lang="en-US" sz="1600" dirty="0" smtClean="0"/>
              <a:t>TAC on </a:t>
            </a:r>
            <a:r>
              <a:rPr lang="en-US" sz="1600" dirty="0"/>
              <a:t>May </a:t>
            </a:r>
            <a:r>
              <a:rPr lang="en-US" sz="1600" dirty="0" smtClean="0"/>
              <a:t>28, </a:t>
            </a:r>
            <a:r>
              <a:rPr lang="en-US" sz="1600" dirty="0"/>
              <a:t>2015</a:t>
            </a:r>
          </a:p>
          <a:p>
            <a:pPr lvl="1"/>
            <a:endParaRPr lang="en-US" sz="1600" dirty="0"/>
          </a:p>
          <a:p>
            <a:r>
              <a:rPr lang="en-US" sz="1600" dirty="0"/>
              <a:t>NPRR 692 – Removal of MIS Posting Requirement of DAM Credit Parameters </a:t>
            </a:r>
          </a:p>
          <a:p>
            <a:pPr lvl="1"/>
            <a:r>
              <a:rPr lang="en-US" sz="1600" dirty="0" smtClean="0"/>
              <a:t>TAC on May </a:t>
            </a:r>
            <a:r>
              <a:rPr lang="en-US" sz="1600" dirty="0" smtClean="0"/>
              <a:t>28</a:t>
            </a:r>
            <a:r>
              <a:rPr lang="en-US" sz="1600" dirty="0" smtClean="0"/>
              <a:t>, 2015</a:t>
            </a:r>
          </a:p>
          <a:p>
            <a:pPr lvl="1"/>
            <a:endParaRPr lang="en-US" sz="1600" dirty="0">
              <a:solidFill>
                <a:srgbClr val="FF0000"/>
              </a:solidFill>
            </a:endParaRPr>
          </a:p>
          <a:p>
            <a:r>
              <a:rPr lang="en-US" sz="1600" dirty="0"/>
              <a:t>NPRR702 </a:t>
            </a:r>
            <a:r>
              <a:rPr lang="en-US" sz="1600" dirty="0" smtClean="0"/>
              <a:t> - Flexible </a:t>
            </a:r>
            <a:r>
              <a:rPr lang="en-US" sz="1600" dirty="0"/>
              <a:t>Accounts, Payment of Invoices, and Disposition of Interest on Cash Collateral </a:t>
            </a:r>
          </a:p>
          <a:p>
            <a:pPr lvl="1"/>
            <a:r>
              <a:rPr lang="en-US" sz="1600" dirty="0" smtClean="0"/>
              <a:t>Tabled @ PRS and remanded to CWG and COPS </a:t>
            </a:r>
            <a:endParaRPr lang="en-US" sz="1600" dirty="0"/>
          </a:p>
          <a:p>
            <a:pPr lvl="1"/>
            <a:endParaRPr lang="en-US" sz="1600" dirty="0" smtClean="0">
              <a:solidFill>
                <a:srgbClr val="FF0000"/>
              </a:solidFill>
            </a:endParaRPr>
          </a:p>
          <a:p>
            <a:pPr lvl="1"/>
            <a:endParaRPr lang="en-US" sz="1600" dirty="0"/>
          </a:p>
        </p:txBody>
      </p:sp>
    </p:spTree>
    <p:extLst>
      <p:ext uri="{BB962C8B-B14F-4D97-AF65-F5344CB8AC3E}">
        <p14:creationId xmlns:p14="http://schemas.microsoft.com/office/powerpoint/2010/main" val="644279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393577"/>
          </a:xfrm>
        </p:spPr>
        <p:txBody>
          <a:bodyPr/>
          <a:lstStyle/>
          <a:p>
            <a:pPr algn="l"/>
            <a:r>
              <a:rPr lang="en-US" sz="1600" dirty="0" smtClean="0"/>
              <a:t>Credit Updates</a:t>
            </a:r>
            <a:endParaRPr lang="en-US" sz="1600" dirty="0"/>
          </a:p>
        </p:txBody>
      </p:sp>
      <p:sp>
        <p:nvSpPr>
          <p:cNvPr id="3" name="Content Placeholder 2"/>
          <p:cNvSpPr>
            <a:spLocks noGrp="1"/>
          </p:cNvSpPr>
          <p:nvPr>
            <p:ph idx="1"/>
          </p:nvPr>
        </p:nvSpPr>
        <p:spPr>
          <a:xfrm>
            <a:off x="457200" y="747346"/>
            <a:ext cx="8229600" cy="5378817"/>
          </a:xfrm>
        </p:spPr>
        <p:txBody>
          <a:bodyPr/>
          <a:lstStyle/>
          <a:p>
            <a:pPr marL="0" indent="0">
              <a:buNone/>
            </a:pPr>
            <a:r>
              <a:rPr lang="en-US" sz="1600" dirty="0"/>
              <a:t>Outstanding Change Requests </a:t>
            </a:r>
            <a:r>
              <a:rPr lang="en-US" sz="1600" dirty="0" smtClean="0"/>
              <a:t>(cont.)</a:t>
            </a:r>
          </a:p>
          <a:p>
            <a:pPr lvl="1"/>
            <a:endParaRPr lang="en-US" sz="1600" dirty="0"/>
          </a:p>
          <a:p>
            <a:r>
              <a:rPr lang="en-US" sz="1600" dirty="0"/>
              <a:t>SCR 785 – Update RTL calculation to include Real-Time Reserve Price Adder-based components </a:t>
            </a:r>
          </a:p>
          <a:p>
            <a:pPr lvl="1"/>
            <a:r>
              <a:rPr lang="en-US" sz="1600" dirty="0"/>
              <a:t>WMS recommended that PRS table SCR785, including three billing determinants defined in SCR785, and an additional three determinants included in NPRR626 which are dependent on SCR785, until such time that this SCR and the related NPRR626 credit components can be implemented with reduced cost by combining with other projects.  </a:t>
            </a:r>
          </a:p>
          <a:p>
            <a:pPr lvl="1"/>
            <a:endParaRPr lang="en-US" sz="1600" dirty="0"/>
          </a:p>
        </p:txBody>
      </p:sp>
    </p:spTree>
    <p:extLst>
      <p:ext uri="{BB962C8B-B14F-4D97-AF65-F5344CB8AC3E}">
        <p14:creationId xmlns:p14="http://schemas.microsoft.com/office/powerpoint/2010/main" val="102569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4447"/>
          </a:xfrm>
        </p:spPr>
        <p:txBody>
          <a:bodyPr/>
          <a:lstStyle/>
          <a:p>
            <a:pPr algn="l"/>
            <a:r>
              <a:rPr lang="en-US" sz="2000" dirty="0" smtClean="0"/>
              <a:t>Credit Updates</a:t>
            </a:r>
            <a:endParaRPr lang="en-US" sz="2000" dirty="0"/>
          </a:p>
        </p:txBody>
      </p:sp>
      <p:sp>
        <p:nvSpPr>
          <p:cNvPr id="3" name="Content Placeholder 2"/>
          <p:cNvSpPr>
            <a:spLocks noGrp="1"/>
          </p:cNvSpPr>
          <p:nvPr>
            <p:ph idx="1"/>
          </p:nvPr>
        </p:nvSpPr>
        <p:spPr>
          <a:xfrm>
            <a:off x="457200" y="712178"/>
            <a:ext cx="8229600" cy="5413986"/>
          </a:xfrm>
        </p:spPr>
        <p:txBody>
          <a:bodyPr/>
          <a:lstStyle/>
          <a:p>
            <a:pPr marL="0" indent="0">
              <a:buNone/>
            </a:pPr>
            <a:r>
              <a:rPr lang="en-US" sz="1600" dirty="0" smtClean="0"/>
              <a:t>Implemented Change Requests</a:t>
            </a:r>
          </a:p>
          <a:p>
            <a:r>
              <a:rPr lang="en-US" sz="1600" dirty="0"/>
              <a:t>NPRR 673 - Correction to Estimated Aggregate Liability (EAL) for a QSE that Represents Neither Load nor Generation </a:t>
            </a:r>
            <a:endParaRPr lang="en-US" sz="1600" dirty="0" smtClean="0"/>
          </a:p>
          <a:p>
            <a:endParaRPr lang="en-US" sz="1600" dirty="0" smtClean="0"/>
          </a:p>
          <a:p>
            <a:r>
              <a:rPr lang="en-US" sz="1600" dirty="0"/>
              <a:t>NPRR 671 – Incorporation of DAM Credit Parameters into </a:t>
            </a:r>
            <a:r>
              <a:rPr lang="en-US" sz="1600" dirty="0" smtClean="0"/>
              <a:t>Protocols</a:t>
            </a:r>
          </a:p>
          <a:p>
            <a:endParaRPr lang="en-US" sz="1600" dirty="0" smtClean="0"/>
          </a:p>
          <a:p>
            <a:r>
              <a:rPr lang="en-US" sz="1600" dirty="0"/>
              <a:t>NPRR 670 – Clarification of Portfolio-Weighted Auction Clearing Price (PWACP</a:t>
            </a:r>
            <a:r>
              <a:rPr lang="en-US" sz="1600" dirty="0" smtClean="0"/>
              <a:t>)</a:t>
            </a:r>
          </a:p>
          <a:p>
            <a:endParaRPr lang="en-US" sz="1600" dirty="0" smtClean="0"/>
          </a:p>
          <a:p>
            <a:r>
              <a:rPr lang="en-US" sz="1600" dirty="0"/>
              <a:t>NPRR 612 – Reduction of Cure Period Subsequent to Event of Default</a:t>
            </a:r>
            <a:r>
              <a:rPr lang="en-US" sz="1600" b="1" dirty="0"/>
              <a:t> </a:t>
            </a:r>
            <a:r>
              <a:rPr lang="en-US" sz="1600" dirty="0"/>
              <a:t> </a:t>
            </a:r>
            <a:endParaRPr lang="en-US" sz="1600" dirty="0" smtClean="0"/>
          </a:p>
          <a:p>
            <a:endParaRPr lang="en-US" sz="1600" dirty="0" smtClean="0"/>
          </a:p>
          <a:p>
            <a:r>
              <a:rPr lang="en-US" sz="1600" dirty="0" smtClean="0"/>
              <a:t>SCR   778 </a:t>
            </a:r>
            <a:r>
              <a:rPr lang="en-US" sz="1600" dirty="0"/>
              <a:t>– Credit Exposure Calculations for NOIE Options Linked to RTM PTP Obligations</a:t>
            </a:r>
          </a:p>
          <a:p>
            <a:endParaRPr lang="en-US" sz="1600" b="1" i="1" dirty="0"/>
          </a:p>
          <a:p>
            <a:endParaRPr lang="en-US" sz="1600" dirty="0"/>
          </a:p>
          <a:p>
            <a:endParaRPr lang="en-US" sz="1600" dirty="0"/>
          </a:p>
          <a:p>
            <a:endParaRPr lang="en-US" sz="1600" dirty="0"/>
          </a:p>
          <a:p>
            <a:endParaRPr lang="en-US" sz="1600" dirty="0"/>
          </a:p>
        </p:txBody>
      </p:sp>
    </p:spTree>
    <p:extLst>
      <p:ext uri="{BB962C8B-B14F-4D97-AF65-F5344CB8AC3E}">
        <p14:creationId xmlns:p14="http://schemas.microsoft.com/office/powerpoint/2010/main" val="4087759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571500" y="12700"/>
            <a:ext cx="762799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dirty="0"/>
              <a:t>Credit Updates</a:t>
            </a:r>
          </a:p>
        </p:txBody>
      </p:sp>
      <p:sp>
        <p:nvSpPr>
          <p:cNvPr id="5" name="TextBox 4"/>
          <p:cNvSpPr txBox="1"/>
          <p:nvPr/>
        </p:nvSpPr>
        <p:spPr>
          <a:xfrm>
            <a:off x="1065213" y="6024563"/>
            <a:ext cx="6867525" cy="415925"/>
          </a:xfrm>
          <a:prstGeom prst="rect">
            <a:avLst/>
          </a:prstGeom>
          <a:noFill/>
        </p:spPr>
        <p:txBody>
          <a:bodyPr>
            <a:spAutoFit/>
          </a:bodyPr>
          <a:lstStyle/>
          <a:p>
            <a:pPr>
              <a:defRPr/>
            </a:pPr>
            <a:endParaRPr lang="en-US" sz="1050" b="1" dirty="0"/>
          </a:p>
          <a:p>
            <a:pPr>
              <a:defRPr/>
            </a:pPr>
            <a:r>
              <a:rPr lang="en-US" sz="1050" dirty="0"/>
              <a:t>ERCOT Public</a:t>
            </a:r>
          </a:p>
        </p:txBody>
      </p:sp>
      <p:sp>
        <p:nvSpPr>
          <p:cNvPr id="8" name="Content Placeholder 2"/>
          <p:cNvSpPr>
            <a:spLocks noGrp="1"/>
          </p:cNvSpPr>
          <p:nvPr>
            <p:ph idx="1"/>
          </p:nvPr>
        </p:nvSpPr>
        <p:spPr>
          <a:xfrm>
            <a:off x="457200" y="685800"/>
            <a:ext cx="8229600" cy="5440363"/>
          </a:xfrm>
        </p:spPr>
        <p:txBody>
          <a:bodyPr>
            <a:normAutofit/>
          </a:bodyPr>
          <a:lstStyle/>
          <a:p>
            <a:pPr marL="0" indent="0">
              <a:buNone/>
            </a:pPr>
            <a:r>
              <a:rPr lang="en-US" sz="2000" dirty="0" smtClean="0"/>
              <a:t>Requests </a:t>
            </a:r>
            <a:r>
              <a:rPr lang="en-US" sz="2000" dirty="0"/>
              <a:t>or Assignments to CWG/MCWG</a:t>
            </a:r>
          </a:p>
          <a:p>
            <a:r>
              <a:rPr lang="en-US" sz="2000" dirty="0" smtClean="0"/>
              <a:t>Consolidation </a:t>
            </a:r>
            <a:r>
              <a:rPr lang="en-US" sz="2000" dirty="0"/>
              <a:t>of Other Binding Documents</a:t>
            </a:r>
          </a:p>
          <a:p>
            <a:pPr lvl="1"/>
            <a:r>
              <a:rPr lang="en-US" sz="2000" dirty="0" smtClean="0"/>
              <a:t>Credit Application</a:t>
            </a:r>
          </a:p>
          <a:p>
            <a:pPr lvl="2"/>
            <a:r>
              <a:rPr lang="en-US" sz="1600" dirty="0" smtClean="0"/>
              <a:t>ERCOT Credit and Legal will jointly draft NPRR</a:t>
            </a:r>
          </a:p>
          <a:p>
            <a:pPr marL="0" indent="0">
              <a:buNone/>
            </a:pPr>
            <a:endParaRPr lang="en-US" sz="2000" dirty="0" smtClean="0"/>
          </a:p>
          <a:p>
            <a:r>
              <a:rPr lang="en-US" sz="2000" dirty="0" smtClean="0"/>
              <a:t>Credit Items at June F&amp;A </a:t>
            </a:r>
          </a:p>
          <a:p>
            <a:pPr lvl="1"/>
            <a:r>
              <a:rPr lang="en-US" sz="1600" dirty="0" smtClean="0"/>
              <a:t>F&amp;A confirmation of Credit WG Vice-Chair </a:t>
            </a:r>
          </a:p>
          <a:p>
            <a:pPr marL="0" indent="0">
              <a:buNone/>
            </a:pPr>
            <a:r>
              <a:rPr lang="en-US" sz="2000" dirty="0" smtClean="0"/>
              <a:t>	</a:t>
            </a:r>
            <a:endParaRPr lang="en-US" sz="2000" dirty="0"/>
          </a:p>
          <a:p>
            <a:pPr marL="0" indent="0">
              <a:buNone/>
            </a:pPr>
            <a:r>
              <a:rPr lang="en-US" sz="2000" dirty="0" smtClean="0"/>
              <a:t>Other</a:t>
            </a:r>
          </a:p>
          <a:p>
            <a:r>
              <a:rPr lang="en-US" sz="2000" dirty="0" smtClean="0"/>
              <a:t>Draft Credit (Section 16) Clarification NPRR</a:t>
            </a:r>
          </a:p>
        </p:txBody>
      </p:sp>
    </p:spTree>
    <p:extLst>
      <p:ext uri="{BB962C8B-B14F-4D97-AF65-F5344CB8AC3E}">
        <p14:creationId xmlns:p14="http://schemas.microsoft.com/office/powerpoint/2010/main" val="1645593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
        <p:nvSpPr>
          <p:cNvPr id="4" name="TextBox 3"/>
          <p:cNvSpPr txBox="1"/>
          <p:nvPr/>
        </p:nvSpPr>
        <p:spPr>
          <a:xfrm>
            <a:off x="1065213" y="6024563"/>
            <a:ext cx="6867525" cy="415925"/>
          </a:xfrm>
          <a:prstGeom prst="rect">
            <a:avLst/>
          </a:prstGeom>
          <a:noFill/>
        </p:spPr>
        <p:txBody>
          <a:bodyPr>
            <a:spAutoFit/>
          </a:bodyPr>
          <a:lstStyle/>
          <a:p>
            <a:pPr>
              <a:defRPr/>
            </a:pPr>
            <a:endParaRPr lang="en-US" sz="1050" b="1" dirty="0"/>
          </a:p>
          <a:p>
            <a:pPr>
              <a:defRPr/>
            </a:pPr>
            <a:r>
              <a:rPr lang="en-US" sz="1050" dirty="0"/>
              <a:t>ERCOT Public</a:t>
            </a:r>
          </a:p>
        </p:txBody>
      </p:sp>
      <p:sp>
        <p:nvSpPr>
          <p:cNvPr id="6" name="Title 1"/>
          <p:cNvSpPr>
            <a:spLocks noGrp="1"/>
          </p:cNvSpPr>
          <p:nvPr>
            <p:ph type="title"/>
          </p:nvPr>
        </p:nvSpPr>
        <p:spPr>
          <a:xfrm>
            <a:off x="457200" y="0"/>
            <a:ext cx="8229600" cy="542925"/>
          </a:xfrm>
        </p:spPr>
        <p:txBody>
          <a:bodyPr/>
          <a:lstStyle/>
          <a:p>
            <a:pPr algn="l"/>
            <a:r>
              <a:rPr lang="en-US" sz="2000" dirty="0"/>
              <a:t>Credit Updates</a:t>
            </a:r>
          </a:p>
        </p:txBody>
      </p:sp>
    </p:spTree>
    <p:extLst>
      <p:ext uri="{BB962C8B-B14F-4D97-AF65-F5344CB8AC3E}">
        <p14:creationId xmlns:p14="http://schemas.microsoft.com/office/powerpoint/2010/main" val="527940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B35CFF-028E-42FA-B883-6D3B52DC7A0C}">
  <ds:schemaRefs>
    <ds:schemaRef ds:uri="http://www.w3.org/XML/1998/namespace"/>
    <ds:schemaRef ds:uri="http://schemas.openxmlformats.org/package/2006/metadata/core-properties"/>
    <ds:schemaRef ds:uri="c34af464-7aa1-4edd-9be4-83dffc1cb926"/>
    <ds:schemaRef ds:uri="http://schemas.microsoft.com/office/2006/metadata/properties"/>
    <ds:schemaRef ds:uri="http://purl.org/dc/dcmitype/"/>
    <ds:schemaRef ds:uri="http://purl.org/dc/elements/1.1/"/>
    <ds:schemaRef ds:uri="http://schemas.microsoft.com/office/2006/documentManagement/typ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4704</TotalTime>
  <Words>418</Words>
  <Application>Microsoft Office PowerPoint</Application>
  <PresentationFormat>On-screen Show (4:3)</PresentationFormat>
  <Paragraphs>83</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Custom Design</vt:lpstr>
      <vt:lpstr>PowerPoint Presentation</vt:lpstr>
      <vt:lpstr>PowerPoint Presentation</vt:lpstr>
      <vt:lpstr>PowerPoint Presentation</vt:lpstr>
      <vt:lpstr>Credit Updates</vt:lpstr>
      <vt:lpstr>Credit Updates</vt:lpstr>
      <vt:lpstr>PowerPoint Presentation</vt:lpstr>
      <vt:lpstr>Credit Updates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Spells, Vanessa</cp:lastModifiedBy>
  <cp:revision>259</cp:revision>
  <cp:lastPrinted>2013-04-05T20:39:02Z</cp:lastPrinted>
  <dcterms:created xsi:type="dcterms:W3CDTF">2010-04-12T23:12:02Z</dcterms:created>
  <dcterms:modified xsi:type="dcterms:W3CDTF">2015-05-14T19:56:09Z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