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22.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24.xml" ContentType="application/vnd.openxmlformats-officedocument.presentationml.notesSlide+xml"/>
  <Override PartName="/ppt/charts/chart5.xml" ContentType="application/vnd.openxmlformats-officedocument.drawingml.chart+xml"/>
  <Override PartName="/ppt/drawings/drawing5.xml" ContentType="application/vnd.openxmlformats-officedocument.drawingml.chartshapes+xml"/>
  <Override PartName="/ppt/notesSlides/notesSlide25.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26.xml" ContentType="application/vnd.openxmlformats-officedocument.presentationml.notesSlide+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67" r:id="rId5"/>
  </p:sldMasterIdLst>
  <p:notesMasterIdLst>
    <p:notesMasterId r:id="rId58"/>
  </p:notesMasterIdLst>
  <p:handoutMasterIdLst>
    <p:handoutMasterId r:id="rId59"/>
  </p:handoutMasterIdLst>
  <p:sldIdLst>
    <p:sldId id="601" r:id="rId6"/>
    <p:sldId id="581" r:id="rId7"/>
    <p:sldId id="582" r:id="rId8"/>
    <p:sldId id="583" r:id="rId9"/>
    <p:sldId id="584" r:id="rId10"/>
    <p:sldId id="585" r:id="rId11"/>
    <p:sldId id="586" r:id="rId12"/>
    <p:sldId id="587" r:id="rId13"/>
    <p:sldId id="588" r:id="rId14"/>
    <p:sldId id="589" r:id="rId15"/>
    <p:sldId id="590" r:id="rId16"/>
    <p:sldId id="591" r:id="rId17"/>
    <p:sldId id="592" r:id="rId18"/>
    <p:sldId id="593" r:id="rId19"/>
    <p:sldId id="594" r:id="rId20"/>
    <p:sldId id="595" r:id="rId21"/>
    <p:sldId id="596" r:id="rId22"/>
    <p:sldId id="597" r:id="rId23"/>
    <p:sldId id="598" r:id="rId24"/>
    <p:sldId id="599" r:id="rId25"/>
    <p:sldId id="600" r:id="rId26"/>
    <p:sldId id="607" r:id="rId27"/>
    <p:sldId id="571" r:id="rId28"/>
    <p:sldId id="572" r:id="rId29"/>
    <p:sldId id="573" r:id="rId30"/>
    <p:sldId id="574" r:id="rId31"/>
    <p:sldId id="575" r:id="rId32"/>
    <p:sldId id="576" r:id="rId33"/>
    <p:sldId id="577" r:id="rId34"/>
    <p:sldId id="578" r:id="rId35"/>
    <p:sldId id="579" r:id="rId36"/>
    <p:sldId id="580" r:id="rId37"/>
    <p:sldId id="556" r:id="rId38"/>
    <p:sldId id="557" r:id="rId39"/>
    <p:sldId id="558" r:id="rId40"/>
    <p:sldId id="559" r:id="rId41"/>
    <p:sldId id="560" r:id="rId42"/>
    <p:sldId id="561" r:id="rId43"/>
    <p:sldId id="562" r:id="rId44"/>
    <p:sldId id="563" r:id="rId45"/>
    <p:sldId id="564" r:id="rId46"/>
    <p:sldId id="565" r:id="rId47"/>
    <p:sldId id="566" r:id="rId48"/>
    <p:sldId id="567" r:id="rId49"/>
    <p:sldId id="568" r:id="rId50"/>
    <p:sldId id="569" r:id="rId51"/>
    <p:sldId id="570" r:id="rId52"/>
    <p:sldId id="602" r:id="rId53"/>
    <p:sldId id="603" r:id="rId54"/>
    <p:sldId id="604" r:id="rId55"/>
    <p:sldId id="605" r:id="rId56"/>
    <p:sldId id="606" r:id="rId5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b, Magie" initials="A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639" autoAdjust="0"/>
  </p:normalViewPr>
  <p:slideViewPr>
    <p:cSldViewPr snapToGrid="0" snapToObjects="1">
      <p:cViewPr varScale="1">
        <p:scale>
          <a:sx n="76" d="100"/>
          <a:sy n="76" d="100"/>
        </p:scale>
        <p:origin x="-132" y="-90"/>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pw0028\Market%20Operations%20Support\zchu\BOD%20REPORT\2015_04\WMO%20BOD%20plot%20201504_zchu.xlsm"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rcot.com\users\lliu\Guang\BODREPORT_autoplot\APR2015\Copy%20of%20WMO%20BOD%20plot_SAMPLE_201504_LLIU.xlsm"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pw0028\Market%20Operations%20Support\zchu\BOD%20REPORT\2015_04\WMO%20BOD%20plot%20201504_zchu.xlsm"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pw0028\Market%20Operations%20Support\zchu\BOD%20REPORT\2015_04\WMO%20BOD%20plot%20201504_zchu.xlsm"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pw0028\Market%20Operations%20Support\zchu\BOD%20REPORT\2015_04\WMO%20BOD%20plot%20201504_zchu.xlsm"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pw0028\Market%20Operations%20Support\zchu\BOD%20REPORT\2015_04\WMO%20BOD%20plot%20201504_zchu.xlsm"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pw0028\Market%20Operations%20Support\zchu\BOD%20REPORT\2015_04\CRR%20Convergence%20graph%20template%20201504%20with%20sql.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pw0028\Market%20Operations%20Support\zchu\BOD%20REPORT\2015_04\Monthly%20ORDC%20PAdder%20v4%202015_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390461652423797E-2"/>
          <c:y val="1.5225581211584462E-2"/>
          <c:w val="0.89456159822419534"/>
          <c:h val="0.90375203915171287"/>
        </c:manualLayout>
      </c:layout>
      <c:barChart>
        <c:barDir val="col"/>
        <c:grouping val="stacked"/>
        <c:varyColors val="0"/>
        <c:ser>
          <c:idx val="1"/>
          <c:order val="0"/>
          <c:tx>
            <c:strRef>
              <c:f>'DA-Sch Data'!$B$1</c:f>
              <c:strCache>
                <c:ptCount val="1"/>
                <c:pt idx="0">
                  <c:v>Scheduled Three-part Offer</c:v>
                </c:pt>
              </c:strCache>
            </c:strRef>
          </c:tx>
          <c:spPr>
            <a:solidFill>
              <a:srgbClr val="009999"/>
            </a:solidFill>
            <a:ln w="15875">
              <a:solidFill>
                <a:srgbClr val="009999"/>
              </a:solidFill>
              <a:prstDash val="solid"/>
            </a:ln>
          </c:spPr>
          <c:invertIfNegative val="0"/>
          <c:cat>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'DA-Sch Data'!$B$2:$B$25</c:f>
              <c:numCache>
                <c:formatCode>General</c:formatCode>
                <c:ptCount val="24"/>
                <c:pt idx="0">
                  <c:v>9013.0289687000004</c:v>
                </c:pt>
                <c:pt idx="1">
                  <c:v>8184.9476329999998</c:v>
                </c:pt>
                <c:pt idx="2">
                  <c:v>7724.1077597000003</c:v>
                </c:pt>
                <c:pt idx="3">
                  <c:v>7631.7978203000002</c:v>
                </c:pt>
                <c:pt idx="4">
                  <c:v>7812.8499646999999</c:v>
                </c:pt>
                <c:pt idx="5">
                  <c:v>8723.8963086999993</c:v>
                </c:pt>
                <c:pt idx="6">
                  <c:v>9968.1353383000005</c:v>
                </c:pt>
                <c:pt idx="7">
                  <c:v>10374.155949</c:v>
                </c:pt>
                <c:pt idx="8">
                  <c:v>10919.509741</c:v>
                </c:pt>
                <c:pt idx="9">
                  <c:v>11720.932035</c:v>
                </c:pt>
                <c:pt idx="10">
                  <c:v>12306.046815</c:v>
                </c:pt>
                <c:pt idx="11">
                  <c:v>12908.992972</c:v>
                </c:pt>
                <c:pt idx="12">
                  <c:v>13377.906919999999</c:v>
                </c:pt>
                <c:pt idx="13">
                  <c:v>13924.476595</c:v>
                </c:pt>
                <c:pt idx="14">
                  <c:v>14185.732845</c:v>
                </c:pt>
                <c:pt idx="15">
                  <c:v>14370.651038</c:v>
                </c:pt>
                <c:pt idx="16">
                  <c:v>14393.685452</c:v>
                </c:pt>
                <c:pt idx="17">
                  <c:v>14288.395407</c:v>
                </c:pt>
                <c:pt idx="18">
                  <c:v>13797.156874</c:v>
                </c:pt>
                <c:pt idx="19">
                  <c:v>13574.655772</c:v>
                </c:pt>
                <c:pt idx="20">
                  <c:v>13936.542235999999</c:v>
                </c:pt>
                <c:pt idx="21">
                  <c:v>13028.294330999999</c:v>
                </c:pt>
                <c:pt idx="22">
                  <c:v>11836.387629999999</c:v>
                </c:pt>
                <c:pt idx="23">
                  <c:v>10427.972655</c:v>
                </c:pt>
              </c:numCache>
            </c:numRef>
          </c:val>
        </c:ser>
        <c:ser>
          <c:idx val="2"/>
          <c:order val="1"/>
          <c:tx>
            <c:strRef>
              <c:f>'DA-Sch Data'!$C$1</c:f>
              <c:strCache>
                <c:ptCount val="1"/>
                <c:pt idx="0">
                  <c:v>Scheduled Energy Only Offer</c:v>
                </c:pt>
              </c:strCache>
            </c:strRef>
          </c:tx>
          <c:spPr>
            <a:solidFill>
              <a:srgbClr val="BFBFBF">
                <a:alpha val="87000"/>
              </a:srgbClr>
            </a:solidFill>
            <a:ln w="15875">
              <a:solidFill>
                <a:srgbClr val="BFBFBF"/>
              </a:solidFill>
              <a:prstDash val="solid"/>
            </a:ln>
          </c:spPr>
          <c:invertIfNegative val="0"/>
          <c:cat>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'DA-Sch Data'!$C$2:$C$25</c:f>
              <c:numCache>
                <c:formatCode>General</c:formatCode>
                <c:ptCount val="24"/>
                <c:pt idx="0">
                  <c:v>4066.5040912999998</c:v>
                </c:pt>
                <c:pt idx="1">
                  <c:v>4185.5473147000002</c:v>
                </c:pt>
                <c:pt idx="2">
                  <c:v>4359.54324</c:v>
                </c:pt>
                <c:pt idx="3">
                  <c:v>4365.0669116999998</c:v>
                </c:pt>
                <c:pt idx="4">
                  <c:v>4285.3437703</c:v>
                </c:pt>
                <c:pt idx="5">
                  <c:v>4191.6059763000003</c:v>
                </c:pt>
                <c:pt idx="6">
                  <c:v>7334.5084210000005</c:v>
                </c:pt>
                <c:pt idx="7">
                  <c:v>6978.2224509999996</c:v>
                </c:pt>
                <c:pt idx="8">
                  <c:v>6683.5003919999999</c:v>
                </c:pt>
                <c:pt idx="9">
                  <c:v>6338.4284319999997</c:v>
                </c:pt>
                <c:pt idx="10">
                  <c:v>6086.3783089999997</c:v>
                </c:pt>
                <c:pt idx="11">
                  <c:v>5803.3467823000001</c:v>
                </c:pt>
                <c:pt idx="12">
                  <c:v>5694.4816713</c:v>
                </c:pt>
                <c:pt idx="13">
                  <c:v>5691.8738309999999</c:v>
                </c:pt>
                <c:pt idx="14">
                  <c:v>5807.0791282999999</c:v>
                </c:pt>
                <c:pt idx="15">
                  <c:v>5997.8606216999997</c:v>
                </c:pt>
                <c:pt idx="16">
                  <c:v>6109.9179482999998</c:v>
                </c:pt>
                <c:pt idx="17">
                  <c:v>6148.9587689999998</c:v>
                </c:pt>
                <c:pt idx="18">
                  <c:v>6304.5597852999999</c:v>
                </c:pt>
                <c:pt idx="19">
                  <c:v>6415.0591519999998</c:v>
                </c:pt>
                <c:pt idx="20">
                  <c:v>6430.7435930000001</c:v>
                </c:pt>
                <c:pt idx="21">
                  <c:v>6572.3280986999998</c:v>
                </c:pt>
                <c:pt idx="22">
                  <c:v>5090.4099033000002</c:v>
                </c:pt>
                <c:pt idx="23">
                  <c:v>4230.8465253000004</c:v>
                </c:pt>
              </c:numCache>
            </c:numRef>
          </c:val>
        </c:ser>
        <c:dLbls>
          <c:showLegendKey val="0"/>
          <c:showVal val="0"/>
          <c:showCatName val="0"/>
          <c:showSerName val="0"/>
          <c:showPercent val="0"/>
          <c:showBubbleSize val="0"/>
        </c:dLbls>
        <c:gapWidth val="320"/>
        <c:overlap val="100"/>
        <c:axId val="99686656"/>
        <c:axId val="99692544"/>
      </c:barChart>
      <c:scatterChart>
        <c:scatterStyle val="lineMarker"/>
        <c:varyColors val="0"/>
        <c:ser>
          <c:idx val="0"/>
          <c:order val="2"/>
          <c:tx>
            <c:strRef>
              <c:f>'DA-Sch Data'!$D$1</c:f>
              <c:strCache>
                <c:ptCount val="1"/>
                <c:pt idx="0">
                  <c:v>DAM Energy Purchase</c:v>
                </c:pt>
              </c:strCache>
            </c:strRef>
          </c:tx>
          <c:spPr>
            <a:ln w="28575">
              <a:solidFill>
                <a:srgbClr val="FFCC00"/>
              </a:solidFill>
              <a:prstDash val="solid"/>
            </a:ln>
          </c:spPr>
          <c:marker>
            <c:symbol val="none"/>
          </c:marker>
          <c:yVal>
            <c:numRef>
              <c:f>'DA-Sch Data'!$D$2:$D$25</c:f>
              <c:numCache>
                <c:formatCode>General</c:formatCode>
                <c:ptCount val="24"/>
                <c:pt idx="0">
                  <c:v>13079.53306</c:v>
                </c:pt>
                <c:pt idx="1">
                  <c:v>12370.494948</c:v>
                </c:pt>
                <c:pt idx="2">
                  <c:v>12083.651</c:v>
                </c:pt>
                <c:pt idx="3">
                  <c:v>11996.864732</c:v>
                </c:pt>
                <c:pt idx="4">
                  <c:v>12098.193735000001</c:v>
                </c:pt>
                <c:pt idx="5">
                  <c:v>12915.502285</c:v>
                </c:pt>
                <c:pt idx="6">
                  <c:v>17302.643758999999</c:v>
                </c:pt>
                <c:pt idx="7">
                  <c:v>17352.378400000001</c:v>
                </c:pt>
                <c:pt idx="8">
                  <c:v>17603.010133</c:v>
                </c:pt>
                <c:pt idx="9">
                  <c:v>18059.360466999999</c:v>
                </c:pt>
                <c:pt idx="10">
                  <c:v>18392.425124000001</c:v>
                </c:pt>
                <c:pt idx="11">
                  <c:v>18712.339754000001</c:v>
                </c:pt>
                <c:pt idx="12">
                  <c:v>19072.388590999999</c:v>
                </c:pt>
                <c:pt idx="13">
                  <c:v>19616.350426000001</c:v>
                </c:pt>
                <c:pt idx="14">
                  <c:v>19992.811974</c:v>
                </c:pt>
                <c:pt idx="15">
                  <c:v>20368.51166</c:v>
                </c:pt>
                <c:pt idx="16">
                  <c:v>20503.603401</c:v>
                </c:pt>
                <c:pt idx="17">
                  <c:v>20437.354176000001</c:v>
                </c:pt>
                <c:pt idx="18">
                  <c:v>20101.716659999998</c:v>
                </c:pt>
                <c:pt idx="19">
                  <c:v>19989.714924</c:v>
                </c:pt>
                <c:pt idx="20">
                  <c:v>20367.285829</c:v>
                </c:pt>
                <c:pt idx="21">
                  <c:v>19600.622428999999</c:v>
                </c:pt>
                <c:pt idx="22">
                  <c:v>16926.797534000001</c:v>
                </c:pt>
                <c:pt idx="23">
                  <c:v>14658.81918</c:v>
                </c:pt>
              </c:numCache>
            </c:numRef>
          </c:yVal>
          <c:smooth val="0"/>
        </c:ser>
        <c:ser>
          <c:idx val="5"/>
          <c:order val="4"/>
          <c:tx>
            <c:strRef>
              <c:f>'DA-Sch Data'!$F$1</c:f>
              <c:strCache>
                <c:ptCount val="1"/>
                <c:pt idx="0">
                  <c:v>RT System Load</c:v>
                </c:pt>
              </c:strCache>
            </c:strRef>
          </c:tx>
          <c:spPr>
            <a:ln w="28575">
              <a:solidFill>
                <a:srgbClr val="17375E"/>
              </a:solidFill>
              <a:prstDash val="solid"/>
            </a:ln>
          </c:spPr>
          <c:marker>
            <c:symbol val="none"/>
          </c:marker>
          <c:xVal>
            <c:numRef>
              <c:f>'DA-Sch Data'!$A$2:$A$25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xVal>
          <c:yVal>
            <c:numRef>
              <c:f>'DA-Sch Data'!$F$2:$F$25</c:f>
              <c:numCache>
                <c:formatCode>General</c:formatCode>
                <c:ptCount val="24"/>
                <c:pt idx="0">
                  <c:v>29564.316346</c:v>
                </c:pt>
                <c:pt idx="1">
                  <c:v>28099.497500000001</c:v>
                </c:pt>
                <c:pt idx="2">
                  <c:v>27247.768888999999</c:v>
                </c:pt>
                <c:pt idx="3">
                  <c:v>26865.650278000001</c:v>
                </c:pt>
                <c:pt idx="4">
                  <c:v>27124.442564000001</c:v>
                </c:pt>
                <c:pt idx="5">
                  <c:v>28614.935556</c:v>
                </c:pt>
                <c:pt idx="6">
                  <c:v>31420.617990999999</c:v>
                </c:pt>
                <c:pt idx="7">
                  <c:v>32390.630832999999</c:v>
                </c:pt>
                <c:pt idx="8">
                  <c:v>33125.999979</c:v>
                </c:pt>
                <c:pt idx="9">
                  <c:v>34217.571944000003</c:v>
                </c:pt>
                <c:pt idx="10">
                  <c:v>35354.936239000002</c:v>
                </c:pt>
                <c:pt idx="11">
                  <c:v>36233.425000000003</c:v>
                </c:pt>
                <c:pt idx="12">
                  <c:v>36999.795277999998</c:v>
                </c:pt>
                <c:pt idx="13">
                  <c:v>37792.865277999997</c:v>
                </c:pt>
                <c:pt idx="14">
                  <c:v>38421.026388999999</c:v>
                </c:pt>
                <c:pt idx="15">
                  <c:v>38997.621111</c:v>
                </c:pt>
                <c:pt idx="16">
                  <c:v>39419.600768999997</c:v>
                </c:pt>
                <c:pt idx="17">
                  <c:v>39444.567221999998</c:v>
                </c:pt>
                <c:pt idx="18">
                  <c:v>38847.978332999999</c:v>
                </c:pt>
                <c:pt idx="19">
                  <c:v>38403.592221999999</c:v>
                </c:pt>
                <c:pt idx="20">
                  <c:v>39032.986666999997</c:v>
                </c:pt>
                <c:pt idx="21">
                  <c:v>37698.605598000002</c:v>
                </c:pt>
                <c:pt idx="22">
                  <c:v>35026.713519999998</c:v>
                </c:pt>
                <c:pt idx="23">
                  <c:v>31785.845832999999</c:v>
                </c:pt>
              </c:numCache>
            </c:numRef>
          </c:yVal>
          <c:smooth val="0"/>
        </c:ser>
        <c:ser>
          <c:idx val="4"/>
          <c:order val="3"/>
          <c:tx>
            <c:strRef>
              <c:f>'DA-Sch Data'!$E$1</c:f>
              <c:strCache>
                <c:ptCount val="1"/>
                <c:pt idx="0">
                  <c:v>DAM Net Flow</c:v>
                </c:pt>
              </c:strCache>
            </c:strRef>
          </c:tx>
          <c:spPr>
            <a:ln w="28575">
              <a:solidFill>
                <a:srgbClr val="E46C0A"/>
              </a:solidFill>
              <a:prstDash val="solid"/>
            </a:ln>
          </c:spPr>
          <c:marker>
            <c:symbol val="none"/>
          </c:marker>
          <c:yVal>
            <c:numRef>
              <c:f>'DA-Sch Data'!$E$2:$E$25</c:f>
              <c:numCache>
                <c:formatCode>General</c:formatCode>
                <c:ptCount val="24"/>
                <c:pt idx="0">
                  <c:v>42329.69</c:v>
                </c:pt>
                <c:pt idx="1">
                  <c:v>41082.853332999999</c:v>
                </c:pt>
                <c:pt idx="2">
                  <c:v>40545.126666999997</c:v>
                </c:pt>
                <c:pt idx="3">
                  <c:v>40216.223333000002</c:v>
                </c:pt>
                <c:pt idx="4">
                  <c:v>40505.99</c:v>
                </c:pt>
                <c:pt idx="5">
                  <c:v>42379.176667</c:v>
                </c:pt>
                <c:pt idx="6">
                  <c:v>47268.956666999999</c:v>
                </c:pt>
                <c:pt idx="7">
                  <c:v>48427.626666999997</c:v>
                </c:pt>
                <c:pt idx="8">
                  <c:v>48621.56</c:v>
                </c:pt>
                <c:pt idx="9">
                  <c:v>49135.54</c:v>
                </c:pt>
                <c:pt idx="10">
                  <c:v>50145.843332999997</c:v>
                </c:pt>
                <c:pt idx="11">
                  <c:v>51300.226667000003</c:v>
                </c:pt>
                <c:pt idx="12">
                  <c:v>51821.936667000002</c:v>
                </c:pt>
                <c:pt idx="13">
                  <c:v>52238.136666999999</c:v>
                </c:pt>
                <c:pt idx="14">
                  <c:v>52613.19</c:v>
                </c:pt>
                <c:pt idx="15">
                  <c:v>52835.85</c:v>
                </c:pt>
                <c:pt idx="16">
                  <c:v>53229.843332999997</c:v>
                </c:pt>
                <c:pt idx="17">
                  <c:v>53599.453332999998</c:v>
                </c:pt>
                <c:pt idx="18">
                  <c:v>53381.2</c:v>
                </c:pt>
                <c:pt idx="19">
                  <c:v>53147.096666999998</c:v>
                </c:pt>
                <c:pt idx="20">
                  <c:v>53204.79</c:v>
                </c:pt>
                <c:pt idx="21">
                  <c:v>51876.9</c:v>
                </c:pt>
                <c:pt idx="22">
                  <c:v>48304.983332999996</c:v>
                </c:pt>
                <c:pt idx="23">
                  <c:v>45200.976667000003</c:v>
                </c:pt>
              </c:numCache>
            </c:numRef>
          </c:yVal>
          <c:smooth val="0"/>
        </c:ser>
        <c:dLbls>
          <c:showLegendKey val="0"/>
          <c:showVal val="0"/>
          <c:showCatName val="0"/>
          <c:showSerName val="0"/>
          <c:showPercent val="0"/>
          <c:showBubbleSize val="0"/>
        </c:dLbls>
        <c:axId val="99686656"/>
        <c:axId val="99692544"/>
      </c:scatterChart>
      <c:catAx>
        <c:axId val="9968665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99692544"/>
        <c:crosses val="autoZero"/>
        <c:auto val="1"/>
        <c:lblAlgn val="ctr"/>
        <c:lblOffset val="100"/>
        <c:tickMarkSkip val="1"/>
        <c:noMultiLvlLbl val="0"/>
      </c:catAx>
      <c:valAx>
        <c:axId val="99692544"/>
        <c:scaling>
          <c:orientation val="minMax"/>
          <c:max val="70000"/>
        </c:scaling>
        <c:delete val="0"/>
        <c:axPos val="l"/>
        <c:majorGridlines>
          <c:spPr>
            <a:ln w="12700">
              <a:solidFill>
                <a:schemeClr val="bg1">
                  <a:lumMod val="50000"/>
                </a:schemeClr>
              </a:solidFill>
              <a:prstDash val="solid"/>
            </a:ln>
          </c:spPr>
        </c:majorGridlines>
        <c:title>
          <c:tx>
            <c:rich>
              <a:bodyPr rot="0" vert="horz"/>
              <a:lstStyle/>
              <a:p>
                <a:pPr algn="ctr">
                  <a:defRPr sz="1050" b="1" i="0" u="none" strike="noStrike" baseline="0">
                    <a:solidFill>
                      <a:srgbClr val="000000"/>
                    </a:solidFill>
                    <a:latin typeface="Arial"/>
                    <a:ea typeface="Arial"/>
                    <a:cs typeface="Arial"/>
                  </a:defRPr>
                </a:pPr>
                <a:r>
                  <a:rPr lang="en-US" dirty="0"/>
                  <a:t>MW</a:t>
                </a:r>
              </a:p>
            </c:rich>
          </c:tx>
          <c:layout>
            <c:manualLayout>
              <c:xMode val="edge"/>
              <c:yMode val="edge"/>
              <c:x val="2.3676370090028712E-2"/>
              <c:y val="0.34145572357541154"/>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99686656"/>
        <c:crosses val="autoZero"/>
        <c:crossBetween val="between"/>
        <c:majorUnit val="10000"/>
        <c:minorUnit val="500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1"/>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egendEntry>
        <c:idx val="3"/>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5656673936691776"/>
          <c:y val="3.046024700110371E-2"/>
          <c:w val="0.21630046521654273"/>
          <c:h val="0.14643579899165246"/>
        </c:manualLayout>
      </c:layout>
      <c:overlay val="0"/>
      <c:spPr>
        <a:no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195031073980821E-2"/>
          <c:y val="1.5223867140275996E-2"/>
          <c:w val="0.91527931927488271"/>
          <c:h val="0.90375203915171287"/>
        </c:manualLayout>
      </c:layout>
      <c:barChart>
        <c:barDir val="col"/>
        <c:grouping val="clustered"/>
        <c:varyColors val="0"/>
        <c:ser>
          <c:idx val="0"/>
          <c:order val="1"/>
          <c:tx>
            <c:strRef>
              <c:f>'DA-Prc Data'!$C$1</c:f>
              <c:strCache>
                <c:ptCount val="1"/>
                <c:pt idx="0">
                  <c:v>Regulation Up</c:v>
                </c:pt>
              </c:strCache>
            </c:strRef>
          </c:tx>
          <c:spPr>
            <a:solidFill>
              <a:srgbClr val="FFCC00">
                <a:alpha val="57000"/>
              </a:srgbClr>
            </a:solidFill>
            <a:ln w="9525">
              <a:solidFill>
                <a:srgbClr val="009999"/>
              </a:solidFill>
              <a:prstDash val="solid"/>
            </a:ln>
          </c:spPr>
          <c:invertIfNegative val="0"/>
          <c:val>
            <c:numRef>
              <c:f>'DA-Prc Data'!$C$2:$C$25</c:f>
              <c:numCache>
                <c:formatCode>General</c:formatCode>
                <c:ptCount val="24"/>
                <c:pt idx="0">
                  <c:v>8.6268407000000007</c:v>
                </c:pt>
                <c:pt idx="1">
                  <c:v>7.1257343000000004</c:v>
                </c:pt>
                <c:pt idx="2">
                  <c:v>4.3387243333000001</c:v>
                </c:pt>
                <c:pt idx="3">
                  <c:v>4.0233150000000002</c:v>
                </c:pt>
                <c:pt idx="4">
                  <c:v>5.2706599667000003</c:v>
                </c:pt>
                <c:pt idx="5">
                  <c:v>12.760913932999999</c:v>
                </c:pt>
                <c:pt idx="6">
                  <c:v>41.886612466999999</c:v>
                </c:pt>
                <c:pt idx="7">
                  <c:v>5.4683416666999998</c:v>
                </c:pt>
                <c:pt idx="8">
                  <c:v>7.0563193333000003</c:v>
                </c:pt>
                <c:pt idx="9">
                  <c:v>6.1233766666999996</c:v>
                </c:pt>
                <c:pt idx="10">
                  <c:v>7.1105626666999999</c:v>
                </c:pt>
                <c:pt idx="11">
                  <c:v>7.3806533332999997</c:v>
                </c:pt>
                <c:pt idx="12">
                  <c:v>8.7306563333000007</c:v>
                </c:pt>
                <c:pt idx="13">
                  <c:v>11.260356367</c:v>
                </c:pt>
                <c:pt idx="14">
                  <c:v>14.632101333</c:v>
                </c:pt>
                <c:pt idx="15">
                  <c:v>17.778366167000001</c:v>
                </c:pt>
                <c:pt idx="16">
                  <c:v>19.329619567000002</c:v>
                </c:pt>
                <c:pt idx="17">
                  <c:v>15.573195399999999</c:v>
                </c:pt>
                <c:pt idx="18">
                  <c:v>15.276611432999999</c:v>
                </c:pt>
                <c:pt idx="19">
                  <c:v>11.133681366999999</c:v>
                </c:pt>
                <c:pt idx="20">
                  <c:v>14.8398217</c:v>
                </c:pt>
                <c:pt idx="21">
                  <c:v>9.5160226666999996</c:v>
                </c:pt>
                <c:pt idx="22">
                  <c:v>14.600919366999999</c:v>
                </c:pt>
                <c:pt idx="23">
                  <c:v>14.9469083</c:v>
                </c:pt>
              </c:numCache>
            </c:numRef>
          </c:val>
        </c:ser>
        <c:ser>
          <c:idx val="4"/>
          <c:order val="2"/>
          <c:tx>
            <c:strRef>
              <c:f>'DA-Prc Data'!$D$1</c:f>
              <c:strCache>
                <c:ptCount val="1"/>
                <c:pt idx="0">
                  <c:v>Regulation Down</c:v>
                </c:pt>
              </c:strCache>
            </c:strRef>
          </c:tx>
          <c:spPr>
            <a:solidFill>
              <a:srgbClr val="17375E">
                <a:alpha val="87000"/>
              </a:srgbClr>
            </a:solidFill>
            <a:ln w="9525">
              <a:solidFill>
                <a:srgbClr val="17375E">
                  <a:alpha val="87000"/>
                </a:srgbClr>
              </a:solidFill>
              <a:prstDash val="solid"/>
            </a:ln>
          </c:spPr>
          <c:invertIfNegative val="0"/>
          <c:dPt>
            <c:idx val="2"/>
            <c:invertIfNegative val="0"/>
            <c:bubble3D val="0"/>
            <c:spPr>
              <a:solidFill>
                <a:srgbClr val="1E497C">
                  <a:alpha val="87000"/>
                </a:srgbClr>
              </a:solidFill>
              <a:ln w="9525">
                <a:solidFill>
                  <a:srgbClr val="1E497C">
                    <a:alpha val="87000"/>
                  </a:srgbClr>
                </a:solidFill>
                <a:prstDash val="solid"/>
              </a:ln>
            </c:spPr>
          </c:dPt>
          <c:dPt>
            <c:idx val="5"/>
            <c:invertIfNegative val="0"/>
            <c:bubble3D val="0"/>
            <c:spPr>
              <a:solidFill>
                <a:srgbClr val="17375E">
                  <a:alpha val="87000"/>
                </a:srgbClr>
              </a:solidFill>
              <a:ln w="9525">
                <a:solidFill>
                  <a:srgbClr val="1E497C">
                    <a:alpha val="87000"/>
                  </a:srgbClr>
                </a:solidFill>
                <a:prstDash val="solid"/>
              </a:ln>
            </c:spPr>
          </c:dPt>
          <c:val>
            <c:numRef>
              <c:f>'DA-Prc Data'!$D$2:$D$25</c:f>
              <c:numCache>
                <c:formatCode>General</c:formatCode>
                <c:ptCount val="24"/>
                <c:pt idx="0">
                  <c:v>19.563150332999999</c:v>
                </c:pt>
                <c:pt idx="1">
                  <c:v>6.4216456666999999</c:v>
                </c:pt>
                <c:pt idx="2">
                  <c:v>4.9992165667000004</c:v>
                </c:pt>
                <c:pt idx="3">
                  <c:v>3.8330929</c:v>
                </c:pt>
                <c:pt idx="4">
                  <c:v>6.6919703332999996</c:v>
                </c:pt>
                <c:pt idx="5">
                  <c:v>18.861254667000001</c:v>
                </c:pt>
                <c:pt idx="6">
                  <c:v>23.088759067000002</c:v>
                </c:pt>
                <c:pt idx="7">
                  <c:v>4.6947219999999996</c:v>
                </c:pt>
                <c:pt idx="8">
                  <c:v>8.1000893332999997</c:v>
                </c:pt>
                <c:pt idx="9">
                  <c:v>8.8895584332999995</c:v>
                </c:pt>
                <c:pt idx="10">
                  <c:v>3.3921663667000002</c:v>
                </c:pt>
                <c:pt idx="11">
                  <c:v>1.5528354666999999</c:v>
                </c:pt>
                <c:pt idx="12">
                  <c:v>2.6244786000000002</c:v>
                </c:pt>
                <c:pt idx="13">
                  <c:v>3.1165138333</c:v>
                </c:pt>
                <c:pt idx="14">
                  <c:v>1.6451274333000001</c:v>
                </c:pt>
                <c:pt idx="15">
                  <c:v>1.7407250332999999</c:v>
                </c:pt>
                <c:pt idx="16">
                  <c:v>1.6059858</c:v>
                </c:pt>
                <c:pt idx="17">
                  <c:v>1.9348032666999999</c:v>
                </c:pt>
                <c:pt idx="18">
                  <c:v>7.3921103666999999</c:v>
                </c:pt>
                <c:pt idx="19">
                  <c:v>5.7005897000000001</c:v>
                </c:pt>
                <c:pt idx="20">
                  <c:v>4.0022869999999999</c:v>
                </c:pt>
                <c:pt idx="21">
                  <c:v>10.0966127</c:v>
                </c:pt>
                <c:pt idx="22">
                  <c:v>15.019834299999999</c:v>
                </c:pt>
                <c:pt idx="23">
                  <c:v>10.393814333</c:v>
                </c:pt>
              </c:numCache>
            </c:numRef>
          </c:val>
        </c:ser>
        <c:ser>
          <c:idx val="5"/>
          <c:order val="3"/>
          <c:tx>
            <c:strRef>
              <c:f>'DA-Prc Data'!$E$1</c:f>
              <c:strCache>
                <c:ptCount val="1"/>
                <c:pt idx="0">
                  <c:v>Responsive Reserve</c:v>
                </c:pt>
              </c:strCache>
            </c:strRef>
          </c:tx>
          <c:spPr>
            <a:solidFill>
              <a:srgbClr val="009999"/>
            </a:solidFill>
            <a:ln w="12700">
              <a:solidFill>
                <a:srgbClr val="BFBFBF"/>
              </a:solidFill>
              <a:prstDash val="solid"/>
            </a:ln>
          </c:spPr>
          <c:invertIfNegative val="0"/>
          <c:val>
            <c:numRef>
              <c:f>'DA-Prc Data'!$E$2:$E$25</c:f>
              <c:numCache>
                <c:formatCode>General</c:formatCode>
                <c:ptCount val="24"/>
                <c:pt idx="0">
                  <c:v>8.5565729666999992</c:v>
                </c:pt>
                <c:pt idx="1">
                  <c:v>6.9217573666999996</c:v>
                </c:pt>
                <c:pt idx="2">
                  <c:v>4.4773933333000002</c:v>
                </c:pt>
                <c:pt idx="3">
                  <c:v>4.1806279999999996</c:v>
                </c:pt>
                <c:pt idx="4">
                  <c:v>5.2378669999999996</c:v>
                </c:pt>
                <c:pt idx="5">
                  <c:v>9.5338000333000004</c:v>
                </c:pt>
                <c:pt idx="6">
                  <c:v>14.403585267</c:v>
                </c:pt>
                <c:pt idx="7">
                  <c:v>6.4427153332999998</c:v>
                </c:pt>
                <c:pt idx="8">
                  <c:v>7.8680249667000002</c:v>
                </c:pt>
                <c:pt idx="9">
                  <c:v>7.7085910000000002</c:v>
                </c:pt>
                <c:pt idx="10">
                  <c:v>8.6430416667000003</c:v>
                </c:pt>
                <c:pt idx="11">
                  <c:v>9.0806059999999995</c:v>
                </c:pt>
                <c:pt idx="12">
                  <c:v>9.7802636333000006</c:v>
                </c:pt>
                <c:pt idx="13">
                  <c:v>12.905519999999999</c:v>
                </c:pt>
                <c:pt idx="14">
                  <c:v>16.292911867000001</c:v>
                </c:pt>
                <c:pt idx="15">
                  <c:v>20.051029567</c:v>
                </c:pt>
                <c:pt idx="16">
                  <c:v>21.519109433000001</c:v>
                </c:pt>
                <c:pt idx="17">
                  <c:v>17.121772533000001</c:v>
                </c:pt>
                <c:pt idx="18">
                  <c:v>15.521128633</c:v>
                </c:pt>
                <c:pt idx="19">
                  <c:v>12.353248033</c:v>
                </c:pt>
                <c:pt idx="20">
                  <c:v>14.935988533</c:v>
                </c:pt>
                <c:pt idx="21">
                  <c:v>9.8945089667000001</c:v>
                </c:pt>
                <c:pt idx="22">
                  <c:v>13.043884032999999</c:v>
                </c:pt>
                <c:pt idx="23">
                  <c:v>12.575722233</c:v>
                </c:pt>
              </c:numCache>
            </c:numRef>
          </c:val>
        </c:ser>
        <c:ser>
          <c:idx val="3"/>
          <c:order val="4"/>
          <c:tx>
            <c:strRef>
              <c:f>'DA-Prc Data'!$F$1</c:f>
              <c:strCache>
                <c:ptCount val="1"/>
                <c:pt idx="0">
                  <c:v>Non Spinning Reserve</c:v>
                </c:pt>
              </c:strCache>
            </c:strRef>
          </c:tx>
          <c:spPr>
            <a:solidFill>
              <a:srgbClr val="BFBFBF">
                <a:alpha val="87000"/>
              </a:srgbClr>
            </a:solidFill>
            <a:ln>
              <a:solidFill>
                <a:srgbClr val="BFBFBF"/>
              </a:solidFill>
            </a:ln>
          </c:spPr>
          <c:invertIfNegative val="0"/>
          <c:val>
            <c:numRef>
              <c:f>'DA-Prc Data'!$F$2:$F$25</c:f>
              <c:numCache>
                <c:formatCode>General</c:formatCode>
                <c:ptCount val="24"/>
                <c:pt idx="0">
                  <c:v>2.2788733333</c:v>
                </c:pt>
                <c:pt idx="1">
                  <c:v>2.0917279999999998</c:v>
                </c:pt>
                <c:pt idx="2">
                  <c:v>2.0471286666999999</c:v>
                </c:pt>
                <c:pt idx="3">
                  <c:v>2.0184713332999999</c:v>
                </c:pt>
                <c:pt idx="4">
                  <c:v>2.0581786666999999</c:v>
                </c:pt>
                <c:pt idx="5">
                  <c:v>2.1075756666999999</c:v>
                </c:pt>
                <c:pt idx="6">
                  <c:v>4.0660020000000001</c:v>
                </c:pt>
                <c:pt idx="7">
                  <c:v>2.4017759999999999</c:v>
                </c:pt>
                <c:pt idx="8">
                  <c:v>3.0066553332999999</c:v>
                </c:pt>
                <c:pt idx="9">
                  <c:v>3.3184490000000002</c:v>
                </c:pt>
                <c:pt idx="10">
                  <c:v>4.0439466667000001</c:v>
                </c:pt>
                <c:pt idx="11">
                  <c:v>4.4425530000000002</c:v>
                </c:pt>
                <c:pt idx="12">
                  <c:v>5.6850399999999999</c:v>
                </c:pt>
                <c:pt idx="13">
                  <c:v>7.6754793000000001</c:v>
                </c:pt>
                <c:pt idx="14">
                  <c:v>9.2896169332999996</c:v>
                </c:pt>
                <c:pt idx="15">
                  <c:v>11.943337733</c:v>
                </c:pt>
                <c:pt idx="16">
                  <c:v>12.011705233000001</c:v>
                </c:pt>
                <c:pt idx="17">
                  <c:v>9.2531656333000001</c:v>
                </c:pt>
                <c:pt idx="18">
                  <c:v>8.7684643333000007</c:v>
                </c:pt>
                <c:pt idx="19">
                  <c:v>6.9619572999999999</c:v>
                </c:pt>
                <c:pt idx="20">
                  <c:v>9.3721204</c:v>
                </c:pt>
                <c:pt idx="21">
                  <c:v>5.4626733332999997</c:v>
                </c:pt>
                <c:pt idx="22">
                  <c:v>3.5669379999999999</c:v>
                </c:pt>
                <c:pt idx="23">
                  <c:v>2.6625143332999999</c:v>
                </c:pt>
              </c:numCache>
            </c:numRef>
          </c:val>
        </c:ser>
        <c:dLbls>
          <c:showLegendKey val="0"/>
          <c:showVal val="0"/>
          <c:showCatName val="0"/>
          <c:showSerName val="0"/>
          <c:showPercent val="0"/>
          <c:showBubbleSize val="0"/>
        </c:dLbls>
        <c:gapWidth val="100"/>
        <c:axId val="111222144"/>
        <c:axId val="111240320"/>
      </c:barChart>
      <c:scatterChart>
        <c:scatterStyle val="lineMarker"/>
        <c:varyColors val="0"/>
        <c:ser>
          <c:idx val="2"/>
          <c:order val="0"/>
          <c:tx>
            <c:strRef>
              <c:f>'DA-Prc Data'!$B$1</c:f>
              <c:strCache>
                <c:ptCount val="1"/>
                <c:pt idx="0">
                  <c:v>DAM Power Balance Price 
(System Lambda)</c:v>
                </c:pt>
              </c:strCache>
            </c:strRef>
          </c:tx>
          <c:spPr>
            <a:ln w="28575">
              <a:solidFill>
                <a:srgbClr val="E46C0A"/>
              </a:solidFill>
              <a:prstDash val="solid"/>
            </a:ln>
          </c:spPr>
          <c:marker>
            <c:symbol val="none"/>
          </c:marker>
          <c:yVal>
            <c:numRef>
              <c:f>'DA-Prc Data'!$B$2:$B$25</c:f>
              <c:numCache>
                <c:formatCode>General</c:formatCode>
                <c:ptCount val="24"/>
                <c:pt idx="0">
                  <c:v>19.010869867</c:v>
                </c:pt>
                <c:pt idx="1">
                  <c:v>16.816690033</c:v>
                </c:pt>
                <c:pt idx="2">
                  <c:v>15.449694267</c:v>
                </c:pt>
                <c:pt idx="3">
                  <c:v>15.198864</c:v>
                </c:pt>
                <c:pt idx="4">
                  <c:v>15.772666666999999</c:v>
                </c:pt>
                <c:pt idx="5">
                  <c:v>18.143673433</c:v>
                </c:pt>
                <c:pt idx="6">
                  <c:v>21.0491633</c:v>
                </c:pt>
                <c:pt idx="7">
                  <c:v>20.590613333</c:v>
                </c:pt>
                <c:pt idx="8">
                  <c:v>20.962980067</c:v>
                </c:pt>
                <c:pt idx="9">
                  <c:v>22.109776799999999</c:v>
                </c:pt>
                <c:pt idx="10">
                  <c:v>23.555603367</c:v>
                </c:pt>
                <c:pt idx="11">
                  <c:v>24.316099767000001</c:v>
                </c:pt>
                <c:pt idx="12">
                  <c:v>25.227169799999999</c:v>
                </c:pt>
                <c:pt idx="13">
                  <c:v>27.881139867000002</c:v>
                </c:pt>
                <c:pt idx="14">
                  <c:v>31.240436367000001</c:v>
                </c:pt>
                <c:pt idx="15">
                  <c:v>34.344670233000002</c:v>
                </c:pt>
                <c:pt idx="16">
                  <c:v>35.484563266999999</c:v>
                </c:pt>
                <c:pt idx="17">
                  <c:v>31.112449866999999</c:v>
                </c:pt>
                <c:pt idx="18">
                  <c:v>27.821803533000001</c:v>
                </c:pt>
                <c:pt idx="19">
                  <c:v>25.975400167</c:v>
                </c:pt>
                <c:pt idx="20">
                  <c:v>29.012926533000002</c:v>
                </c:pt>
                <c:pt idx="21">
                  <c:v>24.406103467000001</c:v>
                </c:pt>
                <c:pt idx="22">
                  <c:v>22.126843366999999</c:v>
                </c:pt>
                <c:pt idx="23">
                  <c:v>20.206173400000001</c:v>
                </c:pt>
              </c:numCache>
            </c:numRef>
          </c:yVal>
          <c:smooth val="0"/>
        </c:ser>
        <c:dLbls>
          <c:showLegendKey val="0"/>
          <c:showVal val="0"/>
          <c:showCatName val="0"/>
          <c:showSerName val="0"/>
          <c:showPercent val="0"/>
          <c:showBubbleSize val="0"/>
        </c:dLbls>
        <c:axId val="111222144"/>
        <c:axId val="111240320"/>
      </c:scatterChart>
      <c:catAx>
        <c:axId val="111222144"/>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240320"/>
        <c:crosses val="autoZero"/>
        <c:auto val="1"/>
        <c:lblAlgn val="ctr"/>
        <c:lblOffset val="100"/>
        <c:tickLblSkip val="1"/>
        <c:tickMarkSkip val="1"/>
        <c:noMultiLvlLbl val="0"/>
      </c:catAx>
      <c:valAx>
        <c:axId val="111240320"/>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dirty="0"/>
                  <a:t>Price ($/MWh)</a:t>
                </a:r>
              </a:p>
            </c:rich>
          </c:tx>
          <c:layout>
            <c:manualLayout>
              <c:xMode val="edge"/>
              <c:yMode val="edge"/>
              <c:x val="2.9588233141478334E-3"/>
              <c:y val="0.37406315290047432"/>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222144"/>
        <c:crosses val="autoZero"/>
        <c:crossBetween val="between"/>
        <c:majorUnit val="1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egendEntry>
        <c:idx val="4"/>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9.6447407463348622E-2"/>
          <c:y val="3.9157102005926224E-2"/>
          <c:w val="0.17895671476137659"/>
          <c:h val="0.16163026001301212"/>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91263716896784E-2"/>
          <c:y val="2.3926046764545947E-2"/>
          <c:w val="0.90492045874953764"/>
          <c:h val="0.90375203915171287"/>
        </c:manualLayout>
      </c:layout>
      <c:barChart>
        <c:barDir val="col"/>
        <c:grouping val="clustered"/>
        <c:varyColors val="0"/>
        <c:ser>
          <c:idx val="0"/>
          <c:order val="1"/>
          <c:tx>
            <c:strRef>
              <c:f>'LZ Prc Data'!$C$1</c:f>
              <c:strCache>
                <c:ptCount val="1"/>
                <c:pt idx="0">
                  <c:v>RTSPP - LZ West </c:v>
                </c:pt>
              </c:strCache>
            </c:strRef>
          </c:tx>
          <c:spPr>
            <a:solidFill>
              <a:srgbClr val="BFBFBF">
                <a:alpha val="87000"/>
              </a:srgbClr>
            </a:solidFill>
            <a:ln w="9525">
              <a:solidFill>
                <a:srgbClr val="BFBFBF"/>
              </a:solidFill>
              <a:prstDash val="solid"/>
            </a:ln>
          </c:spPr>
          <c:invertIfNegative val="0"/>
          <c:val>
            <c:numRef>
              <c:f>'LZ Prc Data'!$C$2:$C$25</c:f>
              <c:numCache>
                <c:formatCode>General</c:formatCode>
                <c:ptCount val="24"/>
                <c:pt idx="0">
                  <c:v>22.615041667</c:v>
                </c:pt>
                <c:pt idx="1">
                  <c:v>17.094874999999998</c:v>
                </c:pt>
                <c:pt idx="2">
                  <c:v>15.816083333</c:v>
                </c:pt>
                <c:pt idx="3">
                  <c:v>16.104624999999999</c:v>
                </c:pt>
                <c:pt idx="4">
                  <c:v>17.426958333000002</c:v>
                </c:pt>
                <c:pt idx="5">
                  <c:v>20.014041667000001</c:v>
                </c:pt>
                <c:pt idx="6">
                  <c:v>19.97925</c:v>
                </c:pt>
                <c:pt idx="7">
                  <c:v>19.542083333000001</c:v>
                </c:pt>
                <c:pt idx="8">
                  <c:v>20.47025</c:v>
                </c:pt>
                <c:pt idx="9">
                  <c:v>22.399291667</c:v>
                </c:pt>
                <c:pt idx="10">
                  <c:v>22.907791667000001</c:v>
                </c:pt>
                <c:pt idx="11">
                  <c:v>31.236625</c:v>
                </c:pt>
                <c:pt idx="12">
                  <c:v>32.460916666999999</c:v>
                </c:pt>
                <c:pt idx="13">
                  <c:v>37.728124999999999</c:v>
                </c:pt>
                <c:pt idx="14">
                  <c:v>36.998791666999999</c:v>
                </c:pt>
                <c:pt idx="15">
                  <c:v>36.516249999999999</c:v>
                </c:pt>
                <c:pt idx="16">
                  <c:v>36.117041667000002</c:v>
                </c:pt>
                <c:pt idx="17">
                  <c:v>32.737708333</c:v>
                </c:pt>
                <c:pt idx="18">
                  <c:v>22.623374999999999</c:v>
                </c:pt>
                <c:pt idx="19">
                  <c:v>22.233750000000001</c:v>
                </c:pt>
                <c:pt idx="20">
                  <c:v>29.82225</c:v>
                </c:pt>
                <c:pt idx="21">
                  <c:v>20.812416667000001</c:v>
                </c:pt>
                <c:pt idx="22">
                  <c:v>19.550666667000002</c:v>
                </c:pt>
                <c:pt idx="23">
                  <c:v>21.021291667</c:v>
                </c:pt>
              </c:numCache>
            </c:numRef>
          </c:val>
        </c:ser>
        <c:ser>
          <c:idx val="4"/>
          <c:order val="3"/>
          <c:tx>
            <c:strRef>
              <c:f>'LZ Prc Data'!$E$1</c:f>
              <c:strCache>
                <c:ptCount val="1"/>
                <c:pt idx="0">
                  <c:v>RTSPP - LZ North </c:v>
                </c:pt>
              </c:strCache>
            </c:strRef>
          </c:tx>
          <c:spPr>
            <a:solidFill>
              <a:srgbClr val="17375E">
                <a:alpha val="87000"/>
              </a:srgbClr>
            </a:solidFill>
            <a:ln w="9525">
              <a:solidFill>
                <a:srgbClr val="29159F">
                  <a:alpha val="87000"/>
                </a:srgbClr>
              </a:solidFill>
              <a:prstDash val="solid"/>
            </a:ln>
          </c:spPr>
          <c:invertIfNegative val="0"/>
          <c:val>
            <c:numRef>
              <c:f>'LZ Prc Data'!$E$2:$E$25</c:f>
              <c:numCache>
                <c:formatCode>General</c:formatCode>
                <c:ptCount val="24"/>
                <c:pt idx="0">
                  <c:v>23.066541666999999</c:v>
                </c:pt>
                <c:pt idx="1">
                  <c:v>17.419125000000001</c:v>
                </c:pt>
                <c:pt idx="2">
                  <c:v>16.032541667</c:v>
                </c:pt>
                <c:pt idx="3">
                  <c:v>16.367958333000001</c:v>
                </c:pt>
                <c:pt idx="4">
                  <c:v>17.591708333</c:v>
                </c:pt>
                <c:pt idx="5">
                  <c:v>20.155458332999999</c:v>
                </c:pt>
                <c:pt idx="6">
                  <c:v>20.11675</c:v>
                </c:pt>
                <c:pt idx="7">
                  <c:v>19.653916667000001</c:v>
                </c:pt>
                <c:pt idx="8">
                  <c:v>20.590791667000001</c:v>
                </c:pt>
                <c:pt idx="9">
                  <c:v>21.931833333</c:v>
                </c:pt>
                <c:pt idx="10">
                  <c:v>23.038166666999999</c:v>
                </c:pt>
                <c:pt idx="11">
                  <c:v>22.962458333000001</c:v>
                </c:pt>
                <c:pt idx="12">
                  <c:v>24.194416666999999</c:v>
                </c:pt>
                <c:pt idx="13">
                  <c:v>26.929583333</c:v>
                </c:pt>
                <c:pt idx="14">
                  <c:v>27.874708333000001</c:v>
                </c:pt>
                <c:pt idx="15">
                  <c:v>33.811208333000003</c:v>
                </c:pt>
                <c:pt idx="16">
                  <c:v>36.465666667000001</c:v>
                </c:pt>
                <c:pt idx="17">
                  <c:v>32.921083332999999</c:v>
                </c:pt>
                <c:pt idx="18">
                  <c:v>22.785499999999999</c:v>
                </c:pt>
                <c:pt idx="19">
                  <c:v>22.376333333000002</c:v>
                </c:pt>
                <c:pt idx="20">
                  <c:v>30.287458333</c:v>
                </c:pt>
                <c:pt idx="21">
                  <c:v>21.062000000000001</c:v>
                </c:pt>
                <c:pt idx="22">
                  <c:v>19.943958333000001</c:v>
                </c:pt>
                <c:pt idx="23">
                  <c:v>21.486875000000001</c:v>
                </c:pt>
              </c:numCache>
            </c:numRef>
          </c:val>
        </c:ser>
        <c:ser>
          <c:idx val="7"/>
          <c:order val="5"/>
          <c:tx>
            <c:strRef>
              <c:f>'LZ Prc Data'!$G$1</c:f>
              <c:strCache>
                <c:ptCount val="1"/>
                <c:pt idx="0">
                  <c:v>RTSPP - LZ South </c:v>
                </c:pt>
              </c:strCache>
            </c:strRef>
          </c:tx>
          <c:spPr>
            <a:solidFill>
              <a:srgbClr val="009999"/>
            </a:solidFill>
            <a:ln w="9525">
              <a:solidFill>
                <a:srgbClr val="BFBFBF"/>
              </a:solidFill>
            </a:ln>
          </c:spPr>
          <c:invertIfNegative val="0"/>
          <c:val>
            <c:numRef>
              <c:f>'LZ Prc Data'!$G$2:$G$25</c:f>
              <c:numCache>
                <c:formatCode>General</c:formatCode>
                <c:ptCount val="24"/>
                <c:pt idx="0">
                  <c:v>23.406124999999999</c:v>
                </c:pt>
                <c:pt idx="1">
                  <c:v>17.596916666999999</c:v>
                </c:pt>
                <c:pt idx="2">
                  <c:v>16.151624999999999</c:v>
                </c:pt>
                <c:pt idx="3">
                  <c:v>16.455666666999999</c:v>
                </c:pt>
                <c:pt idx="4">
                  <c:v>18.046208332999999</c:v>
                </c:pt>
                <c:pt idx="5">
                  <c:v>20.339208332999998</c:v>
                </c:pt>
                <c:pt idx="6">
                  <c:v>20.262291667</c:v>
                </c:pt>
                <c:pt idx="7">
                  <c:v>19.68975</c:v>
                </c:pt>
                <c:pt idx="8">
                  <c:v>24.182541666999999</c:v>
                </c:pt>
                <c:pt idx="9">
                  <c:v>22.071666666999999</c:v>
                </c:pt>
                <c:pt idx="10">
                  <c:v>23.122541667</c:v>
                </c:pt>
                <c:pt idx="11">
                  <c:v>23.177083332999999</c:v>
                </c:pt>
                <c:pt idx="12">
                  <c:v>24.416291666999999</c:v>
                </c:pt>
                <c:pt idx="13">
                  <c:v>27.674916667000002</c:v>
                </c:pt>
                <c:pt idx="14">
                  <c:v>29.146625</c:v>
                </c:pt>
                <c:pt idx="15">
                  <c:v>35.651499999999999</c:v>
                </c:pt>
                <c:pt idx="16">
                  <c:v>41.130708333000001</c:v>
                </c:pt>
                <c:pt idx="17">
                  <c:v>34.753625</c:v>
                </c:pt>
                <c:pt idx="18">
                  <c:v>25.748625000000001</c:v>
                </c:pt>
                <c:pt idx="19">
                  <c:v>23.205874999999999</c:v>
                </c:pt>
                <c:pt idx="20">
                  <c:v>31.764125</c:v>
                </c:pt>
                <c:pt idx="21">
                  <c:v>22.004458332999999</c:v>
                </c:pt>
                <c:pt idx="22">
                  <c:v>22.3185</c:v>
                </c:pt>
                <c:pt idx="23">
                  <c:v>24.570583332999998</c:v>
                </c:pt>
              </c:numCache>
            </c:numRef>
          </c:val>
        </c:ser>
        <c:ser>
          <c:idx val="6"/>
          <c:order val="7"/>
          <c:tx>
            <c:strRef>
              <c:f>'LZ Prc Data'!$I$1</c:f>
              <c:strCache>
                <c:ptCount val="1"/>
                <c:pt idx="0">
                  <c:v>RTSPP - LZ Houston </c:v>
                </c:pt>
              </c:strCache>
            </c:strRef>
          </c:tx>
          <c:spPr>
            <a:solidFill>
              <a:srgbClr val="FFCC00">
                <a:alpha val="57000"/>
              </a:srgbClr>
            </a:solidFill>
            <a:ln>
              <a:solidFill>
                <a:srgbClr val="009999">
                  <a:alpha val="50000"/>
                </a:srgbClr>
              </a:solidFill>
            </a:ln>
          </c:spPr>
          <c:invertIfNegative val="0"/>
          <c:val>
            <c:numRef>
              <c:f>'LZ Prc Data'!$I$2:$I$25</c:f>
              <c:numCache>
                <c:formatCode>General</c:formatCode>
                <c:ptCount val="24"/>
                <c:pt idx="0">
                  <c:v>23.220958332999999</c:v>
                </c:pt>
                <c:pt idx="1">
                  <c:v>17.510000000000002</c:v>
                </c:pt>
                <c:pt idx="2">
                  <c:v>16.22325</c:v>
                </c:pt>
                <c:pt idx="3">
                  <c:v>16.515791666999998</c:v>
                </c:pt>
                <c:pt idx="4">
                  <c:v>17.608083333</c:v>
                </c:pt>
                <c:pt idx="5">
                  <c:v>20.280374999999999</c:v>
                </c:pt>
                <c:pt idx="6">
                  <c:v>20.386541666999999</c:v>
                </c:pt>
                <c:pt idx="7">
                  <c:v>19.708541666999999</c:v>
                </c:pt>
                <c:pt idx="8">
                  <c:v>20.645708333000002</c:v>
                </c:pt>
                <c:pt idx="9">
                  <c:v>21.999916667000001</c:v>
                </c:pt>
                <c:pt idx="10">
                  <c:v>23.106375</c:v>
                </c:pt>
                <c:pt idx="11">
                  <c:v>23.233416667</c:v>
                </c:pt>
                <c:pt idx="12">
                  <c:v>24.398541667</c:v>
                </c:pt>
                <c:pt idx="13">
                  <c:v>27.484416667000001</c:v>
                </c:pt>
                <c:pt idx="14">
                  <c:v>28.679416667000002</c:v>
                </c:pt>
                <c:pt idx="15">
                  <c:v>35.098791667</c:v>
                </c:pt>
                <c:pt idx="16">
                  <c:v>37.741583333000001</c:v>
                </c:pt>
                <c:pt idx="17">
                  <c:v>33.983083333000003</c:v>
                </c:pt>
                <c:pt idx="18">
                  <c:v>24.58</c:v>
                </c:pt>
                <c:pt idx="19">
                  <c:v>23.100583332999999</c:v>
                </c:pt>
                <c:pt idx="20">
                  <c:v>31.112124999999999</c:v>
                </c:pt>
                <c:pt idx="21">
                  <c:v>21.831666667</c:v>
                </c:pt>
                <c:pt idx="22">
                  <c:v>20.5915</c:v>
                </c:pt>
                <c:pt idx="23">
                  <c:v>21.834541667</c:v>
                </c:pt>
              </c:numCache>
            </c:numRef>
          </c:val>
        </c:ser>
        <c:dLbls>
          <c:showLegendKey val="0"/>
          <c:showVal val="0"/>
          <c:showCatName val="0"/>
          <c:showSerName val="0"/>
          <c:showPercent val="0"/>
          <c:showBubbleSize val="0"/>
        </c:dLbls>
        <c:gapWidth val="150"/>
        <c:axId val="110932352"/>
        <c:axId val="110933888"/>
      </c:barChart>
      <c:scatterChart>
        <c:scatterStyle val="lineMarker"/>
        <c:varyColors val="0"/>
        <c:ser>
          <c:idx val="2"/>
          <c:order val="0"/>
          <c:tx>
            <c:strRef>
              <c:f>'LZ Prc Data'!$B$1</c:f>
              <c:strCache>
                <c:ptCount val="1"/>
                <c:pt idx="0">
                  <c:v>DASPP - LZ West </c:v>
                </c:pt>
              </c:strCache>
            </c:strRef>
          </c:tx>
          <c:spPr>
            <a:ln w="28575">
              <a:solidFill>
                <a:srgbClr val="BFBFBF"/>
              </a:solidFill>
              <a:prstDash val="solid"/>
            </a:ln>
          </c:spPr>
          <c:marker>
            <c:symbol val="none"/>
          </c:marker>
          <c:yVal>
            <c:numRef>
              <c:f>'LZ Prc Data'!$B$2:$B$25</c:f>
              <c:numCache>
                <c:formatCode>General</c:formatCode>
                <c:ptCount val="24"/>
                <c:pt idx="0">
                  <c:v>18.838666666999998</c:v>
                </c:pt>
                <c:pt idx="1">
                  <c:v>16.651</c:v>
                </c:pt>
                <c:pt idx="2">
                  <c:v>15.32</c:v>
                </c:pt>
                <c:pt idx="3">
                  <c:v>15.136333333</c:v>
                </c:pt>
                <c:pt idx="4">
                  <c:v>15.756333333000001</c:v>
                </c:pt>
                <c:pt idx="5">
                  <c:v>18.255333332999999</c:v>
                </c:pt>
                <c:pt idx="6">
                  <c:v>21.645333333</c:v>
                </c:pt>
                <c:pt idx="7">
                  <c:v>21.849</c:v>
                </c:pt>
                <c:pt idx="8">
                  <c:v>22.510666666999999</c:v>
                </c:pt>
                <c:pt idx="9">
                  <c:v>24.179666666999999</c:v>
                </c:pt>
                <c:pt idx="10">
                  <c:v>26.262333333000001</c:v>
                </c:pt>
                <c:pt idx="11">
                  <c:v>27.928333333000001</c:v>
                </c:pt>
                <c:pt idx="12">
                  <c:v>29.969000000000001</c:v>
                </c:pt>
                <c:pt idx="13">
                  <c:v>33.764333333000003</c:v>
                </c:pt>
                <c:pt idx="14">
                  <c:v>38.207333333000001</c:v>
                </c:pt>
                <c:pt idx="15">
                  <c:v>40.804666666999999</c:v>
                </c:pt>
                <c:pt idx="16">
                  <c:v>40.953666667</c:v>
                </c:pt>
                <c:pt idx="17">
                  <c:v>35.559666667000002</c:v>
                </c:pt>
                <c:pt idx="18">
                  <c:v>31.39</c:v>
                </c:pt>
                <c:pt idx="19">
                  <c:v>28.147333332999999</c:v>
                </c:pt>
                <c:pt idx="20">
                  <c:v>30.658000000000001</c:v>
                </c:pt>
                <c:pt idx="21">
                  <c:v>25.254000000000001</c:v>
                </c:pt>
                <c:pt idx="22">
                  <c:v>22.375</c:v>
                </c:pt>
                <c:pt idx="23">
                  <c:v>20.305333333</c:v>
                </c:pt>
              </c:numCache>
            </c:numRef>
          </c:yVal>
          <c:smooth val="0"/>
        </c:ser>
        <c:dLbls>
          <c:showLegendKey val="0"/>
          <c:showVal val="0"/>
          <c:showCatName val="0"/>
          <c:showSerName val="0"/>
          <c:showPercent val="0"/>
          <c:showBubbleSize val="0"/>
        </c:dLbls>
        <c:axId val="110932352"/>
        <c:axId val="110933888"/>
      </c:scatterChart>
      <c:lineChart>
        <c:grouping val="standard"/>
        <c:varyColors val="0"/>
        <c:ser>
          <c:idx val="5"/>
          <c:order val="2"/>
          <c:tx>
            <c:strRef>
              <c:f>'LZ Prc Data'!$D$1</c:f>
              <c:strCache>
                <c:ptCount val="1"/>
                <c:pt idx="0">
                  <c:v>DASPP - LZ North </c:v>
                </c:pt>
              </c:strCache>
            </c:strRef>
          </c:tx>
          <c:spPr>
            <a:ln w="28575">
              <a:solidFill>
                <a:srgbClr val="17375E"/>
              </a:solidFill>
              <a:prstDash val="solid"/>
            </a:ln>
          </c:spPr>
          <c:marker>
            <c:symbol val="none"/>
          </c:marker>
          <c:val>
            <c:numRef>
              <c:f>'LZ Prc Data'!$D$2:$D$25</c:f>
              <c:numCache>
                <c:formatCode>General</c:formatCode>
                <c:ptCount val="24"/>
                <c:pt idx="0">
                  <c:v>19.012</c:v>
                </c:pt>
                <c:pt idx="1">
                  <c:v>16.816333332999999</c:v>
                </c:pt>
                <c:pt idx="2">
                  <c:v>15.449333333</c:v>
                </c:pt>
                <c:pt idx="3">
                  <c:v>15.197666667</c:v>
                </c:pt>
                <c:pt idx="4">
                  <c:v>15.772</c:v>
                </c:pt>
                <c:pt idx="5">
                  <c:v>18.147666666999999</c:v>
                </c:pt>
                <c:pt idx="6">
                  <c:v>21.062999999999999</c:v>
                </c:pt>
                <c:pt idx="7">
                  <c:v>20.608000000000001</c:v>
                </c:pt>
                <c:pt idx="8">
                  <c:v>20.986333333000001</c:v>
                </c:pt>
                <c:pt idx="9">
                  <c:v>22.136666667</c:v>
                </c:pt>
                <c:pt idx="10">
                  <c:v>23.590333333</c:v>
                </c:pt>
                <c:pt idx="11">
                  <c:v>24.366</c:v>
                </c:pt>
                <c:pt idx="12">
                  <c:v>25.328666667</c:v>
                </c:pt>
                <c:pt idx="13">
                  <c:v>28.018666667000002</c:v>
                </c:pt>
                <c:pt idx="14">
                  <c:v>31.418666667</c:v>
                </c:pt>
                <c:pt idx="15">
                  <c:v>34.555333333</c:v>
                </c:pt>
                <c:pt idx="16">
                  <c:v>35.690666667000002</c:v>
                </c:pt>
                <c:pt idx="17">
                  <c:v>31.283333333000002</c:v>
                </c:pt>
                <c:pt idx="18">
                  <c:v>27.957666667000002</c:v>
                </c:pt>
                <c:pt idx="19">
                  <c:v>26.110333333</c:v>
                </c:pt>
                <c:pt idx="20">
                  <c:v>29.143999999999998</c:v>
                </c:pt>
                <c:pt idx="21">
                  <c:v>24.482333333</c:v>
                </c:pt>
                <c:pt idx="22">
                  <c:v>22.13</c:v>
                </c:pt>
                <c:pt idx="23">
                  <c:v>20.208333332999999</c:v>
                </c:pt>
              </c:numCache>
            </c:numRef>
          </c:val>
          <c:smooth val="0"/>
        </c:ser>
        <c:ser>
          <c:idx val="1"/>
          <c:order val="4"/>
          <c:tx>
            <c:strRef>
              <c:f>'LZ Prc Data'!$F$1</c:f>
              <c:strCache>
                <c:ptCount val="1"/>
                <c:pt idx="0">
                  <c:v>DASPP - LZ South </c:v>
                </c:pt>
              </c:strCache>
            </c:strRef>
          </c:tx>
          <c:spPr>
            <a:ln w="28575">
              <a:solidFill>
                <a:srgbClr val="009999"/>
              </a:solidFill>
            </a:ln>
          </c:spPr>
          <c:marker>
            <c:symbol val="none"/>
          </c:marker>
          <c:val>
            <c:numRef>
              <c:f>'LZ Prc Data'!$F$2:$F$25</c:f>
              <c:numCache>
                <c:formatCode>General</c:formatCode>
                <c:ptCount val="24"/>
                <c:pt idx="0">
                  <c:v>19.100666666999999</c:v>
                </c:pt>
                <c:pt idx="1">
                  <c:v>16.892333333</c:v>
                </c:pt>
                <c:pt idx="2">
                  <c:v>15.504</c:v>
                </c:pt>
                <c:pt idx="3">
                  <c:v>15.235333333</c:v>
                </c:pt>
                <c:pt idx="4">
                  <c:v>15.805333333</c:v>
                </c:pt>
                <c:pt idx="5">
                  <c:v>18.222000000000001</c:v>
                </c:pt>
                <c:pt idx="6">
                  <c:v>21.286333333000002</c:v>
                </c:pt>
                <c:pt idx="7">
                  <c:v>20.862666666999999</c:v>
                </c:pt>
                <c:pt idx="8">
                  <c:v>21.245999999999999</c:v>
                </c:pt>
                <c:pt idx="9">
                  <c:v>22.391666666999999</c:v>
                </c:pt>
                <c:pt idx="10">
                  <c:v>23.997</c:v>
                </c:pt>
                <c:pt idx="11">
                  <c:v>24.980333333000001</c:v>
                </c:pt>
                <c:pt idx="12">
                  <c:v>26.234999999999999</c:v>
                </c:pt>
                <c:pt idx="13">
                  <c:v>30.525666666999999</c:v>
                </c:pt>
                <c:pt idx="14">
                  <c:v>33.43</c:v>
                </c:pt>
                <c:pt idx="15">
                  <c:v>38.007333332999998</c:v>
                </c:pt>
                <c:pt idx="16">
                  <c:v>38.469666666999998</c:v>
                </c:pt>
                <c:pt idx="17">
                  <c:v>33.722000000000001</c:v>
                </c:pt>
                <c:pt idx="18">
                  <c:v>30.109000000000002</c:v>
                </c:pt>
                <c:pt idx="19">
                  <c:v>27.258666667</c:v>
                </c:pt>
                <c:pt idx="20">
                  <c:v>30.365333332999999</c:v>
                </c:pt>
                <c:pt idx="21">
                  <c:v>25.277666666999998</c:v>
                </c:pt>
                <c:pt idx="22">
                  <c:v>22.600333332999998</c:v>
                </c:pt>
                <c:pt idx="23">
                  <c:v>20.485666667</c:v>
                </c:pt>
              </c:numCache>
            </c:numRef>
          </c:val>
          <c:smooth val="0"/>
        </c:ser>
        <c:ser>
          <c:idx val="3"/>
          <c:order val="6"/>
          <c:tx>
            <c:strRef>
              <c:f>'LZ Prc Data'!$H$1</c:f>
              <c:strCache>
                <c:ptCount val="1"/>
                <c:pt idx="0">
                  <c:v>DASPP - LZ Houston </c:v>
                </c:pt>
              </c:strCache>
            </c:strRef>
          </c:tx>
          <c:spPr>
            <a:ln>
              <a:solidFill>
                <a:srgbClr val="FFCC00"/>
              </a:solidFill>
            </a:ln>
          </c:spPr>
          <c:marker>
            <c:symbol val="none"/>
          </c:marker>
          <c:val>
            <c:numRef>
              <c:f>'LZ Prc Data'!$H$2:$H$25</c:f>
              <c:numCache>
                <c:formatCode>General</c:formatCode>
                <c:ptCount val="24"/>
                <c:pt idx="0">
                  <c:v>19.076000000000001</c:v>
                </c:pt>
                <c:pt idx="1">
                  <c:v>16.875666667000001</c:v>
                </c:pt>
                <c:pt idx="2">
                  <c:v>15.491333333</c:v>
                </c:pt>
                <c:pt idx="3">
                  <c:v>15.231</c:v>
                </c:pt>
                <c:pt idx="4">
                  <c:v>15.805666667000001</c:v>
                </c:pt>
                <c:pt idx="5">
                  <c:v>18.256333333000001</c:v>
                </c:pt>
                <c:pt idx="6">
                  <c:v>21.335999999999999</c:v>
                </c:pt>
                <c:pt idx="7">
                  <c:v>20.828333333</c:v>
                </c:pt>
                <c:pt idx="8">
                  <c:v>21.194333332999999</c:v>
                </c:pt>
                <c:pt idx="9">
                  <c:v>22.36</c:v>
                </c:pt>
                <c:pt idx="10">
                  <c:v>23.844999999999999</c:v>
                </c:pt>
                <c:pt idx="11">
                  <c:v>24.799666667</c:v>
                </c:pt>
                <c:pt idx="12">
                  <c:v>25.965</c:v>
                </c:pt>
                <c:pt idx="13">
                  <c:v>29.036333333000002</c:v>
                </c:pt>
                <c:pt idx="14">
                  <c:v>32.765999999999998</c:v>
                </c:pt>
                <c:pt idx="15">
                  <c:v>36.270333333000004</c:v>
                </c:pt>
                <c:pt idx="16">
                  <c:v>37.254666667000002</c:v>
                </c:pt>
                <c:pt idx="17">
                  <c:v>32.445</c:v>
                </c:pt>
                <c:pt idx="18">
                  <c:v>29.056999999999999</c:v>
                </c:pt>
                <c:pt idx="19">
                  <c:v>26.896333333000001</c:v>
                </c:pt>
                <c:pt idx="20">
                  <c:v>30.113333333</c:v>
                </c:pt>
                <c:pt idx="21">
                  <c:v>24.905666666999998</c:v>
                </c:pt>
                <c:pt idx="22">
                  <c:v>22.405999999999999</c:v>
                </c:pt>
                <c:pt idx="23">
                  <c:v>20.345333332999999</c:v>
                </c:pt>
              </c:numCache>
            </c:numRef>
          </c:val>
          <c:smooth val="0"/>
        </c:ser>
        <c:dLbls>
          <c:showLegendKey val="0"/>
          <c:showVal val="0"/>
          <c:showCatName val="0"/>
          <c:showSerName val="0"/>
          <c:showPercent val="0"/>
          <c:showBubbleSize val="0"/>
        </c:dLbls>
        <c:marker val="1"/>
        <c:smooth val="0"/>
        <c:axId val="110932352"/>
        <c:axId val="110933888"/>
      </c:lineChart>
      <c:catAx>
        <c:axId val="11093235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0933888"/>
        <c:crosses val="autoZero"/>
        <c:auto val="1"/>
        <c:lblAlgn val="ctr"/>
        <c:lblOffset val="100"/>
        <c:tickLblSkip val="1"/>
        <c:tickMarkSkip val="1"/>
        <c:noMultiLvlLbl val="0"/>
      </c:catAx>
      <c:valAx>
        <c:axId val="110933888"/>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dirty="0"/>
                  <a:t>Price ($/MWh)</a:t>
                </a:r>
              </a:p>
            </c:rich>
          </c:tx>
          <c:layout>
            <c:manualLayout>
              <c:xMode val="edge"/>
              <c:yMode val="edge"/>
              <c:x val="7.3991860895301831E-3"/>
              <c:y val="0.43936922240348031"/>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0932352"/>
        <c:crosses val="autoZero"/>
        <c:crossBetween val="between"/>
      </c:valAx>
      <c:spPr>
        <a:ln>
          <a:solidFill>
            <a:srgbClr val="17375E"/>
          </a:solidFill>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4"/>
        <c:txPr>
          <a:bodyPr/>
          <a:lstStyle/>
          <a:p>
            <a:pPr>
              <a:defRPr sz="675" b="1" i="0" u="none" strike="noStrike" baseline="0">
                <a:solidFill>
                  <a:srgbClr val="000000"/>
                </a:solidFill>
                <a:latin typeface="Arial"/>
                <a:ea typeface="Arial"/>
                <a:cs typeface="Arial"/>
              </a:defRPr>
            </a:pPr>
            <a:endParaRPr lang="en-US"/>
          </a:p>
        </c:txPr>
      </c:legendEntry>
      <c:legendEntry>
        <c:idx val="5"/>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81724010358860744"/>
          <c:y val="3.2626427406199046E-2"/>
          <c:w val="0.15187569367369588"/>
          <c:h val="0.23429371491695675"/>
        </c:manualLayout>
      </c:layout>
      <c:overlay val="0"/>
      <c:spPr>
        <a:noFill/>
        <a:ln w="25400">
          <a:noFill/>
        </a:ln>
        <a:effectLst>
          <a:outerShdw blurRad="50800" dist="50800" dir="5400000" algn="ctr" rotWithShape="0">
            <a:srgbClr val="000000"/>
          </a:outerShdw>
        </a:effectLst>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112240409460472E-2"/>
          <c:y val="1.7400761283306181E-2"/>
          <c:w val="0.91527931927488282"/>
          <c:h val="0.90375203915171287"/>
        </c:manualLayout>
      </c:layout>
      <c:barChart>
        <c:barDir val="col"/>
        <c:grouping val="clustered"/>
        <c:varyColors val="0"/>
        <c:ser>
          <c:idx val="0"/>
          <c:order val="1"/>
          <c:tx>
            <c:strRef>
              <c:f>'Hub Avg Data'!$C$1</c:f>
              <c:strCache>
                <c:ptCount val="1"/>
                <c:pt idx="0">
                  <c:v>RTSPP - Hub Average </c:v>
                </c:pt>
              </c:strCache>
            </c:strRef>
          </c:tx>
          <c:spPr>
            <a:solidFill>
              <a:srgbClr val="009999">
                <a:alpha val="87000"/>
              </a:srgbClr>
            </a:solidFill>
            <a:ln w="22225">
              <a:solidFill>
                <a:srgbClr val="009999"/>
              </a:solidFill>
              <a:prstDash val="solid"/>
            </a:ln>
          </c:spPr>
          <c:invertIfNegative val="0"/>
          <c:val>
            <c:numRef>
              <c:f>'Hub Avg Data'!$C$2:$C$25</c:f>
              <c:numCache>
                <c:formatCode>General</c:formatCode>
                <c:ptCount val="24"/>
                <c:pt idx="0">
                  <c:v>23.161999999999999</c:v>
                </c:pt>
                <c:pt idx="1">
                  <c:v>17.472916667</c:v>
                </c:pt>
                <c:pt idx="2">
                  <c:v>16.117916666999999</c:v>
                </c:pt>
                <c:pt idx="3">
                  <c:v>16.435166667000001</c:v>
                </c:pt>
                <c:pt idx="4">
                  <c:v>17.608083333</c:v>
                </c:pt>
                <c:pt idx="5">
                  <c:v>20.19875</c:v>
                </c:pt>
                <c:pt idx="6">
                  <c:v>20.230250000000002</c:v>
                </c:pt>
                <c:pt idx="7">
                  <c:v>19.686583333000002</c:v>
                </c:pt>
                <c:pt idx="8">
                  <c:v>21.001833333</c:v>
                </c:pt>
                <c:pt idx="9">
                  <c:v>21.980583332999998</c:v>
                </c:pt>
                <c:pt idx="10">
                  <c:v>23.062416667000001</c:v>
                </c:pt>
                <c:pt idx="11">
                  <c:v>23.191666667</c:v>
                </c:pt>
                <c:pt idx="12">
                  <c:v>24.406500000000001</c:v>
                </c:pt>
                <c:pt idx="13">
                  <c:v>27.448416667</c:v>
                </c:pt>
                <c:pt idx="14">
                  <c:v>28.523583333000001</c:v>
                </c:pt>
                <c:pt idx="15">
                  <c:v>34.588166667000003</c:v>
                </c:pt>
                <c:pt idx="16">
                  <c:v>37.194249999999997</c:v>
                </c:pt>
                <c:pt idx="17">
                  <c:v>33.546416667000003</c:v>
                </c:pt>
                <c:pt idx="18">
                  <c:v>23.882916667</c:v>
                </c:pt>
                <c:pt idx="19">
                  <c:v>22.747833332999999</c:v>
                </c:pt>
                <c:pt idx="20">
                  <c:v>30.710166666999999</c:v>
                </c:pt>
                <c:pt idx="21">
                  <c:v>21.446666666999999</c:v>
                </c:pt>
                <c:pt idx="22">
                  <c:v>20.299916667000002</c:v>
                </c:pt>
                <c:pt idx="23">
                  <c:v>21.675833333</c:v>
                </c:pt>
              </c:numCache>
            </c:numRef>
          </c:val>
        </c:ser>
        <c:dLbls>
          <c:showLegendKey val="0"/>
          <c:showVal val="0"/>
          <c:showCatName val="0"/>
          <c:showSerName val="0"/>
          <c:showPercent val="0"/>
          <c:showBubbleSize val="0"/>
        </c:dLbls>
        <c:gapWidth val="406"/>
        <c:axId val="111002368"/>
        <c:axId val="111003904"/>
      </c:barChart>
      <c:scatterChart>
        <c:scatterStyle val="lineMarker"/>
        <c:varyColors val="0"/>
        <c:ser>
          <c:idx val="2"/>
          <c:order val="0"/>
          <c:tx>
            <c:strRef>
              <c:f>'Hub Avg Data'!$B$1</c:f>
              <c:strCache>
                <c:ptCount val="1"/>
                <c:pt idx="0">
                  <c:v>DASPP - Hub Average </c:v>
                </c:pt>
              </c:strCache>
            </c:strRef>
          </c:tx>
          <c:spPr>
            <a:ln w="28575">
              <a:solidFill>
                <a:srgbClr val="E46C0A"/>
              </a:solidFill>
              <a:prstDash val="solid"/>
            </a:ln>
          </c:spPr>
          <c:marker>
            <c:symbol val="none"/>
          </c:marker>
          <c:yVal>
            <c:numRef>
              <c:f>'Hub Avg Data'!$B$2:$B$25</c:f>
              <c:numCache>
                <c:formatCode>General</c:formatCode>
                <c:ptCount val="24"/>
                <c:pt idx="0">
                  <c:v>19.012333333000001</c:v>
                </c:pt>
                <c:pt idx="1">
                  <c:v>16.823333333000001</c:v>
                </c:pt>
                <c:pt idx="2">
                  <c:v>15.45</c:v>
                </c:pt>
                <c:pt idx="3">
                  <c:v>15.197333333</c:v>
                </c:pt>
                <c:pt idx="4">
                  <c:v>15.770666667</c:v>
                </c:pt>
                <c:pt idx="5">
                  <c:v>18.161000000000001</c:v>
                </c:pt>
                <c:pt idx="6">
                  <c:v>21.106000000000002</c:v>
                </c:pt>
                <c:pt idx="7">
                  <c:v>20.59</c:v>
                </c:pt>
                <c:pt idx="8">
                  <c:v>20.938333332999999</c:v>
                </c:pt>
                <c:pt idx="9">
                  <c:v>22.110333333</c:v>
                </c:pt>
                <c:pt idx="10">
                  <c:v>23.564</c:v>
                </c:pt>
                <c:pt idx="11">
                  <c:v>24.401</c:v>
                </c:pt>
                <c:pt idx="12">
                  <c:v>25.368666666999999</c:v>
                </c:pt>
                <c:pt idx="13">
                  <c:v>28.216333333000001</c:v>
                </c:pt>
                <c:pt idx="14">
                  <c:v>31.717666667</c:v>
                </c:pt>
                <c:pt idx="15">
                  <c:v>35.022333332999999</c:v>
                </c:pt>
                <c:pt idx="16">
                  <c:v>36.039666666999999</c:v>
                </c:pt>
                <c:pt idx="17">
                  <c:v>31.504999999999999</c:v>
                </c:pt>
                <c:pt idx="18">
                  <c:v>28.178000000000001</c:v>
                </c:pt>
                <c:pt idx="19">
                  <c:v>26.187000000000001</c:v>
                </c:pt>
                <c:pt idx="20">
                  <c:v>29.249666667</c:v>
                </c:pt>
                <c:pt idx="21">
                  <c:v>24.444666667</c:v>
                </c:pt>
                <c:pt idx="22">
                  <c:v>22.224333333000001</c:v>
                </c:pt>
                <c:pt idx="23">
                  <c:v>20.243333332999999</c:v>
                </c:pt>
              </c:numCache>
            </c:numRef>
          </c:yVal>
          <c:smooth val="0"/>
        </c:ser>
        <c:dLbls>
          <c:showLegendKey val="0"/>
          <c:showVal val="0"/>
          <c:showCatName val="0"/>
          <c:showSerName val="0"/>
          <c:showPercent val="0"/>
          <c:showBubbleSize val="0"/>
        </c:dLbls>
        <c:axId val="111002368"/>
        <c:axId val="111003904"/>
      </c:scatterChart>
      <c:catAx>
        <c:axId val="111002368"/>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003904"/>
        <c:crosses val="autoZero"/>
        <c:auto val="1"/>
        <c:lblAlgn val="ctr"/>
        <c:lblOffset val="100"/>
        <c:tickLblSkip val="1"/>
        <c:tickMarkSkip val="1"/>
        <c:noMultiLvlLbl val="0"/>
      </c:catAx>
      <c:valAx>
        <c:axId val="111003904"/>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dirty="0"/>
                  <a:t>Price ($/MWh)</a:t>
                </a:r>
              </a:p>
            </c:rich>
          </c:tx>
          <c:layout>
            <c:manualLayout>
              <c:xMode val="edge"/>
              <c:yMode val="edge"/>
              <c:x val="7.3991860895301804E-3"/>
              <c:y val="0.41326808047852093"/>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002368"/>
        <c:crosses val="autoZero"/>
        <c:crossBetween val="between"/>
        <c:majorUnit val="10"/>
        <c:minorUnit val="5"/>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1"/>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9060303366629991"/>
          <c:y val="3.2626427406199046E-2"/>
          <c:w val="0.17303736588975221"/>
          <c:h val="6.377995572739377E-2"/>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8984767581096E-2"/>
          <c:y val="1.7400761283306181E-2"/>
          <c:w val="0.88568257491675606"/>
          <c:h val="0.90375203915171287"/>
        </c:manualLayout>
      </c:layout>
      <c:barChart>
        <c:barDir val="col"/>
        <c:grouping val="clustered"/>
        <c:varyColors val="0"/>
        <c:ser>
          <c:idx val="0"/>
          <c:order val="1"/>
          <c:tx>
            <c:strRef>
              <c:f>'DRUC Data'!$C$1</c:f>
              <c:strCache>
                <c:ptCount val="1"/>
                <c:pt idx="0">
                  <c:v>Self Scheduled Capacity</c:v>
                </c:pt>
              </c:strCache>
            </c:strRef>
          </c:tx>
          <c:spPr>
            <a:solidFill>
              <a:srgbClr val="D7E4BD"/>
            </a:solidFill>
            <a:ln w="22225">
              <a:solidFill>
                <a:srgbClr val="BFBFBF"/>
              </a:solidFill>
              <a:prstDash val="solid"/>
            </a:ln>
          </c:spPr>
          <c:invertIfNegative val="0"/>
          <c:val>
            <c:numRef>
              <c:f>'DRUC Data'!$C$2:$C$25</c:f>
              <c:numCache>
                <c:formatCode>General</c:formatCode>
                <c:ptCount val="24"/>
                <c:pt idx="0">
                  <c:v>37828.47</c:v>
                </c:pt>
                <c:pt idx="1">
                  <c:v>37469.79</c:v>
                </c:pt>
                <c:pt idx="2">
                  <c:v>37157.51</c:v>
                </c:pt>
                <c:pt idx="3">
                  <c:v>37124.660000000003</c:v>
                </c:pt>
                <c:pt idx="4">
                  <c:v>36829.03</c:v>
                </c:pt>
                <c:pt idx="5">
                  <c:v>37367.67</c:v>
                </c:pt>
                <c:pt idx="6">
                  <c:v>40771.269999999997</c:v>
                </c:pt>
                <c:pt idx="7">
                  <c:v>40947.82</c:v>
                </c:pt>
                <c:pt idx="8">
                  <c:v>41158.76</c:v>
                </c:pt>
                <c:pt idx="9">
                  <c:v>41537.629999999997</c:v>
                </c:pt>
                <c:pt idx="10">
                  <c:v>41850.480000000003</c:v>
                </c:pt>
                <c:pt idx="11">
                  <c:v>42521.23</c:v>
                </c:pt>
                <c:pt idx="12">
                  <c:v>43051.25</c:v>
                </c:pt>
                <c:pt idx="13">
                  <c:v>43486.93</c:v>
                </c:pt>
                <c:pt idx="14">
                  <c:v>43851.21</c:v>
                </c:pt>
                <c:pt idx="15">
                  <c:v>44249.62</c:v>
                </c:pt>
                <c:pt idx="16">
                  <c:v>44423.21</c:v>
                </c:pt>
                <c:pt idx="17">
                  <c:v>44577.93</c:v>
                </c:pt>
                <c:pt idx="18">
                  <c:v>44539.22</c:v>
                </c:pt>
                <c:pt idx="19">
                  <c:v>44522.87</c:v>
                </c:pt>
                <c:pt idx="20">
                  <c:v>44801.33</c:v>
                </c:pt>
                <c:pt idx="21">
                  <c:v>44510.7</c:v>
                </c:pt>
                <c:pt idx="22">
                  <c:v>42064.32</c:v>
                </c:pt>
                <c:pt idx="23">
                  <c:v>39738.58</c:v>
                </c:pt>
              </c:numCache>
            </c:numRef>
          </c:val>
        </c:ser>
        <c:ser>
          <c:idx val="4"/>
          <c:order val="2"/>
          <c:tx>
            <c:strRef>
              <c:f>'DRUC Data'!$D$1</c:f>
              <c:strCache>
                <c:ptCount val="1"/>
                <c:pt idx="0">
                  <c:v>Self Scheduled Ancillary Service Limit</c:v>
                </c:pt>
              </c:strCache>
            </c:strRef>
          </c:tx>
          <c:spPr>
            <a:solidFill>
              <a:srgbClr val="009999">
                <a:alpha val="87000"/>
              </a:srgbClr>
            </a:solidFill>
            <a:ln w="12700">
              <a:solidFill>
                <a:srgbClr val="009999"/>
              </a:solidFill>
              <a:prstDash val="solid"/>
            </a:ln>
          </c:spPr>
          <c:invertIfNegative val="0"/>
          <c:val>
            <c:numRef>
              <c:f>'DRUC Data'!$D$2:$D$25</c:f>
              <c:numCache>
                <c:formatCode>General</c:formatCode>
                <c:ptCount val="24"/>
                <c:pt idx="0">
                  <c:v>35401.54</c:v>
                </c:pt>
                <c:pt idx="1">
                  <c:v>34985.89</c:v>
                </c:pt>
                <c:pt idx="2">
                  <c:v>34782.129999999997</c:v>
                </c:pt>
                <c:pt idx="3">
                  <c:v>34739.93</c:v>
                </c:pt>
                <c:pt idx="4">
                  <c:v>34372.76</c:v>
                </c:pt>
                <c:pt idx="5">
                  <c:v>34779.42</c:v>
                </c:pt>
                <c:pt idx="6">
                  <c:v>38040.29</c:v>
                </c:pt>
                <c:pt idx="7">
                  <c:v>38542.54</c:v>
                </c:pt>
                <c:pt idx="8">
                  <c:v>38702</c:v>
                </c:pt>
                <c:pt idx="9">
                  <c:v>39193.94</c:v>
                </c:pt>
                <c:pt idx="10">
                  <c:v>39511.64</c:v>
                </c:pt>
                <c:pt idx="11">
                  <c:v>40199.160000000003</c:v>
                </c:pt>
                <c:pt idx="12">
                  <c:v>40681.919999999998</c:v>
                </c:pt>
                <c:pt idx="13">
                  <c:v>41139.07</c:v>
                </c:pt>
                <c:pt idx="14">
                  <c:v>41503.81</c:v>
                </c:pt>
                <c:pt idx="15">
                  <c:v>41907.81</c:v>
                </c:pt>
                <c:pt idx="16">
                  <c:v>42045.02</c:v>
                </c:pt>
                <c:pt idx="17">
                  <c:v>42188.75</c:v>
                </c:pt>
                <c:pt idx="18">
                  <c:v>42039.78</c:v>
                </c:pt>
                <c:pt idx="19">
                  <c:v>42097.91</c:v>
                </c:pt>
                <c:pt idx="20">
                  <c:v>42328.27</c:v>
                </c:pt>
                <c:pt idx="21">
                  <c:v>42100.61</c:v>
                </c:pt>
                <c:pt idx="22">
                  <c:v>39562.86</c:v>
                </c:pt>
                <c:pt idx="23">
                  <c:v>37195.47</c:v>
                </c:pt>
              </c:numCache>
            </c:numRef>
          </c:val>
        </c:ser>
        <c:dLbls>
          <c:showLegendKey val="0"/>
          <c:showVal val="0"/>
          <c:showCatName val="0"/>
          <c:showSerName val="0"/>
          <c:showPercent val="0"/>
          <c:showBubbleSize val="0"/>
        </c:dLbls>
        <c:gapWidth val="223"/>
        <c:axId val="111139072"/>
        <c:axId val="111140864"/>
      </c:barChart>
      <c:scatterChart>
        <c:scatterStyle val="lineMarker"/>
        <c:varyColors val="0"/>
        <c:ser>
          <c:idx val="2"/>
          <c:order val="0"/>
          <c:tx>
            <c:strRef>
              <c:f>'DRUC Data'!$B$1</c:f>
              <c:strCache>
                <c:ptCount val="1"/>
                <c:pt idx="0">
                  <c:v>Load Forecast </c:v>
                </c:pt>
              </c:strCache>
            </c:strRef>
          </c:tx>
          <c:spPr>
            <a:ln w="28575">
              <a:solidFill>
                <a:srgbClr val="E46C0A"/>
              </a:solidFill>
              <a:prstDash val="solid"/>
            </a:ln>
          </c:spPr>
          <c:marker>
            <c:symbol val="none"/>
          </c:marker>
          <c:yVal>
            <c:numRef>
              <c:f>'DRUC Data'!$B$2:$B$25</c:f>
              <c:numCache>
                <c:formatCode>General</c:formatCode>
                <c:ptCount val="24"/>
                <c:pt idx="0">
                  <c:v>29999.38</c:v>
                </c:pt>
                <c:pt idx="1">
                  <c:v>28413.79</c:v>
                </c:pt>
                <c:pt idx="2">
                  <c:v>27409.62</c:v>
                </c:pt>
                <c:pt idx="3">
                  <c:v>26938.14</c:v>
                </c:pt>
                <c:pt idx="4">
                  <c:v>27080.63</c:v>
                </c:pt>
                <c:pt idx="5">
                  <c:v>28466.27</c:v>
                </c:pt>
                <c:pt idx="6">
                  <c:v>31265.45</c:v>
                </c:pt>
                <c:pt idx="7">
                  <c:v>32502.57</c:v>
                </c:pt>
                <c:pt idx="8">
                  <c:v>33112.86</c:v>
                </c:pt>
                <c:pt idx="9">
                  <c:v>34261.4</c:v>
                </c:pt>
                <c:pt idx="10">
                  <c:v>35456.33</c:v>
                </c:pt>
                <c:pt idx="11">
                  <c:v>36475.5</c:v>
                </c:pt>
                <c:pt idx="12">
                  <c:v>37303.97</c:v>
                </c:pt>
                <c:pt idx="13">
                  <c:v>38181.06</c:v>
                </c:pt>
                <c:pt idx="14">
                  <c:v>38876.879999999997</c:v>
                </c:pt>
                <c:pt idx="15">
                  <c:v>39503.72</c:v>
                </c:pt>
                <c:pt idx="16">
                  <c:v>39966.69</c:v>
                </c:pt>
                <c:pt idx="17">
                  <c:v>39855.82</c:v>
                </c:pt>
                <c:pt idx="18">
                  <c:v>39313.67</c:v>
                </c:pt>
                <c:pt idx="19">
                  <c:v>38793.71</c:v>
                </c:pt>
                <c:pt idx="20">
                  <c:v>39388.629999999997</c:v>
                </c:pt>
                <c:pt idx="21">
                  <c:v>38138.019999999997</c:v>
                </c:pt>
                <c:pt idx="22">
                  <c:v>35508.660000000003</c:v>
                </c:pt>
                <c:pt idx="23">
                  <c:v>32460.25</c:v>
                </c:pt>
              </c:numCache>
            </c:numRef>
          </c:yVal>
          <c:smooth val="0"/>
        </c:ser>
        <c:ser>
          <c:idx val="3"/>
          <c:order val="3"/>
          <c:tx>
            <c:strRef>
              <c:f>'DRUC Data'!$F$1</c:f>
              <c:strCache>
                <c:ptCount val="1"/>
                <c:pt idx="0">
                  <c:v>DRUC Recommended Capacity </c:v>
                </c:pt>
              </c:strCache>
            </c:strRef>
          </c:tx>
          <c:spPr>
            <a:ln>
              <a:solidFill>
                <a:srgbClr val="FFCC00"/>
              </a:solidFill>
            </a:ln>
          </c:spPr>
          <c:marker>
            <c:symbol val="none"/>
          </c:marker>
          <c:yVal>
            <c:numRef>
              <c:f>'DRUC Data'!$F$2:$F$25</c:f>
              <c:numCache>
                <c:formatCode>General</c:formatCode>
                <c:ptCount val="24"/>
                <c:pt idx="0">
                  <c:v>37828.47</c:v>
                </c:pt>
                <c:pt idx="1">
                  <c:v>37469.79</c:v>
                </c:pt>
                <c:pt idx="2">
                  <c:v>37157.51</c:v>
                </c:pt>
                <c:pt idx="3">
                  <c:v>37124.660000000003</c:v>
                </c:pt>
                <c:pt idx="4">
                  <c:v>36829.03</c:v>
                </c:pt>
                <c:pt idx="5">
                  <c:v>37367.67</c:v>
                </c:pt>
                <c:pt idx="6">
                  <c:v>40771.269999999997</c:v>
                </c:pt>
                <c:pt idx="7">
                  <c:v>40947.82</c:v>
                </c:pt>
                <c:pt idx="8">
                  <c:v>41158.76</c:v>
                </c:pt>
                <c:pt idx="9">
                  <c:v>41537.629999999997</c:v>
                </c:pt>
                <c:pt idx="10">
                  <c:v>41850.480000000003</c:v>
                </c:pt>
                <c:pt idx="11">
                  <c:v>42521.23</c:v>
                </c:pt>
                <c:pt idx="12">
                  <c:v>43051.25</c:v>
                </c:pt>
                <c:pt idx="13">
                  <c:v>43486.93</c:v>
                </c:pt>
                <c:pt idx="14">
                  <c:v>43851.21</c:v>
                </c:pt>
                <c:pt idx="15">
                  <c:v>44249.62</c:v>
                </c:pt>
                <c:pt idx="16">
                  <c:v>44423.21</c:v>
                </c:pt>
                <c:pt idx="17">
                  <c:v>44577.93</c:v>
                </c:pt>
                <c:pt idx="18">
                  <c:v>44539.22</c:v>
                </c:pt>
                <c:pt idx="19">
                  <c:v>44522.87</c:v>
                </c:pt>
                <c:pt idx="20">
                  <c:v>44801.33</c:v>
                </c:pt>
                <c:pt idx="21">
                  <c:v>44510.7</c:v>
                </c:pt>
                <c:pt idx="22">
                  <c:v>42064.32</c:v>
                </c:pt>
                <c:pt idx="23">
                  <c:v>39738.58</c:v>
                </c:pt>
              </c:numCache>
            </c:numRef>
          </c:yVal>
          <c:smooth val="0"/>
        </c:ser>
        <c:dLbls>
          <c:showLegendKey val="0"/>
          <c:showVal val="0"/>
          <c:showCatName val="0"/>
          <c:showSerName val="0"/>
          <c:showPercent val="0"/>
          <c:showBubbleSize val="0"/>
        </c:dLbls>
        <c:axId val="111139072"/>
        <c:axId val="111140864"/>
      </c:scatterChart>
      <c:catAx>
        <c:axId val="111139072"/>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140864"/>
        <c:crosses val="autoZero"/>
        <c:auto val="1"/>
        <c:lblAlgn val="ctr"/>
        <c:lblOffset val="100"/>
        <c:tickLblSkip val="1"/>
        <c:tickMarkSkip val="1"/>
        <c:noMultiLvlLbl val="0"/>
      </c:catAx>
      <c:valAx>
        <c:axId val="111140864"/>
        <c:scaling>
          <c:orientation val="minMax"/>
          <c:max val="60000"/>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MWh</a:t>
                </a:r>
              </a:p>
            </c:rich>
          </c:tx>
          <c:layout>
            <c:manualLayout>
              <c:xMode val="edge"/>
              <c:yMode val="edge"/>
              <c:x val="7.3991860895301831E-3"/>
              <c:y val="0.43936922240348031"/>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139072"/>
        <c:crosses val="autoZero"/>
        <c:crossBetween val="between"/>
        <c:majorUnit val="10000"/>
        <c:minorUnit val="5000"/>
      </c:valAx>
      <c:spPr>
        <a:noFill/>
        <a:ln w="12700">
          <a:solidFill>
            <a:srgbClr val="000000"/>
          </a:solidFill>
          <a:prstDash val="solid"/>
        </a:ln>
      </c:spPr>
    </c:plotArea>
    <c:legend>
      <c:legendPos val="r"/>
      <c:legendEntry>
        <c:idx val="0"/>
        <c:txPr>
          <a:bodyPr/>
          <a:lstStyle/>
          <a:p>
            <a:pPr>
              <a:defRPr sz="675" b="1" i="0" u="none" strike="noStrike" baseline="0">
                <a:solidFill>
                  <a:srgbClr val="000000"/>
                </a:solidFill>
                <a:latin typeface="Arial"/>
                <a:ea typeface="Arial"/>
                <a:cs typeface="Arial"/>
              </a:defRPr>
            </a:pPr>
            <a:endParaRPr lang="en-US"/>
          </a:p>
        </c:txPr>
      </c:legendEntry>
      <c:legendEntry>
        <c:idx val="2"/>
        <c:txPr>
          <a:bodyPr/>
          <a:lstStyle/>
          <a:p>
            <a:pPr>
              <a:defRPr sz="675" b="1" i="0" u="none" strike="noStrike" baseline="0">
                <a:solidFill>
                  <a:srgbClr val="000000"/>
                </a:solidFill>
                <a:latin typeface="Arial"/>
                <a:ea typeface="Arial"/>
                <a:cs typeface="Arial"/>
              </a:defRPr>
            </a:pPr>
            <a:endParaRPr lang="en-US"/>
          </a:p>
        </c:txPr>
      </c:legendEntry>
      <c:layout>
        <c:manualLayout>
          <c:xMode val="edge"/>
          <c:yMode val="edge"/>
          <c:x val="0.72549023721166683"/>
          <c:y val="2.3919008073790084E-2"/>
          <c:w val="0.22779134295227577"/>
          <c:h val="0.12035297121896114"/>
        </c:manualLayout>
      </c:layout>
      <c:overlay val="0"/>
      <c:spPr>
        <a:solidFill>
          <a:srgbClr val="FFFFFF">
            <a:alpha val="0"/>
          </a:srgbClr>
        </a:solidFill>
        <a:ln w="25400">
          <a:noFill/>
        </a:ln>
      </c:spPr>
      <c:txPr>
        <a:bodyPr/>
        <a:lstStyle/>
        <a:p>
          <a:pPr>
            <a:defRPr sz="675" b="1"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8984767581096E-2"/>
          <c:y val="1.7400761283306181E-2"/>
          <c:w val="0.88568257491675595"/>
          <c:h val="0.90375203915171287"/>
        </c:manualLayout>
      </c:layout>
      <c:barChart>
        <c:barDir val="col"/>
        <c:grouping val="stacked"/>
        <c:varyColors val="0"/>
        <c:ser>
          <c:idx val="4"/>
          <c:order val="0"/>
          <c:tx>
            <c:strRef>
              <c:f>'HRUC Data'!$B$1</c:f>
              <c:strCache>
                <c:ptCount val="1"/>
                <c:pt idx="0">
                  <c:v>MCSES_UNIT7</c:v>
                </c:pt>
              </c:strCache>
            </c:strRef>
          </c:tx>
          <c:spPr>
            <a:solidFill>
              <a:srgbClr val="17375E">
                <a:alpha val="87000"/>
              </a:srgbClr>
            </a:solidFill>
          </c:spPr>
          <c:invertIfNegative val="0"/>
          <c:val>
            <c:numRef>
              <c:f>'HRUC Data'!$B$2:$B$25</c:f>
              <c:numCache>
                <c:formatCode>General</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118</c:v>
                </c:pt>
                <c:pt idx="14">
                  <c:v>118</c:v>
                </c:pt>
                <c:pt idx="15">
                  <c:v>118</c:v>
                </c:pt>
                <c:pt idx="16">
                  <c:v>118</c:v>
                </c:pt>
                <c:pt idx="17">
                  <c:v>118</c:v>
                </c:pt>
                <c:pt idx="18">
                  <c:v>118</c:v>
                </c:pt>
                <c:pt idx="19">
                  <c:v>118</c:v>
                </c:pt>
                <c:pt idx="20">
                  <c:v>118</c:v>
                </c:pt>
                <c:pt idx="21">
                  <c:v>0</c:v>
                </c:pt>
                <c:pt idx="22">
                  <c:v>0</c:v>
                </c:pt>
                <c:pt idx="23">
                  <c:v>0</c:v>
                </c:pt>
              </c:numCache>
            </c:numRef>
          </c:val>
        </c:ser>
        <c:ser>
          <c:idx val="3"/>
          <c:order val="1"/>
          <c:tx>
            <c:strRef>
              <c:f>'HRUC Data'!$C$1</c:f>
              <c:strCache>
                <c:ptCount val="1"/>
              </c:strCache>
            </c:strRef>
          </c:tx>
          <c:spPr>
            <a:ln>
              <a:solidFill>
                <a:srgbClr val="FFCC00"/>
              </a:solidFill>
            </a:ln>
          </c:spPr>
          <c:invertIfNegative val="0"/>
          <c:val>
            <c:numRef>
              <c:f>'HRUC Data'!$C$2:$C$25</c:f>
              <c:numCache>
                <c:formatCode>General</c:formatCode>
                <c:ptCount val="24"/>
              </c:numCache>
            </c:numRef>
          </c:val>
        </c:ser>
        <c:ser>
          <c:idx val="1"/>
          <c:order val="2"/>
          <c:tx>
            <c:strRef>
              <c:f>'HRUC Data'!$D$1</c:f>
              <c:strCache>
                <c:ptCount val="1"/>
              </c:strCache>
            </c:strRef>
          </c:tx>
          <c:invertIfNegative val="0"/>
          <c:val>
            <c:numRef>
              <c:f>'HRUC Data'!$D$2:$D$25</c:f>
              <c:numCache>
                <c:formatCode>General</c:formatCode>
                <c:ptCount val="24"/>
              </c:numCache>
            </c:numRef>
          </c:val>
        </c:ser>
        <c:ser>
          <c:idx val="6"/>
          <c:order val="3"/>
          <c:tx>
            <c:strRef>
              <c:f>'HRUC Data'!$E$1</c:f>
              <c:strCache>
                <c:ptCount val="1"/>
              </c:strCache>
            </c:strRef>
          </c:tx>
          <c:spPr>
            <a:ln>
              <a:noFill/>
            </a:ln>
          </c:spPr>
          <c:invertIfNegative val="0"/>
          <c:val>
            <c:numRef>
              <c:f>'HRUC Data'!$E$2:$E$25</c:f>
              <c:numCache>
                <c:formatCode>General</c:formatCode>
                <c:ptCount val="24"/>
              </c:numCache>
            </c:numRef>
          </c:val>
        </c:ser>
        <c:ser>
          <c:idx val="7"/>
          <c:order val="4"/>
          <c:tx>
            <c:strRef>
              <c:f>'HRUC Data'!$F$1</c:f>
              <c:strCache>
                <c:ptCount val="1"/>
              </c:strCache>
            </c:strRef>
          </c:tx>
          <c:spPr>
            <a:solidFill>
              <a:srgbClr val="BFBFBF"/>
            </a:solidFill>
          </c:spPr>
          <c:invertIfNegative val="0"/>
          <c:val>
            <c:numRef>
              <c:f>'HRUC Data'!$F$2:$F$25</c:f>
              <c:numCache>
                <c:formatCode>General</c:formatCode>
                <c:ptCount val="24"/>
              </c:numCache>
            </c:numRef>
          </c:val>
        </c:ser>
        <c:ser>
          <c:idx val="8"/>
          <c:order val="5"/>
          <c:tx>
            <c:strRef>
              <c:f>'HRUC Data'!$G$1</c:f>
              <c:strCache>
                <c:ptCount val="1"/>
              </c:strCache>
            </c:strRef>
          </c:tx>
          <c:spPr>
            <a:solidFill>
              <a:srgbClr val="1E497C">
                <a:alpha val="50000"/>
              </a:srgbClr>
            </a:solidFill>
          </c:spPr>
          <c:invertIfNegative val="0"/>
          <c:val>
            <c:numRef>
              <c:f>'HRUC Data'!$G$2:$G$25</c:f>
              <c:numCache>
                <c:formatCode>General</c:formatCode>
                <c:ptCount val="24"/>
              </c:numCache>
            </c:numRef>
          </c:val>
        </c:ser>
        <c:ser>
          <c:idx val="10"/>
          <c:order val="6"/>
          <c:tx>
            <c:strRef>
              <c:f>'HRUC Data'!$H$1</c:f>
              <c:strCache>
                <c:ptCount val="1"/>
              </c:strCache>
            </c:strRef>
          </c:tx>
          <c:invertIfNegative val="0"/>
          <c:val>
            <c:numRef>
              <c:f>'HRUC Data'!$H$2:$H$25</c:f>
              <c:numCache>
                <c:formatCode>General</c:formatCode>
                <c:ptCount val="24"/>
              </c:numCache>
            </c:numRef>
          </c:val>
        </c:ser>
        <c:ser>
          <c:idx val="11"/>
          <c:order val="7"/>
          <c:tx>
            <c:strRef>
              <c:f>'HRUC Data'!$I$1</c:f>
              <c:strCache>
                <c:ptCount val="1"/>
              </c:strCache>
            </c:strRef>
          </c:tx>
          <c:invertIfNegative val="0"/>
          <c:val>
            <c:numRef>
              <c:f>'HRUC Data'!$I$2:$I$25</c:f>
              <c:numCache>
                <c:formatCode>General</c:formatCode>
                <c:ptCount val="24"/>
              </c:numCache>
            </c:numRef>
          </c:val>
        </c:ser>
        <c:ser>
          <c:idx val="12"/>
          <c:order val="8"/>
          <c:tx>
            <c:strRef>
              <c:f>'HRUC Data'!$J$1</c:f>
              <c:strCache>
                <c:ptCount val="1"/>
              </c:strCache>
            </c:strRef>
          </c:tx>
          <c:invertIfNegative val="0"/>
          <c:val>
            <c:numRef>
              <c:f>'HRUC Data'!$J$2:$J$25</c:f>
              <c:numCache>
                <c:formatCode>General</c:formatCode>
                <c:ptCount val="24"/>
              </c:numCache>
            </c:numRef>
          </c:val>
        </c:ser>
        <c:ser>
          <c:idx val="13"/>
          <c:order val="9"/>
          <c:tx>
            <c:strRef>
              <c:f>'HRUC Data'!$K$1</c:f>
              <c:strCache>
                <c:ptCount val="1"/>
              </c:strCache>
            </c:strRef>
          </c:tx>
          <c:invertIfNegative val="0"/>
          <c:val>
            <c:numRef>
              <c:f>'HRUC Data'!$K$2:$K$25</c:f>
              <c:numCache>
                <c:formatCode>General</c:formatCode>
                <c:ptCount val="24"/>
              </c:numCache>
            </c:numRef>
          </c:val>
        </c:ser>
        <c:ser>
          <c:idx val="14"/>
          <c:order val="10"/>
          <c:tx>
            <c:strRef>
              <c:f>'HRUC Data'!$L$1</c:f>
              <c:strCache>
                <c:ptCount val="1"/>
              </c:strCache>
            </c:strRef>
          </c:tx>
          <c:invertIfNegative val="0"/>
          <c:val>
            <c:numRef>
              <c:f>'HRUC Data'!$L$2:$L$25</c:f>
              <c:numCache>
                <c:formatCode>General</c:formatCode>
                <c:ptCount val="24"/>
              </c:numCache>
            </c:numRef>
          </c:val>
        </c:ser>
        <c:ser>
          <c:idx val="15"/>
          <c:order val="11"/>
          <c:tx>
            <c:strRef>
              <c:f>'HRUC Data'!$M$1</c:f>
              <c:strCache>
                <c:ptCount val="1"/>
              </c:strCache>
            </c:strRef>
          </c:tx>
          <c:invertIfNegative val="0"/>
          <c:val>
            <c:numRef>
              <c:f>'HRUC Data'!$M$2:$M$25</c:f>
              <c:numCache>
                <c:formatCode>General</c:formatCode>
                <c:ptCount val="24"/>
              </c:numCache>
            </c:numRef>
          </c:val>
        </c:ser>
        <c:ser>
          <c:idx val="16"/>
          <c:order val="12"/>
          <c:tx>
            <c:strRef>
              <c:f>'HRUC Data'!$N$1</c:f>
              <c:strCache>
                <c:ptCount val="1"/>
              </c:strCache>
            </c:strRef>
          </c:tx>
          <c:invertIfNegative val="0"/>
          <c:val>
            <c:numRef>
              <c:f>'HRUC Data'!$N$2:$N$25</c:f>
              <c:numCache>
                <c:formatCode>General</c:formatCode>
                <c:ptCount val="24"/>
              </c:numCache>
            </c:numRef>
          </c:val>
        </c:ser>
        <c:ser>
          <c:idx val="17"/>
          <c:order val="13"/>
          <c:tx>
            <c:strRef>
              <c:f>'HRUC Data'!$O$1</c:f>
              <c:strCache>
                <c:ptCount val="1"/>
              </c:strCache>
            </c:strRef>
          </c:tx>
          <c:invertIfNegative val="0"/>
          <c:val>
            <c:numRef>
              <c:f>'HRUC Data'!$O$2:$O$25</c:f>
              <c:numCache>
                <c:formatCode>General</c:formatCode>
                <c:ptCount val="24"/>
              </c:numCache>
            </c:numRef>
          </c:val>
        </c:ser>
        <c:ser>
          <c:idx val="18"/>
          <c:order val="14"/>
          <c:tx>
            <c:strRef>
              <c:f>'HRUC Data'!$P$1</c:f>
              <c:strCache>
                <c:ptCount val="1"/>
              </c:strCache>
            </c:strRef>
          </c:tx>
          <c:invertIfNegative val="0"/>
          <c:val>
            <c:numRef>
              <c:f>'HRUC Data'!$P$2:$P$25</c:f>
              <c:numCache>
                <c:formatCode>General</c:formatCode>
                <c:ptCount val="24"/>
              </c:numCache>
            </c:numRef>
          </c:val>
        </c:ser>
        <c:ser>
          <c:idx val="19"/>
          <c:order val="15"/>
          <c:tx>
            <c:strRef>
              <c:f>'HRUC Data'!$Q$1</c:f>
              <c:strCache>
                <c:ptCount val="1"/>
              </c:strCache>
            </c:strRef>
          </c:tx>
          <c:invertIfNegative val="0"/>
          <c:val>
            <c:numRef>
              <c:f>'HRUC Data'!$Q$2:$Q$25</c:f>
              <c:numCache>
                <c:formatCode>General</c:formatCode>
                <c:ptCount val="24"/>
              </c:numCache>
            </c:numRef>
          </c:val>
        </c:ser>
        <c:ser>
          <c:idx val="20"/>
          <c:order val="16"/>
          <c:tx>
            <c:strRef>
              <c:f>'HRUC Data'!$R$1</c:f>
              <c:strCache>
                <c:ptCount val="1"/>
              </c:strCache>
            </c:strRef>
          </c:tx>
          <c:invertIfNegative val="0"/>
          <c:val>
            <c:numRef>
              <c:f>'HRUC Data'!$R$2:$R$25</c:f>
              <c:numCache>
                <c:formatCode>General</c:formatCode>
                <c:ptCount val="24"/>
              </c:numCache>
            </c:numRef>
          </c:val>
        </c:ser>
        <c:ser>
          <c:idx val="21"/>
          <c:order val="17"/>
          <c:tx>
            <c:strRef>
              <c:f>'HRUC Data'!$S$1</c:f>
              <c:strCache>
                <c:ptCount val="1"/>
              </c:strCache>
            </c:strRef>
          </c:tx>
          <c:invertIfNegative val="0"/>
          <c:val>
            <c:numRef>
              <c:f>'HRUC Data'!$S$2:$S$25</c:f>
              <c:numCache>
                <c:formatCode>General</c:formatCode>
                <c:ptCount val="24"/>
              </c:numCache>
            </c:numRef>
          </c:val>
        </c:ser>
        <c:ser>
          <c:idx val="22"/>
          <c:order val="18"/>
          <c:tx>
            <c:strRef>
              <c:f>'HRUC Data'!$T$1</c:f>
              <c:strCache>
                <c:ptCount val="1"/>
              </c:strCache>
            </c:strRef>
          </c:tx>
          <c:invertIfNegative val="0"/>
          <c:val>
            <c:numRef>
              <c:f>'HRUC Data'!$T$2:$T$25</c:f>
              <c:numCache>
                <c:formatCode>General</c:formatCode>
                <c:ptCount val="24"/>
              </c:numCache>
            </c:numRef>
          </c:val>
        </c:ser>
        <c:ser>
          <c:idx val="23"/>
          <c:order val="19"/>
          <c:tx>
            <c:strRef>
              <c:f>'HRUC Data'!$U$1</c:f>
              <c:strCache>
                <c:ptCount val="1"/>
              </c:strCache>
            </c:strRef>
          </c:tx>
          <c:invertIfNegative val="0"/>
          <c:val>
            <c:numRef>
              <c:f>'HRUC Data'!$U$2:$U$25</c:f>
              <c:numCache>
                <c:formatCode>General</c:formatCode>
                <c:ptCount val="24"/>
              </c:numCache>
            </c:numRef>
          </c:val>
        </c:ser>
        <c:ser>
          <c:idx val="24"/>
          <c:order val="20"/>
          <c:tx>
            <c:strRef>
              <c:f>'HRUC Data'!$V$1</c:f>
              <c:strCache>
                <c:ptCount val="1"/>
              </c:strCache>
            </c:strRef>
          </c:tx>
          <c:invertIfNegative val="0"/>
          <c:val>
            <c:numRef>
              <c:f>'HRUC Data'!$V$2:$V$25</c:f>
              <c:numCache>
                <c:formatCode>General</c:formatCode>
                <c:ptCount val="24"/>
              </c:numCache>
            </c:numRef>
          </c:val>
        </c:ser>
        <c:ser>
          <c:idx val="25"/>
          <c:order val="21"/>
          <c:tx>
            <c:strRef>
              <c:f>'HRUC Data'!$W$1</c:f>
              <c:strCache>
                <c:ptCount val="1"/>
              </c:strCache>
            </c:strRef>
          </c:tx>
          <c:invertIfNegative val="0"/>
          <c:val>
            <c:numRef>
              <c:f>'HRUC Data'!$W$2:$W$25</c:f>
              <c:numCache>
                <c:formatCode>General</c:formatCode>
                <c:ptCount val="24"/>
              </c:numCache>
            </c:numRef>
          </c:val>
        </c:ser>
        <c:ser>
          <c:idx val="26"/>
          <c:order val="22"/>
          <c:tx>
            <c:strRef>
              <c:f>'HRUC Data'!$X$1</c:f>
              <c:strCache>
                <c:ptCount val="1"/>
              </c:strCache>
            </c:strRef>
          </c:tx>
          <c:invertIfNegative val="0"/>
          <c:val>
            <c:numRef>
              <c:f>'HRUC Data'!$X$2:$X$25</c:f>
              <c:numCache>
                <c:formatCode>General</c:formatCode>
                <c:ptCount val="24"/>
              </c:numCache>
            </c:numRef>
          </c:val>
        </c:ser>
        <c:ser>
          <c:idx val="27"/>
          <c:order val="23"/>
          <c:tx>
            <c:strRef>
              <c:f>'HRUC Data'!$Y$1</c:f>
              <c:strCache>
                <c:ptCount val="1"/>
              </c:strCache>
            </c:strRef>
          </c:tx>
          <c:invertIfNegative val="0"/>
          <c:val>
            <c:numRef>
              <c:f>'HRUC Data'!$Y$2:$Y$25</c:f>
              <c:numCache>
                <c:formatCode>General</c:formatCode>
                <c:ptCount val="24"/>
              </c:numCache>
            </c:numRef>
          </c:val>
        </c:ser>
        <c:ser>
          <c:idx val="28"/>
          <c:order val="24"/>
          <c:tx>
            <c:strRef>
              <c:f>'HRUC Data'!$Z$1</c:f>
              <c:strCache>
                <c:ptCount val="1"/>
              </c:strCache>
            </c:strRef>
          </c:tx>
          <c:invertIfNegative val="0"/>
          <c:val>
            <c:numRef>
              <c:f>'HRUC Data'!$Z$2:$Z$25</c:f>
              <c:numCache>
                <c:formatCode>General</c:formatCode>
                <c:ptCount val="24"/>
              </c:numCache>
            </c:numRef>
          </c:val>
        </c:ser>
        <c:ser>
          <c:idx val="29"/>
          <c:order val="25"/>
          <c:tx>
            <c:strRef>
              <c:f>'HRUC Data'!$AA$1</c:f>
              <c:strCache>
                <c:ptCount val="1"/>
              </c:strCache>
            </c:strRef>
          </c:tx>
          <c:invertIfNegative val="0"/>
          <c:val>
            <c:numRef>
              <c:f>'HRUC Data'!$AA$2:$AA$25</c:f>
              <c:numCache>
                <c:formatCode>General</c:formatCode>
                <c:ptCount val="24"/>
              </c:numCache>
            </c:numRef>
          </c:val>
        </c:ser>
        <c:ser>
          <c:idx val="30"/>
          <c:order val="26"/>
          <c:tx>
            <c:strRef>
              <c:f>'HRUC Data'!$AB$1</c:f>
              <c:strCache>
                <c:ptCount val="1"/>
              </c:strCache>
            </c:strRef>
          </c:tx>
          <c:invertIfNegative val="0"/>
          <c:val>
            <c:numRef>
              <c:f>'HRUC Data'!$AB$2:$AB$25</c:f>
              <c:numCache>
                <c:formatCode>General</c:formatCode>
                <c:ptCount val="24"/>
              </c:numCache>
            </c:numRef>
          </c:val>
        </c:ser>
        <c:ser>
          <c:idx val="31"/>
          <c:order val="27"/>
          <c:tx>
            <c:strRef>
              <c:f>'HRUC Data'!$AC$1</c:f>
              <c:strCache>
                <c:ptCount val="1"/>
              </c:strCache>
            </c:strRef>
          </c:tx>
          <c:invertIfNegative val="0"/>
          <c:val>
            <c:numRef>
              <c:f>'HRUC Data'!$AC$2:$AC$25</c:f>
              <c:numCache>
                <c:formatCode>General</c:formatCode>
                <c:ptCount val="24"/>
              </c:numCache>
            </c:numRef>
          </c:val>
        </c:ser>
        <c:dLbls>
          <c:showLegendKey val="0"/>
          <c:showVal val="0"/>
          <c:showCatName val="0"/>
          <c:showSerName val="0"/>
          <c:showPercent val="0"/>
          <c:showBubbleSize val="0"/>
        </c:dLbls>
        <c:gapWidth val="170"/>
        <c:overlap val="100"/>
        <c:axId val="111421696"/>
        <c:axId val="111427584"/>
      </c:barChart>
      <c:catAx>
        <c:axId val="111421696"/>
        <c:scaling>
          <c:orientation val="minMax"/>
        </c:scaling>
        <c:delete val="0"/>
        <c:axPos val="b"/>
        <c:numFmt formatCode="General"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427584"/>
        <c:crosses val="autoZero"/>
        <c:auto val="1"/>
        <c:lblAlgn val="ctr"/>
        <c:lblOffset val="100"/>
        <c:tickLblSkip val="1"/>
        <c:tickMarkSkip val="1"/>
        <c:noMultiLvlLbl val="0"/>
      </c:catAx>
      <c:valAx>
        <c:axId val="111427584"/>
        <c:scaling>
          <c:orientation val="minMax"/>
          <c:max val="120"/>
          <c:min val="0"/>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a:t>MWh</a:t>
                </a:r>
              </a:p>
            </c:rich>
          </c:tx>
          <c:layout>
            <c:manualLayout>
              <c:xMode val="edge"/>
              <c:yMode val="edge"/>
              <c:x val="2.2197558268590448E-2"/>
              <c:y val="0.43501903208265513"/>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421696"/>
        <c:crosses val="autoZero"/>
        <c:crossBetween val="between"/>
        <c:majorUnit val="20"/>
        <c:minorUnit val="10"/>
      </c:valAx>
      <c:spPr>
        <a:noFill/>
        <a:ln w="12700">
          <a:solidFill>
            <a:srgbClr val="000000"/>
          </a:solidFill>
          <a:prstDash val="solid"/>
        </a:ln>
      </c:spPr>
    </c:plotArea>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8984767581096E-2"/>
          <c:y val="1.7400761283306181E-2"/>
          <c:w val="0.88568257491675606"/>
          <c:h val="0.86460032626427519"/>
        </c:manualLayout>
      </c:layout>
      <c:barChart>
        <c:barDir val="col"/>
        <c:grouping val="clustered"/>
        <c:varyColors val="0"/>
        <c:ser>
          <c:idx val="2"/>
          <c:order val="0"/>
          <c:tx>
            <c:strRef>
              <c:f>'CRR Cnvg Data'!$G$2</c:f>
              <c:strCache>
                <c:ptCount val="1"/>
                <c:pt idx="0">
                  <c:v> Cost</c:v>
                </c:pt>
              </c:strCache>
            </c:strRef>
          </c:tx>
          <c:spPr>
            <a:solidFill>
              <a:srgbClr val="D7E4BD"/>
            </a:solidFill>
            <a:ln>
              <a:solidFill>
                <a:srgbClr val="1E497C"/>
              </a:solidFill>
            </a:ln>
          </c:spPr>
          <c:invertIfNegative val="0"/>
          <c:cat>
            <c:numRef>
              <c:f>'CRR Cnvg Data'!$F$3:$F$15</c:f>
              <c:numCache>
                <c:formatCode>[$-409]mmm\-yy;@</c:formatCode>
                <c:ptCount val="13"/>
                <c:pt idx="0">
                  <c:v>41743</c:v>
                </c:pt>
                <c:pt idx="1">
                  <c:v>41773</c:v>
                </c:pt>
                <c:pt idx="2">
                  <c:v>41804</c:v>
                </c:pt>
                <c:pt idx="3">
                  <c:v>41834</c:v>
                </c:pt>
                <c:pt idx="4">
                  <c:v>41865</c:v>
                </c:pt>
                <c:pt idx="5">
                  <c:v>41896</c:v>
                </c:pt>
                <c:pt idx="6">
                  <c:v>41926</c:v>
                </c:pt>
                <c:pt idx="7">
                  <c:v>41957</c:v>
                </c:pt>
                <c:pt idx="8">
                  <c:v>41987</c:v>
                </c:pt>
                <c:pt idx="9">
                  <c:v>42018</c:v>
                </c:pt>
                <c:pt idx="10">
                  <c:v>42049</c:v>
                </c:pt>
                <c:pt idx="11">
                  <c:v>42077</c:v>
                </c:pt>
                <c:pt idx="12">
                  <c:v>42108</c:v>
                </c:pt>
              </c:numCache>
            </c:numRef>
          </c:cat>
          <c:val>
            <c:numRef>
              <c:f>'CRR Cnvg Data'!$G$3:$G$15</c:f>
              <c:numCache>
                <c:formatCode>"$"#,##0.00_);[Red]\("$"#,##0.00\)</c:formatCode>
                <c:ptCount val="13"/>
                <c:pt idx="0">
                  <c:v>29.08</c:v>
                </c:pt>
                <c:pt idx="1">
                  <c:v>33.052999999999997</c:v>
                </c:pt>
                <c:pt idx="2">
                  <c:v>39.972000000000001</c:v>
                </c:pt>
                <c:pt idx="3">
                  <c:v>50.87</c:v>
                </c:pt>
                <c:pt idx="4">
                  <c:v>44.21</c:v>
                </c:pt>
                <c:pt idx="5">
                  <c:v>35.1</c:v>
                </c:pt>
                <c:pt idx="6">
                  <c:v>30.75</c:v>
                </c:pt>
                <c:pt idx="7">
                  <c:v>22.51</c:v>
                </c:pt>
                <c:pt idx="8">
                  <c:v>26.074999999999999</c:v>
                </c:pt>
                <c:pt idx="9">
                  <c:v>23.151</c:v>
                </c:pt>
                <c:pt idx="10">
                  <c:v>21.388999999999999</c:v>
                </c:pt>
                <c:pt idx="11">
                  <c:v>25.692</c:v>
                </c:pt>
                <c:pt idx="12">
                  <c:v>32.366</c:v>
                </c:pt>
              </c:numCache>
            </c:numRef>
          </c:val>
        </c:ser>
        <c:ser>
          <c:idx val="0"/>
          <c:order val="1"/>
          <c:tx>
            <c:strRef>
              <c:f>'CRR Cnvg Data'!$H$2</c:f>
              <c:strCache>
                <c:ptCount val="1"/>
                <c:pt idx="0">
                  <c:v> Value </c:v>
                </c:pt>
              </c:strCache>
            </c:strRef>
          </c:tx>
          <c:spPr>
            <a:solidFill>
              <a:srgbClr val="009999"/>
            </a:solidFill>
            <a:ln w="9525">
              <a:solidFill>
                <a:srgbClr val="17375E"/>
              </a:solidFill>
              <a:prstDash val="solid"/>
            </a:ln>
          </c:spPr>
          <c:invertIfNegative val="0"/>
          <c:cat>
            <c:numRef>
              <c:f>'CRR Cnvg Data'!$F$3:$F$15</c:f>
              <c:numCache>
                <c:formatCode>[$-409]mmm\-yy;@</c:formatCode>
                <c:ptCount val="13"/>
                <c:pt idx="0">
                  <c:v>41743</c:v>
                </c:pt>
                <c:pt idx="1">
                  <c:v>41773</c:v>
                </c:pt>
                <c:pt idx="2">
                  <c:v>41804</c:v>
                </c:pt>
                <c:pt idx="3">
                  <c:v>41834</c:v>
                </c:pt>
                <c:pt idx="4">
                  <c:v>41865</c:v>
                </c:pt>
                <c:pt idx="5">
                  <c:v>41896</c:v>
                </c:pt>
                <c:pt idx="6">
                  <c:v>41926</c:v>
                </c:pt>
                <c:pt idx="7">
                  <c:v>41957</c:v>
                </c:pt>
                <c:pt idx="8">
                  <c:v>41987</c:v>
                </c:pt>
                <c:pt idx="9">
                  <c:v>42018</c:v>
                </c:pt>
                <c:pt idx="10">
                  <c:v>42049</c:v>
                </c:pt>
                <c:pt idx="11">
                  <c:v>42077</c:v>
                </c:pt>
                <c:pt idx="12">
                  <c:v>42108</c:v>
                </c:pt>
              </c:numCache>
            </c:numRef>
          </c:cat>
          <c:val>
            <c:numRef>
              <c:f>'CRR Cnvg Data'!$H$3:$H$15</c:f>
              <c:numCache>
                <c:formatCode>"$"#,##0.00_);[Red]\("$"#,##0.00\)</c:formatCode>
                <c:ptCount val="13"/>
                <c:pt idx="0">
                  <c:v>60.1</c:v>
                </c:pt>
                <c:pt idx="1">
                  <c:v>54.133000000000003</c:v>
                </c:pt>
                <c:pt idx="2">
                  <c:v>28.512</c:v>
                </c:pt>
                <c:pt idx="3">
                  <c:v>32.65</c:v>
                </c:pt>
                <c:pt idx="4">
                  <c:v>25.51</c:v>
                </c:pt>
                <c:pt idx="5">
                  <c:v>35.74</c:v>
                </c:pt>
                <c:pt idx="6">
                  <c:v>105.77</c:v>
                </c:pt>
                <c:pt idx="7">
                  <c:v>35.99</c:v>
                </c:pt>
                <c:pt idx="8">
                  <c:v>9.0779999999999994</c:v>
                </c:pt>
                <c:pt idx="9">
                  <c:v>17.86</c:v>
                </c:pt>
                <c:pt idx="10">
                  <c:v>17.706</c:v>
                </c:pt>
                <c:pt idx="11">
                  <c:v>19.343</c:v>
                </c:pt>
                <c:pt idx="12">
                  <c:v>22.63</c:v>
                </c:pt>
              </c:numCache>
            </c:numRef>
          </c:val>
        </c:ser>
        <c:dLbls>
          <c:showLegendKey val="0"/>
          <c:showVal val="0"/>
          <c:showCatName val="0"/>
          <c:showSerName val="0"/>
          <c:showPercent val="0"/>
          <c:showBubbleSize val="0"/>
        </c:dLbls>
        <c:gapWidth val="170"/>
        <c:axId val="111388544"/>
        <c:axId val="111430272"/>
      </c:barChart>
      <c:dateAx>
        <c:axId val="111388544"/>
        <c:scaling>
          <c:orientation val="minMax"/>
        </c:scaling>
        <c:delete val="0"/>
        <c:axPos val="b"/>
        <c:numFmt formatCode="[$-409]mmm\-yy;@" sourceLinked="1"/>
        <c:majorTickMark val="out"/>
        <c:minorTickMark val="none"/>
        <c:tickLblPos val="nextTo"/>
        <c:spPr>
          <a:ln w="3175">
            <a:solidFill>
              <a:srgbClr val="000000"/>
            </a:solidFill>
            <a:prstDash val="solid"/>
          </a:ln>
        </c:spPr>
        <c:txPr>
          <a:bodyPr rot="-2700000" vert="horz"/>
          <a:lstStyle/>
          <a:p>
            <a:pPr>
              <a:defRPr sz="1000" b="1" i="0" u="none" strike="noStrike" baseline="0">
                <a:solidFill>
                  <a:srgbClr val="000000"/>
                </a:solidFill>
                <a:latin typeface="Arial"/>
                <a:ea typeface="Arial"/>
                <a:cs typeface="Arial"/>
              </a:defRPr>
            </a:pPr>
            <a:endParaRPr lang="en-US"/>
          </a:p>
        </c:txPr>
        <c:crossAx val="111430272"/>
        <c:crosses val="autoZero"/>
        <c:auto val="1"/>
        <c:lblOffset val="100"/>
        <c:baseTimeUnit val="months"/>
        <c:majorUnit val="1"/>
        <c:minorUnit val="1"/>
      </c:dateAx>
      <c:valAx>
        <c:axId val="111430272"/>
        <c:scaling>
          <c:orientation val="minMax"/>
        </c:scaling>
        <c:delete val="0"/>
        <c:axPos val="l"/>
        <c:majorGridlines>
          <c:spPr>
            <a:ln w="12700">
              <a:solidFill>
                <a:schemeClr val="bg1">
                  <a:lumMod val="50000"/>
                </a:schemeClr>
              </a:solidFill>
              <a:prstDash val="solid"/>
            </a:ln>
          </c:spPr>
        </c:majorGridlines>
        <c:title>
          <c:tx>
            <c:rich>
              <a:bodyPr rot="-5400000" vert="horz"/>
              <a:lstStyle/>
              <a:p>
                <a:pPr algn="ctr">
                  <a:defRPr sz="1050" b="1" i="0" u="none" strike="noStrike" baseline="0">
                    <a:solidFill>
                      <a:srgbClr val="000000"/>
                    </a:solidFill>
                    <a:latin typeface="Arial"/>
                    <a:ea typeface="Arial"/>
                    <a:cs typeface="Arial"/>
                  </a:defRPr>
                </a:pPr>
                <a:r>
                  <a:rPr lang="en-US" dirty="0"/>
                  <a:t>Million</a:t>
                </a:r>
                <a:r>
                  <a:rPr lang="en-US" baseline="0" dirty="0"/>
                  <a:t>s $</a:t>
                </a:r>
                <a:endParaRPr lang="en-US" dirty="0"/>
              </a:p>
            </c:rich>
          </c:tx>
          <c:layout>
            <c:manualLayout>
              <c:xMode val="edge"/>
              <c:yMode val="edge"/>
              <c:x val="2.2197558268590448E-2"/>
              <c:y val="0.43501903208265508"/>
            </c:manualLayout>
          </c:layout>
          <c:overlay val="0"/>
          <c:spPr>
            <a:noFill/>
            <a:ln w="25400">
              <a:noFill/>
            </a:ln>
          </c:spPr>
        </c:title>
        <c:numFmt formatCode="#,##0_);[Red]\(#,##0\)" sourceLinked="0"/>
        <c:majorTickMark val="out"/>
        <c:minorTickMark val="out"/>
        <c:tickLblPos val="nextTo"/>
        <c:spPr>
          <a:ln w="3175">
            <a:solidFill>
              <a:srgbClr val="000000"/>
            </a:solidFill>
            <a:prstDash val="solid"/>
          </a:ln>
        </c:spPr>
        <c:txPr>
          <a:bodyPr rot="0" vert="horz"/>
          <a:lstStyle/>
          <a:p>
            <a:pPr>
              <a:defRPr sz="1050" b="1" i="0" u="none" strike="noStrike" baseline="0">
                <a:solidFill>
                  <a:srgbClr val="000000"/>
                </a:solidFill>
                <a:latin typeface="Arial"/>
                <a:ea typeface="Arial"/>
                <a:cs typeface="Arial"/>
              </a:defRPr>
            </a:pPr>
            <a:endParaRPr lang="en-US"/>
          </a:p>
        </c:txPr>
        <c:crossAx val="111388544"/>
        <c:crosses val="autoZero"/>
        <c:crossBetween val="between"/>
      </c:valAx>
      <c:spPr>
        <a:noFill/>
        <a:ln w="12700">
          <a:solidFill>
            <a:srgbClr val="000000"/>
          </a:solidFill>
          <a:prstDash val="solid"/>
        </a:ln>
      </c:spPr>
    </c:plotArea>
    <c:legend>
      <c:legendPos val="r"/>
      <c:layout>
        <c:manualLayout>
          <c:xMode val="edge"/>
          <c:yMode val="edge"/>
          <c:x val="0.89671203264915"/>
          <c:y val="3.1754334134008126E-2"/>
          <c:w val="6.5426263787466327E-2"/>
          <c:h val="7.9503667261820773E-2"/>
        </c:manualLayout>
      </c:layout>
      <c:overlay val="1"/>
      <c:txPr>
        <a:bodyPr/>
        <a:lstStyle/>
        <a:p>
          <a:pPr>
            <a:defRPr sz="680" b="1"/>
          </a:pPr>
          <a:endParaRPr lang="en-US"/>
        </a:p>
      </c:txPr>
    </c:legend>
    <c:plotVisOnly val="1"/>
    <c:dispBlanksAs val="gap"/>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b="0" dirty="0"/>
              <a:t>Average Daily Real-Time System Lambda, Real-Time On-Line Reserve Price Adder (RTORPA), and Real-Time Offline</a:t>
            </a:r>
            <a:r>
              <a:rPr lang="en-US" sz="1200" b="0" baseline="0" dirty="0"/>
              <a:t> Reserve </a:t>
            </a:r>
            <a:r>
              <a:rPr lang="en-US" sz="1200" b="0" dirty="0"/>
              <a:t>Price Adder (RTOFFPA)</a:t>
            </a:r>
            <a:r>
              <a:rPr lang="en-US" sz="1200" b="0" baseline="0" dirty="0"/>
              <a:t> - April</a:t>
            </a:r>
            <a:r>
              <a:rPr lang="en-US" sz="1200" b="0" dirty="0"/>
              <a:t> 2015</a:t>
            </a:r>
          </a:p>
        </c:rich>
      </c:tx>
      <c:layout>
        <c:manualLayout>
          <c:xMode val="edge"/>
          <c:yMode val="edge"/>
          <c:x val="0.12187235212684554"/>
          <c:y val="8.7220671215605811E-2"/>
        </c:manualLayout>
      </c:layout>
      <c:overlay val="0"/>
    </c:title>
    <c:autoTitleDeleted val="0"/>
    <c:plotArea>
      <c:layout/>
      <c:barChart>
        <c:barDir val="col"/>
        <c:grouping val="stacked"/>
        <c:varyColors val="0"/>
        <c:ser>
          <c:idx val="0"/>
          <c:order val="1"/>
          <c:tx>
            <c:strRef>
              <c:f>'DAILY AVG'!$B$1</c:f>
              <c:strCache>
                <c:ptCount val="1"/>
                <c:pt idx="0">
                  <c:v>AVERAGE_OF_SYSTEM_LAMBDA</c:v>
                </c:pt>
              </c:strCache>
            </c:strRef>
          </c:tx>
          <c:spPr>
            <a:solidFill>
              <a:schemeClr val="bg1">
                <a:lumMod val="85000"/>
              </a:schemeClr>
            </a:solidFill>
          </c:spPr>
          <c:invertIfNegative val="0"/>
          <c:val>
            <c:numRef>
              <c:f>'DAILY AVG'!$B$2:$B$31</c:f>
              <c:numCache>
                <c:formatCode>General</c:formatCode>
                <c:ptCount val="30"/>
                <c:pt idx="0">
                  <c:v>21.523648871315899</c:v>
                </c:pt>
                <c:pt idx="1">
                  <c:v>20.908593544085502</c:v>
                </c:pt>
                <c:pt idx="2">
                  <c:v>18.969290445248301</c:v>
                </c:pt>
                <c:pt idx="3">
                  <c:v>20.658152474297399</c:v>
                </c:pt>
                <c:pt idx="4">
                  <c:v>19.189296947585198</c:v>
                </c:pt>
                <c:pt idx="5">
                  <c:v>18.974367888506102</c:v>
                </c:pt>
                <c:pt idx="6">
                  <c:v>36.822251730951798</c:v>
                </c:pt>
                <c:pt idx="7">
                  <c:v>21.755655447641999</c:v>
                </c:pt>
                <c:pt idx="8">
                  <c:v>22.342418405893</c:v>
                </c:pt>
                <c:pt idx="9">
                  <c:v>21.8048940499624</c:v>
                </c:pt>
                <c:pt idx="10">
                  <c:v>19.647426777415799</c:v>
                </c:pt>
                <c:pt idx="11">
                  <c:v>25.3052876260546</c:v>
                </c:pt>
                <c:pt idx="12">
                  <c:v>35.928344443748699</c:v>
                </c:pt>
                <c:pt idx="13">
                  <c:v>23.723046259896599</c:v>
                </c:pt>
                <c:pt idx="14">
                  <c:v>21.324780771064098</c:v>
                </c:pt>
                <c:pt idx="15">
                  <c:v>29.631277640660599</c:v>
                </c:pt>
                <c:pt idx="16">
                  <c:v>23.968261276561901</c:v>
                </c:pt>
                <c:pt idx="17">
                  <c:v>24.4687389135361</c:v>
                </c:pt>
                <c:pt idx="18">
                  <c:v>20.347915807004199</c:v>
                </c:pt>
                <c:pt idx="19">
                  <c:v>21.4833310312695</c:v>
                </c:pt>
                <c:pt idx="20">
                  <c:v>24.240785141785899</c:v>
                </c:pt>
                <c:pt idx="21">
                  <c:v>21.8677133818342</c:v>
                </c:pt>
                <c:pt idx="22">
                  <c:v>22.828934718993299</c:v>
                </c:pt>
                <c:pt idx="23">
                  <c:v>21.5745855437385</c:v>
                </c:pt>
                <c:pt idx="24">
                  <c:v>19.690715825521501</c:v>
                </c:pt>
                <c:pt idx="25">
                  <c:v>19.781990704512701</c:v>
                </c:pt>
                <c:pt idx="26">
                  <c:v>21.638841147241301</c:v>
                </c:pt>
                <c:pt idx="27">
                  <c:v>18.717671427347302</c:v>
                </c:pt>
                <c:pt idx="28">
                  <c:v>25.472273625304499</c:v>
                </c:pt>
                <c:pt idx="29">
                  <c:v>31.275598714749002</c:v>
                </c:pt>
              </c:numCache>
            </c:numRef>
          </c:val>
        </c:ser>
        <c:ser>
          <c:idx val="1"/>
          <c:order val="2"/>
          <c:tx>
            <c:strRef>
              <c:f>'DAILY AVG'!$C$1</c:f>
              <c:strCache>
                <c:ptCount val="1"/>
                <c:pt idx="0">
                  <c:v>AVERAGE_OF_RTORPA</c:v>
                </c:pt>
              </c:strCache>
            </c:strRef>
          </c:tx>
          <c:spPr>
            <a:solidFill>
              <a:srgbClr val="FF0000"/>
            </a:solidFill>
          </c:spPr>
          <c:invertIfNegative val="0"/>
          <c:val>
            <c:numRef>
              <c:f>'DAILY AVG'!$C$2:$C$31</c:f>
              <c:numCache>
                <c:formatCode>General</c:formatCode>
                <c:ptCount val="30"/>
                <c:pt idx="0">
                  <c:v>2.5090502166791599E-4</c:v>
                </c:pt>
                <c:pt idx="1">
                  <c:v>1.2575233026129899E-4</c:v>
                </c:pt>
                <c:pt idx="2">
                  <c:v>7.3328380421061002E-3</c:v>
                </c:pt>
                <c:pt idx="3">
                  <c:v>1.7241621978905101E-2</c:v>
                </c:pt>
                <c:pt idx="4" formatCode="0.00E+00">
                  <c:v>5.78104118083069E-5</c:v>
                </c:pt>
                <c:pt idx="5">
                  <c:v>1.14922033167442E-4</c:v>
                </c:pt>
                <c:pt idx="6">
                  <c:v>6.3988383733912704</c:v>
                </c:pt>
                <c:pt idx="7">
                  <c:v>9.7501403992809703E-4</c:v>
                </c:pt>
                <c:pt idx="8">
                  <c:v>1.8933132214011699E-2</c:v>
                </c:pt>
                <c:pt idx="9">
                  <c:v>3.5100137856771199E-2</c:v>
                </c:pt>
                <c:pt idx="10">
                  <c:v>3.05944344344393E-4</c:v>
                </c:pt>
                <c:pt idx="11">
                  <c:v>1.2328969042489399</c:v>
                </c:pt>
                <c:pt idx="12">
                  <c:v>5.1461712231354401E-2</c:v>
                </c:pt>
                <c:pt idx="13">
                  <c:v>1.7065982904352298E-2</c:v>
                </c:pt>
                <c:pt idx="14">
                  <c:v>2.4765074210805399E-2</c:v>
                </c:pt>
                <c:pt idx="15">
                  <c:v>0.37484465545087697</c:v>
                </c:pt>
                <c:pt idx="16">
                  <c:v>0.54142127392574102</c:v>
                </c:pt>
                <c:pt idx="17">
                  <c:v>0.238032619952326</c:v>
                </c:pt>
                <c:pt idx="18" formatCode="0.00E+00">
                  <c:v>8.5122868772083402E-10</c:v>
                </c:pt>
                <c:pt idx="19">
                  <c:v>1.1367860949118199E-2</c:v>
                </c:pt>
                <c:pt idx="20">
                  <c:v>2.7159429282412999</c:v>
                </c:pt>
                <c:pt idx="21">
                  <c:v>1.64383975542385</c:v>
                </c:pt>
                <c:pt idx="22">
                  <c:v>1.39404274190688E-3</c:v>
                </c:pt>
                <c:pt idx="23">
                  <c:v>1.32100397812386E-3</c:v>
                </c:pt>
                <c:pt idx="24" formatCode="0.00E+00">
                  <c:v>1.1446258688936899E-6</c:v>
                </c:pt>
                <c:pt idx="25">
                  <c:v>9.7793850444716701E-4</c:v>
                </c:pt>
                <c:pt idx="26">
                  <c:v>3.2949403941735501E-4</c:v>
                </c:pt>
                <c:pt idx="27">
                  <c:v>2.8530803835956002E-3</c:v>
                </c:pt>
                <c:pt idx="28">
                  <c:v>2.1689230629709302</c:v>
                </c:pt>
                <c:pt idx="29">
                  <c:v>8.8009931355421003</c:v>
                </c:pt>
              </c:numCache>
            </c:numRef>
          </c:val>
        </c:ser>
        <c:dLbls>
          <c:showLegendKey val="0"/>
          <c:showVal val="0"/>
          <c:showCatName val="0"/>
          <c:showSerName val="0"/>
          <c:showPercent val="0"/>
          <c:showBubbleSize val="0"/>
        </c:dLbls>
        <c:gapWidth val="150"/>
        <c:overlap val="100"/>
        <c:axId val="111498752"/>
        <c:axId val="111500672"/>
      </c:barChart>
      <c:barChart>
        <c:barDir val="col"/>
        <c:grouping val="stacked"/>
        <c:varyColors val="0"/>
        <c:ser>
          <c:idx val="2"/>
          <c:order val="0"/>
          <c:tx>
            <c:strRef>
              <c:f>'DAILY AVG'!$D$1</c:f>
              <c:strCache>
                <c:ptCount val="1"/>
                <c:pt idx="0">
                  <c:v>AVERAGE_OF_RTOFFPA</c:v>
                </c:pt>
              </c:strCache>
            </c:strRef>
          </c:tx>
          <c:spPr>
            <a:solidFill>
              <a:schemeClr val="tx2"/>
            </a:solidFill>
            <a:ln>
              <a:solidFill>
                <a:schemeClr val="tx1"/>
              </a:solidFill>
            </a:ln>
          </c:spPr>
          <c:invertIfNegative val="0"/>
          <c:val>
            <c:numRef>
              <c:f>'DAILY AVG'!$D$2:$D$31</c:f>
              <c:numCache>
                <c:formatCode>0.00E+00</c:formatCode>
                <c:ptCount val="30"/>
                <c:pt idx="0">
                  <c:v>9.6842100072281309E-7</c:v>
                </c:pt>
                <c:pt idx="1">
                  <c:v>1.5509137743701299E-6</c:v>
                </c:pt>
                <c:pt idx="2">
                  <c:v>1.768659546356E-6</c:v>
                </c:pt>
                <c:pt idx="3">
                  <c:v>7.7772385036682601E-6</c:v>
                </c:pt>
                <c:pt idx="4">
                  <c:v>5.7970649473859699E-8</c:v>
                </c:pt>
                <c:pt idx="5">
                  <c:v>2.5906168791673102E-7</c:v>
                </c:pt>
                <c:pt idx="6" formatCode="General">
                  <c:v>1.5787939178027499</c:v>
                </c:pt>
                <c:pt idx="7">
                  <c:v>1.50905007120788E-6</c:v>
                </c:pt>
                <c:pt idx="8" formatCode="General">
                  <c:v>1.2490171932381801E-3</c:v>
                </c:pt>
                <c:pt idx="9" formatCode="General">
                  <c:v>1.07659381499763E-3</c:v>
                </c:pt>
                <c:pt idx="10">
                  <c:v>6.3269162296499699E-7</c:v>
                </c:pt>
                <c:pt idx="11" formatCode="General">
                  <c:v>2.8302991393695898E-2</c:v>
                </c:pt>
                <c:pt idx="12" formatCode="General">
                  <c:v>4.9760015439249798E-4</c:v>
                </c:pt>
                <c:pt idx="13" formatCode="General">
                  <c:v>1.1773454599562901E-3</c:v>
                </c:pt>
                <c:pt idx="14" formatCode="General">
                  <c:v>1.02947580351694E-3</c:v>
                </c:pt>
                <c:pt idx="15" formatCode="General">
                  <c:v>1.49443821747228E-2</c:v>
                </c:pt>
                <c:pt idx="16" formatCode="General">
                  <c:v>3.7340783942798701E-3</c:v>
                </c:pt>
                <c:pt idx="17" formatCode="General">
                  <c:v>2.0532553917553001E-2</c:v>
                </c:pt>
                <c:pt idx="18">
                  <c:v>1.79822577003179E-10</c:v>
                </c:pt>
                <c:pt idx="19">
                  <c:v>4.2886911263621598E-5</c:v>
                </c:pt>
                <c:pt idx="20" formatCode="General">
                  <c:v>6.2759275769798506E-2</c:v>
                </c:pt>
                <c:pt idx="21" formatCode="General">
                  <c:v>0.27524883080130402</c:v>
                </c:pt>
                <c:pt idx="22">
                  <c:v>5.4486590197220997E-5</c:v>
                </c:pt>
                <c:pt idx="23">
                  <c:v>3.4828319647519499E-5</c:v>
                </c:pt>
                <c:pt idx="24">
                  <c:v>2.9378282700699999E-8</c:v>
                </c:pt>
                <c:pt idx="25">
                  <c:v>5.0692837069062403E-5</c:v>
                </c:pt>
                <c:pt idx="26">
                  <c:v>2.5189811204311699E-6</c:v>
                </c:pt>
                <c:pt idx="27">
                  <c:v>2.9095404401532401E-5</c:v>
                </c:pt>
                <c:pt idx="28" formatCode="General">
                  <c:v>0.113900583520181</c:v>
                </c:pt>
                <c:pt idx="29" formatCode="General">
                  <c:v>2.8619369556289702</c:v>
                </c:pt>
              </c:numCache>
            </c:numRef>
          </c:val>
        </c:ser>
        <c:dLbls>
          <c:showLegendKey val="0"/>
          <c:showVal val="0"/>
          <c:showCatName val="0"/>
          <c:showSerName val="0"/>
          <c:showPercent val="0"/>
          <c:showBubbleSize val="0"/>
        </c:dLbls>
        <c:gapWidth val="150"/>
        <c:overlap val="100"/>
        <c:axId val="111516672"/>
        <c:axId val="111515136"/>
      </c:barChart>
      <c:catAx>
        <c:axId val="111498752"/>
        <c:scaling>
          <c:orientation val="minMax"/>
        </c:scaling>
        <c:delete val="0"/>
        <c:axPos val="b"/>
        <c:title>
          <c:tx>
            <c:rich>
              <a:bodyPr/>
              <a:lstStyle/>
              <a:p>
                <a:pPr>
                  <a:defRPr/>
                </a:pPr>
                <a:r>
                  <a:rPr lang="en-US" dirty="0"/>
                  <a:t>Day of Month</a:t>
                </a:r>
              </a:p>
            </c:rich>
          </c:tx>
          <c:overlay val="0"/>
        </c:title>
        <c:numFmt formatCode="General" sourceLinked="0"/>
        <c:majorTickMark val="out"/>
        <c:minorTickMark val="none"/>
        <c:tickLblPos val="nextTo"/>
        <c:crossAx val="111500672"/>
        <c:crosses val="autoZero"/>
        <c:auto val="1"/>
        <c:lblAlgn val="ctr"/>
        <c:lblOffset val="100"/>
        <c:noMultiLvlLbl val="0"/>
      </c:catAx>
      <c:valAx>
        <c:axId val="111500672"/>
        <c:scaling>
          <c:orientation val="minMax"/>
        </c:scaling>
        <c:delete val="0"/>
        <c:axPos val="l"/>
        <c:majorGridlines>
          <c:spPr>
            <a:ln>
              <a:solidFill>
                <a:schemeClr val="bg1">
                  <a:lumMod val="85000"/>
                </a:schemeClr>
              </a:solidFill>
              <a:prstDash val="sysDot"/>
            </a:ln>
          </c:spPr>
        </c:majorGridlines>
        <c:title>
          <c:tx>
            <c:rich>
              <a:bodyPr rot="-5400000" vert="horz"/>
              <a:lstStyle/>
              <a:p>
                <a:pPr>
                  <a:defRPr/>
                </a:pPr>
                <a:r>
                  <a:rPr lang="en-US" dirty="0"/>
                  <a:t>$/MWh</a:t>
                </a:r>
              </a:p>
            </c:rich>
          </c:tx>
          <c:overlay val="0"/>
        </c:title>
        <c:numFmt formatCode="#,##0" sourceLinked="0"/>
        <c:majorTickMark val="out"/>
        <c:minorTickMark val="none"/>
        <c:tickLblPos val="nextTo"/>
        <c:crossAx val="111498752"/>
        <c:crosses val="autoZero"/>
        <c:crossBetween val="between"/>
      </c:valAx>
      <c:valAx>
        <c:axId val="111515136"/>
        <c:scaling>
          <c:orientation val="minMax"/>
          <c:max val="50"/>
        </c:scaling>
        <c:delete val="1"/>
        <c:axPos val="r"/>
        <c:numFmt formatCode="#,##0" sourceLinked="0"/>
        <c:majorTickMark val="out"/>
        <c:minorTickMark val="none"/>
        <c:tickLblPos val="nextTo"/>
        <c:crossAx val="111516672"/>
        <c:crosses val="max"/>
        <c:crossBetween val="between"/>
      </c:valAx>
      <c:catAx>
        <c:axId val="111516672"/>
        <c:scaling>
          <c:orientation val="minMax"/>
        </c:scaling>
        <c:delete val="1"/>
        <c:axPos val="b"/>
        <c:numFmt formatCode="m/d/yyyy" sourceLinked="1"/>
        <c:majorTickMark val="out"/>
        <c:minorTickMark val="none"/>
        <c:tickLblPos val="nextTo"/>
        <c:crossAx val="111515136"/>
        <c:crosses val="autoZero"/>
        <c:auto val="1"/>
        <c:lblAlgn val="ctr"/>
        <c:lblOffset val="100"/>
        <c:noMultiLvlLbl val="0"/>
      </c:catAx>
    </c:plotArea>
    <c:legend>
      <c:legendPos val="b"/>
      <c:overlay val="0"/>
    </c:legend>
    <c:plotVisOnly val="1"/>
    <c:dispBlanksAs val="gap"/>
    <c:showDLblsOverMax val="0"/>
  </c:chart>
  <c:externalData r:id="rId1">
    <c:autoUpdate val="0"/>
  </c:externalData>
  <c:userShapes r:id="rId2"/>
</c:chartSpace>
</file>

<file path=ppt/drawings/_rels/drawing8.xml.rels><?xml version="1.0" encoding="UTF-8" standalone="yes"?>
<Relationships xmlns="http://schemas.openxmlformats.org/package/2006/relationships"><Relationship Id="rId1" Type="http://schemas.openxmlformats.org/officeDocument/2006/relationships/image" Target="../media/image20.png"/></Relationships>
</file>

<file path=ppt/drawings/drawing1.xml><?xml version="1.0" encoding="utf-8"?>
<c:userShapes xmlns:c="http://schemas.openxmlformats.org/drawingml/2006/chart">
  <cdr:relSizeAnchor xmlns:cdr="http://schemas.openxmlformats.org/drawingml/2006/chartDrawing">
    <cdr:from>
      <cdr:x>0.10266</cdr:x>
      <cdr:y>0.03997</cdr:y>
    </cdr:from>
    <cdr:to>
      <cdr:x>0.53181</cdr:x>
      <cdr:y>0.09571</cdr:y>
    </cdr:to>
    <cdr:sp macro="" textlink="">
      <cdr:nvSpPr>
        <cdr:cNvPr id="3" name="TextBox 2"/>
        <cdr:cNvSpPr txBox="1"/>
      </cdr:nvSpPr>
      <cdr:spPr>
        <a:xfrm xmlns:a="http://schemas.openxmlformats.org/drawingml/2006/main">
          <a:off x="881241" y="233347"/>
          <a:ext cx="3683698" cy="325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dirty="0">
              <a:latin typeface="Arial" pitchFamily="34" charset="0"/>
              <a:ea typeface="+mn-ea"/>
              <a:cs typeface="Arial" pitchFamily="34" charset="0"/>
            </a:rPr>
            <a:t>Liquidity and activity is normal in Day-Ahead Market </a:t>
          </a:r>
        </a:p>
        <a:p xmlns:a="http://schemas.openxmlformats.org/drawingml/2006/main">
          <a:endParaRPr lang="en-US" sz="1100" b="1" dirty="0">
            <a:latin typeface="Arial" pitchFamily="34" charset="0"/>
            <a:cs typeface="Arial" pitchFamily="34" charset="0"/>
          </a:endParaRPr>
        </a:p>
      </cdr:txBody>
    </cdr:sp>
  </cdr:relSizeAnchor>
  <cdr:relSizeAnchor xmlns:cdr="http://schemas.openxmlformats.org/drawingml/2006/chartDrawing">
    <cdr:from>
      <cdr:x>0.10699</cdr:x>
      <cdr:y>0.15408</cdr:y>
    </cdr:from>
    <cdr:to>
      <cdr:x>0.67025</cdr:x>
      <cdr:y>0.27099</cdr:y>
    </cdr:to>
    <cdr:sp macro="" textlink="">
      <cdr:nvSpPr>
        <cdr:cNvPr id="4" name="TextBox 3"/>
        <cdr:cNvSpPr txBox="1"/>
      </cdr:nvSpPr>
      <cdr:spPr>
        <a:xfrm xmlns:a="http://schemas.openxmlformats.org/drawingml/2006/main">
          <a:off x="918385" y="899547"/>
          <a:ext cx="4834858" cy="6825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dirty="0">
              <a:effectLst/>
              <a:latin typeface="+mn-lt"/>
              <a:ea typeface="+mn-ea"/>
              <a:cs typeface="+mn-cs"/>
            </a:rPr>
            <a:t>DAM_Net_Flow = Combined market transmission flow of Energy purchased/sold in </a:t>
          </a:r>
          <a:endParaRPr lang="en-US" sz="1000" dirty="0">
            <a:effectLst/>
          </a:endParaRPr>
        </a:p>
        <a:p xmlns:a="http://schemas.openxmlformats.org/drawingml/2006/main">
          <a:r>
            <a:rPr lang="en-US" sz="1100" dirty="0">
              <a:effectLst/>
              <a:latin typeface="+mn-lt"/>
              <a:ea typeface="+mn-ea"/>
              <a:cs typeface="+mn-cs"/>
            </a:rPr>
            <a:t>	Day-Ahead Market plus Point-to-Point Obligations</a:t>
          </a:r>
          <a:endParaRPr lang="en-US" sz="1000" dirty="0">
            <a:effectLst/>
          </a:endParaRPr>
        </a:p>
        <a:p xmlns:a="http://schemas.openxmlformats.org/drawingml/2006/main">
          <a:endParaRPr lang="en-US" sz="10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0.3095</cdr:x>
      <cdr:y>0.019</cdr:y>
    </cdr:from>
    <cdr:to>
      <cdr:x>0.97882</cdr:x>
      <cdr:y>0.30748</cdr:y>
    </cdr:to>
    <cdr:sp macro="" textlink="">
      <cdr:nvSpPr>
        <cdr:cNvPr id="4" name="TextBox 1"/>
        <cdr:cNvSpPr txBox="1"/>
      </cdr:nvSpPr>
      <cdr:spPr>
        <a:xfrm xmlns:a="http://schemas.openxmlformats.org/drawingml/2006/main">
          <a:off x="2644373" y="103201"/>
          <a:ext cx="5718578" cy="15669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baseline="0" dirty="0">
              <a:latin typeface="Arial" pitchFamily="34" charset="0"/>
              <a:ea typeface="+mn-ea"/>
              <a:cs typeface="Arial" pitchFamily="34" charset="0"/>
            </a:rPr>
            <a:t>Ancillary Service price reflect the opportunity cost of </a:t>
          </a:r>
          <a:r>
            <a:rPr lang="en-US" sz="1100" b="1" baseline="0" dirty="0" smtClean="0">
              <a:latin typeface="Arial" pitchFamily="34" charset="0"/>
              <a:ea typeface="+mn-ea"/>
              <a:cs typeface="Arial" pitchFamily="34" charset="0"/>
            </a:rPr>
            <a:t>energy</a:t>
          </a:r>
        </a:p>
        <a:p xmlns:a="http://schemas.openxmlformats.org/drawingml/2006/main">
          <a:endParaRPr lang="en-US" sz="500" b="1" baseline="0" dirty="0" smtClean="0">
            <a:latin typeface="Arial" pitchFamily="34" charset="0"/>
            <a:ea typeface="+mn-ea"/>
            <a:cs typeface="Arial" pitchFamily="34" charset="0"/>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effectLst/>
              <a:latin typeface="+mn-lt"/>
              <a:ea typeface="+mn-ea"/>
              <a:cs typeface="+mn-cs"/>
            </a:rPr>
            <a:t>High </a:t>
          </a:r>
          <a:r>
            <a:rPr lang="en-US" sz="1100" b="1" dirty="0">
              <a:solidFill>
                <a:srgbClr val="C00000"/>
              </a:solidFill>
              <a:effectLst/>
              <a:latin typeface="+mn-lt"/>
              <a:ea typeface="+mn-ea"/>
              <a:cs typeface="+mn-cs"/>
            </a:rPr>
            <a:t>prices for DAM system lambda, Regulation Up,</a:t>
          </a:r>
          <a:r>
            <a:rPr lang="en-US" sz="1100" b="1" baseline="0" dirty="0">
              <a:solidFill>
                <a:srgbClr val="C00000"/>
              </a:solidFill>
              <a:effectLst/>
              <a:latin typeface="+mn-lt"/>
              <a:ea typeface="+mn-ea"/>
              <a:cs typeface="+mn-cs"/>
            </a:rPr>
            <a:t> and  </a:t>
          </a:r>
          <a:r>
            <a:rPr lang="en-US" sz="1100" b="1" dirty="0" smtClean="0">
              <a:solidFill>
                <a:srgbClr val="C00000"/>
              </a:solidFill>
              <a:effectLst/>
              <a:latin typeface="+mn-lt"/>
              <a:ea typeface="+mn-ea"/>
              <a:cs typeface="+mn-cs"/>
            </a:rPr>
            <a:t>Responsive </a:t>
          </a:r>
          <a:r>
            <a:rPr lang="en-US" sz="1100" b="1" dirty="0">
              <a:solidFill>
                <a:srgbClr val="C00000"/>
              </a:solidFill>
              <a:effectLst/>
              <a:latin typeface="+mn-lt"/>
              <a:ea typeface="+mn-ea"/>
              <a:cs typeface="+mn-cs"/>
            </a:rPr>
            <a:t>Reserve</a:t>
          </a:r>
          <a:r>
            <a:rPr lang="en-US" sz="1100" b="1" baseline="0" dirty="0">
              <a:solidFill>
                <a:srgbClr val="C00000"/>
              </a:solidFill>
              <a:effectLst/>
              <a:latin typeface="+mn-lt"/>
              <a:ea typeface="+mn-ea"/>
              <a:cs typeface="+mn-cs"/>
            </a:rPr>
            <a:t> </a:t>
          </a:r>
          <a:endParaRPr lang="en-US" b="1" dirty="0">
            <a:solidFill>
              <a:srgbClr val="C00000"/>
            </a:solidFill>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effectLst/>
              <a:latin typeface="+mn-lt"/>
              <a:ea typeface="+mn-ea"/>
              <a:cs typeface="+mn-cs"/>
            </a:rPr>
            <a:t>during hour</a:t>
          </a:r>
          <a:r>
            <a:rPr lang="en-US" sz="1100" b="1" baseline="0" dirty="0" smtClean="0">
              <a:solidFill>
                <a:srgbClr val="C00000"/>
              </a:solidFill>
              <a:effectLst/>
              <a:latin typeface="+mn-lt"/>
              <a:ea typeface="+mn-ea"/>
              <a:cs typeface="+mn-cs"/>
            </a:rPr>
            <a:t> </a:t>
          </a:r>
          <a:r>
            <a:rPr lang="en-US" sz="1100" b="1" baseline="0" dirty="0">
              <a:solidFill>
                <a:srgbClr val="C00000"/>
              </a:solidFill>
              <a:effectLst/>
              <a:latin typeface="+mn-lt"/>
              <a:ea typeface="+mn-ea"/>
              <a:cs typeface="+mn-cs"/>
            </a:rPr>
            <a:t>16 and 17 </a:t>
          </a:r>
          <a:r>
            <a:rPr lang="en-US" sz="1100" b="1" dirty="0">
              <a:solidFill>
                <a:srgbClr val="C00000"/>
              </a:solidFill>
              <a:effectLst/>
              <a:latin typeface="+mn-lt"/>
              <a:ea typeface="+mn-ea"/>
              <a:cs typeface="+mn-cs"/>
            </a:rPr>
            <a:t>were </a:t>
          </a:r>
          <a:r>
            <a:rPr lang="en-US" sz="1100" b="1" dirty="0" smtClean="0">
              <a:solidFill>
                <a:srgbClr val="C00000"/>
              </a:solidFill>
              <a:effectLst/>
              <a:latin typeface="+mn-lt"/>
              <a:ea typeface="+mn-ea"/>
              <a:cs typeface="+mn-cs"/>
            </a:rPr>
            <a:t>due </a:t>
          </a:r>
          <a:r>
            <a:rPr lang="en-US" sz="1100" b="1" dirty="0">
              <a:solidFill>
                <a:srgbClr val="C00000"/>
              </a:solidFill>
              <a:effectLst/>
              <a:latin typeface="+mn-lt"/>
              <a:ea typeface="+mn-ea"/>
              <a:cs typeface="+mn-cs"/>
            </a:rPr>
            <a:t>to </a:t>
          </a:r>
          <a:r>
            <a:rPr lang="en-US" sz="1100" b="1" dirty="0" smtClean="0">
              <a:solidFill>
                <a:srgbClr val="C00000"/>
              </a:solidFill>
              <a:effectLst/>
              <a:latin typeface="+mn-lt"/>
              <a:ea typeface="+mn-ea"/>
              <a:cs typeface="+mn-cs"/>
            </a:rPr>
            <a:t>the </a:t>
          </a:r>
          <a:r>
            <a:rPr lang="en-US" sz="1100" b="1" dirty="0">
              <a:solidFill>
                <a:srgbClr val="C00000"/>
              </a:solidFill>
              <a:effectLst/>
              <a:latin typeface="+mn-lt"/>
              <a:ea typeface="+mn-ea"/>
              <a:cs typeface="+mn-cs"/>
            </a:rPr>
            <a:t>co-optimization </a:t>
          </a:r>
          <a:r>
            <a:rPr lang="en-US" sz="1100" b="1" dirty="0" smtClean="0">
              <a:solidFill>
                <a:srgbClr val="C00000"/>
              </a:solidFill>
              <a:effectLst/>
              <a:latin typeface="+mn-lt"/>
              <a:ea typeface="+mn-ea"/>
              <a:cs typeface="+mn-cs"/>
            </a:rPr>
            <a:t>of </a:t>
          </a:r>
          <a:r>
            <a:rPr lang="en-US" sz="1100" b="1" dirty="0">
              <a:solidFill>
                <a:srgbClr val="C00000"/>
              </a:solidFill>
              <a:effectLst/>
              <a:latin typeface="+mn-lt"/>
              <a:ea typeface="+mn-ea"/>
              <a:cs typeface="+mn-cs"/>
            </a:rPr>
            <a:t>higher </a:t>
          </a:r>
          <a:r>
            <a:rPr lang="en-US" sz="1100" b="1" dirty="0" smtClean="0">
              <a:solidFill>
                <a:srgbClr val="C00000"/>
              </a:solidFill>
              <a:effectLst/>
              <a:latin typeface="+mn-lt"/>
              <a:ea typeface="+mn-ea"/>
              <a:cs typeface="+mn-cs"/>
            </a:rPr>
            <a:t>Energy/Ancillary</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smtClean="0">
              <a:solidFill>
                <a:srgbClr val="C00000"/>
              </a:solidFill>
              <a:effectLst/>
              <a:latin typeface="+mn-lt"/>
              <a:ea typeface="+mn-ea"/>
              <a:cs typeface="+mn-cs"/>
            </a:rPr>
            <a:t>Service </a:t>
          </a:r>
          <a:r>
            <a:rPr lang="en-US" sz="1100" b="1" dirty="0">
              <a:solidFill>
                <a:srgbClr val="C00000"/>
              </a:solidFill>
              <a:effectLst/>
              <a:latin typeface="+mn-lt"/>
              <a:ea typeface="+mn-ea"/>
              <a:cs typeface="+mn-cs"/>
            </a:rPr>
            <a:t>offers,</a:t>
          </a:r>
          <a:r>
            <a:rPr lang="en-US" sz="1100" b="1" baseline="0" dirty="0">
              <a:solidFill>
                <a:srgbClr val="C00000"/>
              </a:solidFill>
              <a:effectLst/>
              <a:latin typeface="+mn-lt"/>
              <a:ea typeface="+mn-ea"/>
              <a:cs typeface="+mn-cs"/>
            </a:rPr>
            <a:t> </a:t>
          </a:r>
          <a:r>
            <a:rPr lang="en-US" sz="1100" b="1" dirty="0" smtClean="0">
              <a:solidFill>
                <a:srgbClr val="C00000"/>
              </a:solidFill>
              <a:effectLst/>
              <a:latin typeface="+mn-lt"/>
              <a:ea typeface="+mn-ea"/>
              <a:cs typeface="+mn-cs"/>
            </a:rPr>
            <a:t>and </a:t>
          </a:r>
          <a:r>
            <a:rPr lang="en-US" sz="1100" b="1" dirty="0">
              <a:solidFill>
                <a:srgbClr val="C00000"/>
              </a:solidFill>
              <a:effectLst/>
              <a:latin typeface="+mn-lt"/>
              <a:ea typeface="+mn-ea"/>
              <a:cs typeface="+mn-cs"/>
            </a:rPr>
            <a:t>higher Energy bids for those hours.</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500" b="0" dirty="0">
            <a:solidFill>
              <a:srgbClr val="C00000"/>
            </a:solidFill>
            <a:effectLst/>
            <a:latin typeface="+mn-lt"/>
            <a:ea typeface="+mn-ea"/>
            <a:cs typeface="+mn-cs"/>
          </a:endParaRPr>
        </a:p>
        <a:p xmlns:a="http://schemas.openxmlformats.org/drawingml/2006/main">
          <a:pPr>
            <a:defRPr/>
          </a:pPr>
          <a:r>
            <a:rPr lang="en-US" b="1" dirty="0">
              <a:solidFill>
                <a:srgbClr val="C00000"/>
              </a:solidFill>
              <a:effectLst/>
            </a:rPr>
            <a:t>High</a:t>
          </a:r>
          <a:r>
            <a:rPr lang="en-US" b="1" baseline="0" dirty="0">
              <a:solidFill>
                <a:srgbClr val="C00000"/>
              </a:solidFill>
              <a:effectLst/>
            </a:rPr>
            <a:t> price for DAM system lambda during hour 21 was due to higher Energy </a:t>
          </a:r>
          <a:r>
            <a:rPr lang="en-US" b="1" dirty="0" smtClean="0">
              <a:solidFill>
                <a:srgbClr val="C00000"/>
              </a:solidFill>
            </a:rPr>
            <a:t>Bids</a:t>
          </a:r>
        </a:p>
        <a:p xmlns:a="http://schemas.openxmlformats.org/drawingml/2006/main">
          <a:pPr>
            <a:defRPr/>
          </a:pPr>
          <a:r>
            <a:rPr lang="en-US" b="1" dirty="0" smtClean="0">
              <a:solidFill>
                <a:srgbClr val="C00000"/>
              </a:solidFill>
            </a:rPr>
            <a:t>mainly </a:t>
          </a:r>
          <a:r>
            <a:rPr lang="en-US" b="1" dirty="0">
              <a:solidFill>
                <a:srgbClr val="C00000"/>
              </a:solidFill>
            </a:rPr>
            <a:t>on 4/12, 4/14, and 4/19.</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500" b="1" baseline="0" dirty="0">
            <a:solidFill>
              <a:srgbClr val="C00000"/>
            </a:solidFill>
            <a:effectLst/>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baseline="0" dirty="0">
              <a:solidFill>
                <a:srgbClr val="C00000"/>
              </a:solidFill>
              <a:effectLst/>
              <a:latin typeface="+mn-lt"/>
              <a:ea typeface="+mn-ea"/>
              <a:cs typeface="+mn-cs"/>
            </a:rPr>
            <a:t>High price for </a:t>
          </a:r>
          <a:r>
            <a:rPr lang="en-US" sz="1100" b="1" dirty="0">
              <a:solidFill>
                <a:srgbClr val="C00000"/>
              </a:solidFill>
              <a:effectLst/>
              <a:latin typeface="+mn-lt"/>
              <a:ea typeface="+mn-ea"/>
              <a:cs typeface="+mn-cs"/>
            </a:rPr>
            <a:t>Regulation Up during hour 7 </a:t>
          </a:r>
          <a:r>
            <a:rPr lang="en-US" sz="1100" b="1" baseline="0" dirty="0">
              <a:solidFill>
                <a:srgbClr val="C00000"/>
              </a:solidFill>
              <a:effectLst/>
              <a:latin typeface="+mn-lt"/>
              <a:ea typeface="+mn-ea"/>
              <a:cs typeface="+mn-cs"/>
            </a:rPr>
            <a:t>was due to higher Regulation Up </a:t>
          </a:r>
          <a:endParaRPr lang="en-US" sz="1100" b="1" baseline="0" dirty="0" smtClean="0">
            <a:solidFill>
              <a:srgbClr val="C00000"/>
            </a:solidFill>
            <a:effectLst/>
            <a:latin typeface="+mn-lt"/>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baseline="0" dirty="0" smtClean="0">
              <a:solidFill>
                <a:srgbClr val="C00000"/>
              </a:solidFill>
              <a:effectLst/>
              <a:latin typeface="+mn-lt"/>
              <a:ea typeface="+mn-ea"/>
              <a:cs typeface="+mn-cs"/>
            </a:rPr>
            <a:t>requirement</a:t>
          </a:r>
          <a:r>
            <a:rPr lang="en-US" sz="1100" b="1" baseline="0" dirty="0">
              <a:solidFill>
                <a:srgbClr val="C00000"/>
              </a:solidFill>
              <a:effectLst/>
              <a:latin typeface="+mn-lt"/>
              <a:ea typeface="+mn-ea"/>
              <a:cs typeface="+mn-cs"/>
            </a:rPr>
            <a:t>.</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endParaRPr lang="en-US" sz="500" b="1" baseline="0" dirty="0">
            <a:solidFill>
              <a:srgbClr val="C00000"/>
            </a:solidFill>
            <a:effectLst/>
            <a:latin typeface="+mn-lt"/>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baseline="0" dirty="0" smtClean="0">
              <a:solidFill>
                <a:srgbClr val="C00000"/>
              </a:solidFill>
              <a:effectLst/>
              <a:latin typeface="+mn-lt"/>
              <a:ea typeface="+mn-ea"/>
              <a:cs typeface="+mn-cs"/>
            </a:rPr>
            <a:t>High </a:t>
          </a:r>
          <a:r>
            <a:rPr lang="en-US" sz="1100" b="1" baseline="0" dirty="0">
              <a:solidFill>
                <a:srgbClr val="C00000"/>
              </a:solidFill>
              <a:effectLst/>
              <a:latin typeface="+mn-lt"/>
              <a:ea typeface="+mn-ea"/>
              <a:cs typeface="+mn-cs"/>
            </a:rPr>
            <a:t>price for Regulation Down during hour 1, 6 and 7 was due to higher </a:t>
          </a:r>
          <a:endParaRPr lang="en-US" sz="1100" b="1" baseline="0" dirty="0" smtClean="0">
            <a:solidFill>
              <a:srgbClr val="C00000"/>
            </a:solidFill>
            <a:effectLst/>
            <a:latin typeface="+mn-lt"/>
            <a:ea typeface="+mn-ea"/>
            <a:cs typeface="+mn-cs"/>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baseline="0" dirty="0" smtClean="0">
              <a:solidFill>
                <a:srgbClr val="C00000"/>
              </a:solidFill>
              <a:effectLst/>
              <a:latin typeface="+mn-lt"/>
              <a:ea typeface="+mn-ea"/>
              <a:cs typeface="+mn-cs"/>
            </a:rPr>
            <a:t>Regulation </a:t>
          </a:r>
          <a:r>
            <a:rPr lang="en-US" sz="1100" b="1" baseline="0" dirty="0">
              <a:solidFill>
                <a:srgbClr val="C00000"/>
              </a:solidFill>
              <a:effectLst/>
              <a:latin typeface="+mn-lt"/>
              <a:ea typeface="+mn-ea"/>
              <a:cs typeface="+mn-cs"/>
            </a:rPr>
            <a:t>Down </a:t>
          </a:r>
          <a:r>
            <a:rPr lang="en-US" sz="1100" b="1" baseline="0" dirty="0" smtClean="0">
              <a:solidFill>
                <a:srgbClr val="C00000"/>
              </a:solidFill>
              <a:effectLst/>
              <a:latin typeface="+mn-lt"/>
              <a:ea typeface="+mn-ea"/>
              <a:cs typeface="+mn-cs"/>
            </a:rPr>
            <a:t>requirement </a:t>
          </a:r>
          <a:r>
            <a:rPr lang="en-US" sz="1100" b="1" baseline="0" dirty="0">
              <a:solidFill>
                <a:srgbClr val="C00000"/>
              </a:solidFill>
              <a:effectLst/>
              <a:latin typeface="+mn-lt"/>
              <a:ea typeface="+mn-ea"/>
              <a:cs typeface="+mn-cs"/>
            </a:rPr>
            <a:t>and offers.</a:t>
          </a:r>
          <a:endParaRPr lang="en-US" sz="1100" b="1" baseline="0" dirty="0">
            <a:solidFill>
              <a:srgbClr val="C00000"/>
            </a:solidFill>
            <a:latin typeface="Arial" pitchFamily="34" charset="0"/>
            <a:ea typeface="+mn-ea"/>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0.08044</cdr:x>
      <cdr:y>0.03671</cdr:y>
    </cdr:from>
    <cdr:to>
      <cdr:x>0.62021</cdr:x>
      <cdr:y>0.08973</cdr:y>
    </cdr:to>
    <cdr:sp macro="" textlink="">
      <cdr:nvSpPr>
        <cdr:cNvPr id="2" name="TextBox 1"/>
        <cdr:cNvSpPr txBox="1"/>
      </cdr:nvSpPr>
      <cdr:spPr>
        <a:xfrm xmlns:a="http://schemas.openxmlformats.org/drawingml/2006/main">
          <a:off x="689534" y="214037"/>
          <a:ext cx="4627178" cy="3091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latin typeface="Arial" pitchFamily="34" charset="0"/>
              <a:cs typeface="Arial" pitchFamily="34" charset="0"/>
            </a:rPr>
            <a:t>Prices reflect relative transmission congestion</a:t>
          </a:r>
          <a:r>
            <a:rPr lang="en-US" sz="1100" b="1" baseline="0" dirty="0">
              <a:latin typeface="Arial" pitchFamily="34" charset="0"/>
              <a:cs typeface="Arial" pitchFamily="34" charset="0"/>
            </a:rPr>
            <a:t> and system scarcity</a:t>
          </a:r>
          <a:endParaRPr lang="en-US" sz="1100" b="1" dirty="0">
            <a:latin typeface="Arial" pitchFamily="34" charset="0"/>
            <a:cs typeface="Arial" pitchFamily="34" charset="0"/>
          </a:endParaRPr>
        </a:p>
      </cdr:txBody>
    </cdr:sp>
  </cdr:relSizeAnchor>
  <cdr:relSizeAnchor xmlns:cdr="http://schemas.openxmlformats.org/drawingml/2006/chartDrawing">
    <cdr:from>
      <cdr:x>0.41982</cdr:x>
      <cdr:y>0.1785</cdr:y>
    </cdr:from>
    <cdr:to>
      <cdr:x>0.76402</cdr:x>
      <cdr:y>0.36852</cdr:y>
    </cdr:to>
    <cdr:sp macro="" textlink="">
      <cdr:nvSpPr>
        <cdr:cNvPr id="4" name="TextBox 3"/>
        <cdr:cNvSpPr txBox="1"/>
      </cdr:nvSpPr>
      <cdr:spPr>
        <a:xfrm xmlns:a="http://schemas.openxmlformats.org/drawingml/2006/main">
          <a:off x="3608294" y="1042147"/>
          <a:ext cx="2958353" cy="11093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0.08079</cdr:x>
      <cdr:y>0.07969</cdr:y>
    </cdr:from>
    <cdr:to>
      <cdr:x>0.55015</cdr:x>
      <cdr:y>0.37585</cdr:y>
    </cdr:to>
    <cdr:sp macro="" textlink="">
      <cdr:nvSpPr>
        <cdr:cNvPr id="6" name="TextBox 5"/>
        <cdr:cNvSpPr txBox="1"/>
      </cdr:nvSpPr>
      <cdr:spPr>
        <a:xfrm xmlns:a="http://schemas.openxmlformats.org/drawingml/2006/main">
          <a:off x="692563" y="464669"/>
          <a:ext cx="4023588" cy="17268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rtl="0" eaLnBrk="1" latinLnBrk="0" hangingPunct="1"/>
          <a:r>
            <a:rPr lang="en-US" sz="1100" b="1" dirty="0">
              <a:solidFill>
                <a:srgbClr val="C00000"/>
              </a:solidFill>
              <a:effectLst/>
              <a:latin typeface="+mn-lt"/>
              <a:ea typeface="+mn-ea"/>
              <a:cs typeface="+mn-cs"/>
            </a:rPr>
            <a:t>Higher Real-Time prices in Load Zones in hour 16,</a:t>
          </a:r>
          <a:r>
            <a:rPr lang="en-US" sz="1100" b="1" baseline="0" dirty="0">
              <a:solidFill>
                <a:srgbClr val="C00000"/>
              </a:solidFill>
              <a:effectLst/>
              <a:latin typeface="+mn-lt"/>
              <a:ea typeface="+mn-ea"/>
              <a:cs typeface="+mn-cs"/>
            </a:rPr>
            <a:t> </a:t>
          </a:r>
          <a:r>
            <a:rPr lang="en-US" sz="1100" b="1" baseline="0" dirty="0" smtClean="0">
              <a:solidFill>
                <a:srgbClr val="C00000"/>
              </a:solidFill>
              <a:effectLst/>
              <a:latin typeface="+mn-lt"/>
              <a:ea typeface="+mn-ea"/>
              <a:cs typeface="+mn-cs"/>
            </a:rPr>
            <a:t>17</a:t>
          </a:r>
          <a:r>
            <a:rPr lang="en-US" b="1" dirty="0" smtClean="0">
              <a:solidFill>
                <a:srgbClr val="C00000"/>
              </a:solidFill>
            </a:rPr>
            <a:t>, 18 </a:t>
          </a:r>
          <a:r>
            <a:rPr lang="en-US" sz="1100" b="1" dirty="0" smtClean="0">
              <a:solidFill>
                <a:srgbClr val="C00000"/>
              </a:solidFill>
              <a:effectLst/>
              <a:latin typeface="+mn-lt"/>
              <a:ea typeface="+mn-ea"/>
              <a:cs typeface="+mn-cs"/>
            </a:rPr>
            <a:t>and 21 </a:t>
          </a:r>
          <a:r>
            <a:rPr lang="en-US" sz="1100" b="1" dirty="0">
              <a:solidFill>
                <a:srgbClr val="C00000"/>
              </a:solidFill>
              <a:effectLst/>
              <a:latin typeface="+mn-lt"/>
              <a:ea typeface="+mn-ea"/>
              <a:cs typeface="+mn-cs"/>
            </a:rPr>
            <a:t>were mainly due to quick load increase.</a:t>
          </a:r>
          <a:endParaRPr lang="en-US" dirty="0">
            <a:solidFill>
              <a:srgbClr val="C00000"/>
            </a:solidFill>
            <a:effectLst/>
          </a:endParaRPr>
        </a:p>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endParaRPr lang="en-US" sz="700" b="1" dirty="0">
            <a:effectLst/>
            <a:latin typeface="+mn-lt"/>
            <a:ea typeface="+mn-ea"/>
            <a:cs typeface="+mn-cs"/>
          </a:endParaRPr>
        </a:p>
        <a:p xmlns:a="http://schemas.openxmlformats.org/drawingml/2006/main">
          <a:pPr marL="0" marR="0" indent="0" defTabSz="914400" rtl="0" eaLnBrk="1" fontAlgn="auto" latinLnBrk="0" hangingPunct="1">
            <a:lnSpc>
              <a:spcPct val="100000"/>
            </a:lnSpc>
            <a:spcBef>
              <a:spcPts val="0"/>
            </a:spcBef>
            <a:spcAft>
              <a:spcPts val="0"/>
            </a:spcAft>
            <a:buClrTx/>
            <a:buSzTx/>
            <a:buFontTx/>
            <a:buNone/>
            <a:tabLst/>
            <a:defRPr/>
          </a:pPr>
          <a:r>
            <a:rPr lang="en-US" sz="1100" b="1" dirty="0">
              <a:solidFill>
                <a:srgbClr val="C00000"/>
              </a:solidFill>
              <a:effectLst/>
              <a:latin typeface="+mn-lt"/>
              <a:ea typeface="+mn-ea"/>
              <a:cs typeface="+mn-cs"/>
            </a:rPr>
            <a:t>Higher Real-Time Load Zone South and West prices were mainly due to </a:t>
          </a:r>
          <a:r>
            <a:rPr lang="en-US" sz="1100" b="1" baseline="0" dirty="0" smtClean="0">
              <a:solidFill>
                <a:srgbClr val="C00000"/>
              </a:solidFill>
              <a:effectLst/>
              <a:latin typeface="+mn-lt"/>
              <a:ea typeface="+mn-ea"/>
              <a:cs typeface="+mn-cs"/>
            </a:rPr>
            <a:t>transmission outages </a:t>
          </a:r>
          <a:r>
            <a:rPr lang="en-US" sz="1100" b="1" baseline="0" dirty="0">
              <a:solidFill>
                <a:srgbClr val="C00000"/>
              </a:solidFill>
              <a:effectLst/>
              <a:latin typeface="+mn-lt"/>
              <a:ea typeface="+mn-ea"/>
              <a:cs typeface="+mn-cs"/>
            </a:rPr>
            <a:t>in South and West</a:t>
          </a:r>
          <a:r>
            <a:rPr lang="en-US" sz="1100" b="1" dirty="0">
              <a:solidFill>
                <a:srgbClr val="C00000"/>
              </a:solidFill>
              <a:effectLst/>
              <a:latin typeface="+mn-lt"/>
              <a:ea typeface="+mn-ea"/>
              <a:cs typeface="+mn-cs"/>
            </a:rPr>
            <a:t>.</a:t>
          </a:r>
          <a:endParaRPr lang="en-US" dirty="0">
            <a:solidFill>
              <a:srgbClr val="C00000"/>
            </a:solidFill>
            <a:effectLst/>
          </a:endParaRPr>
        </a:p>
        <a:p xmlns:a="http://schemas.openxmlformats.org/drawingml/2006/main">
          <a:pPr rtl="0" eaLnBrk="1" latinLnBrk="0" hangingPunct="1"/>
          <a:endParaRPr lang="en-US" sz="700" b="1" dirty="0">
            <a:solidFill>
              <a:srgbClr val="C00000"/>
            </a:solidFill>
            <a:effectLst/>
            <a:latin typeface="+mn-lt"/>
            <a:ea typeface="+mn-ea"/>
            <a:cs typeface="+mn-cs"/>
          </a:endParaRPr>
        </a:p>
        <a:p xmlns:a="http://schemas.openxmlformats.org/drawingml/2006/main">
          <a:pPr rtl="0" eaLnBrk="1" latinLnBrk="0" hangingPunct="1"/>
          <a:r>
            <a:rPr lang="en-US" sz="1100" b="1" dirty="0">
              <a:solidFill>
                <a:srgbClr val="C00000"/>
              </a:solidFill>
              <a:effectLst/>
              <a:latin typeface="+mn-lt"/>
              <a:ea typeface="+mn-ea"/>
              <a:cs typeface="+mn-cs"/>
            </a:rPr>
            <a:t>Higher Day-Ahead prices in hour</a:t>
          </a:r>
          <a:r>
            <a:rPr lang="en-US" sz="1100" b="1" baseline="0" dirty="0">
              <a:solidFill>
                <a:srgbClr val="C00000"/>
              </a:solidFill>
              <a:effectLst/>
              <a:latin typeface="+mn-lt"/>
              <a:ea typeface="+mn-ea"/>
              <a:cs typeface="+mn-cs"/>
            </a:rPr>
            <a:t> </a:t>
          </a:r>
          <a:r>
            <a:rPr lang="en-US" sz="1100" b="1" baseline="0" dirty="0" smtClean="0">
              <a:solidFill>
                <a:srgbClr val="C00000"/>
              </a:solidFill>
              <a:effectLst/>
              <a:latin typeface="+mn-lt"/>
              <a:ea typeface="+mn-ea"/>
              <a:cs typeface="+mn-cs"/>
            </a:rPr>
            <a:t>16, 17, 18</a:t>
          </a:r>
          <a:r>
            <a:rPr lang="en-US" sz="1100" b="1" dirty="0" smtClean="0">
              <a:solidFill>
                <a:srgbClr val="C00000"/>
              </a:solidFill>
              <a:effectLst/>
              <a:latin typeface="+mn-lt"/>
              <a:ea typeface="+mn-ea"/>
              <a:cs typeface="+mn-cs"/>
            </a:rPr>
            <a:t> and 21 reflect  </a:t>
          </a:r>
          <a:r>
            <a:rPr lang="en-US" sz="1100" b="1" dirty="0">
              <a:solidFill>
                <a:srgbClr val="C00000"/>
              </a:solidFill>
              <a:effectLst/>
              <a:latin typeface="+mn-lt"/>
              <a:ea typeface="+mn-ea"/>
              <a:cs typeface="+mn-cs"/>
            </a:rPr>
            <a:t>hedging activities against exposure to Real-Time prices.</a:t>
          </a:r>
          <a:endParaRPr lang="en-US" dirty="0">
            <a:solidFill>
              <a:srgbClr val="C00000"/>
            </a:solidFill>
            <a:effectLst/>
          </a:endParaRPr>
        </a:p>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0.0959</cdr:x>
      <cdr:y>0.02882</cdr:y>
    </cdr:from>
    <cdr:to>
      <cdr:x>0.67396</cdr:x>
      <cdr:y>0.08999</cdr:y>
    </cdr:to>
    <cdr:sp macro="" textlink="">
      <cdr:nvSpPr>
        <cdr:cNvPr id="3" name="TextBox 2"/>
        <cdr:cNvSpPr txBox="1"/>
      </cdr:nvSpPr>
      <cdr:spPr>
        <a:xfrm xmlns:a="http://schemas.openxmlformats.org/drawingml/2006/main">
          <a:off x="822123" y="168024"/>
          <a:ext cx="4955419" cy="3566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latin typeface="Arial" pitchFamily="34" charset="0"/>
              <a:ea typeface="+mn-ea"/>
              <a:cs typeface="Arial" pitchFamily="34" charset="0"/>
            </a:rPr>
            <a:t>Energy prices reflect</a:t>
          </a:r>
          <a:r>
            <a:rPr lang="en-US" sz="1100" b="1" baseline="0" dirty="0">
              <a:latin typeface="Arial" pitchFamily="34" charset="0"/>
              <a:ea typeface="+mn-ea"/>
              <a:cs typeface="Arial" pitchFamily="34" charset="0"/>
            </a:rPr>
            <a:t> the risk premium between Day-Ahead &amp; </a:t>
          </a:r>
          <a:r>
            <a:rPr lang="en-US" sz="1100" b="1" dirty="0">
              <a:latin typeface="Arial" pitchFamily="34" charset="0"/>
              <a:ea typeface="+mn-ea"/>
              <a:cs typeface="Arial" pitchFamily="34" charset="0"/>
            </a:rPr>
            <a:t>Real</a:t>
          </a:r>
          <a:r>
            <a:rPr lang="en-US" sz="1100" b="1" baseline="0" dirty="0">
              <a:latin typeface="Arial" pitchFamily="34" charset="0"/>
              <a:ea typeface="+mn-ea"/>
              <a:cs typeface="Arial" pitchFamily="34" charset="0"/>
            </a:rPr>
            <a:t>-Time</a:t>
          </a:r>
          <a:endParaRPr lang="en-US" sz="1100" b="1" dirty="0">
            <a:latin typeface="Arial" pitchFamily="34" charset="0"/>
            <a:cs typeface="Arial" pitchFamily="34" charset="0"/>
          </a:endParaRPr>
        </a:p>
      </cdr:txBody>
    </cdr:sp>
  </cdr:relSizeAnchor>
  <cdr:relSizeAnchor xmlns:cdr="http://schemas.openxmlformats.org/drawingml/2006/chartDrawing">
    <cdr:from>
      <cdr:x>0.10913</cdr:x>
      <cdr:y>0.10557</cdr:y>
    </cdr:from>
    <cdr:to>
      <cdr:x>0.63357</cdr:x>
      <cdr:y>0.29001</cdr:y>
    </cdr:to>
    <cdr:sp macro="" textlink="">
      <cdr:nvSpPr>
        <cdr:cNvPr id="4" name="Rectangle 3"/>
        <cdr:cNvSpPr/>
      </cdr:nvSpPr>
      <cdr:spPr>
        <a:xfrm xmlns:a="http://schemas.openxmlformats.org/drawingml/2006/main">
          <a:off x="936747" y="616361"/>
          <a:ext cx="4501639" cy="1076809"/>
        </a:xfrm>
        <a:prstGeom xmlns:a="http://schemas.openxmlformats.org/drawingml/2006/main" prst="rect">
          <a:avLst/>
        </a:prstGeom>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b="1" dirty="0">
            <a:solidFill>
              <a:srgbClr val="C00000"/>
            </a:solidFill>
          </a:endParaRPr>
        </a:p>
      </cdr:txBody>
    </cdr:sp>
  </cdr:relSizeAnchor>
  <cdr:relSizeAnchor xmlns:cdr="http://schemas.openxmlformats.org/drawingml/2006/chartDrawing">
    <cdr:from>
      <cdr:x>0.10253</cdr:x>
      <cdr:y>0.32732</cdr:y>
    </cdr:from>
    <cdr:to>
      <cdr:x>0.62697</cdr:x>
      <cdr:y>0.51176</cdr:y>
    </cdr:to>
    <cdr:sp macro="" textlink="">
      <cdr:nvSpPr>
        <cdr:cNvPr id="5" name="Rectangle 4"/>
        <cdr:cNvSpPr/>
      </cdr:nvSpPr>
      <cdr:spPr>
        <a:xfrm xmlns:a="http://schemas.openxmlformats.org/drawingml/2006/main">
          <a:off x="880071" y="1910981"/>
          <a:ext cx="4501639" cy="1076810"/>
        </a:xfrm>
        <a:prstGeom xmlns:a="http://schemas.openxmlformats.org/drawingml/2006/main" prst="rect">
          <a:avLst/>
        </a:prstGeom>
      </cdr:spPr>
      <cdr:txBody>
        <a:bodyPr xmlns:a="http://schemas.openxmlformats.org/drawingml/2006/main">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100" b="1" dirty="0">
            <a:solidFill>
              <a:srgbClr val="C00000"/>
            </a:solidFill>
          </a:endParaRPr>
        </a:p>
      </cdr:txBody>
    </cdr:sp>
  </cdr:relSizeAnchor>
  <cdr:relSizeAnchor xmlns:cdr="http://schemas.openxmlformats.org/drawingml/2006/chartDrawing">
    <cdr:from>
      <cdr:x>0.09666</cdr:x>
      <cdr:y>0.07305</cdr:y>
    </cdr:from>
    <cdr:to>
      <cdr:x>0.56098</cdr:x>
      <cdr:y>0.34944</cdr:y>
    </cdr:to>
    <cdr:sp macro="" textlink="">
      <cdr:nvSpPr>
        <cdr:cNvPr id="2" name="TextBox 1"/>
        <cdr:cNvSpPr txBox="1"/>
      </cdr:nvSpPr>
      <cdr:spPr>
        <a:xfrm xmlns:a="http://schemas.openxmlformats.org/drawingml/2006/main">
          <a:off x="828617" y="425951"/>
          <a:ext cx="3980359" cy="16116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rgbClr val="C00000"/>
              </a:solidFill>
            </a:rPr>
            <a:t>High Real-Time prices in hour 16, </a:t>
          </a:r>
          <a:r>
            <a:rPr lang="en-US" sz="1100" b="1" dirty="0" smtClean="0">
              <a:solidFill>
                <a:srgbClr val="C00000"/>
              </a:solidFill>
            </a:rPr>
            <a:t>17, 18 and 21 </a:t>
          </a:r>
          <a:r>
            <a:rPr lang="en-US" sz="1100" b="1" dirty="0">
              <a:solidFill>
                <a:srgbClr val="C00000"/>
              </a:solidFill>
            </a:rPr>
            <a:t>were</a:t>
          </a:r>
          <a:r>
            <a:rPr lang="en-US" sz="1100" b="1" baseline="0" dirty="0">
              <a:solidFill>
                <a:srgbClr val="C00000"/>
              </a:solidFill>
            </a:rPr>
            <a:t> mainly due to quick </a:t>
          </a:r>
          <a:r>
            <a:rPr lang="en-US" sz="1100" b="1" baseline="0" dirty="0" smtClean="0">
              <a:solidFill>
                <a:srgbClr val="C00000"/>
              </a:solidFill>
            </a:rPr>
            <a:t>load increase</a:t>
          </a:r>
          <a:r>
            <a:rPr lang="en-US" sz="1100" b="1" dirty="0" smtClean="0">
              <a:solidFill>
                <a:srgbClr val="C00000"/>
              </a:solidFill>
            </a:rPr>
            <a:t> and/or low </a:t>
          </a:r>
          <a:r>
            <a:rPr lang="en-US" sz="1100" b="1" dirty="0" err="1" smtClean="0">
              <a:solidFill>
                <a:srgbClr val="C00000"/>
              </a:solidFill>
            </a:rPr>
            <a:t>dispatchable</a:t>
          </a:r>
          <a:r>
            <a:rPr lang="en-US" sz="1100" b="1" dirty="0" smtClean="0">
              <a:solidFill>
                <a:srgbClr val="C00000"/>
              </a:solidFill>
            </a:rPr>
            <a:t> capacity</a:t>
          </a:r>
          <a:r>
            <a:rPr lang="en-US" sz="1100" b="1" baseline="0" dirty="0" smtClean="0">
              <a:solidFill>
                <a:srgbClr val="C00000"/>
              </a:solidFill>
            </a:rPr>
            <a:t> </a:t>
          </a:r>
          <a:r>
            <a:rPr lang="en-US" sz="1100" b="1" baseline="0" dirty="0">
              <a:solidFill>
                <a:srgbClr val="C00000"/>
              </a:solidFill>
            </a:rPr>
            <a:t>in some Operating </a:t>
          </a:r>
          <a:r>
            <a:rPr lang="en-US" b="1" dirty="0">
              <a:solidFill>
                <a:srgbClr val="C00000"/>
              </a:solidFill>
            </a:rPr>
            <a:t>Days (4/7, 4/12, 4/16, 4/20, and 4/30)</a:t>
          </a:r>
        </a:p>
        <a:p xmlns:a="http://schemas.openxmlformats.org/drawingml/2006/main">
          <a:endParaRPr lang="en-US" sz="1100" b="1" baseline="0" dirty="0">
            <a:solidFill>
              <a:srgbClr val="C00000"/>
            </a:solidFill>
          </a:endParaRPr>
        </a:p>
        <a:p xmlns:a="http://schemas.openxmlformats.org/drawingml/2006/main">
          <a:endParaRPr lang="en-US" sz="1100" b="1" baseline="0" dirty="0">
            <a:solidFill>
              <a:srgbClr val="C00000"/>
            </a:solidFill>
          </a:endParaRPr>
        </a:p>
        <a:p xmlns:a="http://schemas.openxmlformats.org/drawingml/2006/main">
          <a:r>
            <a:rPr lang="en-US" sz="1100" b="1" baseline="0" dirty="0" smtClean="0">
              <a:solidFill>
                <a:srgbClr val="C00000"/>
              </a:solidFill>
            </a:rPr>
            <a:t>High Day-Ahead prices in hour </a:t>
          </a:r>
          <a:r>
            <a:rPr lang="en-US" b="1" dirty="0">
              <a:solidFill>
                <a:srgbClr val="C00000"/>
              </a:solidFill>
            </a:rPr>
            <a:t>16, 17, 18 and 21 </a:t>
          </a:r>
          <a:r>
            <a:rPr lang="en-US" sz="1100" b="1" baseline="0" dirty="0" smtClean="0">
              <a:solidFill>
                <a:srgbClr val="C00000"/>
              </a:solidFill>
            </a:rPr>
            <a:t>reflect hedging activities against exposure to Real-Time prices</a:t>
          </a:r>
          <a:endParaRPr lang="en-US" sz="1100" b="1" dirty="0">
            <a:solidFill>
              <a:srgbClr val="C000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0.11986</cdr:x>
      <cdr:y>0.01439</cdr:y>
    </cdr:from>
    <cdr:to>
      <cdr:x>0.42508</cdr:x>
      <cdr:y>0.15713</cdr:y>
    </cdr:to>
    <cdr:sp macro="" textlink="">
      <cdr:nvSpPr>
        <cdr:cNvPr id="2" name="TextBox 1"/>
        <cdr:cNvSpPr txBox="1"/>
      </cdr:nvSpPr>
      <cdr:spPr>
        <a:xfrm xmlns:a="http://schemas.openxmlformats.org/drawingml/2006/main">
          <a:off x="1028492" y="83966"/>
          <a:ext cx="2618921" cy="8327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latin typeface="Arial" pitchFamily="34" charset="0"/>
              <a:ea typeface="+mn-ea"/>
              <a:cs typeface="Arial" pitchFamily="34" charset="0"/>
            </a:rPr>
            <a:t>30 executions (0 missed)</a:t>
          </a:r>
          <a:endParaRPr lang="en-US" dirty="0">
            <a:latin typeface="Arial" pitchFamily="34" charset="0"/>
            <a:cs typeface="Arial" pitchFamily="34" charset="0"/>
          </a:endParaRPr>
        </a:p>
        <a:p xmlns:a="http://schemas.openxmlformats.org/drawingml/2006/main">
          <a:r>
            <a:rPr lang="en-US" b="1" dirty="0" smtClean="0">
              <a:latin typeface="Arial" pitchFamily="34" charset="0"/>
              <a:cs typeface="Arial" pitchFamily="34" charset="0"/>
            </a:rPr>
            <a:t>None</a:t>
          </a:r>
          <a:r>
            <a:rPr lang="en-US" sz="1100" b="1" dirty="0" smtClean="0">
              <a:latin typeface="Arial" pitchFamily="34" charset="0"/>
              <a:ea typeface="+mn-ea"/>
              <a:cs typeface="Arial" pitchFamily="34" charset="0"/>
            </a:rPr>
            <a:t> </a:t>
          </a:r>
          <a:r>
            <a:rPr lang="en-US" sz="1100" b="1" dirty="0">
              <a:latin typeface="Arial" pitchFamily="34" charset="0"/>
              <a:ea typeface="+mn-ea"/>
              <a:cs typeface="Arial" pitchFamily="34" charset="0"/>
            </a:rPr>
            <a:t>published after 1600</a:t>
          </a:r>
          <a:endParaRPr lang="en-US" dirty="0">
            <a:latin typeface="Arial" pitchFamily="34" charset="0"/>
            <a:cs typeface="Arial" pitchFamily="34" charset="0"/>
          </a:endParaRPr>
        </a:p>
        <a:p xmlns:a="http://schemas.openxmlformats.org/drawingml/2006/main">
          <a:r>
            <a:rPr lang="en-US" sz="1100" b="1" dirty="0">
              <a:latin typeface="Arial" pitchFamily="34" charset="0"/>
              <a:ea typeface="+mn-ea"/>
              <a:cs typeface="Arial" pitchFamily="34" charset="0"/>
            </a:rPr>
            <a:t>7 minutes average execution time</a:t>
          </a:r>
          <a:endParaRPr lang="en-US" dirty="0">
            <a:latin typeface="Arial" pitchFamily="34" charset="0"/>
            <a:cs typeface="Arial" pitchFamily="34" charset="0"/>
          </a:endParaRPr>
        </a:p>
        <a:p xmlns:a="http://schemas.openxmlformats.org/drawingml/2006/main">
          <a:r>
            <a:rPr lang="en-US" b="1" dirty="0" smtClean="0">
              <a:latin typeface="Arial" pitchFamily="34" charset="0"/>
              <a:cs typeface="Arial" pitchFamily="34" charset="0"/>
            </a:rPr>
            <a:t>No</a:t>
          </a:r>
          <a:r>
            <a:rPr lang="en-US" sz="1100" b="1" dirty="0" smtClean="0">
              <a:latin typeface="Arial" pitchFamily="34" charset="0"/>
              <a:ea typeface="+mn-ea"/>
              <a:cs typeface="Arial" pitchFamily="34" charset="0"/>
            </a:rPr>
            <a:t> </a:t>
          </a:r>
          <a:r>
            <a:rPr lang="en-US" sz="1100" b="1" dirty="0">
              <a:latin typeface="Arial" pitchFamily="34" charset="0"/>
              <a:ea typeface="+mn-ea"/>
              <a:cs typeface="Arial" pitchFamily="34" charset="0"/>
            </a:rPr>
            <a:t>Resource </a:t>
          </a:r>
          <a:r>
            <a:rPr lang="en-US" sz="1100" b="1" dirty="0" smtClean="0">
              <a:latin typeface="Arial" pitchFamily="34" charset="0"/>
              <a:ea typeface="+mn-ea"/>
              <a:cs typeface="Arial" pitchFamily="34" charset="0"/>
            </a:rPr>
            <a:t>committed</a:t>
          </a:r>
          <a:endParaRPr lang="en-US" dirty="0">
            <a:latin typeface="Arial" pitchFamily="34" charset="0"/>
            <a:cs typeface="Arial" pitchFamily="34" charset="0"/>
          </a:endParaRPr>
        </a:p>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0.16332</cdr:x>
      <cdr:y>0.10503</cdr:y>
    </cdr:from>
    <cdr:to>
      <cdr:x>0.47094</cdr:x>
      <cdr:y>0.21575</cdr:y>
    </cdr:to>
    <cdr:sp macro="" textlink="">
      <cdr:nvSpPr>
        <cdr:cNvPr id="2" name="TextBox 1"/>
        <cdr:cNvSpPr txBox="1"/>
      </cdr:nvSpPr>
      <cdr:spPr>
        <a:xfrm xmlns:a="http://schemas.openxmlformats.org/drawingml/2006/main">
          <a:off x="1400099" y="612441"/>
          <a:ext cx="2637072" cy="6456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b="1" dirty="0">
              <a:latin typeface="Arial" pitchFamily="34" charset="0"/>
              <a:ea typeface="+mn-ea"/>
              <a:cs typeface="Arial" pitchFamily="34" charset="0"/>
            </a:rPr>
            <a:t>720 executions </a:t>
          </a:r>
          <a:r>
            <a:rPr lang="en-US" sz="1100" b="1" dirty="0" smtClean="0">
              <a:latin typeface="Arial" pitchFamily="34" charset="0"/>
              <a:ea typeface="+mn-ea"/>
              <a:cs typeface="Arial" pitchFamily="34" charset="0"/>
            </a:rPr>
            <a:t>(none </a:t>
          </a:r>
          <a:r>
            <a:rPr lang="en-US" sz="1100" b="1" dirty="0">
              <a:latin typeface="Arial" pitchFamily="34" charset="0"/>
              <a:ea typeface="+mn-ea"/>
              <a:cs typeface="Arial" pitchFamily="34" charset="0"/>
            </a:rPr>
            <a:t>missed)</a:t>
          </a:r>
        </a:p>
        <a:p xmlns:a="http://schemas.openxmlformats.org/drawingml/2006/main">
          <a:r>
            <a:rPr lang="en-US" sz="1100" b="1" dirty="0">
              <a:latin typeface="Arial" pitchFamily="34" charset="0"/>
              <a:ea typeface="+mn-ea"/>
              <a:cs typeface="Arial" pitchFamily="34" charset="0"/>
            </a:rPr>
            <a:t>6 minute average execution time</a:t>
          </a: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100" b="1" dirty="0">
              <a:effectLst/>
              <a:latin typeface="Arial" pitchFamily="34" charset="0"/>
              <a:ea typeface="+mn-ea"/>
              <a:cs typeface="Arial" pitchFamily="34" charset="0"/>
            </a:rPr>
            <a:t>1 Resource committed</a:t>
          </a:r>
          <a:endParaRPr lang="en-US" dirty="0">
            <a:effectLst/>
            <a:latin typeface="Arial" pitchFamily="34" charset="0"/>
            <a:cs typeface="Arial" pitchFamily="34" charset="0"/>
          </a:endParaRPr>
        </a:p>
        <a:p xmlns:a="http://schemas.openxmlformats.org/drawingml/2006/main">
          <a:endParaRPr lang="en-US" sz="1100" b="1" dirty="0">
            <a:latin typeface="Arial" pitchFamily="34" charset="0"/>
            <a:ea typeface="+mn-ea"/>
            <a:cs typeface="Arial" pitchFamily="34" charset="0"/>
          </a:endParaRPr>
        </a:p>
      </cdr:txBody>
    </cdr:sp>
  </cdr:relSizeAnchor>
  <cdr:relSizeAnchor xmlns:cdr="http://schemas.openxmlformats.org/drawingml/2006/chartDrawing">
    <cdr:from>
      <cdr:x>0.15876</cdr:x>
      <cdr:y>0.03737</cdr:y>
    </cdr:from>
    <cdr:to>
      <cdr:x>0.42624</cdr:x>
      <cdr:y>0.08578</cdr:y>
    </cdr:to>
    <cdr:sp macro="" textlink="">
      <cdr:nvSpPr>
        <cdr:cNvPr id="3" name="TextBox 1"/>
        <cdr:cNvSpPr txBox="1"/>
      </cdr:nvSpPr>
      <cdr:spPr>
        <a:xfrm xmlns:a="http://schemas.openxmlformats.org/drawingml/2006/main">
          <a:off x="1360951" y="217932"/>
          <a:ext cx="2292973" cy="28221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b="1" dirty="0">
              <a:latin typeface="Calibri"/>
            </a:rPr>
            <a:t>Colors Indicate Individual Resources</a:t>
          </a:r>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0.09553</cdr:x>
      <cdr:y>0.02365</cdr:y>
    </cdr:from>
    <cdr:to>
      <cdr:x>0.6302</cdr:x>
      <cdr:y>0.2157</cdr:y>
    </cdr:to>
    <cdr:sp macro="" textlink="">
      <cdr:nvSpPr>
        <cdr:cNvPr id="4" name="TextBox 1"/>
        <cdr:cNvSpPr txBox="1"/>
      </cdr:nvSpPr>
      <cdr:spPr>
        <a:xfrm xmlns:a="http://schemas.openxmlformats.org/drawingml/2006/main">
          <a:off x="819841" y="138098"/>
          <a:ext cx="4588551" cy="11213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fontAlgn="base"/>
          <a:r>
            <a:rPr lang="en-US" sz="1100" b="1" dirty="0">
              <a:latin typeface="+mn-lt"/>
              <a:ea typeface="+mn-ea"/>
              <a:cs typeface="+mn-cs"/>
            </a:rPr>
            <a:t>Congestion Revenue Right cost in auction convergence with </a:t>
          </a:r>
          <a:endParaRPr lang="en-US" dirty="0"/>
        </a:p>
        <a:p xmlns:a="http://schemas.openxmlformats.org/drawingml/2006/main">
          <a:pPr rtl="0" fontAlgn="base"/>
          <a:r>
            <a:rPr lang="en-US" sz="1100" b="1" dirty="0">
              <a:latin typeface="+mn-lt"/>
              <a:ea typeface="+mn-ea"/>
              <a:cs typeface="+mn-cs"/>
            </a:rPr>
            <a:t>payment in Day-Ahead Market and Real</a:t>
          </a:r>
          <a:r>
            <a:rPr lang="en-US" sz="1100" b="1" baseline="0" dirty="0">
              <a:latin typeface="+mn-lt"/>
              <a:ea typeface="+mn-ea"/>
              <a:cs typeface="+mn-cs"/>
            </a:rPr>
            <a:t> Time </a:t>
          </a:r>
          <a:r>
            <a:rPr lang="en-US" sz="1100" b="1" baseline="0" dirty="0" smtClean="0">
              <a:latin typeface="+mn-lt"/>
              <a:ea typeface="+mn-ea"/>
              <a:cs typeface="+mn-cs"/>
            </a:rPr>
            <a:t>Market</a:t>
          </a:r>
        </a:p>
        <a:p xmlns:a="http://schemas.openxmlformats.org/drawingml/2006/main">
          <a:pPr rtl="0" fontAlgn="base"/>
          <a:endParaRPr lang="en-US" b="1" dirty="0"/>
        </a:p>
        <a:p xmlns:a="http://schemas.openxmlformats.org/drawingml/2006/main">
          <a:r>
            <a:rPr lang="en-US" dirty="0" smtClean="0">
              <a:latin typeface="+mn-lt"/>
              <a:ea typeface="+mn-ea"/>
              <a:cs typeface="+mn-cs"/>
            </a:rPr>
            <a:t>Note: Last month’s values are estimates and </a:t>
          </a:r>
        </a:p>
        <a:p xmlns:a="http://schemas.openxmlformats.org/drawingml/2006/main">
          <a:r>
            <a:rPr lang="en-US" dirty="0" smtClean="0">
              <a:latin typeface="+mn-lt"/>
              <a:ea typeface="+mn-ea"/>
              <a:cs typeface="+mn-cs"/>
            </a:rPr>
            <a:t>previous month’s values are based on settlement data</a:t>
          </a:r>
        </a:p>
        <a:p xmlns:a="http://schemas.openxmlformats.org/drawingml/2006/main">
          <a:pPr rtl="0" fontAlgn="base"/>
          <a:endParaRPr lang="en-US" sz="1100" b="1" dirty="0">
            <a:latin typeface="+mn-lt"/>
            <a:ea typeface="+mn-ea"/>
            <a:cs typeface="+mn-cs"/>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0.50813</cdr:x>
      <cdr:y>0.25912</cdr:y>
    </cdr:from>
    <cdr:to>
      <cdr:x>0.92691</cdr:x>
      <cdr:y>0.3502</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363422" y="1580061"/>
          <a:ext cx="3596161" cy="555370"/>
        </a:xfrm>
        <a:prstGeom xmlns:a="http://schemas.openxmlformats.org/drawingml/2006/main" prst="rect">
          <a:avLst/>
        </a:prstGeom>
      </cdr:spPr>
    </cdr:pic>
  </cdr:relSizeAnchor>
  <cdr:relSizeAnchor xmlns:cdr="http://schemas.openxmlformats.org/drawingml/2006/chartDrawing">
    <cdr:from>
      <cdr:x>0.27213</cdr:x>
      <cdr:y>0.16922</cdr:y>
    </cdr:from>
    <cdr:to>
      <cdr:x>0.75216</cdr:x>
      <cdr:y>0.29514</cdr:y>
    </cdr:to>
    <cdr:sp macro="" textlink="">
      <cdr:nvSpPr>
        <cdr:cNvPr id="3" name="TextBox 1"/>
        <cdr:cNvSpPr txBox="1"/>
      </cdr:nvSpPr>
      <cdr:spPr>
        <a:xfrm xmlns:a="http://schemas.openxmlformats.org/drawingml/2006/main">
          <a:off x="2336800" y="1031875"/>
          <a:ext cx="4122122" cy="7678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1" dirty="0">
              <a:solidFill>
                <a:srgbClr val="C00000"/>
              </a:solidFill>
            </a:rPr>
            <a:t>The</a:t>
          </a:r>
          <a:r>
            <a:rPr lang="en-US" sz="1050" b="1" baseline="0" dirty="0">
              <a:solidFill>
                <a:srgbClr val="C00000"/>
              </a:solidFill>
            </a:rPr>
            <a:t> high price adders on 4/7 and 4/30 were due to increase in load that outpaced generation ramping</a:t>
          </a:r>
          <a:endParaRPr lang="en-US" sz="1050" b="1" dirty="0">
            <a:solidFill>
              <a:srgbClr val="C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5/15/2015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dirty="0"/>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5/15/2015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dirty="0"/>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a:p>
        </p:txBody>
      </p:sp>
    </p:spTree>
    <p:extLst>
      <p:ext uri="{BB962C8B-B14F-4D97-AF65-F5344CB8AC3E}">
        <p14:creationId xmlns:p14="http://schemas.microsoft.com/office/powerpoint/2010/main" val="870658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3D283BBA-295A-4A52-BCDD-1004FB6141C6}" type="slidenum">
              <a:rPr lang="en-US" smtClean="0">
                <a:solidFill>
                  <a:prstClr val="black"/>
                </a:solidFill>
              </a:rPr>
              <a:pPr eaLnBrk="1" hangingPunct="1"/>
              <a:t>11</a:t>
            </a:fld>
            <a:endParaRPr lang="en-US" dirty="0" smtClean="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West – North</a:t>
            </a:r>
            <a:r>
              <a:rPr lang="en-US" baseline="0" dirty="0" smtClean="0"/>
              <a:t> GTC/GTC was retired at the end of April.</a:t>
            </a:r>
          </a:p>
          <a:p>
            <a:pPr eaLnBrk="1" hangingPunct="1"/>
            <a:endParaRPr lang="en-US" baseline="0" dirty="0" smtClean="0"/>
          </a:p>
          <a:p>
            <a:pPr eaLnBrk="1" hangingPunct="1"/>
            <a:r>
              <a:rPr lang="en-US" dirty="0"/>
              <a:t>The </a:t>
            </a:r>
            <a:r>
              <a:rPr lang="en-US" dirty="0" smtClean="0"/>
              <a:t>AJO</a:t>
            </a:r>
            <a:r>
              <a:rPr lang="en-US" baseline="0" dirty="0" smtClean="0"/>
              <a:t>_ZO </a:t>
            </a:r>
            <a:r>
              <a:rPr lang="en-US" dirty="0"/>
              <a:t>GTC was effective as of Feb 27</a:t>
            </a:r>
            <a:r>
              <a:rPr lang="en-US" baseline="30000" dirty="0"/>
              <a:t>th</a:t>
            </a:r>
            <a:r>
              <a:rPr lang="en-US" dirty="0"/>
              <a:t>. An OCN was issued on this date to notify the market of the new GTC. The AJO_ZO GTC </a:t>
            </a:r>
            <a:r>
              <a:rPr lang="en-US" baseline="0" dirty="0" smtClean="0"/>
              <a:t>was entered into the EMS as a manual constraint beginning February 27</a:t>
            </a:r>
            <a:r>
              <a:rPr lang="en-US" baseline="30000" dirty="0" smtClean="0"/>
              <a:t>th</a:t>
            </a:r>
            <a:r>
              <a:rPr lang="en-US" baseline="0" dirty="0" smtClean="0"/>
              <a:t> up until it was submitted into the Network Operations Model on the April 11</a:t>
            </a:r>
            <a:r>
              <a:rPr lang="en-US" baseline="30000" dirty="0" smtClean="0"/>
              <a:t>th</a:t>
            </a:r>
            <a:r>
              <a:rPr lang="en-US" baseline="0" dirty="0" smtClean="0"/>
              <a:t> database load. The name has since been changed to ZO_AJO.</a:t>
            </a:r>
          </a:p>
          <a:p>
            <a:pPr eaLnBrk="1" hangingPunct="1"/>
            <a:endParaRPr lang="en-US" baseline="0" dirty="0" smtClean="0"/>
          </a:p>
          <a:p>
            <a:pPr eaLnBrk="1" hangingPunct="1"/>
            <a:r>
              <a:rPr lang="en-US" baseline="0" dirty="0" smtClean="0"/>
              <a:t>Details of OCN:</a:t>
            </a:r>
          </a:p>
          <a:p>
            <a:pPr eaLnBrk="1" hangingPunct="1"/>
            <a:r>
              <a:rPr lang="en-US" dirty="0" smtClean="0">
                <a:effectLst/>
              </a:rPr>
              <a:t>Feb 27 2015 17:11:55 CST</a:t>
            </a:r>
          </a:p>
          <a:p>
            <a:pPr eaLnBrk="1" hangingPunct="1"/>
            <a:r>
              <a:rPr lang="en-US" dirty="0" smtClean="0">
                <a:effectLst/>
              </a:rPr>
              <a:t>An OCN has been issued due to ERCOT developing a new Generic Transmission Constraint due to a local voltage stability issue in South Texas near </a:t>
            </a:r>
            <a:r>
              <a:rPr lang="en-US" dirty="0" err="1" smtClean="0">
                <a:effectLst/>
              </a:rPr>
              <a:t>Ajo</a:t>
            </a:r>
            <a:r>
              <a:rPr lang="en-US" dirty="0" smtClean="0">
                <a:effectLst/>
              </a:rPr>
              <a:t>. Further details associated with this GTC are being posted to the MIS Secure Area at this time.</a:t>
            </a:r>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B42A8EC6-09EA-40D7-A9E5-CD6E14FD73CC}" type="slidenum">
              <a:rPr lang="en-US" smtClean="0"/>
              <a:pPr eaLnBrk="1" hangingPunct="1"/>
              <a:t>12</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dirty="0"/>
              <a:t>Emergency Notices:</a:t>
            </a:r>
          </a:p>
          <a:p>
            <a:r>
              <a:rPr lang="en-US" dirty="0"/>
              <a:t>Apr 24 2015 21:30:19 CST – ERCOT issued an Advisory due to ERCOTs Voltage Security Assessment Tool was unavailable from 20:42-21:19.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13</a:t>
            </a:fld>
            <a:endParaRPr lang="en-US" dirty="0"/>
          </a:p>
        </p:txBody>
      </p:sp>
    </p:spTree>
    <p:extLst>
      <p:ext uri="{BB962C8B-B14F-4D97-AF65-F5344CB8AC3E}">
        <p14:creationId xmlns:p14="http://schemas.microsoft.com/office/powerpoint/2010/main" val="2984543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95060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pPr/>
              <a:t>19</a:t>
            </a:fld>
            <a:endParaRPr lang="en-US" dirty="0"/>
          </a:p>
        </p:txBody>
      </p:sp>
    </p:spTree>
    <p:extLst>
      <p:ext uri="{BB962C8B-B14F-4D97-AF65-F5344CB8AC3E}">
        <p14:creationId xmlns:p14="http://schemas.microsoft.com/office/powerpoint/2010/main" val="304079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20442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67018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Emergency Notices:</a:t>
            </a:r>
          </a:p>
          <a:p>
            <a:r>
              <a:rPr lang="en-US" dirty="0"/>
              <a:t>Apr 24 2015 21:30:19 CST – ERCOT issued an Advisory due to ERCOTs Voltage Security Assessment Tool was unavailable from 20:42-21:19.</a:t>
            </a:r>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904909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05489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24</a:t>
            </a:fld>
            <a:endParaRPr lang="en-US" dirty="0"/>
          </a:p>
        </p:txBody>
      </p:sp>
    </p:spTree>
    <p:extLst>
      <p:ext uri="{BB962C8B-B14F-4D97-AF65-F5344CB8AC3E}">
        <p14:creationId xmlns:p14="http://schemas.microsoft.com/office/powerpoint/2010/main" val="210796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30724" name="Slide Number Placeholder 3"/>
          <p:cNvSpPr>
            <a:spLocks noGrp="1"/>
          </p:cNvSpPr>
          <p:nvPr>
            <p:ph type="sldNum" sz="quarter" idx="5"/>
          </p:nvPr>
        </p:nvSpPr>
        <p:spPr>
          <a:noFill/>
        </p:spPr>
        <p:txBody>
          <a:bodyPr/>
          <a:lstStyle/>
          <a:p>
            <a:fld id="{B4CE85B4-4939-417A-BF2A-3F7E0581DC94}" type="slidenum">
              <a:rPr lang="en-US" smtClean="0">
                <a:latin typeface="Arial" pitchFamily="34" charset="0"/>
              </a:rPr>
              <a:pPr/>
              <a:t>25</a:t>
            </a:fld>
            <a:endParaRPr lang="en-US" dirty="0" smtClean="0">
              <a:latin typeface="Arial" pitchFamily="34" charset="0"/>
            </a:endParaRPr>
          </a:p>
        </p:txBody>
      </p:sp>
    </p:spTree>
    <p:extLst>
      <p:ext uri="{BB962C8B-B14F-4D97-AF65-F5344CB8AC3E}">
        <p14:creationId xmlns:p14="http://schemas.microsoft.com/office/powerpoint/2010/main" val="136861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26</a:t>
            </a:fld>
            <a:endParaRPr lang="en-US"/>
          </a:p>
        </p:txBody>
      </p:sp>
    </p:spTree>
    <p:extLst>
      <p:ext uri="{BB962C8B-B14F-4D97-AF65-F5344CB8AC3E}">
        <p14:creationId xmlns:p14="http://schemas.microsoft.com/office/powerpoint/2010/main" val="1385406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27</a:t>
            </a:fld>
            <a:endParaRPr lang="en-US"/>
          </a:p>
        </p:txBody>
      </p:sp>
    </p:spTree>
    <p:extLst>
      <p:ext uri="{BB962C8B-B14F-4D97-AF65-F5344CB8AC3E}">
        <p14:creationId xmlns:p14="http://schemas.microsoft.com/office/powerpoint/2010/main" val="3536253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28</a:t>
            </a:fld>
            <a:endParaRPr lang="en-US"/>
          </a:p>
        </p:txBody>
      </p:sp>
    </p:spTree>
    <p:extLst>
      <p:ext uri="{BB962C8B-B14F-4D97-AF65-F5344CB8AC3E}">
        <p14:creationId xmlns:p14="http://schemas.microsoft.com/office/powerpoint/2010/main" val="828101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5B876FB-BBE4-4C57-BB47-6B15CE0A6AF9}" type="slidenum">
              <a:rPr lang="en-US" smtClean="0"/>
              <a:pPr>
                <a:defRPr/>
              </a:pPr>
              <a:t>29</a:t>
            </a:fld>
            <a:endParaRPr lang="en-US"/>
          </a:p>
        </p:txBody>
      </p:sp>
    </p:spTree>
    <p:extLst>
      <p:ext uri="{BB962C8B-B14F-4D97-AF65-F5344CB8AC3E}">
        <p14:creationId xmlns:p14="http://schemas.microsoft.com/office/powerpoint/2010/main" val="4164247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43</a:t>
            </a:fld>
            <a:endParaRPr lang="en-US" dirty="0"/>
          </a:p>
        </p:txBody>
      </p:sp>
    </p:spTree>
    <p:extLst>
      <p:ext uri="{BB962C8B-B14F-4D97-AF65-F5344CB8AC3E}">
        <p14:creationId xmlns:p14="http://schemas.microsoft.com/office/powerpoint/2010/main" val="203539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44</a:t>
            </a:fld>
            <a:endParaRPr lang="en-US" dirty="0"/>
          </a:p>
        </p:txBody>
      </p:sp>
    </p:spTree>
    <p:extLst>
      <p:ext uri="{BB962C8B-B14F-4D97-AF65-F5344CB8AC3E}">
        <p14:creationId xmlns:p14="http://schemas.microsoft.com/office/powerpoint/2010/main" val="535372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Retail Transaction</a:t>
            </a:r>
            <a:r>
              <a:rPr lang="en-US" baseline="0" dirty="0" smtClean="0"/>
              <a:t> Performance - Target 98%</a:t>
            </a:r>
          </a:p>
          <a:p>
            <a:endParaRPr lang="en-US" baseline="0" dirty="0" smtClean="0"/>
          </a:p>
        </p:txBody>
      </p:sp>
      <p:sp>
        <p:nvSpPr>
          <p:cNvPr id="4" name="Slide Number Placeholder 3"/>
          <p:cNvSpPr>
            <a:spLocks noGrp="1"/>
          </p:cNvSpPr>
          <p:nvPr>
            <p:ph type="sldNum" sz="quarter" idx="10"/>
          </p:nvPr>
        </p:nvSpPr>
        <p:spPr/>
        <p:txBody>
          <a:bodyPr/>
          <a:lstStyle/>
          <a:p>
            <a:fld id="{E41B3D22-F502-4A52-A06E-717BD3D70E2C}" type="slidenum">
              <a:rPr lang="en-US" smtClean="0"/>
              <a:t>45</a:t>
            </a:fld>
            <a:endParaRPr lang="en-US" dirty="0"/>
          </a:p>
        </p:txBody>
      </p:sp>
    </p:spTree>
    <p:extLst>
      <p:ext uri="{BB962C8B-B14F-4D97-AF65-F5344CB8AC3E}">
        <p14:creationId xmlns:p14="http://schemas.microsoft.com/office/powerpoint/2010/main" val="341807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0EEF7A90-D07A-49B0-9AF8-881786BB5A93}" type="slidenum">
              <a:rPr lang="en-US" smtClean="0">
                <a:solidFill>
                  <a:prstClr val="black"/>
                </a:solidFill>
              </a:rPr>
              <a:pPr eaLnBrk="1" hangingPunct="1"/>
              <a:t>4</a:t>
            </a:fld>
            <a:endParaRPr lang="en-US" dirty="0"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r>
              <a:rPr lang="en-US" dirty="0" smtClean="0"/>
              <a:t>Retail Transaction</a:t>
            </a:r>
            <a:r>
              <a:rPr lang="en-US" baseline="0" dirty="0" smtClean="0"/>
              <a:t> Performance - Target 98%</a:t>
            </a:r>
          </a:p>
          <a:p>
            <a:endParaRPr lang="en-US" baseline="0" dirty="0" smtClean="0"/>
          </a:p>
        </p:txBody>
      </p:sp>
      <p:sp>
        <p:nvSpPr>
          <p:cNvPr id="21507" name="Slide Number Placeholder 3"/>
          <p:cNvSpPr>
            <a:spLocks noGrp="1"/>
          </p:cNvSpPr>
          <p:nvPr>
            <p:ph type="sldNum" sz="quarter" idx="5"/>
          </p:nvPr>
        </p:nvSpPr>
        <p:spPr>
          <a:noFill/>
        </p:spPr>
        <p:txBody>
          <a:bodyPr/>
          <a:lstStyle/>
          <a:p>
            <a:fld id="{57AADDF4-2B1D-4776-9510-9D17F3C59C00}" type="slidenum">
              <a:rPr lang="en-US" smtClean="0"/>
              <a:pPr/>
              <a:t>46</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Retail Transaction</a:t>
            </a:r>
            <a:r>
              <a:rPr lang="en-US" baseline="0" dirty="0" smtClean="0"/>
              <a:t> Performance - Target 98%</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47</a:t>
            </a:fld>
            <a:endParaRPr lang="en-US" dirty="0"/>
          </a:p>
        </p:txBody>
      </p:sp>
    </p:spTree>
    <p:extLst>
      <p:ext uri="{BB962C8B-B14F-4D97-AF65-F5344CB8AC3E}">
        <p14:creationId xmlns:p14="http://schemas.microsoft.com/office/powerpoint/2010/main" val="204031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0EEF7A90-D07A-49B0-9AF8-881786BB5A93}" type="slidenum">
              <a:rPr lang="en-US" smtClean="0">
                <a:solidFill>
                  <a:prstClr val="black"/>
                </a:solidFill>
              </a:rPr>
              <a:pPr eaLnBrk="1" hangingPunct="1"/>
              <a:t>5</a:t>
            </a:fld>
            <a:endParaRPr lang="en-US"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73F81620-97EE-4729-BA4F-68844D1D1FD3}" type="slidenum">
              <a:rPr lang="en-US" smtClean="0">
                <a:solidFill>
                  <a:prstClr val="black"/>
                </a:solidFill>
              </a:rPr>
              <a:pPr eaLnBrk="1" hangingPunct="1"/>
              <a:t>6</a:t>
            </a:fld>
            <a:endParaRPr lang="en-US" dirty="0" smtClean="0">
              <a:solidFill>
                <a:prstClr val="black"/>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8245">
              <a:defRPr/>
            </a:pPr>
            <a:r>
              <a:rPr lang="en-US" dirty="0" smtClean="0"/>
              <a:t>The ERCOT February 2015 CPS1 score was </a:t>
            </a:r>
            <a:r>
              <a:rPr lang="en-US" b="1" dirty="0" smtClean="0">
                <a:solidFill>
                  <a:srgbClr val="FF0000"/>
                </a:solidFill>
              </a:rPr>
              <a:t>167.20%</a:t>
            </a:r>
            <a:r>
              <a:rPr lang="en-US" dirty="0" smtClean="0">
                <a:solidFill>
                  <a:srgbClr val="FF0000"/>
                </a:solidFill>
              </a:rPr>
              <a:t> </a:t>
            </a:r>
            <a:r>
              <a:rPr lang="en-US" dirty="0" smtClean="0"/>
              <a:t>and the 12 Month Rolling Average was </a:t>
            </a:r>
            <a:r>
              <a:rPr lang="en-US" b="1" dirty="0" smtClean="0"/>
              <a:t>164.63%.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2AB735A5-5758-47B7-A480-BE5D08C9FDA0}" type="slidenum">
              <a:rPr lang="en-US" smtClean="0">
                <a:solidFill>
                  <a:prstClr val="black"/>
                </a:solidFill>
              </a:rPr>
              <a:pPr eaLnBrk="1" hangingPunct="1"/>
              <a:t>7</a:t>
            </a:fld>
            <a:endParaRPr lang="en-US" dirty="0" smtClean="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Monthly peak demand is based on Settlements EPS meter data.</a:t>
            </a:r>
          </a:p>
          <a:p>
            <a:pPr defTabSz="906902">
              <a:defRPr/>
            </a:pPr>
            <a:r>
              <a:rPr lang="en-US" dirty="0" smtClean="0"/>
              <a:t>April 15 Peak Interval occurred at HE 17:00 on 04/09/15</a:t>
            </a:r>
            <a:r>
              <a:rPr lang="en-US" b="1" dirty="0" smtClean="0"/>
              <a:t>:  </a:t>
            </a:r>
            <a:r>
              <a:rPr lang="en-US" b="0" dirty="0" smtClean="0"/>
              <a:t>45,229 MW</a:t>
            </a:r>
            <a:endParaRPr lang="en-US" dirty="0" smtClean="0">
              <a:solidFill>
                <a:srgbClr val="FF0000"/>
              </a:solidFill>
            </a:endParaRPr>
          </a:p>
          <a:p>
            <a:pPr eaLnBrk="1" hangingPunct="1"/>
            <a:r>
              <a:rPr lang="en-US" dirty="0" smtClean="0"/>
              <a:t>April 14 Peak Interval occurred at </a:t>
            </a:r>
            <a:r>
              <a:rPr lang="en-US" b="0" dirty="0" smtClean="0"/>
              <a:t>HE 18:00 on 4/28/14:  48,464 MW.</a:t>
            </a:r>
          </a:p>
          <a:p>
            <a:pPr eaLnBrk="1" hangingPunct="1"/>
            <a:endParaRPr lang="en-US" dirty="0" smtClean="0">
              <a:solidFill>
                <a:srgbClr val="FF0000"/>
              </a:solidFill>
            </a:endParaRPr>
          </a:p>
          <a:p>
            <a:pPr eaLnBrk="1" hangingPunct="1"/>
            <a:r>
              <a:rPr lang="en-US" dirty="0" smtClean="0">
                <a:solidFill>
                  <a:srgbClr val="FF0000"/>
                </a:solidFill>
              </a:rPr>
              <a:t>ERCOT Summary page has April 2014 peak from 2014 Annual ERCOT Demand &amp; Energy report.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A0B78BD5-C902-464F-B5FF-4C2D4CB4E70C}" type="slidenum">
              <a:rPr lang="en-US" smtClean="0">
                <a:solidFill>
                  <a:prstClr val="black"/>
                </a:solidFill>
              </a:rPr>
              <a:pPr eaLnBrk="1" hangingPunct="1"/>
              <a:t>8</a:t>
            </a:fld>
            <a:endParaRPr lang="en-US" dirty="0"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Monthly minimum demand is based on Settlements EPS meter data.</a:t>
            </a:r>
          </a:p>
          <a:p>
            <a:pPr defTabSz="906902">
              <a:defRPr/>
            </a:pPr>
            <a:r>
              <a:rPr lang="en-US" dirty="0" smtClean="0"/>
              <a:t>March 15 Minimum Interval occurred at HE 05:00 on 03/29/15:  </a:t>
            </a:r>
            <a:r>
              <a:rPr lang="en-US" b="0" dirty="0" smtClean="0">
                <a:solidFill>
                  <a:srgbClr val="FF0000"/>
                </a:solidFill>
              </a:rPr>
              <a:t>24,516</a:t>
            </a:r>
            <a:r>
              <a:rPr lang="en-US" dirty="0" smtClean="0"/>
              <a:t> MW. </a:t>
            </a:r>
          </a:p>
          <a:p>
            <a:pPr eaLnBrk="1" hangingPunct="1"/>
            <a:r>
              <a:rPr lang="en-US" dirty="0" smtClean="0"/>
              <a:t>March 14 Minimum Interval occurred at </a:t>
            </a:r>
            <a:r>
              <a:rPr lang="en-US" b="0" dirty="0" smtClean="0"/>
              <a:t>HE 04:00 on 03/31/14:  </a:t>
            </a:r>
            <a:r>
              <a:rPr lang="en-US" b="0" dirty="0" smtClean="0">
                <a:solidFill>
                  <a:srgbClr val="FF0000"/>
                </a:solidFill>
              </a:rPr>
              <a:t>24,466</a:t>
            </a:r>
            <a:r>
              <a:rPr lang="en-US" b="0" dirty="0" smtClean="0"/>
              <a:t>MW.</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Day-Ahead weather and model forecast accuracies vary from day to day which is why ERCOT uses multiple weather forecasts and load forecast models.  </a:t>
            </a:r>
          </a:p>
          <a:p>
            <a:endParaRPr lang="en-US" dirty="0"/>
          </a:p>
          <a:p>
            <a:r>
              <a:rPr lang="en-US" baseline="0" dirty="0" smtClean="0">
                <a:solidFill>
                  <a:schemeClr val="accent4"/>
                </a:solidFill>
              </a:rPr>
              <a:t>April 16 MAPE Error</a:t>
            </a:r>
            <a:r>
              <a:rPr lang="en-US" dirty="0" smtClean="0">
                <a:solidFill>
                  <a:schemeClr val="accent4"/>
                </a:solidFill>
              </a:rPr>
              <a:t>:</a:t>
            </a:r>
            <a:r>
              <a:rPr lang="en-US" baseline="0" dirty="0" smtClean="0">
                <a:solidFill>
                  <a:schemeClr val="accent4"/>
                </a:solidFill>
              </a:rPr>
              <a:t> </a:t>
            </a:r>
            <a:r>
              <a:rPr lang="en-US" dirty="0"/>
              <a:t>The selected day-ahead forecast had a MAPE of 4.41%.  This higher than normal MAPE was primarily caused by primarily due to temperature forecast error.</a:t>
            </a:r>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99025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r>
              <a:rPr lang="en-US" dirty="0"/>
              <a:t>Unit-Days:  The overall </a:t>
            </a:r>
            <a:r>
              <a:rPr lang="en-US" u="sng" dirty="0"/>
              <a:t>number of RUC requests</a:t>
            </a:r>
            <a:r>
              <a:rPr lang="en-US" dirty="0"/>
              <a:t>.  If there were multiple units </a:t>
            </a:r>
            <a:r>
              <a:rPr lang="en-US" dirty="0" err="1"/>
              <a:t>RUCed</a:t>
            </a:r>
            <a:r>
              <a:rPr lang="en-US" dirty="0"/>
              <a:t> on a single day, each of those units is counted as a RUC request.</a:t>
            </a:r>
          </a:p>
          <a:p>
            <a:pPr defTabSz="906902">
              <a:defRPr/>
            </a:pPr>
            <a:endParaRPr lang="en-US" dirty="0"/>
          </a:p>
          <a:p>
            <a:pPr defTabSz="906902">
              <a:defRPr/>
            </a:pPr>
            <a:r>
              <a:rPr lang="en-US" dirty="0"/>
              <a:t>RUC Total Days:  The number of </a:t>
            </a:r>
            <a:r>
              <a:rPr lang="en-US" u="sng" dirty="0"/>
              <a:t>calendar days</a:t>
            </a:r>
            <a:r>
              <a:rPr lang="en-US" dirty="0"/>
              <a:t> units were </a:t>
            </a:r>
            <a:r>
              <a:rPr lang="en-US" dirty="0" err="1"/>
              <a:t>RUCed</a:t>
            </a:r>
            <a:r>
              <a:rPr lang="en-US" dirty="0"/>
              <a:t>.</a:t>
            </a:r>
          </a:p>
          <a:p>
            <a:endParaRPr lang="en-US"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6940" indent="-291131" eaLnBrk="0" hangingPunct="0">
              <a:defRPr>
                <a:solidFill>
                  <a:schemeClr val="tx1"/>
                </a:solidFill>
                <a:latin typeface="Arial" charset="0"/>
              </a:defRPr>
            </a:lvl2pPr>
            <a:lvl3pPr marL="1164523" indent="-232904" eaLnBrk="0" hangingPunct="0">
              <a:defRPr>
                <a:solidFill>
                  <a:schemeClr val="tx1"/>
                </a:solidFill>
                <a:latin typeface="Arial" charset="0"/>
              </a:defRPr>
            </a:lvl3pPr>
            <a:lvl4pPr marL="1630333" indent="-232904" eaLnBrk="0" hangingPunct="0">
              <a:defRPr>
                <a:solidFill>
                  <a:schemeClr val="tx1"/>
                </a:solidFill>
                <a:latin typeface="Arial" charset="0"/>
              </a:defRPr>
            </a:lvl4pPr>
            <a:lvl5pPr marL="2096143" indent="-232904" eaLnBrk="0" hangingPunct="0">
              <a:defRPr>
                <a:solidFill>
                  <a:schemeClr val="tx1"/>
                </a:solidFill>
                <a:latin typeface="Arial" charset="0"/>
              </a:defRPr>
            </a:lvl5pPr>
            <a:lvl6pPr marL="2561950" indent="-232904" eaLnBrk="0" fontAlgn="base" hangingPunct="0">
              <a:spcBef>
                <a:spcPct val="0"/>
              </a:spcBef>
              <a:spcAft>
                <a:spcPct val="0"/>
              </a:spcAft>
              <a:defRPr>
                <a:solidFill>
                  <a:schemeClr val="tx1"/>
                </a:solidFill>
                <a:latin typeface="Arial" charset="0"/>
              </a:defRPr>
            </a:lvl6pPr>
            <a:lvl7pPr marL="3027760" indent="-232904" eaLnBrk="0" fontAlgn="base" hangingPunct="0">
              <a:spcBef>
                <a:spcPct val="0"/>
              </a:spcBef>
              <a:spcAft>
                <a:spcPct val="0"/>
              </a:spcAft>
              <a:defRPr>
                <a:solidFill>
                  <a:schemeClr val="tx1"/>
                </a:solidFill>
                <a:latin typeface="Arial" charset="0"/>
              </a:defRPr>
            </a:lvl7pPr>
            <a:lvl8pPr marL="3493570" indent="-232904" eaLnBrk="0" fontAlgn="base" hangingPunct="0">
              <a:spcBef>
                <a:spcPct val="0"/>
              </a:spcBef>
              <a:spcAft>
                <a:spcPct val="0"/>
              </a:spcAft>
              <a:defRPr>
                <a:solidFill>
                  <a:schemeClr val="tx1"/>
                </a:solidFill>
                <a:latin typeface="Arial" charset="0"/>
              </a:defRPr>
            </a:lvl8pPr>
            <a:lvl9pPr marL="3959379" indent="-232904" eaLnBrk="0" fontAlgn="base" hangingPunct="0">
              <a:spcBef>
                <a:spcPct val="0"/>
              </a:spcBef>
              <a:spcAft>
                <a:spcPct val="0"/>
              </a:spcAft>
              <a:defRPr>
                <a:solidFill>
                  <a:schemeClr val="tx1"/>
                </a:solidFill>
                <a:latin typeface="Arial" charset="0"/>
              </a:defRPr>
            </a:lvl9pPr>
          </a:lstStyle>
          <a:p>
            <a:pPr eaLnBrk="1" hangingPunct="1"/>
            <a:fld id="{FB6B1D40-A75E-4E86-B570-D1E311360CC2}" type="slidenum">
              <a:rPr lang="en-US" smtClean="0">
                <a:solidFill>
                  <a:prstClr val="black"/>
                </a:solidFill>
              </a:rPr>
              <a:pPr eaLnBrk="1" hangingPunct="1"/>
              <a:t>10</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8434771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prstClr val="black"/>
                </a:solidFill>
              </a:rPr>
              <a:pPr/>
              <a:t>‹#›</a:t>
            </a:fld>
            <a:endParaRPr lang="en-US" dirty="0">
              <a:solidFill>
                <a:prstClr val="black"/>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Hello I'm a slide</a:t>
            </a:r>
            <a:endParaRPr lang="en-US" dirty="0">
              <a:solidFill>
                <a:prstClr val="black">
                  <a:tint val="75000"/>
                </a:prstClr>
              </a:solidFill>
            </a:endParaRPr>
          </a:p>
        </p:txBody>
      </p:sp>
    </p:spTree>
    <p:extLst>
      <p:ext uri="{BB962C8B-B14F-4D97-AF65-F5344CB8AC3E}">
        <p14:creationId xmlns:p14="http://schemas.microsoft.com/office/powerpoint/2010/main" val="29832018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858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66800"/>
            <a:ext cx="8229600" cy="4724400"/>
          </a:xfrm>
          <a:prstGeom prst="rect">
            <a:avLst/>
          </a:prstGeom>
        </p:spPr>
        <p:txBody>
          <a:bodyPr/>
          <a:lstStyle/>
          <a:p>
            <a:pPr lvl="0"/>
            <a:endParaRPr lang="en-US" noProof="0" dirty="0" smtClean="0"/>
          </a:p>
        </p:txBody>
      </p:sp>
      <p:sp>
        <p:nvSpPr>
          <p:cNvPr id="4" name="Rectangle 6"/>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A2BBD035-3520-4906-939B-45E7E91E01A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90984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1223948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24868244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2492246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218220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7625" y="0"/>
            <a:ext cx="923925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3" name="Picture 12"/>
          <p:cNvPicPr>
            <a:picLocks/>
          </p:cNvPicPr>
          <p:nvPr/>
        </p:nvPicPr>
        <p:blipFill rotWithShape="1">
          <a:blip r:embed="rId9">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pic>
        <p:nvPicPr>
          <p:cNvPr id="9" name="Picture 8" descr="ERCOT cmyk-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
        <p:nvSpPr>
          <p:cNvPr id="8" name="TextBox 7"/>
          <p:cNvSpPr txBox="1"/>
          <p:nvPr/>
        </p:nvSpPr>
        <p:spPr>
          <a:xfrm>
            <a:off x="1085849" y="6010274"/>
            <a:ext cx="6867526" cy="415498"/>
          </a:xfrm>
          <a:prstGeom prst="rect">
            <a:avLst/>
          </a:prstGeom>
          <a:noFill/>
        </p:spPr>
        <p:txBody>
          <a:bodyPr wrap="square" rtlCol="0">
            <a:spAutoFit/>
          </a:bodyPr>
          <a:lstStyle/>
          <a:p>
            <a:pPr algn="l"/>
            <a:endParaRPr lang="en-US" sz="1050" b="1" dirty="0"/>
          </a:p>
          <a:p>
            <a:pPr algn="l"/>
            <a:r>
              <a:rPr lang="en-US" sz="1050" dirty="0" smtClean="0"/>
              <a:t>ERCOT</a:t>
            </a:r>
            <a:r>
              <a:rPr lang="en-US" sz="1050" baseline="0" dirty="0" smtClean="0"/>
              <a:t> Public</a:t>
            </a:r>
            <a:endParaRPr lang="en-US" sz="1050"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7" r:id="rId1"/>
    <p:sldLayoutId id="2147493458" r:id="rId2"/>
    <p:sldLayoutId id="2147493459" r:id="rId3"/>
    <p:sldLayoutId id="2147493460" r:id="rId4"/>
    <p:sldLayoutId id="2147493461" r:id="rId5"/>
    <p:sldLayoutId id="2147493462" r:id="rId6"/>
    <p:sldLayoutId id="2147493463"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168453"/>
            <a:ext cx="9144000" cy="7216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p:cNvPicPr>
          <p:nvPr/>
        </p:nvPicPr>
        <p:blipFill rotWithShape="1">
          <a:blip r:embed="rId7">
            <a:extLst>
              <a:ext uri="{28A0092B-C50C-407E-A947-70E740481C1C}">
                <a14:useLocalDpi xmlns:a14="http://schemas.microsoft.com/office/drawing/2010/main" val="0"/>
              </a:ext>
            </a:extLst>
          </a:blip>
          <a:srcRect t="-1" b="46868"/>
          <a:stretch/>
        </p:blipFill>
        <p:spPr>
          <a:xfrm>
            <a:off x="214884" y="0"/>
            <a:ext cx="8714232" cy="6858000"/>
          </a:xfrm>
          <a:prstGeom prst="rect">
            <a:avLst/>
          </a:prstGeom>
          <a:effectLst>
            <a:reflection stA="58000" endPos="1000" dir="5400000" sy="-100000" algn="bl" rotWithShape="0"/>
          </a:effec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 id="2147493477" r:id="rId4"/>
    <p:sldLayoutId id="2147493478" r:id="rId5"/>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2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50" y="1498064"/>
            <a:ext cx="7727950" cy="4323536"/>
            <a:chOff x="603250" y="546100"/>
            <a:chExt cx="7727950" cy="4323536"/>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787400" y="2130425"/>
              <a:ext cx="7543800" cy="2739211"/>
            </a:xfrm>
            <a:prstGeom prst="rect">
              <a:avLst/>
            </a:prstGeom>
            <a:noFill/>
          </p:spPr>
          <p:txBody>
            <a:bodyPr wrap="square" rtlCol="0">
              <a:spAutoFit/>
            </a:bodyPr>
            <a:lstStyle/>
            <a:p>
              <a:r>
                <a:rPr lang="en-US" sz="3200" b="1" dirty="0" smtClean="0"/>
                <a:t>ERCOT </a:t>
              </a:r>
              <a:r>
                <a:rPr lang="en-US" sz="3200" b="1" dirty="0"/>
                <a:t>Monthly Operational Overview  </a:t>
              </a:r>
              <a:r>
                <a:rPr lang="en-US" sz="3200" b="1" dirty="0" smtClean="0"/>
                <a:t>(</a:t>
              </a:r>
              <a:r>
                <a:rPr lang="en-US" sz="3200" b="1" dirty="0" smtClean="0">
                  <a:solidFill>
                    <a:srgbClr val="C00000"/>
                  </a:solidFill>
                </a:rPr>
                <a:t>April 2015</a:t>
              </a:r>
              <a:r>
                <a:rPr lang="en-US" sz="3200" b="1" dirty="0" smtClean="0"/>
                <a:t>)</a:t>
              </a:r>
            </a:p>
            <a:p>
              <a:endParaRPr lang="en-US" b="1" dirty="0" smtClean="0"/>
            </a:p>
            <a:p>
              <a:endParaRPr lang="en-US" dirty="0" smtClean="0"/>
            </a:p>
            <a:p>
              <a:endParaRPr lang="en-US" dirty="0"/>
            </a:p>
            <a:p>
              <a:r>
                <a:rPr lang="en-US" dirty="0" smtClean="0"/>
                <a:t> </a:t>
              </a:r>
            </a:p>
            <a:p>
              <a:r>
                <a:rPr lang="en-US" dirty="0" smtClean="0"/>
                <a:t>ERCOT Public</a:t>
              </a:r>
            </a:p>
            <a:p>
              <a:r>
                <a:rPr lang="en-US" dirty="0" smtClean="0"/>
                <a:t>May 15, 2015</a:t>
              </a:r>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1159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Autofit/>
          </a:bodyPr>
          <a:lstStyle/>
          <a:p>
            <a:pPr algn="l"/>
            <a:r>
              <a:rPr lang="en-US" sz="1800" b="1" dirty="0" smtClean="0">
                <a:solidFill>
                  <a:srgbClr val="000000"/>
                </a:solidFill>
              </a:rPr>
              <a:t>Reliability </a:t>
            </a:r>
            <a:r>
              <a:rPr lang="en-US" sz="1800" b="1" dirty="0">
                <a:solidFill>
                  <a:srgbClr val="000000"/>
                </a:solidFill>
              </a:rPr>
              <a:t>Unit Commitment (RUC) Capacity by Weather Zone</a:t>
            </a:r>
            <a:br>
              <a:rPr lang="en-US" sz="1800" b="1" dirty="0">
                <a:solidFill>
                  <a:srgbClr val="000000"/>
                </a:solidFill>
              </a:rPr>
            </a:br>
            <a:r>
              <a:rPr lang="en-US" sz="1800" b="1" dirty="0" smtClean="0">
                <a:solidFill>
                  <a:srgbClr val="C00000"/>
                </a:solidFill>
              </a:rPr>
              <a:t>April 2015</a:t>
            </a:r>
            <a:endParaRPr lang="en-US" sz="1800" b="1" dirty="0"/>
          </a:p>
        </p:txBody>
      </p:sp>
      <p:pic>
        <p:nvPicPr>
          <p:cNvPr id="5" name="Picture 4"/>
          <p:cNvPicPr>
            <a:picLocks noChangeAspect="1"/>
          </p:cNvPicPr>
          <p:nvPr/>
        </p:nvPicPr>
        <p:blipFill>
          <a:blip r:embed="rId3"/>
          <a:stretch>
            <a:fillRect/>
          </a:stretch>
        </p:blipFill>
        <p:spPr>
          <a:xfrm>
            <a:off x="234320" y="844952"/>
            <a:ext cx="8675360" cy="5092862"/>
          </a:xfrm>
          <a:prstGeom prst="rect">
            <a:avLst/>
          </a:prstGeom>
        </p:spPr>
      </p:pic>
    </p:spTree>
    <p:extLst>
      <p:ext uri="{BB962C8B-B14F-4D97-AF65-F5344CB8AC3E}">
        <p14:creationId xmlns:p14="http://schemas.microsoft.com/office/powerpoint/2010/main" val="4119079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l"/>
            <a:r>
              <a:rPr lang="en-US" sz="1800" b="1" dirty="0" smtClean="0">
                <a:solidFill>
                  <a:srgbClr val="000000"/>
                </a:solidFill>
              </a:rPr>
              <a:t>  Generic </a:t>
            </a:r>
            <a:r>
              <a:rPr lang="en-US" sz="1800" b="1" dirty="0">
                <a:solidFill>
                  <a:srgbClr val="000000"/>
                </a:solidFill>
              </a:rPr>
              <a:t>Transmission </a:t>
            </a:r>
            <a:r>
              <a:rPr lang="en-US" sz="1800" b="1" dirty="0" smtClean="0">
                <a:solidFill>
                  <a:srgbClr val="000000"/>
                </a:solidFill>
              </a:rPr>
              <a:t>Constraints </a:t>
            </a:r>
            <a:r>
              <a:rPr lang="en-US" sz="1800" b="1" dirty="0">
                <a:solidFill>
                  <a:srgbClr val="000000"/>
                </a:solidFill>
              </a:rPr>
              <a:t>(</a:t>
            </a:r>
            <a:r>
              <a:rPr lang="en-US" sz="1800" b="1" dirty="0" smtClean="0">
                <a:solidFill>
                  <a:srgbClr val="000000"/>
                </a:solidFill>
              </a:rPr>
              <a:t>GTCs</a:t>
            </a:r>
            <a:r>
              <a:rPr lang="en-US" sz="1800" b="1" dirty="0">
                <a:solidFill>
                  <a:srgbClr val="000000"/>
                </a:solidFill>
              </a:rPr>
              <a:t>) – </a:t>
            </a:r>
            <a:r>
              <a:rPr lang="en-US" sz="1800" b="1" dirty="0" smtClean="0">
                <a:solidFill>
                  <a:srgbClr val="C00000"/>
                </a:solidFill>
              </a:rPr>
              <a:t>April 2015</a:t>
            </a:r>
            <a:endParaRPr lang="en-US" sz="1800" b="1" dirty="0" smtClean="0">
              <a:solidFill>
                <a:srgbClr val="000000"/>
              </a:solidFill>
            </a:endParaRPr>
          </a:p>
        </p:txBody>
      </p:sp>
      <p:sp>
        <p:nvSpPr>
          <p:cNvPr id="13315" name="TextBox 5"/>
          <p:cNvSpPr txBox="1">
            <a:spLocks noChangeArrowheads="1"/>
          </p:cNvSpPr>
          <p:nvPr/>
        </p:nvSpPr>
        <p:spPr bwMode="auto">
          <a:xfrm>
            <a:off x="457200" y="4452938"/>
            <a:ext cx="8229600"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a:t>GTC: </a:t>
            </a:r>
            <a:r>
              <a:rPr lang="en-US" sz="1400" dirty="0"/>
              <a:t>A transmission flow limit more constraining than a Transmission Element’s normal limit established to constrain flow between geographic areas of the ERCOT Transmission System that is used to enforce stability and voltage constraints that cannot be modeled directly in ERCOT’s transmission security analysis applications.  </a:t>
            </a:r>
          </a:p>
          <a:p>
            <a:pPr eaLnBrk="1" hangingPunct="1"/>
            <a:endParaRPr lang="en-US" sz="1400" dirty="0"/>
          </a:p>
          <a:p>
            <a:pPr eaLnBrk="1" hangingPunct="1"/>
            <a:r>
              <a:rPr lang="en-US" sz="1200" b="1" dirty="0"/>
              <a:t>Note: This table lists how many times a constraint has been activated to avoid exceeding a GTC limit, it does not imply an exceedance of the GTC occurred.</a:t>
            </a:r>
            <a:endParaRPr lang="en-US" sz="1200" dirty="0"/>
          </a:p>
        </p:txBody>
      </p:sp>
      <p:sp>
        <p:nvSpPr>
          <p:cNvPr id="8" name="AutoShape 39"/>
          <p:cNvSpPr>
            <a:spLocks noChangeArrowheads="1"/>
          </p:cNvSpPr>
          <p:nvPr/>
        </p:nvSpPr>
        <p:spPr bwMode="auto">
          <a:xfrm>
            <a:off x="533400" y="704850"/>
            <a:ext cx="8153400" cy="37338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7" name="Group 41"/>
          <p:cNvGraphicFramePr>
            <a:graphicFrameLocks/>
          </p:cNvGraphicFramePr>
          <p:nvPr>
            <p:extLst>
              <p:ext uri="{D42A27DB-BD31-4B8C-83A1-F6EECF244321}">
                <p14:modId xmlns:p14="http://schemas.microsoft.com/office/powerpoint/2010/main" val="170862604"/>
              </p:ext>
            </p:extLst>
          </p:nvPr>
        </p:nvGraphicFramePr>
        <p:xfrm>
          <a:off x="685800" y="816300"/>
          <a:ext cx="7848600" cy="3426513"/>
        </p:xfrm>
        <a:graphic>
          <a:graphicData uri="http://schemas.openxmlformats.org/drawingml/2006/table">
            <a:tbl>
              <a:tblPr/>
              <a:tblGrid>
                <a:gridCol w="1981200"/>
                <a:gridCol w="1047750"/>
                <a:gridCol w="1076325"/>
                <a:gridCol w="1152525"/>
                <a:gridCol w="1219200"/>
                <a:gridCol w="1371600"/>
              </a:tblGrid>
              <a:tr h="105223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GTCs</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Feb 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8080"/>
                          </a:solidFill>
                          <a:effectLst/>
                          <a:latin typeface="Arial" charset="0"/>
                          <a:ea typeface="+mn-ea"/>
                          <a:cs typeface="+mn-cs"/>
                        </a:rPr>
                        <a:t>GTCs</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Dec 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8080"/>
                          </a:solidFill>
                          <a:effectLst/>
                          <a:latin typeface="Arial" charset="0"/>
                        </a:rPr>
                        <a:t>GTCs</a:t>
                      </a:r>
                      <a:endParaRPr kumimoji="0" lang="en-US" sz="1400" b="0" i="0" u="none" strike="noStrike" cap="none" normalizeH="0" baseline="0" dirty="0" smtClean="0">
                        <a:ln>
                          <a:noFill/>
                        </a:ln>
                        <a:solidFill>
                          <a:srgbClr val="008080"/>
                        </a:solidFill>
                        <a:effectLst/>
                        <a:latin typeface="Arial" charset="0"/>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Mar 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8080"/>
                          </a:solidFill>
                          <a:effectLst/>
                          <a:latin typeface="Arial" charset="0"/>
                          <a:ea typeface="+mn-ea"/>
                          <a:cs typeface="+mn-cs"/>
                        </a:rPr>
                        <a:t>GTCs</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Apr 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Days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rgbClr val="008080"/>
                          </a:solidFill>
                          <a:effectLst/>
                          <a:latin typeface="Arial" charset="0"/>
                          <a:ea typeface="+mn-ea"/>
                          <a:cs typeface="+mn-cs"/>
                        </a:rPr>
                        <a:t>GTCs</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Last 12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Months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Total Days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(Apr14 – Mar15)</a:t>
                      </a:r>
                    </a:p>
                  </a:txBody>
                  <a:tcPr marT="45718" marB="45718"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44953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charset="0"/>
                          <a:ea typeface="Times New Roman" charset="0"/>
                          <a:cs typeface="Arial" charset="0"/>
                        </a:rPr>
                        <a:t>North – Houston </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algn="ctr"/>
                      <a:r>
                        <a:rPr lang="en-US" dirty="0" smtClean="0">
                          <a:solidFill>
                            <a:schemeClr val="tx1"/>
                          </a:solidFill>
                        </a:rPr>
                        <a:t>0</a:t>
                      </a:r>
                      <a:endParaRPr lang="en-US" dirty="0">
                        <a:solidFill>
                          <a:schemeClr val="tx1"/>
                        </a:solidFill>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635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Times New Roman" charset="0"/>
                          <a:cs typeface="Arial" charset="0"/>
                        </a:rPr>
                        <a:t>West – North</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algn="ctr"/>
                      <a:r>
                        <a:rPr lang="en-US" dirty="0" smtClean="0">
                          <a:solidFill>
                            <a:schemeClr val="tx1"/>
                          </a:solidFill>
                        </a:rPr>
                        <a:t>0</a:t>
                      </a:r>
                      <a:endParaRPr lang="en-US" dirty="0">
                        <a:solidFill>
                          <a:schemeClr val="tx1"/>
                        </a:solidFill>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0</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718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Times New Roman" charset="0"/>
                          <a:cs typeface="Arial" charset="0"/>
                        </a:rPr>
                        <a:t>Valley Import</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2</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algn="ctr"/>
                      <a:r>
                        <a:rPr lang="en-US" dirty="0" smtClean="0">
                          <a:solidFill>
                            <a:schemeClr val="tx1"/>
                          </a:solidFill>
                        </a:rPr>
                        <a:t>0</a:t>
                      </a:r>
                      <a:endParaRPr lang="en-US" dirty="0">
                        <a:solidFill>
                          <a:schemeClr val="tx1"/>
                        </a:solidFill>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4</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7424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Times New Roman" charset="0"/>
                          <a:cs typeface="Arial" charset="0"/>
                        </a:rPr>
                        <a:t>SOP110</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0</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algn="ctr"/>
                      <a:r>
                        <a:rPr lang="en-US" dirty="0" smtClean="0">
                          <a:solidFill>
                            <a:schemeClr val="tx1"/>
                          </a:solidFill>
                        </a:rPr>
                        <a:t>0</a:t>
                      </a:r>
                      <a:endParaRPr lang="en-US" dirty="0">
                        <a:solidFill>
                          <a:schemeClr val="tx1"/>
                        </a:solidFill>
                      </a:endParaRP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1</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718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Times New Roman" charset="0"/>
                          <a:cs typeface="Arial" charset="0"/>
                        </a:rPr>
                        <a:t>ZO_AJO</a:t>
                      </a:r>
                    </a:p>
                  </a:txBody>
                  <a:tcPr marT="45718" marB="45718"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9</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17</a:t>
                      </a:r>
                    </a:p>
                  </a:txBody>
                  <a:tcPr marT="45718" marB="45718"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Arial" charset="0"/>
                          <a:ea typeface="+mn-ea"/>
                          <a:cs typeface="+mn-cs"/>
                        </a:rPr>
                        <a:t>26</a:t>
                      </a:r>
                      <a:endParaRPr kumimoji="0" lang="en-US" sz="1600" b="0" i="0" u="none" strike="noStrike" kern="1200" cap="none" normalizeH="0" baseline="0" dirty="0">
                        <a:ln>
                          <a:noFill/>
                        </a:ln>
                        <a:solidFill>
                          <a:schemeClr val="tx1"/>
                        </a:solidFill>
                        <a:effectLst/>
                        <a:latin typeface="Arial" charset="0"/>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r>
            </a:tbl>
          </a:graphicData>
        </a:graphic>
      </p:graphicFrame>
    </p:spTree>
    <p:extLst>
      <p:ext uri="{BB962C8B-B14F-4D97-AF65-F5344CB8AC3E}">
        <p14:creationId xmlns:p14="http://schemas.microsoft.com/office/powerpoint/2010/main" val="407279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1800" dirty="0">
                <a:solidFill>
                  <a:srgbClr val="000000"/>
                </a:solidFill>
              </a:rPr>
              <a:t>Advisories and Watches </a:t>
            </a:r>
            <a:r>
              <a:rPr lang="en-US" sz="1800" dirty="0" smtClean="0">
                <a:solidFill>
                  <a:srgbClr val="000000"/>
                </a:solidFill>
              </a:rPr>
              <a:t>– </a:t>
            </a:r>
            <a:r>
              <a:rPr lang="en-US" sz="1800" dirty="0" smtClean="0">
                <a:solidFill>
                  <a:srgbClr val="C00000"/>
                </a:solidFill>
              </a:rPr>
              <a:t>April </a:t>
            </a:r>
            <a:r>
              <a:rPr lang="en-US" sz="1800" dirty="0" smtClean="0">
                <a:solidFill>
                  <a:srgbClr val="C00000"/>
                </a:solidFill>
              </a:rPr>
              <a:t>2015</a:t>
            </a:r>
            <a:endParaRPr lang="en-US" dirty="0" smtClean="0">
              <a:solidFill>
                <a:srgbClr val="000000"/>
              </a:solidFill>
            </a:endParaRPr>
          </a:p>
        </p:txBody>
      </p:sp>
      <p:sp>
        <p:nvSpPr>
          <p:cNvPr id="14339" name="Rectangle 3"/>
          <p:cNvSpPr>
            <a:spLocks noGrp="1" noChangeArrowheads="1"/>
          </p:cNvSpPr>
          <p:nvPr>
            <p:ph idx="4294967295"/>
          </p:nvPr>
        </p:nvSpPr>
        <p:spPr>
          <a:xfrm>
            <a:off x="685800" y="714375"/>
            <a:ext cx="8458200" cy="5314950"/>
          </a:xfrm>
          <a:prstGeom prst="rect">
            <a:avLst/>
          </a:prstGeom>
        </p:spPr>
        <p:txBody>
          <a:bodyPr>
            <a:normAutofit/>
          </a:bodyPr>
          <a:lstStyle/>
          <a:p>
            <a:pPr marL="0" indent="0">
              <a:lnSpc>
                <a:spcPct val="80000"/>
              </a:lnSpc>
              <a:buNone/>
              <a:defRPr/>
            </a:pPr>
            <a:endParaRPr lang="en-US" sz="1600" b="1" dirty="0" smtClean="0"/>
          </a:p>
          <a:p>
            <a:pPr>
              <a:lnSpc>
                <a:spcPct val="80000"/>
              </a:lnSpc>
              <a:defRPr/>
            </a:pPr>
            <a:r>
              <a:rPr lang="en-US" sz="1800" dirty="0" smtClean="0"/>
              <a:t>One advisory due to VSAT being unavailable</a:t>
            </a:r>
            <a:endParaRPr lang="en-US" sz="1800" dirty="0"/>
          </a:p>
          <a:p>
            <a:pPr lvl="1">
              <a:lnSpc>
                <a:spcPct val="80000"/>
              </a:lnSpc>
              <a:defRPr/>
            </a:pPr>
            <a:r>
              <a:rPr lang="en-US" sz="1600" dirty="0"/>
              <a:t>Issued on </a:t>
            </a:r>
            <a:r>
              <a:rPr lang="en-US" sz="1600" dirty="0" smtClean="0"/>
              <a:t>4/24</a:t>
            </a:r>
          </a:p>
          <a:p>
            <a:pPr lvl="1">
              <a:lnSpc>
                <a:spcPct val="80000"/>
              </a:lnSpc>
              <a:defRPr/>
            </a:pPr>
            <a:endParaRPr lang="en-US" sz="1600" dirty="0"/>
          </a:p>
          <a:p>
            <a:pPr marL="457200" lvl="1" indent="0">
              <a:lnSpc>
                <a:spcPct val="80000"/>
              </a:lnSpc>
              <a:buNone/>
              <a:defRPr/>
            </a:pPr>
            <a:endParaRPr lang="en-US" sz="1600" dirty="0"/>
          </a:p>
        </p:txBody>
      </p:sp>
    </p:spTree>
    <p:extLst>
      <p:ext uri="{BB962C8B-B14F-4D97-AF65-F5344CB8AC3E}">
        <p14:creationId xmlns:p14="http://schemas.microsoft.com/office/powerpoint/2010/main" val="4118799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smtClean="0"/>
              <a:t>Lake Levels Update – </a:t>
            </a:r>
            <a:r>
              <a:rPr lang="en-US" sz="1800" dirty="0" smtClean="0">
                <a:solidFill>
                  <a:srgbClr val="C00000"/>
                </a:solidFill>
              </a:rPr>
              <a:t>May 1, 2015</a:t>
            </a:r>
            <a:endParaRPr lang="en-US" sz="1800" dirty="0">
              <a:solidFill>
                <a:srgbClr val="C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546" y="678908"/>
            <a:ext cx="6675904" cy="5158654"/>
          </a:xfrm>
          <a:prstGeom prst="rect">
            <a:avLst/>
          </a:prstGeom>
        </p:spPr>
      </p:pic>
    </p:spTree>
    <p:extLst>
      <p:ext uri="{BB962C8B-B14F-4D97-AF65-F5344CB8AC3E}">
        <p14:creationId xmlns:p14="http://schemas.microsoft.com/office/powerpoint/2010/main" val="631553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Planning Summary – </a:t>
            </a:r>
            <a:r>
              <a:rPr lang="en-US" sz="1800" dirty="0" smtClean="0">
                <a:solidFill>
                  <a:srgbClr val="C00000"/>
                </a:solidFill>
              </a:rPr>
              <a:t>April 2015</a:t>
            </a:r>
            <a:endParaRPr lang="en-US" sz="1800" dirty="0">
              <a:solidFill>
                <a:srgbClr val="C00000"/>
              </a:solidFill>
            </a:endParaRPr>
          </a:p>
        </p:txBody>
      </p:sp>
      <p:sp>
        <p:nvSpPr>
          <p:cNvPr id="5" name="Content Placeholder 4"/>
          <p:cNvSpPr>
            <a:spLocks noGrp="1"/>
          </p:cNvSpPr>
          <p:nvPr>
            <p:ph idx="4294967295"/>
          </p:nvPr>
        </p:nvSpPr>
        <p:spPr>
          <a:xfrm>
            <a:off x="505326" y="839203"/>
            <a:ext cx="7926388" cy="3736975"/>
          </a:xfrm>
          <a:prstGeom prst="rect">
            <a:avLst/>
          </a:prstGeom>
        </p:spPr>
        <p:txBody>
          <a:bodyPr wrap="square">
            <a:spAutoFit/>
          </a:bodyPr>
          <a:lstStyle/>
          <a:p>
            <a:pPr marL="285750" indent="-285750">
              <a:buFont typeface="Arial" charset="0"/>
              <a:buChar char="•"/>
            </a:pPr>
            <a:r>
              <a:rPr lang="en-US" sz="1600" dirty="0"/>
              <a:t>ERCOT is currently tracking </a:t>
            </a:r>
            <a:r>
              <a:rPr lang="en-US" sz="1600" dirty="0" smtClean="0"/>
              <a:t>252 </a:t>
            </a:r>
            <a:r>
              <a:rPr lang="en-US" sz="1600" dirty="0"/>
              <a:t>active generation interconnection requests totaling </a:t>
            </a:r>
            <a:r>
              <a:rPr lang="en-US" sz="1600" dirty="0" smtClean="0"/>
              <a:t>61,718 </a:t>
            </a:r>
            <a:r>
              <a:rPr lang="en-US" sz="1600" dirty="0"/>
              <a:t>MW. </a:t>
            </a:r>
            <a:r>
              <a:rPr lang="en-US" sz="1600" dirty="0" smtClean="0"/>
              <a:t>This </a:t>
            </a:r>
            <a:r>
              <a:rPr lang="en-US" sz="1600" dirty="0"/>
              <a:t>includes over 24,557</a:t>
            </a:r>
            <a:r>
              <a:rPr lang="en-US" sz="1600" dirty="0" smtClean="0"/>
              <a:t> </a:t>
            </a:r>
            <a:r>
              <a:rPr lang="en-US" sz="1600" dirty="0"/>
              <a:t>MW of wind </a:t>
            </a:r>
            <a:r>
              <a:rPr lang="en-US" sz="1600" dirty="0" smtClean="0"/>
              <a:t>generation.</a:t>
            </a:r>
          </a:p>
          <a:p>
            <a:pPr marL="0" indent="0">
              <a:buNone/>
            </a:pPr>
            <a:endParaRPr lang="en-US" sz="1600" strike="sngStrike" dirty="0" smtClean="0"/>
          </a:p>
          <a:p>
            <a:pPr marL="285750" lvl="0" indent="-285750"/>
            <a:r>
              <a:rPr lang="en-US" sz="1600" dirty="0"/>
              <a:t>ERCOT is currently reviewing proposed transmission improvements with a total cost of </a:t>
            </a:r>
            <a:r>
              <a:rPr lang="en-US" sz="1600" dirty="0" smtClean="0"/>
              <a:t>$820.5 </a:t>
            </a:r>
            <a:r>
              <a:rPr lang="en-US" sz="1600" dirty="0"/>
              <a:t>Million</a:t>
            </a:r>
            <a:r>
              <a:rPr lang="en-US" sz="1600" dirty="0" smtClean="0"/>
              <a:t>.</a:t>
            </a:r>
          </a:p>
          <a:p>
            <a:pPr marL="285750" lvl="0" indent="-285750"/>
            <a:endParaRPr lang="en-US" sz="1600" dirty="0"/>
          </a:p>
          <a:p>
            <a:pPr marL="285750" lvl="0" indent="-285750"/>
            <a:r>
              <a:rPr lang="en-US" sz="1600" dirty="0"/>
              <a:t>Transmission Projects endorsed in </a:t>
            </a:r>
            <a:r>
              <a:rPr lang="en-US" sz="1600" dirty="0" smtClean="0"/>
              <a:t>2015 </a:t>
            </a:r>
            <a:r>
              <a:rPr lang="en-US" sz="1600" dirty="0"/>
              <a:t>total </a:t>
            </a:r>
            <a:r>
              <a:rPr lang="en-US" sz="1600" dirty="0" smtClean="0"/>
              <a:t>$189.8 </a:t>
            </a:r>
            <a:r>
              <a:rPr lang="en-US" sz="1600" dirty="0"/>
              <a:t>Million</a:t>
            </a:r>
            <a:r>
              <a:rPr lang="en-US" sz="1600" dirty="0" smtClean="0"/>
              <a:t>.</a:t>
            </a:r>
          </a:p>
          <a:p>
            <a:pPr marL="285750" lvl="0" indent="-285750"/>
            <a:endParaRPr lang="en-US" sz="1600" dirty="0"/>
          </a:p>
          <a:p>
            <a:pPr marL="285750" lvl="0" indent="-285750"/>
            <a:r>
              <a:rPr lang="en-US" sz="1600" dirty="0"/>
              <a:t>All projects (in engineering, routing, </a:t>
            </a:r>
            <a:r>
              <a:rPr lang="en-US" sz="1600" dirty="0" smtClean="0"/>
              <a:t>licensing, </a:t>
            </a:r>
            <a:r>
              <a:rPr lang="en-US" sz="1600" dirty="0"/>
              <a:t>and construction) total approximately </a:t>
            </a:r>
            <a:r>
              <a:rPr lang="en-US" sz="1600" dirty="0" smtClean="0"/>
              <a:t>$6.15 </a:t>
            </a:r>
            <a:r>
              <a:rPr lang="en-US" sz="1600" dirty="0"/>
              <a:t>Billion</a:t>
            </a:r>
            <a:r>
              <a:rPr lang="en-US" sz="1600" dirty="0" smtClean="0"/>
              <a:t>.</a:t>
            </a:r>
          </a:p>
          <a:p>
            <a:pPr marL="285750" lvl="0" indent="-285750">
              <a:buNone/>
            </a:pPr>
            <a:endParaRPr lang="en-US" sz="1600" strike="sngStrike" dirty="0"/>
          </a:p>
          <a:p>
            <a:pPr marL="285750" lvl="0" indent="-285750"/>
            <a:r>
              <a:rPr lang="en-US" sz="1600" dirty="0"/>
              <a:t>Transmission Projects energized in </a:t>
            </a:r>
            <a:r>
              <a:rPr lang="en-US" sz="1600" dirty="0" smtClean="0"/>
              <a:t>2015 </a:t>
            </a:r>
            <a:r>
              <a:rPr lang="en-US" sz="1600" dirty="0"/>
              <a:t>total about </a:t>
            </a:r>
            <a:r>
              <a:rPr lang="en-US" sz="1600" dirty="0" smtClean="0"/>
              <a:t>$32.8 </a:t>
            </a:r>
            <a:r>
              <a:rPr lang="en-US" sz="1600" dirty="0"/>
              <a:t>Million.</a:t>
            </a:r>
          </a:p>
          <a:p>
            <a:pPr marL="0" indent="0">
              <a:buNone/>
            </a:pPr>
            <a:endParaRPr lang="en-US" sz="1600" dirty="0"/>
          </a:p>
        </p:txBody>
      </p:sp>
      <p:sp>
        <p:nvSpPr>
          <p:cNvPr id="4" name="Rectangle 3"/>
          <p:cNvSpPr/>
          <p:nvPr/>
        </p:nvSpPr>
        <p:spPr>
          <a:xfrm>
            <a:off x="2286000" y="612845"/>
            <a:ext cx="4572000" cy="369332"/>
          </a:xfrm>
          <a:prstGeom prst="rect">
            <a:avLst/>
          </a:prstGeom>
        </p:spPr>
        <p:txBody>
          <a:bodyPr>
            <a:spAutoFit/>
          </a:bodyPr>
          <a:lstStyle/>
          <a:p>
            <a:pPr marL="285750" indent="-285750">
              <a:buFont typeface="Arial" charset="0"/>
              <a:buChar char="•"/>
            </a:pPr>
            <a:endParaRPr lang="en-US" dirty="0">
              <a:solidFill>
                <a:prstClr val="black"/>
              </a:solidFill>
            </a:endParaRPr>
          </a:p>
        </p:txBody>
      </p:sp>
    </p:spTree>
    <p:extLst>
      <p:ext uri="{BB962C8B-B14F-4D97-AF65-F5344CB8AC3E}">
        <p14:creationId xmlns:p14="http://schemas.microsoft.com/office/powerpoint/2010/main" val="100691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Cumulative Installed MW Capacity of Interconnection Requests</a:t>
            </a:r>
            <a:r>
              <a:rPr lang="en-US" sz="1800" dirty="0"/>
              <a:t> </a:t>
            </a:r>
            <a:r>
              <a:rPr lang="en-US" sz="1800" dirty="0" smtClean="0"/>
              <a:t/>
            </a:r>
            <a:br>
              <a:rPr lang="en-US" sz="1800" dirty="0" smtClean="0"/>
            </a:br>
            <a:r>
              <a:rPr lang="en-US" sz="1800" dirty="0" smtClean="0"/>
              <a:t>by Zone – </a:t>
            </a:r>
            <a:r>
              <a:rPr lang="en-US" sz="1800" dirty="0" smtClean="0">
                <a:solidFill>
                  <a:srgbClr val="C00000"/>
                </a:solidFill>
              </a:rPr>
              <a:t>April 2015</a:t>
            </a:r>
            <a:endParaRPr lang="en-US" sz="1800" dirty="0">
              <a:solidFill>
                <a:srgbClr val="C0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3090" y="870923"/>
            <a:ext cx="5014459" cy="5064354"/>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3061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Cumulative Installed MW Capacity of Interconnection Requests</a:t>
            </a:r>
            <a:br>
              <a:rPr lang="en-US" sz="1800" dirty="0" smtClean="0"/>
            </a:br>
            <a:r>
              <a:rPr lang="en-US" sz="1800" dirty="0" smtClean="0"/>
              <a:t> by Zone – </a:t>
            </a:r>
            <a:r>
              <a:rPr lang="en-US" sz="1800" dirty="0" smtClean="0">
                <a:solidFill>
                  <a:srgbClr val="C00000"/>
                </a:solidFill>
              </a:rPr>
              <a:t>April 2015</a:t>
            </a:r>
            <a:endParaRPr lang="en-US" sz="1800" dirty="0">
              <a:solidFill>
                <a:srgbClr val="C00000"/>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48" y="1460912"/>
            <a:ext cx="3794430" cy="3149816"/>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78" y="1452646"/>
            <a:ext cx="3790075" cy="3186443"/>
          </a:xfrm>
          <a:prstGeom prst="rect">
            <a:avLst/>
          </a:prstGeom>
        </p:spPr>
      </p:pic>
    </p:spTree>
    <p:extLst>
      <p:ext uri="{BB962C8B-B14F-4D97-AF65-F5344CB8AC3E}">
        <p14:creationId xmlns:p14="http://schemas.microsoft.com/office/powerpoint/2010/main" val="2485071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Cumulative Installed MW Capacity of Interconnection Requests</a:t>
            </a:r>
            <a:br>
              <a:rPr lang="en-US" sz="1800" dirty="0" smtClean="0"/>
            </a:br>
            <a:r>
              <a:rPr lang="en-US" sz="1800" dirty="0" smtClean="0"/>
              <a:t> by Zone – </a:t>
            </a:r>
            <a:r>
              <a:rPr lang="en-US" sz="1800" dirty="0" smtClean="0">
                <a:solidFill>
                  <a:srgbClr val="C00000"/>
                </a:solidFill>
              </a:rPr>
              <a:t>April 2015</a:t>
            </a:r>
            <a:endParaRPr lang="en-US" sz="1800" dirty="0">
              <a:solidFill>
                <a:srgbClr val="C0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25" y="1442598"/>
            <a:ext cx="3790074" cy="3186442"/>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78" y="1452646"/>
            <a:ext cx="3790074" cy="3186442"/>
          </a:xfrm>
          <a:prstGeom prst="rect">
            <a:avLst/>
          </a:prstGeom>
        </p:spPr>
      </p:pic>
    </p:spTree>
    <p:extLst>
      <p:ext uri="{BB962C8B-B14F-4D97-AF65-F5344CB8AC3E}">
        <p14:creationId xmlns:p14="http://schemas.microsoft.com/office/powerpoint/2010/main" val="2412901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Cumulative Installed MW Capacity of Interconnection Requests</a:t>
            </a:r>
            <a:br>
              <a:rPr lang="en-US" sz="1800" dirty="0" smtClean="0"/>
            </a:br>
            <a:r>
              <a:rPr lang="en-US" sz="1800" dirty="0" smtClean="0"/>
              <a:t> by Zone – </a:t>
            </a:r>
            <a:r>
              <a:rPr lang="en-US" sz="1800" dirty="0" smtClean="0">
                <a:solidFill>
                  <a:srgbClr val="C00000"/>
                </a:solidFill>
              </a:rPr>
              <a:t>April 2015</a:t>
            </a:r>
            <a:endParaRPr lang="en-US" sz="1800" dirty="0">
              <a:solidFill>
                <a:srgbClr val="C00000"/>
              </a:solidFill>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4" name="Rectangle 3"/>
          <p:cNvSpPr>
            <a:spLocks noChangeArrowheads="1"/>
          </p:cNvSpPr>
          <p:nvPr/>
        </p:nvSpPr>
        <p:spPr bwMode="auto">
          <a:xfrm>
            <a:off x="285750" y="82486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tLang="en-US" dirty="0" smtClean="0">
              <a:solidFill>
                <a:prstClr val="black"/>
              </a:solidFill>
              <a:cs typeface="Arial" pitchFamily="34" charset="0"/>
            </a:endParaRPr>
          </a:p>
        </p:txBody>
      </p:sp>
      <p:pic>
        <p:nvPicPr>
          <p:cNvPr id="7" name="imgTex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25" y="1442598"/>
            <a:ext cx="3790073" cy="3186441"/>
          </a:xfrm>
          <a:prstGeom prst="rect">
            <a:avLst/>
          </a:prstGeom>
          <a:gradFill flip="none" rotWithShape="1">
            <a:gsLst>
              <a:gs pos="0">
                <a:schemeClr val="accent2">
                  <a:tint val="66000"/>
                  <a:lumMod val="100000"/>
                </a:schemeClr>
              </a:gs>
              <a:gs pos="100000">
                <a:schemeClr val="accent2">
                  <a:tint val="23500"/>
                  <a:lumMod val="100000"/>
                </a:schemeClr>
              </a:gs>
            </a:gsLst>
            <a:lin ang="5400000" scaled="1"/>
            <a:tileRect/>
          </a:gradFill>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978" y="1452646"/>
            <a:ext cx="3790073" cy="3186441"/>
          </a:xfrm>
          <a:prstGeom prst="rect">
            <a:avLst/>
          </a:prstGeom>
        </p:spPr>
      </p:pic>
    </p:spTree>
    <p:extLst>
      <p:ext uri="{BB962C8B-B14F-4D97-AF65-F5344CB8AC3E}">
        <p14:creationId xmlns:p14="http://schemas.microsoft.com/office/powerpoint/2010/main" val="735343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006" y="736898"/>
            <a:ext cx="6751420" cy="5316743"/>
          </a:xfrm>
          <a:prstGeom prst="rect">
            <a:avLst/>
          </a:prstGeom>
        </p:spPr>
      </p:pic>
      <p:sp>
        <p:nvSpPr>
          <p:cNvPr id="2" name="Title 1"/>
          <p:cNvSpPr>
            <a:spLocks noGrp="1"/>
          </p:cNvSpPr>
          <p:nvPr>
            <p:ph type="title"/>
          </p:nvPr>
        </p:nvSpPr>
        <p:spPr/>
        <p:txBody>
          <a:bodyPr/>
          <a:lstStyle/>
          <a:p>
            <a:r>
              <a:rPr lang="en-US" sz="1800" dirty="0"/>
              <a:t>Wind Generation – </a:t>
            </a:r>
            <a:r>
              <a:rPr lang="en-US" sz="1800" dirty="0" smtClean="0">
                <a:solidFill>
                  <a:srgbClr val="C00000"/>
                </a:solidFill>
              </a:rPr>
              <a:t>April 2015</a:t>
            </a:r>
            <a:endParaRPr lang="en-US" sz="1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Tree>
    <p:extLst>
      <p:ext uri="{BB962C8B-B14F-4D97-AF65-F5344CB8AC3E}">
        <p14:creationId xmlns:p14="http://schemas.microsoft.com/office/powerpoint/2010/main" val="2822895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304925" y="2736053"/>
            <a:ext cx="6553200" cy="1385895"/>
            <a:chOff x="1304925" y="2799182"/>
            <a:chExt cx="6553200" cy="1385895"/>
          </a:xfrm>
        </p:grpSpPr>
        <p:sp>
          <p:nvSpPr>
            <p:cNvPr id="2" name="TextBox 1"/>
            <p:cNvSpPr txBox="1"/>
            <p:nvPr/>
          </p:nvSpPr>
          <p:spPr>
            <a:xfrm>
              <a:off x="1304925" y="3160868"/>
              <a:ext cx="6553200" cy="584775"/>
            </a:xfrm>
            <a:prstGeom prst="rect">
              <a:avLst/>
            </a:prstGeom>
            <a:noFill/>
          </p:spPr>
          <p:txBody>
            <a:bodyPr wrap="square" rtlCol="0">
              <a:spAutoFit/>
            </a:bodyPr>
            <a:lstStyle/>
            <a:p>
              <a:pPr algn="ctr"/>
              <a:r>
                <a:rPr lang="en-US" sz="3200" b="1" dirty="0" smtClean="0">
                  <a:solidFill>
                    <a:prstClr val="black"/>
                  </a:solidFill>
                </a:rPr>
                <a:t>Grid Planning &amp; Operations</a:t>
              </a:r>
              <a:endParaRPr lang="en-US" b="1" dirty="0" smtClean="0">
                <a:solidFill>
                  <a:prstClr val="black"/>
                </a:solidFill>
              </a:endParaRPr>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45435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Generation Interconnection Activity by Fuel – </a:t>
            </a:r>
            <a:r>
              <a:rPr lang="en-US" sz="1800" dirty="0" smtClean="0">
                <a:solidFill>
                  <a:srgbClr val="C00000"/>
                </a:solidFill>
              </a:rPr>
              <a:t>April 2015</a:t>
            </a:r>
            <a:endParaRPr lang="en-US" sz="1800"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0" name="Rectangle 2"/>
          <p:cNvSpPr>
            <a:spLocks noChangeArrowheads="1"/>
          </p:cNvSpPr>
          <p:nvPr/>
        </p:nvSpPr>
        <p:spPr bwMode="auto">
          <a:xfrm>
            <a:off x="258513" y="318170"/>
            <a:ext cx="8047288" cy="27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959" y="1270410"/>
            <a:ext cx="8562256" cy="4050476"/>
          </a:xfrm>
          <a:prstGeom prst="rect">
            <a:avLst/>
          </a:prstGeom>
        </p:spPr>
      </p:pic>
    </p:spTree>
    <p:extLst>
      <p:ext uri="{BB962C8B-B14F-4D97-AF65-F5344CB8AC3E}">
        <p14:creationId xmlns:p14="http://schemas.microsoft.com/office/powerpoint/2010/main" val="2288623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Generation Interconnection Activity by Project Phase </a:t>
            </a:r>
            <a:r>
              <a:rPr lang="en-US" sz="1800" dirty="0" smtClean="0"/>
              <a:t>– </a:t>
            </a:r>
            <a:r>
              <a:rPr lang="en-US" sz="1800" dirty="0" smtClean="0">
                <a:solidFill>
                  <a:srgbClr val="C00000"/>
                </a:solidFill>
              </a:rPr>
              <a:t>April 2015</a:t>
            </a:r>
            <a:endParaRPr lang="en-US" sz="18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181" y="894968"/>
            <a:ext cx="8483635" cy="5152223"/>
          </a:xfrm>
          <a:prstGeom prst="rect">
            <a:avLst/>
          </a:prstGeom>
        </p:spPr>
      </p:pic>
    </p:spTree>
    <p:extLst>
      <p:ext uri="{BB962C8B-B14F-4D97-AF65-F5344CB8AC3E}">
        <p14:creationId xmlns:p14="http://schemas.microsoft.com/office/powerpoint/2010/main" val="1913856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214586"/>
              <a:ext cx="6553200" cy="584775"/>
            </a:xfrm>
            <a:prstGeom prst="rect">
              <a:avLst/>
            </a:prstGeom>
            <a:noFill/>
          </p:spPr>
          <p:txBody>
            <a:bodyPr wrap="square" rtlCol="0">
              <a:spAutoFit/>
            </a:bodyPr>
            <a:lstStyle/>
            <a:p>
              <a:pPr algn="ctr"/>
              <a:r>
                <a:rPr lang="en-US" sz="3200" b="1" dirty="0" smtClean="0"/>
                <a:t>Market Operations</a:t>
              </a:r>
              <a:endParaRPr lang="en-US" b="1" dirty="0" smtClean="0"/>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10662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Day-Ahead Schedule (Hourly Average) – </a:t>
            </a:r>
            <a:r>
              <a:rPr lang="en-US" dirty="0" smtClean="0">
                <a:solidFill>
                  <a:srgbClr val="C00000"/>
                </a:solidFill>
              </a:rPr>
              <a:t>April 2015</a:t>
            </a:r>
            <a:endParaRPr lang="en-US" dirty="0">
              <a:solidFill>
                <a:srgbClr val="C00000"/>
              </a:solidFill>
            </a:endParaRPr>
          </a:p>
        </p:txBody>
      </p:sp>
      <p:graphicFrame>
        <p:nvGraphicFramePr>
          <p:cNvPr id="5" name="Chart 4"/>
          <p:cNvGraphicFramePr>
            <a:graphicFrameLocks noGrp="1"/>
          </p:cNvGraphicFramePr>
          <p:nvPr>
            <p:extLst>
              <p:ext uri="{D42A27DB-BD31-4B8C-83A1-F6EECF244321}">
                <p14:modId xmlns:p14="http://schemas.microsoft.com/office/powerpoint/2010/main" val="3992394954"/>
              </p:ext>
            </p:extLst>
          </p:nvPr>
        </p:nvGraphicFramePr>
        <p:xfrm>
          <a:off x="280147" y="640809"/>
          <a:ext cx="8349503" cy="55504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048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79664" y="93418"/>
            <a:ext cx="8347877" cy="461665"/>
          </a:xfrm>
        </p:spPr>
        <p:txBody>
          <a:bodyPr/>
          <a:lstStyle/>
          <a:p>
            <a:r>
              <a:rPr lang="en-US" sz="1800" dirty="0" smtClean="0"/>
              <a:t>Day-Ahead Electricity And Ancillary Service Hourly Average Prices –</a:t>
            </a:r>
            <a:br>
              <a:rPr lang="en-US" sz="1800" dirty="0" smtClean="0"/>
            </a:br>
            <a:r>
              <a:rPr lang="en-US" sz="1800" dirty="0" smtClean="0">
                <a:solidFill>
                  <a:srgbClr val="C00000"/>
                </a:solidFill>
              </a:rPr>
              <a:t>April 2015</a:t>
            </a:r>
            <a:endParaRPr lang="en-US" sz="1800" dirty="0" smtClean="0"/>
          </a:p>
        </p:txBody>
      </p:sp>
      <p:graphicFrame>
        <p:nvGraphicFramePr>
          <p:cNvPr id="5" name="Chart 4"/>
          <p:cNvGraphicFramePr>
            <a:graphicFrameLocks noGrp="1"/>
          </p:cNvGraphicFramePr>
          <p:nvPr>
            <p:extLst>
              <p:ext uri="{D42A27DB-BD31-4B8C-83A1-F6EECF244321}">
                <p14:modId xmlns:p14="http://schemas.microsoft.com/office/powerpoint/2010/main" val="2290308781"/>
              </p:ext>
            </p:extLst>
          </p:nvPr>
        </p:nvGraphicFramePr>
        <p:xfrm>
          <a:off x="276224" y="704850"/>
          <a:ext cx="8543925" cy="5431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5199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379663" y="61386"/>
            <a:ext cx="8547053" cy="461665"/>
          </a:xfrm>
        </p:spPr>
        <p:txBody>
          <a:bodyPr/>
          <a:lstStyle/>
          <a:p>
            <a:r>
              <a:rPr lang="en-US" sz="1800" dirty="0" smtClean="0"/>
              <a:t>Day-Ahead Vs Real-Time Load Zone SPP (Hourly Average) – </a:t>
            </a:r>
            <a:r>
              <a:rPr lang="en-US" sz="1800" dirty="0" smtClean="0">
                <a:solidFill>
                  <a:srgbClr val="C00000"/>
                </a:solidFill>
              </a:rPr>
              <a:t>April 2015</a:t>
            </a:r>
            <a:endParaRPr lang="en-US" sz="1800" dirty="0" smtClean="0"/>
          </a:p>
        </p:txBody>
      </p:sp>
      <p:sp>
        <p:nvSpPr>
          <p:cNvPr id="6" name="TextBox 1"/>
          <p:cNvSpPr txBox="1"/>
          <p:nvPr/>
        </p:nvSpPr>
        <p:spPr>
          <a:xfrm>
            <a:off x="1219200" y="1371600"/>
            <a:ext cx="914414" cy="91438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100" dirty="0"/>
          </a:p>
        </p:txBody>
      </p:sp>
      <p:graphicFrame>
        <p:nvGraphicFramePr>
          <p:cNvPr id="7" name="Chart 6"/>
          <p:cNvGraphicFramePr>
            <a:graphicFrameLocks noGrp="1"/>
          </p:cNvGraphicFramePr>
          <p:nvPr>
            <p:extLst>
              <p:ext uri="{D42A27DB-BD31-4B8C-83A1-F6EECF244321}">
                <p14:modId xmlns:p14="http://schemas.microsoft.com/office/powerpoint/2010/main" val="143981332"/>
              </p:ext>
            </p:extLst>
          </p:nvPr>
        </p:nvGraphicFramePr>
        <p:xfrm>
          <a:off x="285750" y="627821"/>
          <a:ext cx="8467725" cy="5582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2103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223" y="122834"/>
            <a:ext cx="8923777" cy="461665"/>
          </a:xfrm>
        </p:spPr>
        <p:txBody>
          <a:bodyPr>
            <a:noAutofit/>
          </a:bodyPr>
          <a:lstStyle/>
          <a:p>
            <a:pPr>
              <a:defRPr/>
            </a:pPr>
            <a:r>
              <a:rPr lang="en-US" sz="1800" dirty="0" smtClean="0"/>
              <a:t>Day-Ahead Vs Real-Time Hub Average SPP (Hourly Average) – </a:t>
            </a:r>
            <a:r>
              <a:rPr lang="en-US" sz="1800" dirty="0" smtClean="0">
                <a:solidFill>
                  <a:srgbClr val="C00000"/>
                </a:solidFill>
              </a:rPr>
              <a:t>April 2015</a:t>
            </a:r>
            <a:endParaRPr lang="en-US" sz="1800" dirty="0"/>
          </a:p>
        </p:txBody>
      </p:sp>
      <p:graphicFrame>
        <p:nvGraphicFramePr>
          <p:cNvPr id="4" name="Chart 3"/>
          <p:cNvGraphicFramePr>
            <a:graphicFrameLocks noGrp="1"/>
          </p:cNvGraphicFramePr>
          <p:nvPr>
            <p:extLst>
              <p:ext uri="{D42A27DB-BD31-4B8C-83A1-F6EECF244321}">
                <p14:modId xmlns:p14="http://schemas.microsoft.com/office/powerpoint/2010/main" val="535401683"/>
              </p:ext>
            </p:extLst>
          </p:nvPr>
        </p:nvGraphicFramePr>
        <p:xfrm>
          <a:off x="220223" y="621771"/>
          <a:ext cx="8599927" cy="54551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7521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DRUC </a:t>
            </a:r>
            <a:r>
              <a:rPr lang="en-US" sz="2000" dirty="0"/>
              <a:t>Monthly Summary </a:t>
            </a:r>
            <a:r>
              <a:rPr lang="en-US" sz="2000" dirty="0" smtClean="0"/>
              <a:t>(Hourly Average) – </a:t>
            </a:r>
            <a:r>
              <a:rPr lang="en-US" sz="2000" dirty="0" smtClean="0">
                <a:solidFill>
                  <a:srgbClr val="C00000"/>
                </a:solidFill>
              </a:rPr>
              <a:t>April</a:t>
            </a:r>
            <a:r>
              <a:rPr lang="en-US" sz="2000" dirty="0" smtClean="0"/>
              <a:t> </a:t>
            </a:r>
            <a:r>
              <a:rPr lang="en-US" sz="2000" dirty="0" smtClean="0">
                <a:solidFill>
                  <a:srgbClr val="C00000"/>
                </a:solidFill>
              </a:rPr>
              <a:t>2015</a:t>
            </a:r>
            <a:endParaRPr lang="en-US" sz="2000" dirty="0"/>
          </a:p>
        </p:txBody>
      </p:sp>
      <p:graphicFrame>
        <p:nvGraphicFramePr>
          <p:cNvPr id="5" name="Chart 4"/>
          <p:cNvGraphicFramePr>
            <a:graphicFrameLocks noGrp="1"/>
          </p:cNvGraphicFramePr>
          <p:nvPr>
            <p:extLst>
              <p:ext uri="{D42A27DB-BD31-4B8C-83A1-F6EECF244321}">
                <p14:modId xmlns:p14="http://schemas.microsoft.com/office/powerpoint/2010/main" val="3337694786"/>
              </p:ext>
            </p:extLst>
          </p:nvPr>
        </p:nvGraphicFramePr>
        <p:xfrm>
          <a:off x="266700" y="640808"/>
          <a:ext cx="8505825" cy="5674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25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HRUC Monthly Summary – </a:t>
            </a:r>
            <a:r>
              <a:rPr lang="en-US" dirty="0" smtClean="0">
                <a:solidFill>
                  <a:srgbClr val="C00000"/>
                </a:solidFill>
              </a:rPr>
              <a:t>April 2015</a:t>
            </a:r>
            <a:endParaRPr lang="en-US" dirty="0" smtClean="0"/>
          </a:p>
        </p:txBody>
      </p:sp>
      <p:graphicFrame>
        <p:nvGraphicFramePr>
          <p:cNvPr id="5" name="Chart 4"/>
          <p:cNvGraphicFramePr>
            <a:graphicFrameLocks noGrp="1"/>
          </p:cNvGraphicFramePr>
          <p:nvPr>
            <p:extLst>
              <p:ext uri="{D42A27DB-BD31-4B8C-83A1-F6EECF244321}">
                <p14:modId xmlns:p14="http://schemas.microsoft.com/office/powerpoint/2010/main" val="2862684437"/>
              </p:ext>
            </p:extLst>
          </p:nvPr>
        </p:nvGraphicFramePr>
        <p:xfrm>
          <a:off x="379664" y="668554"/>
          <a:ext cx="8392861" cy="55322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7932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9"/>
          <p:cNvSpPr>
            <a:spLocks noChangeArrowheads="1"/>
          </p:cNvSpPr>
          <p:nvPr/>
        </p:nvSpPr>
        <p:spPr bwMode="auto">
          <a:xfrm>
            <a:off x="571878" y="781050"/>
            <a:ext cx="7902166" cy="5057775"/>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sp>
        <p:nvSpPr>
          <p:cNvPr id="22530" name="Title 1"/>
          <p:cNvSpPr>
            <a:spLocks noGrp="1"/>
          </p:cNvSpPr>
          <p:nvPr>
            <p:ph type="title"/>
          </p:nvPr>
        </p:nvSpPr>
        <p:spPr>
          <a:xfrm>
            <a:off x="379663" y="179143"/>
            <a:ext cx="8458200" cy="461665"/>
          </a:xfrm>
        </p:spPr>
        <p:txBody>
          <a:bodyPr/>
          <a:lstStyle/>
          <a:p>
            <a:r>
              <a:rPr lang="en-US" sz="2000" dirty="0" smtClean="0"/>
              <a:t>Non-Spinning Reserve Service Deployment – </a:t>
            </a:r>
            <a:r>
              <a:rPr lang="en-US" sz="2000" dirty="0" smtClean="0">
                <a:solidFill>
                  <a:srgbClr val="C00000"/>
                </a:solidFill>
              </a:rPr>
              <a:t>April 2015</a:t>
            </a:r>
            <a:endParaRPr lang="en-US" sz="2000" dirty="0" smtClean="0"/>
          </a:p>
        </p:txBody>
      </p:sp>
      <p:graphicFrame>
        <p:nvGraphicFramePr>
          <p:cNvPr id="5" name="Table Placeholder 6"/>
          <p:cNvGraphicFramePr>
            <a:graphicFrameLocks/>
          </p:cNvGraphicFramePr>
          <p:nvPr>
            <p:extLst>
              <p:ext uri="{D42A27DB-BD31-4B8C-83A1-F6EECF244321}">
                <p14:modId xmlns:p14="http://schemas.microsoft.com/office/powerpoint/2010/main" val="1612512560"/>
              </p:ext>
            </p:extLst>
          </p:nvPr>
        </p:nvGraphicFramePr>
        <p:xfrm>
          <a:off x="847724" y="1039081"/>
          <a:ext cx="7400926" cy="4504468"/>
        </p:xfrm>
        <a:graphic>
          <a:graphicData uri="http://schemas.openxmlformats.org/drawingml/2006/table">
            <a:tbl>
              <a:tblPr firstRow="1" bandRow="1">
                <a:effectLst/>
                <a:tableStyleId>{912C8C85-51F0-491E-9774-3900AFEF0FD7}</a:tableStyleId>
              </a:tblPr>
              <a:tblGrid>
                <a:gridCol w="1721417"/>
                <a:gridCol w="1541356"/>
                <a:gridCol w="1273279"/>
                <a:gridCol w="1352858"/>
                <a:gridCol w="1512016"/>
              </a:tblGrid>
              <a:tr h="422324">
                <a:tc>
                  <a:txBody>
                    <a:bodyPr/>
                    <a:lstStyle/>
                    <a:p>
                      <a:pPr algn="ctr" fontAlgn="b"/>
                      <a:r>
                        <a:rPr lang="en-US" sz="1200" b="1" i="0" u="none" strike="noStrike" dirty="0" smtClean="0">
                          <a:solidFill>
                            <a:srgbClr val="000000"/>
                          </a:solidFill>
                          <a:latin typeface="Arial" pitchFamily="34" charset="0"/>
                          <a:cs typeface="Arial" pitchFamily="34" charset="0"/>
                        </a:rPr>
                        <a:t>Deployment Start Time</a:t>
                      </a:r>
                      <a:endParaRPr lang="en-US" sz="1200" b="1" i="0" u="none" strike="noStrike" dirty="0">
                        <a:solidFill>
                          <a:srgbClr val="000000"/>
                        </a:solidFill>
                        <a:latin typeface="Arial" pitchFamily="34" charset="0"/>
                        <a:cs typeface="Arial" pitchFamily="34" charset="0"/>
                      </a:endParaRP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Deployment End Time</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Deployment Duration (Hours)</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Max Deployment</a:t>
                      </a:r>
                      <a:r>
                        <a:rPr lang="en-US" sz="1200" b="1" i="0" u="none" strike="noStrike" baseline="0" dirty="0" smtClean="0">
                          <a:solidFill>
                            <a:srgbClr val="000000"/>
                          </a:solidFill>
                          <a:latin typeface="Arial" pitchFamily="34" charset="0"/>
                          <a:cs typeface="Arial" pitchFamily="34" charset="0"/>
                        </a:rPr>
                        <a:t> (MW)</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smtClean="0">
                          <a:solidFill>
                            <a:srgbClr val="000000"/>
                          </a:solidFill>
                          <a:latin typeface="Arial" pitchFamily="34" charset="0"/>
                          <a:cs typeface="Arial" pitchFamily="34" charset="0"/>
                        </a:rPr>
                        <a:t>Reason</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r>
              <a:tr h="371104">
                <a:tc>
                  <a:txBody>
                    <a:bodyPr/>
                    <a:lstStyle/>
                    <a:p>
                      <a:pPr algn="ctr" fontAlgn="b"/>
                      <a:r>
                        <a:rPr lang="en-US" sz="1100" b="0" i="0" u="none" strike="noStrike" dirty="0">
                          <a:solidFill>
                            <a:srgbClr val="000000"/>
                          </a:solidFill>
                          <a:effectLst/>
                          <a:latin typeface="Calibri"/>
                        </a:rPr>
                        <a:t>04/13/2015 11:32:51 AM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04/13/2015 01:00:00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1.45</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118</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algn="ctr" defTabSz="457200" rtl="0" eaLnBrk="1" fontAlgn="b" latinLnBrk="0" hangingPunct="1"/>
                      <a:r>
                        <a:rPr lang="en-US" sz="1100" b="0" i="0" u="none" strike="noStrike" kern="1200" dirty="0" smtClean="0">
                          <a:solidFill>
                            <a:srgbClr val="000000"/>
                          </a:solidFill>
                          <a:effectLst/>
                          <a:latin typeface="Calibri"/>
                          <a:ea typeface="+mn-ea"/>
                          <a:cs typeface="+mn-cs"/>
                        </a:rPr>
                        <a:t>Voltage Support</a:t>
                      </a:r>
                      <a:endParaRPr lang="en-US" sz="1100" b="0" i="0" u="none" strike="noStrike" kern="1200" dirty="0">
                        <a:solidFill>
                          <a:srgbClr val="000000"/>
                        </a:solidFill>
                        <a:effectLst/>
                        <a:latin typeface="Calibri"/>
                        <a:ea typeface="+mn-ea"/>
                        <a:cs typeface="+mn-cs"/>
                      </a:endParaRP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04/14/2015 08:40:41 AM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04/14/2015 04:00:00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7.32</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61</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04/14/2015 04:33:59 PM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04/14/2015 06:35:01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2.02</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Arial"/>
                        </a:rPr>
                        <a:t>59</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04/14/2015 08:34:35 PM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04/14/2015 11:00:00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2.42</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a:rPr>
                        <a:t>60</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04/15/2015 08:23:17 AM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04/15/2015 01:00:00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4.61</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a:rPr>
                        <a:t>62</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04/15/2015 09:42:42 PM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04/15/2015 11:00:00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1.29</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a:rPr>
                        <a:t>61</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04/16/2015 08:28:42 AM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04/16/2015 02:00:00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5.52</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a:rPr>
                        <a:t>63</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04/16/2015 06:23:43 PM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04/16/2015 11:00:00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4.60</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a:rPr>
                        <a:t>62</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04/17/2015 08:27:02 AM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04/17/2015 01:00:00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4.55</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a:rPr>
                        <a:t>61</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04/27/2015 05:21:58 PM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rtl="0" fontAlgn="b"/>
                      <a:r>
                        <a:rPr lang="en-US" sz="1100" b="0" i="0" u="none" strike="noStrike" dirty="0">
                          <a:solidFill>
                            <a:srgbClr val="000000"/>
                          </a:solidFill>
                          <a:effectLst/>
                          <a:latin typeface="Calibri"/>
                        </a:rPr>
                        <a:t>04/27/2015 06:00:00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0.63</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a:rPr>
                        <a:t>58</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r h="371104">
                <a:tc>
                  <a:txBody>
                    <a:bodyPr/>
                    <a:lstStyle/>
                    <a:p>
                      <a:pPr algn="ctr" fontAlgn="b"/>
                      <a:r>
                        <a:rPr lang="en-US" sz="1100" b="0" i="0" u="none" strike="noStrike" dirty="0">
                          <a:solidFill>
                            <a:srgbClr val="000000"/>
                          </a:solidFill>
                          <a:effectLst/>
                          <a:latin typeface="Calibri"/>
                        </a:rPr>
                        <a:t>04/27/2015 06:10:26 PM</a:t>
                      </a:r>
                    </a:p>
                  </a:txBody>
                  <a:tcPr marL="9525" marR="9525" marT="9525" marB="0" anchor="ctr">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04/27/2015 11:13:48 PM</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5.06</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Arial"/>
                        </a:rPr>
                        <a:t>59</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0" i="0" u="none" strike="noStrike" kern="1200" dirty="0" smtClean="0">
                          <a:solidFill>
                            <a:srgbClr val="000000"/>
                          </a:solidFill>
                          <a:effectLst/>
                          <a:latin typeface="Calibri"/>
                          <a:ea typeface="+mn-ea"/>
                          <a:cs typeface="+mn-cs"/>
                        </a:rPr>
                        <a:t>Voltage Support</a:t>
                      </a:r>
                    </a:p>
                  </a:txBody>
                  <a:tcPr marL="9525" marR="9525" marT="9525" marB="0" anchor="ctr">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94788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250375" y="924343"/>
            <a:ext cx="8493576" cy="36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fontAlgn="base">
              <a:spcBef>
                <a:spcPct val="20000"/>
              </a:spcBef>
              <a:spcAft>
                <a:spcPct val="0"/>
              </a:spcAft>
              <a:buChar char="•"/>
              <a:defRPr sz="2000" b="1">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pPr marL="228600" indent="0" algn="just">
              <a:spcBef>
                <a:spcPts val="0"/>
              </a:spcBef>
              <a:spcAft>
                <a:spcPts val="600"/>
              </a:spcAft>
              <a:buNone/>
              <a:defRPr/>
            </a:pPr>
            <a:r>
              <a:rPr lang="en-US" sz="1800" dirty="0" smtClean="0">
                <a:solidFill>
                  <a:prstClr val="black"/>
                </a:solidFill>
              </a:rPr>
              <a:t>Operations</a:t>
            </a:r>
          </a:p>
          <a:p>
            <a:pPr marL="457200" indent="-228600" algn="just">
              <a:spcBef>
                <a:spcPts val="0"/>
              </a:spcBef>
              <a:spcAft>
                <a:spcPts val="600"/>
              </a:spcAft>
              <a:defRPr/>
            </a:pPr>
            <a:r>
              <a:rPr lang="en-US" sz="1400" b="0" dirty="0" smtClean="0"/>
              <a:t>The peak demand of 45,242 MW on April 9th was greater than the mid-term forecast peak of 44,561 MW of the same operating period. In addition, it was less than the April 2014 actual peak demand of 48,464 MW. The instantaneous peak load on April 9th was 45,497 MW. </a:t>
            </a:r>
          </a:p>
          <a:p>
            <a:pPr marL="457200" indent="-228600" algn="just">
              <a:spcBef>
                <a:spcPts val="0"/>
              </a:spcBef>
              <a:spcAft>
                <a:spcPts val="600"/>
              </a:spcAft>
              <a:defRPr/>
            </a:pPr>
            <a:r>
              <a:rPr lang="en-US" sz="1400" b="0" dirty="0" smtClean="0"/>
              <a:t>Day-ahead load forecast error for April was 2.41%</a:t>
            </a:r>
          </a:p>
          <a:p>
            <a:pPr marL="457200" indent="-228600" algn="just">
              <a:spcBef>
                <a:spcPts val="0"/>
              </a:spcBef>
              <a:spcAft>
                <a:spcPts val="600"/>
              </a:spcAft>
              <a:defRPr/>
            </a:pPr>
            <a:r>
              <a:rPr lang="en-US" sz="1400" b="0" dirty="0" smtClean="0"/>
              <a:t>ERCOT issued one notification</a:t>
            </a:r>
          </a:p>
          <a:p>
            <a:pPr marL="857250" lvl="1" indent="-228600" algn="just">
              <a:spcBef>
                <a:spcPts val="0"/>
              </a:spcBef>
              <a:spcAft>
                <a:spcPts val="600"/>
              </a:spcAft>
              <a:defRPr/>
            </a:pPr>
            <a:r>
              <a:rPr lang="en-US" sz="1400" dirty="0" smtClean="0"/>
              <a:t>One advisory due to the Voltage Security Assessment Tool (VSAT) being unavailable (4/24)</a:t>
            </a:r>
          </a:p>
          <a:p>
            <a:pPr marL="228600" indent="0" algn="just">
              <a:spcBef>
                <a:spcPts val="0"/>
              </a:spcBef>
              <a:spcAft>
                <a:spcPts val="600"/>
              </a:spcAft>
              <a:buNone/>
              <a:defRPr/>
            </a:pPr>
            <a:r>
              <a:rPr lang="en-US" sz="1800" dirty="0" smtClean="0">
                <a:solidFill>
                  <a:prstClr val="black"/>
                </a:solidFill>
              </a:rPr>
              <a:t/>
            </a:r>
            <a:br>
              <a:rPr lang="en-US" sz="1800" dirty="0" smtClean="0">
                <a:solidFill>
                  <a:prstClr val="black"/>
                </a:solidFill>
              </a:rPr>
            </a:br>
            <a:r>
              <a:rPr lang="en-US" sz="1800" dirty="0" smtClean="0">
                <a:solidFill>
                  <a:prstClr val="black"/>
                </a:solidFill>
              </a:rPr>
              <a:t>Planning Activities</a:t>
            </a:r>
            <a:endParaRPr lang="en-US" sz="1800" dirty="0">
              <a:solidFill>
                <a:prstClr val="black"/>
              </a:solidFill>
            </a:endParaRPr>
          </a:p>
          <a:p>
            <a:pPr marL="457200" indent="-228600" algn="just">
              <a:spcBef>
                <a:spcPts val="0"/>
              </a:spcBef>
              <a:spcAft>
                <a:spcPts val="600"/>
              </a:spcAft>
              <a:defRPr/>
            </a:pPr>
            <a:r>
              <a:rPr lang="en-US" sz="1400" b="0" dirty="0" smtClean="0"/>
              <a:t>252 active </a:t>
            </a:r>
            <a:r>
              <a:rPr lang="en-US" sz="1400" b="0" dirty="0"/>
              <a:t>generation interconnection requests totaling </a:t>
            </a:r>
            <a:r>
              <a:rPr lang="en-US" sz="1400" b="0" dirty="0" smtClean="0"/>
              <a:t>61,718 MW</a:t>
            </a:r>
            <a:r>
              <a:rPr lang="en-US" sz="1400" b="0" dirty="0"/>
              <a:t>, including </a:t>
            </a:r>
            <a:r>
              <a:rPr lang="en-US" sz="1400" b="0" dirty="0" smtClean="0"/>
              <a:t>24,557 MW </a:t>
            </a:r>
            <a:r>
              <a:rPr lang="en-US" sz="1400" b="0" dirty="0"/>
              <a:t>of wind generation as of </a:t>
            </a:r>
            <a:r>
              <a:rPr lang="en-US" sz="1400" b="0" dirty="0" smtClean="0"/>
              <a:t>April 30, 2015. One additional request yet a decrease of 1,682 MW from March 31, 2015.</a:t>
            </a:r>
            <a:endParaRPr lang="en-US" sz="1400" b="0" dirty="0"/>
          </a:p>
          <a:p>
            <a:pPr marL="457200" indent="-228600" algn="just">
              <a:spcBef>
                <a:spcPts val="0"/>
              </a:spcBef>
              <a:spcAft>
                <a:spcPts val="600"/>
              </a:spcAft>
              <a:defRPr/>
            </a:pPr>
            <a:r>
              <a:rPr lang="en-US" sz="1400" b="0" dirty="0" smtClean="0">
                <a:uFill>
                  <a:solidFill>
                    <a:srgbClr val="FFFF00"/>
                  </a:solidFill>
                </a:uFill>
              </a:rPr>
              <a:t>13,060 MW </a:t>
            </a:r>
            <a:r>
              <a:rPr lang="en-US" sz="1400" b="0" dirty="0">
                <a:uFill>
                  <a:solidFill>
                    <a:srgbClr val="FFFF00"/>
                  </a:solidFill>
                </a:uFill>
              </a:rPr>
              <a:t>wind capacity in commercial operations </a:t>
            </a:r>
            <a:r>
              <a:rPr lang="en-US" sz="1400" b="0" dirty="0" smtClean="0">
                <a:uFill>
                  <a:solidFill>
                    <a:srgbClr val="FFFF00"/>
                  </a:solidFill>
                </a:uFill>
              </a:rPr>
              <a:t>on April 30, 2015.</a:t>
            </a:r>
            <a:endParaRPr lang="en-US" sz="1400" b="0" dirty="0">
              <a:uFill>
                <a:solidFill>
                  <a:srgbClr val="FFFF00"/>
                </a:solidFill>
              </a:uFill>
            </a:endParaRPr>
          </a:p>
        </p:txBody>
      </p:sp>
      <p:sp>
        <p:nvSpPr>
          <p:cNvPr id="9" name="Title 8"/>
          <p:cNvSpPr>
            <a:spLocks noGrp="1"/>
          </p:cNvSpPr>
          <p:nvPr>
            <p:ph type="title"/>
          </p:nvPr>
        </p:nvSpPr>
        <p:spPr/>
        <p:txBody>
          <a:bodyPr/>
          <a:lstStyle/>
          <a:p>
            <a:r>
              <a:rPr lang="en-US" sz="1800" dirty="0"/>
              <a:t>Summary –</a:t>
            </a:r>
            <a:r>
              <a:rPr lang="en-US" sz="1800" dirty="0">
                <a:solidFill>
                  <a:srgbClr val="FF0000"/>
                </a:solidFill>
              </a:rPr>
              <a:t> </a:t>
            </a:r>
            <a:r>
              <a:rPr lang="en-US" sz="1800" dirty="0" smtClean="0">
                <a:solidFill>
                  <a:srgbClr val="C00000"/>
                </a:solidFill>
              </a:rPr>
              <a:t>April 2015</a:t>
            </a:r>
            <a:endParaRPr lang="en-US" sz="1800" dirty="0"/>
          </a:p>
        </p:txBody>
      </p:sp>
    </p:spTree>
    <p:extLst>
      <p:ext uri="{BB962C8B-B14F-4D97-AF65-F5344CB8AC3E}">
        <p14:creationId xmlns:p14="http://schemas.microsoft.com/office/powerpoint/2010/main" val="2210936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r>
              <a:rPr lang="en-US" dirty="0" smtClean="0"/>
              <a:t>CRR </a:t>
            </a:r>
            <a:r>
              <a:rPr lang="en-US" dirty="0"/>
              <a:t>Price Convergence </a:t>
            </a:r>
            <a:r>
              <a:rPr lang="en-US" dirty="0" smtClean="0"/>
              <a:t>– </a:t>
            </a:r>
            <a:r>
              <a:rPr lang="en-US" dirty="0" smtClean="0">
                <a:solidFill>
                  <a:srgbClr val="C00000"/>
                </a:solidFill>
              </a:rPr>
              <a:t>April 2015</a:t>
            </a:r>
            <a:endParaRPr lang="en-US" dirty="0"/>
          </a:p>
        </p:txBody>
      </p:sp>
      <p:graphicFrame>
        <p:nvGraphicFramePr>
          <p:cNvPr id="4" name="Chart 3"/>
          <p:cNvGraphicFramePr>
            <a:graphicFrameLocks noGrp="1"/>
          </p:cNvGraphicFramePr>
          <p:nvPr>
            <p:extLst>
              <p:ext uri="{D42A27DB-BD31-4B8C-83A1-F6EECF244321}">
                <p14:modId xmlns:p14="http://schemas.microsoft.com/office/powerpoint/2010/main" val="1200004013"/>
              </p:ext>
            </p:extLst>
          </p:nvPr>
        </p:nvGraphicFramePr>
        <p:xfrm>
          <a:off x="242323" y="616996"/>
          <a:ext cx="8582025" cy="5564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9876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41043"/>
            <a:ext cx="8444685" cy="461665"/>
          </a:xfrm>
        </p:spPr>
        <p:txBody>
          <a:bodyPr/>
          <a:lstStyle/>
          <a:p>
            <a:r>
              <a:rPr lang="en-US" dirty="0" smtClean="0"/>
              <a:t>ORDC Price Adder (Daily Average) – </a:t>
            </a:r>
            <a:r>
              <a:rPr lang="en-US" dirty="0" smtClean="0">
                <a:solidFill>
                  <a:srgbClr val="C00000"/>
                </a:solidFill>
              </a:rPr>
              <a:t>April 2015</a:t>
            </a:r>
            <a:endParaRPr lang="en-US" dirty="0"/>
          </a:p>
        </p:txBody>
      </p:sp>
      <p:graphicFrame>
        <p:nvGraphicFramePr>
          <p:cNvPr id="6" name="Chart 5"/>
          <p:cNvGraphicFramePr>
            <a:graphicFrameLocks noGrp="1"/>
          </p:cNvGraphicFramePr>
          <p:nvPr>
            <p:extLst>
              <p:ext uri="{D42A27DB-BD31-4B8C-83A1-F6EECF244321}">
                <p14:modId xmlns:p14="http://schemas.microsoft.com/office/powerpoint/2010/main" val="1468652219"/>
              </p:ext>
            </p:extLst>
          </p:nvPr>
        </p:nvGraphicFramePr>
        <p:xfrm>
          <a:off x="237153" y="141044"/>
          <a:ext cx="8506797" cy="5954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1835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ERS Procurement for </a:t>
            </a:r>
            <a:r>
              <a:rPr lang="en-US" dirty="0" smtClean="0">
                <a:solidFill>
                  <a:srgbClr val="C00000"/>
                </a:solidFill>
              </a:rPr>
              <a:t>February 2015 – May 2015</a:t>
            </a:r>
          </a:p>
        </p:txBody>
      </p:sp>
      <p:sp>
        <p:nvSpPr>
          <p:cNvPr id="9" name="AutoShape 39"/>
          <p:cNvSpPr>
            <a:spLocks noChangeArrowheads="1"/>
          </p:cNvSpPr>
          <p:nvPr/>
        </p:nvSpPr>
        <p:spPr bwMode="auto">
          <a:xfrm>
            <a:off x="272084" y="946150"/>
            <a:ext cx="8611936" cy="4492542"/>
          </a:xfrm>
          <a:prstGeom prst="roundRect">
            <a:avLst>
              <a:gd name="adj" fmla="val 8269"/>
            </a:avLst>
          </a:prstGeom>
          <a:solidFill>
            <a:schemeClr val="bg1">
              <a:lumMod val="85000"/>
            </a:schemeClr>
          </a:solidFill>
          <a:ln w="9525" algn="ctr">
            <a:noFill/>
            <a:round/>
            <a:headEnd/>
            <a:tailEnd/>
          </a:ln>
        </p:spPr>
        <p:txBody>
          <a:bodyPr anchor="ctr"/>
          <a:lstStyle/>
          <a:p>
            <a:pPr defTabSz="914400" fontAlgn="b"/>
            <a:endParaRPr lang="en-US" sz="2000" dirty="0">
              <a:solidFill>
                <a:srgbClr val="000000"/>
              </a:solidFill>
              <a:latin typeface="Calibri"/>
            </a:endParaRPr>
          </a:p>
        </p:txBody>
      </p:sp>
      <p:graphicFrame>
        <p:nvGraphicFramePr>
          <p:cNvPr id="12" name="Group 41"/>
          <p:cNvGraphicFramePr>
            <a:graphicFrameLocks/>
          </p:cNvGraphicFramePr>
          <p:nvPr>
            <p:extLst>
              <p:ext uri="{D42A27DB-BD31-4B8C-83A1-F6EECF244321}">
                <p14:modId xmlns:p14="http://schemas.microsoft.com/office/powerpoint/2010/main" val="644134385"/>
              </p:ext>
            </p:extLst>
          </p:nvPr>
        </p:nvGraphicFramePr>
        <p:xfrm>
          <a:off x="465389" y="1509202"/>
          <a:ext cx="8305801" cy="1948034"/>
        </p:xfrm>
        <a:graphic>
          <a:graphicData uri="http://schemas.openxmlformats.org/drawingml/2006/table">
            <a:tbl>
              <a:tblPr>
                <a:effectLst/>
              </a:tblPr>
              <a:tblGrid>
                <a:gridCol w="4604101"/>
                <a:gridCol w="925425"/>
                <a:gridCol w="925425"/>
                <a:gridCol w="925425"/>
                <a:gridCol w="925425"/>
              </a:tblGrid>
              <a:tr h="321392">
                <a:tc>
                  <a:txBody>
                    <a:bodyPr/>
                    <a:lstStyle/>
                    <a:p>
                      <a:pPr marL="0" algn="l" defTabSz="914400" rtl="0" eaLnBrk="1" fontAlgn="b" latinLnBrk="0" hangingPunct="1"/>
                      <a:endParaRPr lang="en-US" sz="1600" b="0" i="0" u="none" strike="noStrike" kern="1200" dirty="0">
                        <a:solidFill>
                          <a:srgbClr val="000000"/>
                        </a:solidFill>
                        <a:latin typeface="Calibri"/>
                        <a:ea typeface="+mn-ea"/>
                        <a:cs typeface="+mn-cs"/>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i="0" u="none" strike="noStrike" dirty="0" smtClean="0">
                          <a:solidFill>
                            <a:schemeClr val="tx1"/>
                          </a:solidFill>
                          <a:effectLst/>
                          <a:latin typeface="+mn-lt"/>
                        </a:rPr>
                        <a:t>BH1</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i="0" u="none" strike="noStrike" dirty="0" smtClean="0">
                          <a:solidFill>
                            <a:schemeClr val="tx1"/>
                          </a:solidFill>
                          <a:effectLst/>
                          <a:latin typeface="+mn-lt"/>
                        </a:rPr>
                        <a:t>BH2</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u="none" strike="noStrike" dirty="0" smtClean="0">
                          <a:solidFill>
                            <a:schemeClr val="tx1"/>
                          </a:solidFill>
                          <a:effectLst/>
                        </a:rPr>
                        <a:t>BH3</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fontAlgn="b"/>
                      <a:r>
                        <a:rPr lang="en-US" sz="1200" b="1" u="none" strike="noStrike" dirty="0" smtClean="0">
                          <a:solidFill>
                            <a:schemeClr val="tx1"/>
                          </a:solidFill>
                          <a:effectLst/>
                        </a:rPr>
                        <a:t>NBH</a:t>
                      </a:r>
                      <a:endParaRPr lang="en-US" sz="1200" b="1" i="0" u="none" strike="noStrike" dirty="0">
                        <a:solidFill>
                          <a:schemeClr val="tx1"/>
                        </a:solidFill>
                        <a:effectLst/>
                        <a:latin typeface="+mn-lt"/>
                      </a:endParaRPr>
                    </a:p>
                  </a:txBody>
                  <a:tcPr marT="45711" marB="45711" anchor="ctr" horzOverflow="overflow">
                    <a:lnL w="12700" cap="flat" cmpd="sng" algn="ctr">
                      <a:solidFill>
                        <a:srgbClr val="5469A2"/>
                      </a:solidFill>
                      <a:prstDash val="solid"/>
                      <a:round/>
                      <a:headEnd type="none" w="med" len="med"/>
                      <a:tailEnd type="none" w="med" len="med"/>
                    </a:lnL>
                    <a:lnR w="12700" cap="flat" cmpd="sng" algn="ctr">
                      <a:solidFill>
                        <a:srgbClr val="5469A2"/>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ERS-10</a:t>
                      </a:r>
                      <a:r>
                        <a:rPr lang="en-US" sz="1600" b="0" i="0" u="none" strike="noStrike" kern="1200" baseline="0" dirty="0" smtClean="0">
                          <a:solidFill>
                            <a:srgbClr val="000000"/>
                          </a:solidFill>
                          <a:latin typeface="Calibri"/>
                          <a:ea typeface="+mn-ea"/>
                          <a:cs typeface="+mn-cs"/>
                        </a:rPr>
                        <a:t> </a:t>
                      </a:r>
                      <a:r>
                        <a:rPr lang="en-US" sz="1600" b="0" i="0" u="none" strike="noStrike" kern="1200" dirty="0" smtClean="0">
                          <a:solidFill>
                            <a:srgbClr val="000000"/>
                          </a:solidFill>
                          <a:latin typeface="Calibri"/>
                          <a:ea typeface="+mn-ea"/>
                          <a:cs typeface="+mn-cs"/>
                        </a:rPr>
                        <a:t>MW Procured </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598.139</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576.648</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570.842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539.822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ERS-30</a:t>
                      </a:r>
                      <a:r>
                        <a:rPr lang="en-US" sz="1600" b="0" i="0" u="none" strike="noStrike" kern="1200" baseline="0" dirty="0" smtClean="0">
                          <a:solidFill>
                            <a:srgbClr val="000000"/>
                          </a:solidFill>
                          <a:latin typeface="Calibri"/>
                          <a:ea typeface="+mn-ea"/>
                          <a:cs typeface="+mn-cs"/>
                        </a:rPr>
                        <a:t> </a:t>
                      </a:r>
                      <a:r>
                        <a:rPr lang="en-US" sz="1600" b="0" i="0" u="none" strike="noStrike" kern="1200" dirty="0" smtClean="0">
                          <a:solidFill>
                            <a:srgbClr val="000000"/>
                          </a:solidFill>
                          <a:latin typeface="Calibri"/>
                          <a:ea typeface="+mn-ea"/>
                          <a:cs typeface="+mn-cs"/>
                        </a:rPr>
                        <a:t>MW Procured </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349.356</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347.416</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310.620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kern="1200" dirty="0">
                          <a:solidFill>
                            <a:schemeClr val="tx1"/>
                          </a:solidFill>
                          <a:effectLst/>
                          <a:latin typeface="+mj-lt"/>
                          <a:ea typeface="Calibri"/>
                          <a:cs typeface="Times New Roman"/>
                        </a:rPr>
                        <a:t>275.695</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Total MW Procured</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947.495</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924.064</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881.462</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kern="1200" dirty="0">
                          <a:solidFill>
                            <a:schemeClr val="tx1"/>
                          </a:solidFill>
                          <a:effectLst/>
                          <a:latin typeface="+mj-lt"/>
                          <a:ea typeface="Calibri"/>
                          <a:cs typeface="Times New Roman"/>
                        </a:rPr>
                        <a:t>815.517</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03193">
                <a:tc>
                  <a:txBody>
                    <a:bodyPr/>
                    <a:lstStyle/>
                    <a:p>
                      <a:pPr marL="0" algn="l" defTabSz="914400" rtl="0" eaLnBrk="1" fontAlgn="b" latinLnBrk="0" hangingPunct="1"/>
                      <a:r>
                        <a:rPr lang="en-US" sz="1600" b="0" i="0" u="none" strike="noStrike" kern="1200" dirty="0" smtClean="0">
                          <a:solidFill>
                            <a:srgbClr val="000000"/>
                          </a:solidFill>
                          <a:latin typeface="Calibri"/>
                          <a:ea typeface="+mn-ea"/>
                          <a:cs typeface="+mn-cs"/>
                        </a:rPr>
                        <a:t>Clearing Price</a:t>
                      </a:r>
                    </a:p>
                  </a:txBody>
                  <a:tcPr marL="27432" marR="27432" marT="7428" marB="0" anchor="ctr">
                    <a:lnL w="12700" cap="flat" cmpd="sng" algn="ctr">
                      <a:solidFill>
                        <a:srgbClr val="5469A2"/>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5469A2"/>
                      </a:solidFill>
                      <a:prstDash val="solid"/>
                      <a:round/>
                      <a:headEnd type="none" w="med" len="med"/>
                      <a:tailEnd type="none" w="med" len="med"/>
                    </a:lnT>
                    <a:lnB w="12700" cap="flat" cmpd="sng" algn="ctr">
                      <a:solidFill>
                        <a:srgbClr val="5469A2"/>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$15.61</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$2.63</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$11.10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200" b="0" dirty="0">
                          <a:solidFill>
                            <a:schemeClr val="tx1"/>
                          </a:solidFill>
                          <a:effectLst/>
                          <a:latin typeface="+mj-lt"/>
                          <a:ea typeface="Calibri"/>
                          <a:cs typeface="Times New Roman"/>
                        </a:rPr>
                        <a:t>$3.00</a:t>
                      </a:r>
                    </a:p>
                  </a:txBody>
                  <a:tcPr marL="27305" marR="27305"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
        <p:nvSpPr>
          <p:cNvPr id="13" name="TextBox 12"/>
          <p:cNvSpPr txBox="1"/>
          <p:nvPr/>
        </p:nvSpPr>
        <p:spPr>
          <a:xfrm>
            <a:off x="465389" y="3731672"/>
            <a:ext cx="8001000" cy="738664"/>
          </a:xfrm>
          <a:prstGeom prst="rect">
            <a:avLst/>
          </a:prstGeom>
          <a:noFill/>
        </p:spPr>
        <p:txBody>
          <a:bodyPr wrap="square" rtlCol="0">
            <a:spAutoFit/>
          </a:bodyPr>
          <a:lstStyle/>
          <a:p>
            <a:r>
              <a:rPr lang="en-US" sz="1050" dirty="0" smtClean="0">
                <a:latin typeface="Calibri" pitchFamily="34" charset="0"/>
                <a:cs typeface="Calibri" pitchFamily="34" charset="0"/>
              </a:rPr>
              <a:t>BH1 - Business Hours 1          	HE 0900 through 1300, Monday thru Friday except ERCOT Holidays</a:t>
            </a:r>
          </a:p>
          <a:p>
            <a:r>
              <a:rPr lang="en-US" sz="1050" dirty="0" smtClean="0">
                <a:latin typeface="Calibri" pitchFamily="34" charset="0"/>
                <a:cs typeface="Calibri" pitchFamily="34" charset="0"/>
              </a:rPr>
              <a:t>BH2 - Business Hours 2          	HE 1400 through 1600, Monday thru Friday except ERCOT Holidays </a:t>
            </a:r>
          </a:p>
          <a:p>
            <a:r>
              <a:rPr lang="en-US" sz="1050" dirty="0" smtClean="0">
                <a:latin typeface="Calibri" pitchFamily="34" charset="0"/>
                <a:cs typeface="Calibri" pitchFamily="34" charset="0"/>
              </a:rPr>
              <a:t>BH3 - Business Hours 3          	HE 1700 through 2000, Monday thru Friday except ERCOT Holidays</a:t>
            </a:r>
          </a:p>
          <a:p>
            <a:r>
              <a:rPr lang="en-US" sz="1050" dirty="0" smtClean="0">
                <a:latin typeface="Calibri" pitchFamily="34" charset="0"/>
                <a:cs typeface="Calibri" pitchFamily="34" charset="0"/>
              </a:rPr>
              <a:t>NBH - Non-Business Hours     	All other hours</a:t>
            </a:r>
            <a:endParaRPr lang="en-US" sz="1050" dirty="0">
              <a:latin typeface="Calibri" pitchFamily="34" charset="0"/>
              <a:cs typeface="Calibri" pitchFamily="34" charset="0"/>
            </a:endParaRPr>
          </a:p>
        </p:txBody>
      </p:sp>
    </p:spTree>
    <p:extLst>
      <p:ext uri="{BB962C8B-B14F-4D97-AF65-F5344CB8AC3E}">
        <p14:creationId xmlns:p14="http://schemas.microsoft.com/office/powerpoint/2010/main" val="1625294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Reliability Services – </a:t>
            </a:r>
            <a:r>
              <a:rPr lang="en-US" dirty="0" smtClean="0">
                <a:solidFill>
                  <a:srgbClr val="C00000"/>
                </a:solidFill>
              </a:rPr>
              <a:t>April 2015</a:t>
            </a:r>
            <a:endParaRPr lang="en-US" dirty="0" smtClean="0"/>
          </a:p>
        </p:txBody>
      </p:sp>
      <p:sp>
        <p:nvSpPr>
          <p:cNvPr id="8" name="AutoShape 39"/>
          <p:cNvSpPr>
            <a:spLocks noChangeArrowheads="1"/>
          </p:cNvSpPr>
          <p:nvPr/>
        </p:nvSpPr>
        <p:spPr bwMode="auto">
          <a:xfrm>
            <a:off x="342900" y="885825"/>
            <a:ext cx="4495800" cy="32766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3368881018"/>
              </p:ext>
            </p:extLst>
          </p:nvPr>
        </p:nvGraphicFramePr>
        <p:xfrm>
          <a:off x="495300" y="1035479"/>
          <a:ext cx="4191000" cy="3003121"/>
        </p:xfrm>
        <a:graphic>
          <a:graphicData uri="http://schemas.openxmlformats.org/drawingml/2006/table">
            <a:tbl>
              <a:tblPr/>
              <a:tblGrid>
                <a:gridCol w="3124200"/>
                <a:gridCol w="1066800"/>
              </a:tblGrid>
              <a:tr h="322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Reliability Unit Commitment (RUC)</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RUC Make-Whole Payments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RUC Clawback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246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Times New Roman" charset="0"/>
                          <a:cs typeface="Arial" charset="0"/>
                        </a:rPr>
                        <a:t>RUC Commitment Settlement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1929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4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Capacity Short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a:t>
                      </a: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Make-Whole Uplift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RUC Commitment Cost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chemeClr val="tx1"/>
                          </a:solidFill>
                          <a:effectLst/>
                          <a:latin typeface="Arial" charset="0"/>
                        </a:rPr>
                        <a:t>$</a:t>
                      </a:r>
                      <a:r>
                        <a:rPr kumimoji="0" lang="en-US" sz="1200" b="1"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51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rgbClr val="0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RUC Decommitment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TextBox 6"/>
          <p:cNvSpPr txBox="1"/>
          <p:nvPr/>
        </p:nvSpPr>
        <p:spPr>
          <a:xfrm>
            <a:off x="2049864" y="4381500"/>
            <a:ext cx="5124659" cy="1600438"/>
          </a:xfrm>
          <a:prstGeom prst="rect">
            <a:avLst/>
          </a:prstGeom>
          <a:noFill/>
          <a:ln w="19050">
            <a:solidFill>
              <a:srgbClr val="C00000"/>
            </a:solidFill>
          </a:ln>
        </p:spPr>
        <p:txBody>
          <a:bodyPr wrap="square" rtlCol="0">
            <a:spAutoFit/>
          </a:bodyPr>
          <a:lstStyle/>
          <a:p>
            <a:r>
              <a:rPr lang="en-US" sz="1400" dirty="0"/>
              <a:t>RUC </a:t>
            </a:r>
            <a:r>
              <a:rPr lang="en-US" sz="1400" dirty="0" smtClean="0"/>
              <a:t>Make-Whole Payments remained at $0.00M in April. RUC Clawback Charges were $0.00M.</a:t>
            </a:r>
          </a:p>
          <a:p>
            <a:endParaRPr lang="en-US" sz="1400" dirty="0" smtClean="0"/>
          </a:p>
          <a:p>
            <a:r>
              <a:rPr lang="en-US" sz="1400" dirty="0" smtClean="0"/>
              <a:t>There was $0.00M allocated </a:t>
            </a:r>
            <a:r>
              <a:rPr lang="en-US" sz="1400" dirty="0"/>
              <a:t>directly to load </a:t>
            </a:r>
            <a:r>
              <a:rPr lang="en-US" sz="1400" dirty="0" smtClean="0"/>
              <a:t>in April 2015, </a:t>
            </a:r>
            <a:r>
              <a:rPr lang="en-US" sz="1400" dirty="0"/>
              <a:t>compared to: </a:t>
            </a:r>
            <a:r>
              <a:rPr lang="en-US" sz="1400" dirty="0" smtClean="0"/>
              <a:t> </a:t>
            </a:r>
          </a:p>
          <a:p>
            <a:pPr marL="285750" indent="-285750">
              <a:buFont typeface="Arial" pitchFamily="34" charset="0"/>
              <a:buChar char="•"/>
            </a:pPr>
            <a:r>
              <a:rPr lang="en-US" sz="1400" dirty="0" smtClean="0"/>
              <a:t>$0.00M in March 2015</a:t>
            </a:r>
            <a:endParaRPr lang="en-US" sz="1400" dirty="0"/>
          </a:p>
          <a:p>
            <a:pPr marL="285750" indent="-285750">
              <a:buFont typeface="Arial" pitchFamily="34" charset="0"/>
              <a:buChar char="•"/>
            </a:pPr>
            <a:r>
              <a:rPr lang="en-US" sz="1400" dirty="0" smtClean="0"/>
              <a:t>$0.00M in April 2014</a:t>
            </a:r>
            <a:endParaRPr lang="en-US" sz="1400"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487" y="1257300"/>
            <a:ext cx="3818713" cy="214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263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dirty="0" smtClean="0"/>
              <a:t>Capacity Services – </a:t>
            </a:r>
            <a:r>
              <a:rPr lang="en-US" dirty="0">
                <a:solidFill>
                  <a:srgbClr val="C00000"/>
                </a:solidFill>
              </a:rPr>
              <a:t>April 2015</a:t>
            </a:r>
            <a:endParaRPr lang="en-US" sz="4000" b="1" dirty="0" smtClean="0"/>
          </a:p>
        </p:txBody>
      </p:sp>
      <p:sp>
        <p:nvSpPr>
          <p:cNvPr id="8" name="AutoShape 39"/>
          <p:cNvSpPr>
            <a:spLocks noChangeArrowheads="1"/>
          </p:cNvSpPr>
          <p:nvPr/>
        </p:nvSpPr>
        <p:spPr bwMode="auto">
          <a:xfrm>
            <a:off x="2286000" y="776585"/>
            <a:ext cx="4495800" cy="30480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3961388402"/>
              </p:ext>
            </p:extLst>
          </p:nvPr>
        </p:nvGraphicFramePr>
        <p:xfrm>
          <a:off x="2438400" y="861950"/>
          <a:ext cx="4191000" cy="2801738"/>
        </p:xfrm>
        <a:graphic>
          <a:graphicData uri="http://schemas.openxmlformats.org/drawingml/2006/table">
            <a:tbl>
              <a:tblPr/>
              <a:tblGrid>
                <a:gridCol w="3124200"/>
                <a:gridCol w="1066800"/>
              </a:tblGrid>
              <a:tr h="3224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Capacity Services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Regulation Up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$4.21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Regulation Down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$2.49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Responsive Reserve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$19.73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Non-Spinning Reserve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$5.47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Black Start Service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$0.61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Voltage Services - Reactive Power</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Voltage Services - Lost Opportunity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$32.51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TextBox 9"/>
          <p:cNvSpPr txBox="1"/>
          <p:nvPr/>
        </p:nvSpPr>
        <p:spPr>
          <a:xfrm>
            <a:off x="1600200" y="4051518"/>
            <a:ext cx="5867400" cy="1169551"/>
          </a:xfrm>
          <a:prstGeom prst="rect">
            <a:avLst/>
          </a:prstGeom>
          <a:noFill/>
          <a:ln w="19050">
            <a:solidFill>
              <a:srgbClr val="C00000"/>
            </a:solidFill>
          </a:ln>
        </p:spPr>
        <p:txBody>
          <a:bodyPr wrap="square" rtlCol="0">
            <a:spAutoFit/>
          </a:bodyPr>
          <a:lstStyle/>
          <a:p>
            <a:r>
              <a:rPr lang="en-US" sz="1400" dirty="0"/>
              <a:t>Capacity Services costs </a:t>
            </a:r>
            <a:r>
              <a:rPr lang="en-US" sz="1400" dirty="0" smtClean="0"/>
              <a:t>decreased from last month and from April 2014.  </a:t>
            </a:r>
          </a:p>
          <a:p>
            <a:endParaRPr lang="en-US" sz="1400" dirty="0" smtClean="0"/>
          </a:p>
          <a:p>
            <a:r>
              <a:rPr lang="en-US" sz="1400" dirty="0" smtClean="0"/>
              <a:t>April 2015 </a:t>
            </a:r>
            <a:r>
              <a:rPr lang="en-US" sz="1400" dirty="0"/>
              <a:t>cost was </a:t>
            </a:r>
            <a:r>
              <a:rPr lang="en-US" sz="1400" dirty="0" smtClean="0"/>
              <a:t>$</a:t>
            </a:r>
            <a:r>
              <a:rPr lang="en-US" sz="1400" dirty="0" smtClean="0">
                <a:latin typeface="Arial" charset="0"/>
              </a:rPr>
              <a:t>32.51</a:t>
            </a:r>
            <a:r>
              <a:rPr lang="en-US" sz="1400" dirty="0" smtClean="0"/>
              <a:t>M</a:t>
            </a:r>
            <a:r>
              <a:rPr lang="en-US" sz="1400" dirty="0"/>
              <a:t>, compared to: </a:t>
            </a:r>
          </a:p>
          <a:p>
            <a:pPr marL="285750" indent="-285750">
              <a:buFont typeface="Arial" pitchFamily="34" charset="0"/>
              <a:buChar char="•"/>
            </a:pPr>
            <a:r>
              <a:rPr lang="en-US" sz="1400" dirty="0" smtClean="0"/>
              <a:t>A charge of $34.23M in March 2015</a:t>
            </a:r>
          </a:p>
          <a:p>
            <a:pPr marL="285750" indent="-285750">
              <a:buFont typeface="Arial" pitchFamily="34" charset="0"/>
              <a:buChar char="•"/>
            </a:pPr>
            <a:r>
              <a:rPr lang="en-US" sz="1400" dirty="0" smtClean="0"/>
              <a:t>A charge of $</a:t>
            </a:r>
            <a:r>
              <a:rPr lang="en-US" sz="1400" dirty="0" smtClean="0">
                <a:latin typeface="Arial" charset="0"/>
              </a:rPr>
              <a:t>44.12</a:t>
            </a:r>
            <a:r>
              <a:rPr lang="en-US" sz="1400" dirty="0" smtClean="0"/>
              <a:t>M in April 2014</a:t>
            </a:r>
            <a:endParaRPr lang="en-US" sz="1400" dirty="0"/>
          </a:p>
        </p:txBody>
      </p:sp>
    </p:spTree>
    <p:extLst>
      <p:ext uri="{BB962C8B-B14F-4D97-AF65-F5344CB8AC3E}">
        <p14:creationId xmlns:p14="http://schemas.microsoft.com/office/powerpoint/2010/main" val="145609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Energy Settlement – </a:t>
            </a:r>
            <a:r>
              <a:rPr lang="en-US" dirty="0">
                <a:solidFill>
                  <a:srgbClr val="C00000"/>
                </a:solidFill>
              </a:rPr>
              <a:t>April 2015</a:t>
            </a:r>
            <a:endParaRPr lang="en-US" dirty="0" smtClean="0"/>
          </a:p>
        </p:txBody>
      </p:sp>
      <p:sp>
        <p:nvSpPr>
          <p:cNvPr id="8" name="AutoShape 39"/>
          <p:cNvSpPr>
            <a:spLocks noChangeArrowheads="1"/>
          </p:cNvSpPr>
          <p:nvPr/>
        </p:nvSpPr>
        <p:spPr bwMode="auto">
          <a:xfrm>
            <a:off x="247650" y="815242"/>
            <a:ext cx="4086225" cy="2823307"/>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2246731216"/>
              </p:ext>
            </p:extLst>
          </p:nvPr>
        </p:nvGraphicFramePr>
        <p:xfrm>
          <a:off x="377057" y="868170"/>
          <a:ext cx="3804417" cy="2632267"/>
        </p:xfrm>
        <a:graphic>
          <a:graphicData uri="http://schemas.openxmlformats.org/drawingml/2006/table">
            <a:tbl>
              <a:tblPr/>
              <a:tblGrid>
                <a:gridCol w="2954296"/>
                <a:gridCol w="850121"/>
              </a:tblGrid>
              <a:tr h="28418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Day-Ahead Market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3503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Purchases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$313.99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Point to Point Obligation Purchases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$19.39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RMR Day-Ahead Revenue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Energy Sales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($309.53)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627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Congestion Rent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$23.85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597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383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Market Make-Whole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($0.11)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2" name="AutoShape 39"/>
          <p:cNvSpPr>
            <a:spLocks noChangeArrowheads="1"/>
          </p:cNvSpPr>
          <p:nvPr/>
        </p:nvSpPr>
        <p:spPr bwMode="auto">
          <a:xfrm>
            <a:off x="4391025" y="809625"/>
            <a:ext cx="4495800" cy="44196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13" name="Group 41"/>
          <p:cNvGraphicFramePr>
            <a:graphicFrameLocks/>
          </p:cNvGraphicFramePr>
          <p:nvPr>
            <p:extLst>
              <p:ext uri="{D42A27DB-BD31-4B8C-83A1-F6EECF244321}">
                <p14:modId xmlns:p14="http://schemas.microsoft.com/office/powerpoint/2010/main" val="225682739"/>
              </p:ext>
            </p:extLst>
          </p:nvPr>
        </p:nvGraphicFramePr>
        <p:xfrm>
          <a:off x="4524484" y="895350"/>
          <a:ext cx="4219466" cy="4182445"/>
        </p:xfrm>
        <a:graphic>
          <a:graphicData uri="http://schemas.openxmlformats.org/drawingml/2006/table">
            <a:tbl>
              <a:tblPr/>
              <a:tblGrid>
                <a:gridCol w="3357837"/>
                <a:gridCol w="861629"/>
              </a:tblGrid>
              <a:tr h="299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Real-Time Market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526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Resource Node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($351.33)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Load Zone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$495.24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Energy Imbalance at a Hub</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($131.20)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 Time Congestion from Self Schedules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$0.44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6448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Block Load Transfers and DC Ties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   ($1.71)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48233">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Impact to Revenue Neutrality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$11.44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815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70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Emergency Energy Payments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($0.06)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Base Point Deviation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$0.18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191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Real-Time Metered Generation </a:t>
                      </a:r>
                      <a:r>
                        <a:rPr kumimoji="0" lang="en-US" sz="1050" b="0" i="0" u="none" strike="noStrike" cap="none" normalizeH="0" baseline="0" dirty="0" smtClean="0">
                          <a:ln>
                            <a:noFill/>
                          </a:ln>
                          <a:solidFill>
                            <a:schemeClr val="tx1"/>
                          </a:solidFill>
                          <a:effectLst/>
                          <a:latin typeface="Arial" charset="0"/>
                          <a:ea typeface="Times New Roman" charset="0"/>
                          <a:cs typeface="Arial" charset="0"/>
                        </a:rPr>
                        <a:t>(MWh in millions)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24.57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Rectangle 9"/>
          <p:cNvSpPr/>
          <p:nvPr/>
        </p:nvSpPr>
        <p:spPr>
          <a:xfrm>
            <a:off x="360613" y="4131233"/>
            <a:ext cx="3782761" cy="738664"/>
          </a:xfrm>
          <a:prstGeom prst="rect">
            <a:avLst/>
          </a:prstGeom>
          <a:noFill/>
          <a:ln w="19050">
            <a:solidFill>
              <a:srgbClr val="C00000"/>
            </a:solidFill>
          </a:ln>
        </p:spPr>
        <p:txBody>
          <a:bodyPr wrap="square">
            <a:spAutoFit/>
          </a:bodyPr>
          <a:lstStyle/>
          <a:p>
            <a:r>
              <a:rPr lang="en-US" sz="1400" dirty="0" smtClean="0"/>
              <a:t>Both </a:t>
            </a:r>
            <a:r>
              <a:rPr lang="en-US" sz="1400" dirty="0"/>
              <a:t>Day-Ahead Market </a:t>
            </a:r>
            <a:r>
              <a:rPr lang="en-US" sz="1400" dirty="0" smtClean="0"/>
              <a:t>and </a:t>
            </a:r>
            <a:r>
              <a:rPr lang="en-US" sz="1400" dirty="0"/>
              <a:t>Real-Time Market energy </a:t>
            </a:r>
            <a:r>
              <a:rPr lang="en-US" sz="1400" dirty="0" smtClean="0"/>
              <a:t>settlement activity decreased from last month and from April 2014.</a:t>
            </a:r>
            <a:endParaRPr lang="en-US" sz="1400" dirty="0"/>
          </a:p>
        </p:txBody>
      </p:sp>
    </p:spTree>
    <p:extLst>
      <p:ext uri="{BB962C8B-B14F-4D97-AF65-F5344CB8AC3E}">
        <p14:creationId xmlns:p14="http://schemas.microsoft.com/office/powerpoint/2010/main" val="2620235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Congestion Revenue Rights (CRR) – </a:t>
            </a:r>
            <a:r>
              <a:rPr lang="en-US" dirty="0">
                <a:solidFill>
                  <a:srgbClr val="C00000"/>
                </a:solidFill>
              </a:rPr>
              <a:t>April 2015</a:t>
            </a:r>
            <a:endParaRPr lang="en-US" b="1" dirty="0" smtClean="0"/>
          </a:p>
        </p:txBody>
      </p:sp>
      <p:sp>
        <p:nvSpPr>
          <p:cNvPr id="8" name="AutoShape 39"/>
          <p:cNvSpPr>
            <a:spLocks noChangeArrowheads="1"/>
          </p:cNvSpPr>
          <p:nvPr/>
        </p:nvSpPr>
        <p:spPr bwMode="auto">
          <a:xfrm>
            <a:off x="351089" y="673131"/>
            <a:ext cx="4897186" cy="5356194"/>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1029840788"/>
              </p:ext>
            </p:extLst>
          </p:nvPr>
        </p:nvGraphicFramePr>
        <p:xfrm>
          <a:off x="601973" y="744192"/>
          <a:ext cx="4408177" cy="5207306"/>
        </p:xfrm>
        <a:graphic>
          <a:graphicData uri="http://schemas.openxmlformats.org/drawingml/2006/table">
            <a:tbl>
              <a:tblPr/>
              <a:tblGrid>
                <a:gridCol w="3484252"/>
                <a:gridCol w="923925"/>
              </a:tblGrid>
              <a:tr h="3091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8321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Annual Auction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($24.51)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Monthly Auction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($7.10)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09156">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Times New Roman" charset="0"/>
                          <a:cs typeface="Arial" charset="0"/>
                        </a:rPr>
                        <a:t>Total Auction Revenue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Arial" charset="0"/>
                          <a:ea typeface="+mn-ea"/>
                          <a:cs typeface="+mn-cs"/>
                        </a:rPr>
                        <a:t>($31.61)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80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4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($22.63)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Short-Charges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 $0.76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($0.76)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4805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Short-Charges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CRR Funding</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($22.63)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normalizeH="0" baseline="0" dirty="0" smtClean="0">
                        <a:ln>
                          <a:noFill/>
                        </a:ln>
                        <a:solidFill>
                          <a:srgbClr val="C00000"/>
                        </a:solidFill>
                        <a:effectLst/>
                        <a:latin typeface="Arial" charset="0"/>
                        <a:ea typeface="+mn-ea"/>
                        <a:cs typeface="+mn-cs"/>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kern="1200" cap="none" normalizeH="0" baseline="0" dirty="0" smtClean="0">
                        <a:ln>
                          <a:noFill/>
                        </a:ln>
                        <a:solidFill>
                          <a:schemeClr val="tx1"/>
                        </a:solidFill>
                        <a:effectLst/>
                        <a:latin typeface="Arial" charset="0"/>
                        <a:ea typeface="+mn-ea"/>
                        <a:cs typeface="+mn-cs"/>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59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Day-Ahead Point to Point Obligations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$19.39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59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normalizeH="0" baseline="0" dirty="0" smtClean="0">
                          <a:ln>
                            <a:noFill/>
                          </a:ln>
                          <a:solidFill>
                            <a:schemeClr val="tx1"/>
                          </a:solidFill>
                          <a:effectLst/>
                          <a:latin typeface="Arial" charset="0"/>
                          <a:ea typeface="+mn-ea"/>
                          <a:cs typeface="+mn-cs"/>
                        </a:rPr>
                        <a:t>($12.41)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910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Net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$6.98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6" name="TextBox 5"/>
          <p:cNvSpPr txBox="1"/>
          <p:nvPr/>
        </p:nvSpPr>
        <p:spPr>
          <a:xfrm>
            <a:off x="5438776" y="1047298"/>
            <a:ext cx="3400424" cy="1815882"/>
          </a:xfrm>
          <a:prstGeom prst="rect">
            <a:avLst/>
          </a:prstGeom>
          <a:noFill/>
          <a:ln w="19050">
            <a:solidFill>
              <a:srgbClr val="C00000"/>
            </a:solidFill>
          </a:ln>
        </p:spPr>
        <p:txBody>
          <a:bodyPr wrap="square" rtlCol="0">
            <a:spAutoFit/>
          </a:bodyPr>
          <a:lstStyle/>
          <a:p>
            <a:r>
              <a:rPr lang="en-US" sz="1400" dirty="0"/>
              <a:t>Congestion Revenue Rights </a:t>
            </a:r>
            <a:r>
              <a:rPr lang="en-US" sz="1400" dirty="0" smtClean="0"/>
              <a:t>settlement payments were </a:t>
            </a:r>
            <a:r>
              <a:rPr lang="en-US" sz="1400" dirty="0"/>
              <a:t>fully funded and excess funds were </a:t>
            </a:r>
            <a:r>
              <a:rPr lang="en-US" sz="1400" dirty="0" smtClean="0"/>
              <a:t>deposited into the CRR Balancing Account Fund.  </a:t>
            </a:r>
            <a:endParaRPr lang="en-US" sz="1400" dirty="0" smtClean="0">
              <a:solidFill>
                <a:srgbClr val="FF0000"/>
              </a:solidFill>
            </a:endParaRPr>
          </a:p>
          <a:p>
            <a:pPr lvl="1"/>
            <a:endParaRPr lang="en-US" sz="1400" dirty="0">
              <a:solidFill>
                <a:srgbClr val="FF0000"/>
              </a:solidFill>
            </a:endParaRPr>
          </a:p>
          <a:p>
            <a:r>
              <a:rPr lang="en-US" sz="1400" dirty="0" smtClean="0"/>
              <a:t>Point </a:t>
            </a:r>
            <a:r>
              <a:rPr lang="en-US" sz="1400" dirty="0"/>
              <a:t>to Point Obligations settled with a net </a:t>
            </a:r>
            <a:r>
              <a:rPr lang="en-US" sz="1400" dirty="0" smtClean="0"/>
              <a:t>charge of $</a:t>
            </a:r>
            <a:r>
              <a:rPr lang="en-US" sz="1400" dirty="0" smtClean="0">
                <a:latin typeface="Arial" charset="0"/>
              </a:rPr>
              <a:t>6.98</a:t>
            </a:r>
            <a:r>
              <a:rPr lang="en-US" sz="1400" dirty="0" smtClean="0"/>
              <a:t>M compared to a net charge of $</a:t>
            </a:r>
            <a:r>
              <a:rPr lang="en-US" sz="1400" dirty="0" smtClean="0">
                <a:latin typeface="Arial" charset="0"/>
              </a:rPr>
              <a:t>0.78</a:t>
            </a:r>
            <a:r>
              <a:rPr lang="en-US" sz="1400" dirty="0" smtClean="0"/>
              <a:t>M </a:t>
            </a:r>
            <a:r>
              <a:rPr lang="en-US" sz="1400" dirty="0"/>
              <a:t>last </a:t>
            </a:r>
            <a:r>
              <a:rPr lang="en-US" sz="1400" dirty="0" smtClean="0"/>
              <a:t>month.</a:t>
            </a:r>
          </a:p>
        </p:txBody>
      </p:sp>
    </p:spTree>
    <p:extLst>
      <p:ext uri="{BB962C8B-B14F-4D97-AF65-F5344CB8AC3E}">
        <p14:creationId xmlns:p14="http://schemas.microsoft.com/office/powerpoint/2010/main" val="2130490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CRR Balancing Account </a:t>
            </a:r>
            <a:r>
              <a:rPr lang="en-US" dirty="0"/>
              <a:t>Fund – </a:t>
            </a:r>
            <a:r>
              <a:rPr lang="en-US" dirty="0">
                <a:solidFill>
                  <a:srgbClr val="C00000"/>
                </a:solidFill>
              </a:rPr>
              <a:t>April 2015</a:t>
            </a:r>
            <a:endParaRPr lang="en-US" dirty="0"/>
          </a:p>
        </p:txBody>
      </p:sp>
      <p:grpSp>
        <p:nvGrpSpPr>
          <p:cNvPr id="9" name="Group 8"/>
          <p:cNvGrpSpPr/>
          <p:nvPr/>
        </p:nvGrpSpPr>
        <p:grpSpPr>
          <a:xfrm>
            <a:off x="1695673" y="809730"/>
            <a:ext cx="5502570" cy="2628014"/>
            <a:chOff x="823803" y="838200"/>
            <a:chExt cx="5502570" cy="2628014"/>
          </a:xfrm>
        </p:grpSpPr>
        <p:sp>
          <p:nvSpPr>
            <p:cNvPr id="7" name="AutoShape 39"/>
            <p:cNvSpPr>
              <a:spLocks noChangeArrowheads="1"/>
            </p:cNvSpPr>
            <p:nvPr/>
          </p:nvSpPr>
          <p:spPr bwMode="auto">
            <a:xfrm>
              <a:off x="823803" y="838200"/>
              <a:ext cx="5502570" cy="2628014"/>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5" name="Group 41"/>
            <p:cNvGraphicFramePr>
              <a:graphicFrameLocks/>
            </p:cNvGraphicFramePr>
            <p:nvPr>
              <p:extLst>
                <p:ext uri="{D42A27DB-BD31-4B8C-83A1-F6EECF244321}">
                  <p14:modId xmlns:p14="http://schemas.microsoft.com/office/powerpoint/2010/main" val="830542096"/>
                </p:ext>
              </p:extLst>
            </p:nvPr>
          </p:nvGraphicFramePr>
          <p:xfrm>
            <a:off x="1001786" y="962131"/>
            <a:ext cx="5154465" cy="2402957"/>
          </p:xfrm>
          <a:graphic>
            <a:graphicData uri="http://schemas.openxmlformats.org/drawingml/2006/table">
              <a:tbl>
                <a:tblPr/>
                <a:tblGrid>
                  <a:gridCol w="3697805"/>
                  <a:gridCol w="1456660"/>
                </a:tblGrid>
                <a:tr h="34108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CRR Balancing Account Fund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9465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Beginning Balance for the Month</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$6.72</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CRR Balancing Account Credit Total</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$1.98</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CRR PTP Option Award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$0.05</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Day-Ahead CRR Short-Charges Refunded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($0.76)</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680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Total Fund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dirty="0" smtClean="0"/>
                          <a:t>$7.99</a:t>
                        </a:r>
                        <a:endParaRPr lang="en-US" sz="105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grpSp>
      <p:sp>
        <p:nvSpPr>
          <p:cNvPr id="10" name="TextBox 9"/>
          <p:cNvSpPr txBox="1"/>
          <p:nvPr/>
        </p:nvSpPr>
        <p:spPr>
          <a:xfrm>
            <a:off x="1435395" y="3842665"/>
            <a:ext cx="6188149" cy="1815882"/>
          </a:xfrm>
          <a:prstGeom prst="rect">
            <a:avLst/>
          </a:prstGeom>
          <a:noFill/>
          <a:ln w="19050">
            <a:solidFill>
              <a:srgbClr val="C00000"/>
            </a:solidFill>
          </a:ln>
        </p:spPr>
        <p:txBody>
          <a:bodyPr wrap="square" rtlCol="0">
            <a:spAutoFit/>
          </a:bodyPr>
          <a:lstStyle/>
          <a:p>
            <a:r>
              <a:rPr lang="en-US" sz="1400" dirty="0" smtClean="0"/>
              <a:t>ERCOT implemented the rolling CRR Balancing Account Fund beginning with Operating Month December 2014.  The month of April 2015 closed with $1,270,628  in excess Day-Ahead congestion rent which was deposited into the Fund.</a:t>
            </a:r>
          </a:p>
          <a:p>
            <a:endParaRPr lang="en-US" sz="1400" dirty="0"/>
          </a:p>
          <a:p>
            <a:r>
              <a:rPr lang="en-US" sz="1400" dirty="0" smtClean="0"/>
              <a:t>As of April 2015, the amount available in the CRR Balancing Account Fund is $7,988,176. </a:t>
            </a:r>
          </a:p>
          <a:p>
            <a:endParaRPr lang="en-US" sz="1400" dirty="0"/>
          </a:p>
        </p:txBody>
      </p:sp>
    </p:spTree>
    <p:extLst>
      <p:ext uri="{BB962C8B-B14F-4D97-AF65-F5344CB8AC3E}">
        <p14:creationId xmlns:p14="http://schemas.microsoft.com/office/powerpoint/2010/main" val="3398014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Revenue Neutrality – </a:t>
            </a:r>
            <a:r>
              <a:rPr lang="en-US" dirty="0">
                <a:solidFill>
                  <a:srgbClr val="C00000"/>
                </a:solidFill>
              </a:rPr>
              <a:t>April 2015</a:t>
            </a:r>
            <a:endParaRPr lang="en-US" dirty="0" smtClean="0"/>
          </a:p>
        </p:txBody>
      </p:sp>
      <p:sp>
        <p:nvSpPr>
          <p:cNvPr id="8" name="AutoShape 39"/>
          <p:cNvSpPr>
            <a:spLocks noChangeArrowheads="1"/>
          </p:cNvSpPr>
          <p:nvPr/>
        </p:nvSpPr>
        <p:spPr bwMode="auto">
          <a:xfrm>
            <a:off x="352425" y="838200"/>
            <a:ext cx="6858000" cy="27432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4067910367"/>
              </p:ext>
            </p:extLst>
          </p:nvPr>
        </p:nvGraphicFramePr>
        <p:xfrm>
          <a:off x="504825" y="914400"/>
          <a:ext cx="6477000" cy="2519658"/>
        </p:xfrm>
        <a:graphic>
          <a:graphicData uri="http://schemas.openxmlformats.org/drawingml/2006/table">
            <a:tbl>
              <a:tblPr/>
              <a:tblGrid>
                <a:gridCol w="5608134"/>
                <a:gridCol w="868866"/>
              </a:tblGrid>
              <a:tr h="29912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Revenue Neutrality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5265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Real-Time Point to Point Obligation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($12.41)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charset="0"/>
                          <a:ea typeface="Times New Roman" charset="0"/>
                          <a:cs typeface="Arial" charset="0"/>
                        </a:rPr>
                        <a:t>Real-Time Point to Point Options and Options with Refund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Real-Time Energy Imbalance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$12.71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Real-Time Congestion from Self-Schedules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$0.44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kern="1200" cap="none" normalizeH="0" baseline="0" dirty="0" smtClean="0">
                          <a:ln>
                            <a:noFill/>
                          </a:ln>
                          <a:solidFill>
                            <a:schemeClr val="tx1"/>
                          </a:solidFill>
                          <a:effectLst/>
                          <a:latin typeface="Arial" charset="0"/>
                          <a:ea typeface="Times New Roman" charset="0"/>
                          <a:cs typeface="Arial" charset="0"/>
                        </a:rPr>
                        <a:t>DC Tie &amp; Block Load Transfer </a:t>
                      </a:r>
                      <a:r>
                        <a:rPr kumimoji="0" lang="en-US" sz="1100" b="1" i="0" u="none" strike="noStrike" cap="none" normalizeH="0" baseline="0" dirty="0" smtClean="0">
                          <a:ln>
                            <a:noFill/>
                          </a:ln>
                          <a:solidFill>
                            <a:srgbClr val="000000"/>
                          </a:solidFill>
                          <a:effectLst/>
                          <a:latin typeface="Arial" charset="0"/>
                          <a:ea typeface="Times New Roman" charset="0"/>
                          <a:cs typeface="Arial" charset="0"/>
                        </a:rPr>
                        <a:t>Settlement</a:t>
                      </a:r>
                      <a:endParaRPr kumimoji="0" lang="en-US" sz="11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($1.71)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72445">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Times New Roman" charset="0"/>
                          <a:cs typeface="Arial" charset="0"/>
                        </a:rPr>
                        <a:t>Charge to Load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$0.97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10" name="TextBox 9"/>
          <p:cNvSpPr txBox="1"/>
          <p:nvPr/>
        </p:nvSpPr>
        <p:spPr>
          <a:xfrm>
            <a:off x="304800" y="3810000"/>
            <a:ext cx="4472948" cy="1600438"/>
          </a:xfrm>
          <a:prstGeom prst="rect">
            <a:avLst/>
          </a:prstGeom>
          <a:noFill/>
          <a:ln w="19050">
            <a:solidFill>
              <a:srgbClr val="C00000"/>
            </a:solidFill>
          </a:ln>
        </p:spPr>
        <p:txBody>
          <a:bodyPr wrap="square" rtlCol="0">
            <a:spAutoFit/>
          </a:bodyPr>
          <a:lstStyle/>
          <a:p>
            <a:r>
              <a:rPr lang="en-US" sz="1400" dirty="0" smtClean="0"/>
              <a:t>Revenue Neutrality </a:t>
            </a:r>
            <a:r>
              <a:rPr lang="en-US" sz="1400" dirty="0"/>
              <a:t>charges to load </a:t>
            </a:r>
            <a:r>
              <a:rPr lang="en-US" sz="1400" dirty="0" smtClean="0"/>
              <a:t>decreased compared </a:t>
            </a:r>
            <a:r>
              <a:rPr lang="en-US" sz="1400" dirty="0"/>
              <a:t>to </a:t>
            </a:r>
            <a:r>
              <a:rPr lang="en-US" sz="1400" dirty="0" smtClean="0"/>
              <a:t>last month and decreased compared to April 2014. </a:t>
            </a:r>
            <a:endParaRPr lang="en-US" sz="1400" dirty="0"/>
          </a:p>
          <a:p>
            <a:endParaRPr lang="en-US" sz="1400" dirty="0" smtClean="0"/>
          </a:p>
          <a:p>
            <a:r>
              <a:rPr lang="en-US" sz="1400" dirty="0" smtClean="0"/>
              <a:t>April 2015 </a:t>
            </a:r>
            <a:r>
              <a:rPr lang="en-US" sz="1400" dirty="0"/>
              <a:t>was a </a:t>
            </a:r>
            <a:r>
              <a:rPr lang="en-US" sz="1400" dirty="0" smtClean="0"/>
              <a:t>charge of $0.97M</a:t>
            </a:r>
            <a:r>
              <a:rPr lang="en-US" sz="1400" dirty="0"/>
              <a:t>, compared to: </a:t>
            </a:r>
          </a:p>
          <a:p>
            <a:pPr marL="285750" lvl="0" indent="-285750">
              <a:buFont typeface="Arial" pitchFamily="34" charset="0"/>
              <a:buChar char="•"/>
            </a:pPr>
            <a:r>
              <a:rPr lang="en-US" sz="1400" dirty="0" smtClean="0"/>
              <a:t>$2.08M </a:t>
            </a:r>
            <a:r>
              <a:rPr lang="en-US" sz="1400" dirty="0"/>
              <a:t>charge </a:t>
            </a:r>
            <a:r>
              <a:rPr lang="en-US" sz="1400" dirty="0" smtClean="0"/>
              <a:t>in March 2015</a:t>
            </a:r>
            <a:endParaRPr lang="en-US" sz="1400" dirty="0"/>
          </a:p>
          <a:p>
            <a:pPr marL="285750" indent="-285750">
              <a:buFont typeface="Arial" pitchFamily="34" charset="0"/>
              <a:buChar char="•"/>
            </a:pPr>
            <a:r>
              <a:rPr lang="en-US" sz="1400" dirty="0" smtClean="0"/>
              <a:t>$8.92M charge in April 2014</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379" y="3780631"/>
            <a:ext cx="4038496"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31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smtClean="0"/>
              <a:t>Real Time Ancillary Service Imbalance (ORDC</a:t>
            </a:r>
            <a:r>
              <a:rPr lang="en-US" sz="2000" dirty="0"/>
              <a:t>) – </a:t>
            </a:r>
            <a:r>
              <a:rPr lang="en-US" sz="2000" dirty="0">
                <a:solidFill>
                  <a:srgbClr val="C00000"/>
                </a:solidFill>
              </a:rPr>
              <a:t>April 2015</a:t>
            </a:r>
            <a:endParaRPr lang="en-US" sz="2000" dirty="0"/>
          </a:p>
        </p:txBody>
      </p:sp>
      <p:sp>
        <p:nvSpPr>
          <p:cNvPr id="5" name="AutoShape 39"/>
          <p:cNvSpPr>
            <a:spLocks noChangeArrowheads="1"/>
          </p:cNvSpPr>
          <p:nvPr/>
        </p:nvSpPr>
        <p:spPr bwMode="auto">
          <a:xfrm>
            <a:off x="1531088" y="925441"/>
            <a:ext cx="5667153" cy="15240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6" name="Group 41"/>
          <p:cNvGraphicFramePr>
            <a:graphicFrameLocks/>
          </p:cNvGraphicFramePr>
          <p:nvPr>
            <p:extLst>
              <p:ext uri="{D42A27DB-BD31-4B8C-83A1-F6EECF244321}">
                <p14:modId xmlns:p14="http://schemas.microsoft.com/office/powerpoint/2010/main" val="1816729889"/>
              </p:ext>
            </p:extLst>
          </p:nvPr>
        </p:nvGraphicFramePr>
        <p:xfrm>
          <a:off x="1531089" y="1065301"/>
          <a:ext cx="5507664" cy="1244279"/>
        </p:xfrm>
        <a:graphic>
          <a:graphicData uri="http://schemas.openxmlformats.org/drawingml/2006/table">
            <a:tbl>
              <a:tblPr/>
              <a:tblGrid>
                <a:gridCol w="4231758"/>
                <a:gridCol w="1275906"/>
              </a:tblGrid>
              <a:tr h="32491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Real Time Ancillary Service Imbalance</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Thousands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2954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Real-Time AS Imbalance Payment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($339.66)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ea typeface="Times New Roman" charset="0"/>
                          <a:cs typeface="Arial" charset="0"/>
                        </a:rPr>
                        <a:t>Load Allocated AS Imbalance Revenue Neutrality Amount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kern="1200" cap="none" normalizeH="0" baseline="0" dirty="0" smtClean="0">
                          <a:ln>
                            <a:noFill/>
                          </a:ln>
                          <a:solidFill>
                            <a:schemeClr val="tx1"/>
                          </a:solidFill>
                          <a:effectLst/>
                          <a:latin typeface="Arial" charset="0"/>
                          <a:ea typeface="+mn-ea"/>
                          <a:cs typeface="+mn-cs"/>
                        </a:rPr>
                        <a:t> $339.65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1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normalizeH="0" baseline="0" dirty="0" smtClean="0">
                          <a:ln>
                            <a:noFill/>
                          </a:ln>
                          <a:solidFill>
                            <a:schemeClr val="tx1"/>
                          </a:solidFill>
                          <a:effectLst/>
                          <a:latin typeface="Arial" charset="0"/>
                          <a:ea typeface="+mn-ea"/>
                          <a:cs typeface="+mn-cs"/>
                        </a:rPr>
                        <a:t>Total Charges</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normalizeH="0" baseline="0" dirty="0" smtClean="0">
                          <a:ln>
                            <a:noFill/>
                          </a:ln>
                          <a:solidFill>
                            <a:srgbClr val="000000"/>
                          </a:solidFill>
                          <a:effectLst/>
                          <a:latin typeface="Arial" charset="0"/>
                          <a:ea typeface="+mn-ea"/>
                          <a:cs typeface="+mn-cs"/>
                        </a:rPr>
                        <a:t> </a:t>
                      </a:r>
                      <a:r>
                        <a:rPr kumimoji="0" lang="en-US" sz="1050" b="0" i="0" u="none" strike="noStrike" kern="1200" cap="none" normalizeH="0" baseline="0" dirty="0" smtClean="0">
                          <a:ln>
                            <a:noFill/>
                          </a:ln>
                          <a:solidFill>
                            <a:srgbClr val="000000"/>
                          </a:solidFill>
                          <a:effectLst/>
                          <a:latin typeface="Arial" charset="0"/>
                          <a:ea typeface="+mn-ea"/>
                          <a:cs typeface="+mn-cs"/>
                        </a:rPr>
                        <a:t>$339.65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TextBox 6"/>
          <p:cNvSpPr txBox="1"/>
          <p:nvPr/>
        </p:nvSpPr>
        <p:spPr>
          <a:xfrm>
            <a:off x="2128190" y="2662451"/>
            <a:ext cx="4472948" cy="3323987"/>
          </a:xfrm>
          <a:prstGeom prst="rect">
            <a:avLst/>
          </a:prstGeom>
          <a:noFill/>
          <a:ln w="19050">
            <a:solidFill>
              <a:srgbClr val="C00000"/>
            </a:solidFill>
          </a:ln>
        </p:spPr>
        <p:txBody>
          <a:bodyPr wrap="square" rtlCol="0">
            <a:spAutoFit/>
          </a:bodyPr>
          <a:lstStyle/>
          <a:p>
            <a:r>
              <a:rPr lang="en-US" sz="1400" dirty="0" smtClean="0"/>
              <a:t>Real-Time Ancillary Service Imbalance Settlements increased from March 2015 to April 2015. Total payments for the month of April 2015 were $339,658 compared to a payment of $297,972 </a:t>
            </a:r>
            <a:r>
              <a:rPr lang="en-US" sz="1400" dirty="0"/>
              <a:t>in </a:t>
            </a:r>
            <a:r>
              <a:rPr lang="en-US" sz="1400" dirty="0" smtClean="0"/>
              <a:t>March 2015. </a:t>
            </a:r>
          </a:p>
          <a:p>
            <a:endParaRPr lang="en-US" sz="1400" dirty="0"/>
          </a:p>
          <a:p>
            <a:r>
              <a:rPr lang="en-US" sz="1400" dirty="0"/>
              <a:t>5</a:t>
            </a:r>
            <a:r>
              <a:rPr lang="en-US" sz="1400" dirty="0" smtClean="0"/>
              <a:t> of the 30 days in April had settlement dollars equal to $0 for the day.</a:t>
            </a:r>
          </a:p>
          <a:p>
            <a:endParaRPr lang="en-US" sz="1400" dirty="0"/>
          </a:p>
          <a:p>
            <a:r>
              <a:rPr lang="en-US" sz="1400" dirty="0" smtClean="0"/>
              <a:t>All days were settled as a net credit to QSEs representing generation and as a charge to QSEs representing load.</a:t>
            </a:r>
          </a:p>
          <a:p>
            <a:endParaRPr lang="en-US" sz="1400" dirty="0"/>
          </a:p>
          <a:p>
            <a:r>
              <a:rPr lang="en-US" sz="1400" dirty="0" smtClean="0"/>
              <a:t>The highest settlement occurred on April 7</a:t>
            </a:r>
            <a:r>
              <a:rPr lang="en-US" sz="1400" baseline="30000" dirty="0" smtClean="0"/>
              <a:t>th</a:t>
            </a:r>
            <a:r>
              <a:rPr lang="en-US" sz="1400" dirty="0" smtClean="0"/>
              <a:t>.  The total Real Time Ancillary Service Imbalance payments on that day were $108,942.</a:t>
            </a:r>
          </a:p>
        </p:txBody>
      </p:sp>
    </p:spTree>
    <p:extLst>
      <p:ext uri="{BB962C8B-B14F-4D97-AF65-F5344CB8AC3E}">
        <p14:creationId xmlns:p14="http://schemas.microsoft.com/office/powerpoint/2010/main" val="331015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p:nvPr>
        </p:nvSpPr>
        <p:spPr/>
        <p:txBody>
          <a:bodyPr>
            <a:noAutofit/>
          </a:bodyPr>
          <a:lstStyle/>
          <a:p>
            <a:r>
              <a:rPr lang="en-US" sz="1800" dirty="0">
                <a:solidFill>
                  <a:srgbClr val="000000"/>
                </a:solidFill>
              </a:rPr>
              <a:t>Daily Peak Demand: Hourly Average Actual vs. Forecast, Wind Day-Ahead COPs &amp; </a:t>
            </a:r>
            <a:r>
              <a:rPr lang="en-US" sz="1800" dirty="0" smtClean="0">
                <a:solidFill>
                  <a:srgbClr val="000000"/>
                </a:solidFill>
              </a:rPr>
              <a:t>On-line </a:t>
            </a:r>
            <a:r>
              <a:rPr lang="en-US" sz="1800" dirty="0">
                <a:solidFill>
                  <a:srgbClr val="000000"/>
                </a:solidFill>
              </a:rPr>
              <a:t>Capacity at Peak – </a:t>
            </a:r>
            <a:r>
              <a:rPr lang="en-US" sz="1800" dirty="0" smtClean="0">
                <a:solidFill>
                  <a:srgbClr val="C00000"/>
                </a:solidFill>
              </a:rPr>
              <a:t>April 2015</a:t>
            </a:r>
            <a:endParaRPr lang="en-US" sz="1800" dirty="0"/>
          </a:p>
        </p:txBody>
      </p:sp>
      <p:pic>
        <p:nvPicPr>
          <p:cNvPr id="4" name="Picture 3"/>
          <p:cNvPicPr>
            <a:picLocks noChangeAspect="1"/>
          </p:cNvPicPr>
          <p:nvPr/>
        </p:nvPicPr>
        <p:blipFill>
          <a:blip r:embed="rId3"/>
          <a:stretch>
            <a:fillRect/>
          </a:stretch>
        </p:blipFill>
        <p:spPr>
          <a:xfrm>
            <a:off x="280044" y="659757"/>
            <a:ext cx="8583912" cy="5532699"/>
          </a:xfrm>
          <a:prstGeom prst="rect">
            <a:avLst/>
          </a:prstGeom>
        </p:spPr>
      </p:pic>
    </p:spTree>
    <p:extLst>
      <p:ext uri="{BB962C8B-B14F-4D97-AF65-F5344CB8AC3E}">
        <p14:creationId xmlns:p14="http://schemas.microsoft.com/office/powerpoint/2010/main" val="18894989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Net Allocation to Load – </a:t>
            </a:r>
            <a:r>
              <a:rPr lang="en-US" dirty="0">
                <a:solidFill>
                  <a:srgbClr val="C00000"/>
                </a:solidFill>
              </a:rPr>
              <a:t>April 2015</a:t>
            </a:r>
            <a:endParaRPr lang="en-US" dirty="0" smtClean="0"/>
          </a:p>
        </p:txBody>
      </p:sp>
      <p:sp>
        <p:nvSpPr>
          <p:cNvPr id="8" name="AutoShape 39"/>
          <p:cNvSpPr>
            <a:spLocks noChangeArrowheads="1"/>
          </p:cNvSpPr>
          <p:nvPr/>
        </p:nvSpPr>
        <p:spPr bwMode="auto">
          <a:xfrm>
            <a:off x="285750" y="686238"/>
            <a:ext cx="4371866" cy="5342421"/>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9" name="Group 41"/>
          <p:cNvGraphicFramePr>
            <a:graphicFrameLocks/>
          </p:cNvGraphicFramePr>
          <p:nvPr>
            <p:extLst>
              <p:ext uri="{D42A27DB-BD31-4B8C-83A1-F6EECF244321}">
                <p14:modId xmlns:p14="http://schemas.microsoft.com/office/powerpoint/2010/main" val="2570693340"/>
              </p:ext>
            </p:extLst>
          </p:nvPr>
        </p:nvGraphicFramePr>
        <p:xfrm>
          <a:off x="366104" y="801424"/>
          <a:ext cx="4211158" cy="5062559"/>
        </p:xfrm>
        <a:graphic>
          <a:graphicData uri="http://schemas.openxmlformats.org/drawingml/2006/table">
            <a:tbl>
              <a:tblPr/>
              <a:tblGrid>
                <a:gridCol w="3349920"/>
                <a:gridCol w="861238"/>
              </a:tblGrid>
              <a:tr h="2979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Market-Based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rPr>
                        <a:t>$ in Millions</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2890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CRR Auction Revenue Disbursement </a:t>
                      </a: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Settlement</a:t>
                      </a:r>
                      <a:endParaRPr kumimoji="0" lang="en-US" sz="1050" b="1" i="0" u="none" strike="noStrike" cap="none" normalizeH="0" baseline="0" dirty="0" smtClean="0">
                        <a:ln>
                          <a:noFill/>
                        </a:ln>
                        <a:solidFill>
                          <a:srgbClr val="000000"/>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($31.61)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ea typeface="Times New Roman" charset="0"/>
                          <a:cs typeface="Arial" charset="0"/>
                        </a:rPr>
                        <a:t>Balancing Account Proceeds </a:t>
                      </a: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Settlement</a:t>
                      </a:r>
                      <a:endParaRPr kumimoji="0" lang="en-US" sz="105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Net Reliability Unit Commitment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Ancillary Services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$32.51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0228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Reliability Must Run Settlement (incl. RMR for Capacity)</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$0.00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Real-Time Revenue Neutrality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$0.97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4736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Emergency Energy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 $0.06</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41718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Base Point Deviation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($0.18)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5251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ORDC Settlement </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$0.34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979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Total</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$2.09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26850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smtClean="0">
                          <a:ln>
                            <a:noFill/>
                          </a:ln>
                          <a:solidFill>
                            <a:schemeClr val="tx1"/>
                          </a:solidFill>
                          <a:effectLst/>
                          <a:latin typeface="Arial" charset="0"/>
                          <a:ea typeface="+mn-ea"/>
                          <a:cs typeface="+mn-cs"/>
                        </a:rPr>
                        <a:t>Fee Allocation</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1459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Arial" charset="0"/>
                          <a:ea typeface="Times New Roman" charset="0"/>
                          <a:cs typeface="Arial" charset="0"/>
                        </a:rPr>
                        <a:t>ERCOT Administrative Fee Settlement</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rPr>
                        <a:t>$11.48</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1718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700" b="1" i="0" u="none" strike="noStrike" kern="1200"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alpha val="90000"/>
                      </a:schemeClr>
                    </a:solidFill>
                  </a:tcPr>
                </a:tc>
              </a:tr>
              <a:tr h="327782">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Net Allocated to Load</a:t>
                      </a:r>
                    </a:p>
                  </a:txBody>
                  <a:tcPr marT="45711" marB="45711" anchor="ctr" horzOverflow="overflow">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 $13.57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alpha val="90000"/>
                      </a:schemeClr>
                    </a:solidFill>
                  </a:tcPr>
                </a:tc>
              </a:tr>
            </a:tbl>
          </a:graphicData>
        </a:graphic>
      </p:graphicFrame>
      <p:sp>
        <p:nvSpPr>
          <p:cNvPr id="7" name="Rectangle 6"/>
          <p:cNvSpPr/>
          <p:nvPr/>
        </p:nvSpPr>
        <p:spPr>
          <a:xfrm>
            <a:off x="4800599" y="838200"/>
            <a:ext cx="4038601" cy="1815882"/>
          </a:xfrm>
          <a:prstGeom prst="rect">
            <a:avLst/>
          </a:prstGeom>
          <a:noFill/>
          <a:ln w="19050">
            <a:solidFill>
              <a:srgbClr val="C00000"/>
            </a:solidFill>
          </a:ln>
        </p:spPr>
        <p:txBody>
          <a:bodyPr wrap="square">
            <a:spAutoFit/>
          </a:bodyPr>
          <a:lstStyle/>
          <a:p>
            <a:r>
              <a:rPr lang="en-US" sz="1400" dirty="0" smtClean="0"/>
              <a:t>The charge for the net allocation to </a:t>
            </a:r>
            <a:r>
              <a:rPr lang="en-US" sz="1400" dirty="0"/>
              <a:t>Load </a:t>
            </a:r>
            <a:r>
              <a:rPr lang="en-US" sz="1400" dirty="0" smtClean="0"/>
              <a:t>decreased from </a:t>
            </a:r>
            <a:r>
              <a:rPr lang="en-US" sz="1400" dirty="0"/>
              <a:t>last </a:t>
            </a:r>
            <a:r>
              <a:rPr lang="en-US" sz="1400" dirty="0" smtClean="0"/>
              <a:t>month and decreased from April of 2014.</a:t>
            </a:r>
            <a:br>
              <a:rPr lang="en-US" sz="1400" dirty="0" smtClean="0"/>
            </a:br>
            <a:endParaRPr lang="en-US" sz="1400" dirty="0" smtClean="0"/>
          </a:p>
          <a:p>
            <a:r>
              <a:rPr lang="en-US" sz="1400" dirty="0" smtClean="0"/>
              <a:t>April 2015 </a:t>
            </a:r>
            <a:r>
              <a:rPr lang="en-US" sz="1400" dirty="0"/>
              <a:t>was a </a:t>
            </a:r>
            <a:r>
              <a:rPr lang="en-US" sz="1400" dirty="0" smtClean="0"/>
              <a:t>charge of $13.57M</a:t>
            </a:r>
            <a:r>
              <a:rPr lang="en-US" sz="1400" dirty="0"/>
              <a:t>, compared to: </a:t>
            </a:r>
            <a:endParaRPr lang="en-US" sz="1400" dirty="0" smtClean="0"/>
          </a:p>
          <a:p>
            <a:pPr marL="285750" indent="-285750">
              <a:buFont typeface="Arial" pitchFamily="34" charset="0"/>
              <a:buChar char="•"/>
            </a:pPr>
            <a:r>
              <a:rPr lang="en-US" sz="1400" dirty="0"/>
              <a:t>A </a:t>
            </a:r>
            <a:r>
              <a:rPr lang="en-US" sz="1400" dirty="0" smtClean="0"/>
              <a:t>charge of $22.91M </a:t>
            </a:r>
            <a:r>
              <a:rPr lang="en-US" sz="1400" dirty="0"/>
              <a:t>in </a:t>
            </a:r>
            <a:r>
              <a:rPr lang="en-US" sz="1400" dirty="0" smtClean="0"/>
              <a:t>March 2015</a:t>
            </a:r>
          </a:p>
          <a:p>
            <a:pPr marL="285750" indent="-285750">
              <a:buFont typeface="Arial" pitchFamily="34" charset="0"/>
              <a:buChar char="•"/>
            </a:pPr>
            <a:r>
              <a:rPr lang="en-US" sz="1400" dirty="0" smtClean="0"/>
              <a:t>A charge of $35.38M in April 2014 </a:t>
            </a:r>
            <a:endParaRPr lang="en-US"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290" y="3357448"/>
            <a:ext cx="4165217" cy="228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4534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pPr>
              <a:defRPr/>
            </a:pPr>
            <a:r>
              <a:rPr lang="en-US" dirty="0"/>
              <a:t>Advanced Meter Settlement Impacts – </a:t>
            </a:r>
            <a:r>
              <a:rPr lang="en-US" dirty="0" smtClean="0">
                <a:solidFill>
                  <a:srgbClr val="C00000"/>
                </a:solidFill>
              </a:rPr>
              <a:t>April 2015</a:t>
            </a:r>
            <a:endParaRPr lang="en-US" dirty="0">
              <a:solidFill>
                <a:srgbClr val="C00000"/>
              </a:solidFill>
            </a:endParaRPr>
          </a:p>
        </p:txBody>
      </p:sp>
      <p:sp>
        <p:nvSpPr>
          <p:cNvPr id="3" name="TextBox 2"/>
          <p:cNvSpPr txBox="1"/>
          <p:nvPr/>
        </p:nvSpPr>
        <p:spPr>
          <a:xfrm>
            <a:off x="6168024" y="1283299"/>
            <a:ext cx="2690248" cy="830997"/>
          </a:xfrm>
          <a:prstGeom prst="rect">
            <a:avLst/>
          </a:prstGeom>
          <a:noFill/>
          <a:ln w="19050">
            <a:solidFill>
              <a:srgbClr val="C00000"/>
            </a:solidFill>
          </a:ln>
        </p:spPr>
        <p:txBody>
          <a:bodyPr wrap="square" rtlCol="0">
            <a:spAutoFit/>
          </a:bodyPr>
          <a:lstStyle/>
          <a:p>
            <a:r>
              <a:rPr lang="en-US" sz="1600" dirty="0" smtClean="0"/>
              <a:t>April 2015: At month end, settling 6.7M </a:t>
            </a:r>
            <a:r>
              <a:rPr lang="en-US" sz="1600" dirty="0"/>
              <a:t>ESIIDs using Advanced Meter data. </a:t>
            </a:r>
          </a:p>
        </p:txBody>
      </p:sp>
      <p:sp>
        <p:nvSpPr>
          <p:cNvPr id="4" name="TextBox 3"/>
          <p:cNvSpPr txBox="1"/>
          <p:nvPr/>
        </p:nvSpPr>
        <p:spPr>
          <a:xfrm>
            <a:off x="253950" y="3946989"/>
            <a:ext cx="2820218" cy="1323439"/>
          </a:xfrm>
          <a:prstGeom prst="rect">
            <a:avLst/>
          </a:prstGeom>
          <a:noFill/>
          <a:ln w="19050">
            <a:solidFill>
              <a:srgbClr val="C00000"/>
            </a:solidFill>
          </a:ln>
        </p:spPr>
        <p:txBody>
          <a:bodyPr wrap="square" rtlCol="0">
            <a:spAutoFit/>
          </a:bodyPr>
          <a:lstStyle/>
          <a:p>
            <a:r>
              <a:rPr lang="en-US" sz="1600" dirty="0" smtClean="0"/>
              <a:t>April 2015: 98.5% </a:t>
            </a:r>
            <a:r>
              <a:rPr lang="en-US" sz="1600" dirty="0"/>
              <a:t>of the load in ERCOT is settled with 15-min interval data (AMS, Competitive IDR, and NOIE IDR). </a:t>
            </a:r>
          </a:p>
        </p:txBody>
      </p:sp>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27" y="666496"/>
            <a:ext cx="574243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840" y="3452813"/>
            <a:ext cx="574243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076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274393"/>
            <a:ext cx="8444685" cy="461665"/>
          </a:xfrm>
        </p:spPr>
        <p:txBody>
          <a:bodyPr/>
          <a:lstStyle/>
          <a:p>
            <a:r>
              <a:rPr lang="en-US" sz="2000" dirty="0"/>
              <a:t>ERCOT Wide Load Volumes by Meter Type – INITIAL Settlement – </a:t>
            </a:r>
            <a:r>
              <a:rPr lang="en-US" sz="2000" dirty="0" smtClean="0">
                <a:solidFill>
                  <a:srgbClr val="C00000"/>
                </a:solidFill>
              </a:rPr>
              <a:t>April 2015</a:t>
            </a:r>
            <a:r>
              <a:rPr lang="en-US" sz="1400" dirty="0">
                <a:solidFill>
                  <a:srgbClr val="C00000"/>
                </a:solidFill>
              </a:rPr>
              <a:t/>
            </a:r>
            <a:br>
              <a:rPr lang="en-US" sz="1400" dirty="0">
                <a:solidFill>
                  <a:srgbClr val="C00000"/>
                </a:solidFill>
              </a:rPr>
            </a:br>
            <a:endParaRPr lang="en-US" dirty="0"/>
          </a:p>
        </p:txBody>
      </p:sp>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3" y="715930"/>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8048" y="717008"/>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3" y="3313406"/>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048" y="3313406"/>
            <a:ext cx="4297680"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2317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a:defRPr/>
            </a:pPr>
            <a:r>
              <a:rPr lang="en-US" sz="2200" b="1" dirty="0" smtClean="0"/>
              <a:t>Retail Transaction Volumes – Summary – </a:t>
            </a:r>
            <a:r>
              <a:rPr lang="en-US" sz="2200" dirty="0" smtClean="0">
                <a:solidFill>
                  <a:srgbClr val="C00000"/>
                </a:solidFill>
              </a:rPr>
              <a:t>April </a:t>
            </a:r>
            <a:r>
              <a:rPr lang="en-US" sz="2200" b="1" dirty="0" smtClean="0">
                <a:solidFill>
                  <a:srgbClr val="C00000"/>
                </a:solidFill>
              </a:rPr>
              <a:t>2015</a:t>
            </a:r>
            <a:endParaRPr lang="en-US" sz="2200" b="1" dirty="0">
              <a:solidFill>
                <a:srgbClr val="C00000"/>
              </a:solidFill>
            </a:endParaRPr>
          </a:p>
        </p:txBody>
      </p:sp>
      <p:sp>
        <p:nvSpPr>
          <p:cNvPr id="59" name="AutoShape 39"/>
          <p:cNvSpPr>
            <a:spLocks noChangeArrowheads="1"/>
          </p:cNvSpPr>
          <p:nvPr/>
        </p:nvSpPr>
        <p:spPr bwMode="auto">
          <a:xfrm>
            <a:off x="266700" y="971550"/>
            <a:ext cx="8610600" cy="47244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109" name="Group 41"/>
          <p:cNvGraphicFramePr>
            <a:graphicFrameLocks/>
          </p:cNvGraphicFramePr>
          <p:nvPr>
            <p:extLst>
              <p:ext uri="{D42A27DB-BD31-4B8C-83A1-F6EECF244321}">
                <p14:modId xmlns:p14="http://schemas.microsoft.com/office/powerpoint/2010/main" val="2268412025"/>
              </p:ext>
            </p:extLst>
          </p:nvPr>
        </p:nvGraphicFramePr>
        <p:xfrm>
          <a:off x="638175" y="1117071"/>
          <a:ext cx="7904567" cy="3989024"/>
        </p:xfrm>
        <a:graphic>
          <a:graphicData uri="http://schemas.openxmlformats.org/drawingml/2006/table">
            <a:tbl>
              <a:tblPr/>
              <a:tblGrid>
                <a:gridCol w="2676525"/>
                <a:gridCol w="1209675"/>
                <a:gridCol w="1362075"/>
                <a:gridCol w="1304925"/>
                <a:gridCol w="1351367"/>
              </a:tblGrid>
              <a:tr h="4267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C00000"/>
                        </a:solidFill>
                        <a:effectLst/>
                        <a:latin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charset="0"/>
                        </a:rPr>
                        <a:t>Year-To-Date</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smtClean="0">
                        <a:ln>
                          <a:noFill/>
                        </a:ln>
                        <a:solidFill>
                          <a:srgbClr val="C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C00000"/>
                          </a:solidFill>
                          <a:effectLst/>
                          <a:latin typeface="Arial" charset="0"/>
                        </a:rPr>
                        <a:t>Transactions Received</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C00000"/>
                        </a:solidFill>
                        <a:effectLst/>
                        <a:latin typeface="Arial" charset="0"/>
                      </a:endParaRP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390971">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cap="none" normalizeH="0" baseline="0" dirty="0" smtClean="0">
                          <a:ln>
                            <a:noFill/>
                          </a:ln>
                          <a:solidFill>
                            <a:srgbClr val="C00000"/>
                          </a:solidFill>
                          <a:effectLst/>
                          <a:latin typeface="Arial" charset="0"/>
                        </a:rPr>
                        <a:t>Transaction Type</a:t>
                      </a:r>
                      <a:endParaRPr kumimoji="0" lang="en-US" sz="120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April 2015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April 2014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April 2015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C00000"/>
                          </a:solidFill>
                          <a:effectLst/>
                          <a:latin typeface="Arial" charset="0"/>
                          <a:ea typeface="Times New Roman" charset="0"/>
                          <a:cs typeface="Arial" charset="0"/>
                        </a:rPr>
                        <a:t>April 2014</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r>
              <a:tr h="41160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Switches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050" b="0" dirty="0" smtClean="0"/>
                        <a:t>307,531</a:t>
                      </a:r>
                      <a:endParaRPr lang="en-US" sz="1050" b="0" dirty="0"/>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343,953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81,255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91,983</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Acquisition</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0</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Move - Ins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819,672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888,592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207,932</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solidFill>
                            <a:schemeClr val="tx1"/>
                          </a:solidFill>
                        </a:rPr>
                        <a:t>258,649</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2678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Move - Outs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ea typeface="Times New Roman" charset="0"/>
                          <a:cs typeface="Arial" charset="0"/>
                        </a:rPr>
                        <a:t>410,231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418,923</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108,275</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107,956</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3327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Continuous Service Agreements (CSA)</a:t>
                      </a:r>
                      <a:endParaRPr kumimoji="0" lang="en-US" sz="900" b="0" i="0" u="none" strike="noStrike" cap="none" normalizeH="0" baseline="0" dirty="0" smtClean="0">
                        <a:ln>
                          <a:noFill/>
                        </a:ln>
                        <a:solidFill>
                          <a:srgbClr val="000000"/>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Arial" charset="0"/>
                          <a:ea typeface="Times New Roman" charset="0"/>
                          <a:cs typeface="Arial" charset="0"/>
                        </a:rPr>
                        <a:t>164,630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226,461</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44,247</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lang="en-US" sz="1050" b="0" dirty="0" smtClean="0">
                          <a:solidFill>
                            <a:schemeClr val="tx1"/>
                          </a:solidFill>
                        </a:rPr>
                        <a:t>80,184</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285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rgbClr val="000000"/>
                          </a:solidFill>
                          <a:effectLst/>
                          <a:latin typeface="Arial" charset="0"/>
                          <a:ea typeface="Times New Roman" charset="0"/>
                          <a:cs typeface="Arial" charset="0"/>
                        </a:rPr>
                        <a:t>Mass Transitions</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050" b="0" dirty="0" smtClean="0"/>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charset="0"/>
                          <a:ea typeface="Times New Roman" charset="0"/>
                          <a:cs typeface="Arial" charset="0"/>
                        </a:rPr>
                        <a:t>0</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412917">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rgbClr val="C00000"/>
                          </a:solidFill>
                          <a:effectLst/>
                          <a:latin typeface="Arial" charset="0"/>
                          <a:ea typeface="Times New Roman" charset="0"/>
                          <a:cs typeface="Arial" charset="0"/>
                        </a:rPr>
                        <a:t>Total </a:t>
                      </a: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1,702,064</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1,877,929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441,709</a:t>
                      </a: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lang="en-US" sz="1200" b="1" dirty="0" smtClean="0">
                          <a:solidFill>
                            <a:srgbClr val="C00000"/>
                          </a:solidFill>
                        </a:rPr>
                        <a:t>538,772</a:t>
                      </a: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lnTlToBr>
                      <a:noFill/>
                    </a:lnTlToBr>
                    <a:lnBlToTr>
                      <a:noFill/>
                    </a:lnBlToTr>
                    <a:solidFill>
                      <a:schemeClr val="bg1"/>
                    </a:solidFill>
                  </a:tcPr>
                </a:tc>
              </a:tr>
              <a:tr h="33279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200" b="1" i="0" u="none" strike="noStrike" cap="none" normalizeH="0" baseline="0" dirty="0" smtClean="0">
                        <a:ln>
                          <a:noFill/>
                        </a:ln>
                        <a:solidFill>
                          <a:schemeClr val="tx1"/>
                        </a:solidFill>
                        <a:effectLst/>
                        <a:latin typeface="Arial" charset="0"/>
                        <a:ea typeface="Times New Roman" charset="0"/>
                        <a:cs typeface="Arial" charset="0"/>
                      </a:endParaRPr>
                    </a:p>
                  </a:txBody>
                  <a:tcPr marT="45711" marB="45711" anchor="ctr" horzOverflow="overflow">
                    <a:lnL w="12700" cap="flat" cmpd="sng" algn="ctr">
                      <a:solidFill>
                        <a:schemeClr val="tx1"/>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lang="en-US" sz="1200" b="1" dirty="0" smtClean="0">
                        <a:solidFill>
                          <a:srgbClr val="C00000"/>
                        </a:solidFill>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rgbClr val="C00000"/>
                        </a:solidFill>
                        <a:effectLst/>
                        <a:latin typeface="Arial" charset="0"/>
                        <a:ea typeface="Times New Roman" charset="0"/>
                        <a:cs typeface="Arial" charset="0"/>
                      </a:endParaRPr>
                    </a:p>
                  </a:txBody>
                  <a:tcPr marT="45711" marB="45711" anchor="ctr" horzOverflow="overflow">
                    <a:lnL w="6350" cap="flat" cmpd="sng" algn="ctr">
                      <a:solidFill>
                        <a:srgbClr val="517AAC"/>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Tree>
    <p:extLst>
      <p:ext uri="{BB962C8B-B14F-4D97-AF65-F5344CB8AC3E}">
        <p14:creationId xmlns:p14="http://schemas.microsoft.com/office/powerpoint/2010/main" val="2291207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r>
              <a:rPr lang="en-US" sz="2200" dirty="0"/>
              <a:t>Retail Transaction Volumes – Summary – </a:t>
            </a:r>
            <a:r>
              <a:rPr lang="en-US" sz="2200" dirty="0" smtClean="0">
                <a:solidFill>
                  <a:srgbClr val="C00000"/>
                </a:solidFill>
              </a:rPr>
              <a:t>April 2015</a:t>
            </a:r>
            <a:endParaRPr lang="en-US" sz="2200" dirty="0"/>
          </a:p>
        </p:txBody>
      </p:sp>
      <p:sp>
        <p:nvSpPr>
          <p:cNvPr id="8" name="Text Box 7"/>
          <p:cNvSpPr txBox="1">
            <a:spLocks noChangeArrowheads="1"/>
          </p:cNvSpPr>
          <p:nvPr/>
        </p:nvSpPr>
        <p:spPr bwMode="auto">
          <a:xfrm>
            <a:off x="1219200" y="609600"/>
            <a:ext cx="1981200" cy="630942"/>
          </a:xfrm>
          <a:prstGeom prst="rect">
            <a:avLst/>
          </a:prstGeom>
          <a:noFill/>
          <a:ln w="9525">
            <a:noFill/>
            <a:miter lim="800000"/>
            <a:headEnd/>
            <a:tailEnd/>
          </a:ln>
        </p:spPr>
        <p:txBody>
          <a:bodyPr wrap="square">
            <a:spAutoFit/>
          </a:bodyPr>
          <a:lstStyle/>
          <a:p>
            <a:pPr algn="ctr">
              <a:spcBef>
                <a:spcPct val="50000"/>
              </a:spcBef>
            </a:pPr>
            <a:r>
              <a:rPr lang="en-US" sz="1400" b="1" dirty="0" smtClean="0">
                <a:latin typeface="Calibri" pitchFamily="34" charset="0"/>
              </a:rPr>
              <a:t>Switches/Acquisitions</a:t>
            </a:r>
          </a:p>
          <a:p>
            <a:pPr algn="ctr">
              <a:spcBef>
                <a:spcPct val="50000"/>
              </a:spcBef>
            </a:pPr>
            <a:endParaRPr lang="en-US" sz="1400" b="1" dirty="0">
              <a:latin typeface="Calibri" pitchFamily="34" charset="0"/>
            </a:endParaRPr>
          </a:p>
        </p:txBody>
      </p:sp>
      <p:sp>
        <p:nvSpPr>
          <p:cNvPr id="10" name="Text Box 9"/>
          <p:cNvSpPr txBox="1">
            <a:spLocks noChangeArrowheads="1"/>
          </p:cNvSpPr>
          <p:nvPr/>
        </p:nvSpPr>
        <p:spPr bwMode="auto">
          <a:xfrm>
            <a:off x="6248400" y="640808"/>
            <a:ext cx="1143000"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Move-Ins</a:t>
            </a:r>
          </a:p>
        </p:txBody>
      </p:sp>
      <p:sp>
        <p:nvSpPr>
          <p:cNvPr id="11" name="Text Box 11"/>
          <p:cNvSpPr txBox="1">
            <a:spLocks noChangeArrowheads="1"/>
          </p:cNvSpPr>
          <p:nvPr/>
        </p:nvSpPr>
        <p:spPr bwMode="auto">
          <a:xfrm>
            <a:off x="1676400" y="3371850"/>
            <a:ext cx="1371600"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Move-Outs</a:t>
            </a:r>
          </a:p>
        </p:txBody>
      </p:sp>
      <p:sp>
        <p:nvSpPr>
          <p:cNvPr id="12" name="Text Box 13"/>
          <p:cNvSpPr txBox="1">
            <a:spLocks noChangeArrowheads="1"/>
          </p:cNvSpPr>
          <p:nvPr/>
        </p:nvSpPr>
        <p:spPr bwMode="auto">
          <a:xfrm>
            <a:off x="5867400" y="3362325"/>
            <a:ext cx="1971675" cy="304800"/>
          </a:xfrm>
          <a:prstGeom prst="rect">
            <a:avLst/>
          </a:prstGeom>
          <a:noFill/>
          <a:ln w="9525">
            <a:noFill/>
            <a:miter lim="800000"/>
            <a:headEnd/>
            <a:tailEnd/>
          </a:ln>
        </p:spPr>
        <p:txBody>
          <a:bodyPr>
            <a:spAutoFit/>
          </a:bodyPr>
          <a:lstStyle/>
          <a:p>
            <a:pPr algn="ctr">
              <a:spcBef>
                <a:spcPct val="50000"/>
              </a:spcBef>
            </a:pPr>
            <a:r>
              <a:rPr lang="en-US" sz="1400" b="1" dirty="0">
                <a:latin typeface="Calibri" pitchFamily="34" charset="0"/>
              </a:rPr>
              <a:t>Mass Transition</a:t>
            </a:r>
          </a:p>
        </p:txBody>
      </p:sp>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236" y="3667125"/>
            <a:ext cx="3776507" cy="23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8" y="945608"/>
            <a:ext cx="3667106" cy="235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236" y="945609"/>
            <a:ext cx="3776507" cy="235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018" y="3667125"/>
            <a:ext cx="3667106" cy="233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195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3" y="179143"/>
            <a:ext cx="8444685" cy="461665"/>
          </a:xfrm>
        </p:spPr>
        <p:txBody>
          <a:bodyPr/>
          <a:lstStyle/>
          <a:p>
            <a:r>
              <a:rPr lang="en-US" sz="2200" dirty="0"/>
              <a:t>Retail Performance Measures – Switch – </a:t>
            </a:r>
            <a:r>
              <a:rPr lang="en-US" sz="2200" dirty="0" smtClean="0">
                <a:solidFill>
                  <a:srgbClr val="C00000"/>
                </a:solidFill>
              </a:rPr>
              <a:t>April 2015</a:t>
            </a:r>
            <a:endParaRPr lang="en-US" sz="2200" dirty="0"/>
          </a:p>
        </p:txBody>
      </p:sp>
      <p:sp>
        <p:nvSpPr>
          <p:cNvPr id="10" name="Text Box 7"/>
          <p:cNvSpPr txBox="1">
            <a:spLocks noChangeArrowheads="1"/>
          </p:cNvSpPr>
          <p:nvPr/>
        </p:nvSpPr>
        <p:spPr bwMode="auto">
          <a:xfrm>
            <a:off x="17526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11" name="Text Box 9"/>
          <p:cNvSpPr txBox="1">
            <a:spLocks noChangeArrowheads="1"/>
          </p:cNvSpPr>
          <p:nvPr/>
        </p:nvSpPr>
        <p:spPr bwMode="auto">
          <a:xfrm>
            <a:off x="62484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12" name="Text Box 11"/>
          <p:cNvSpPr txBox="1">
            <a:spLocks noChangeArrowheads="1"/>
          </p:cNvSpPr>
          <p:nvPr/>
        </p:nvSpPr>
        <p:spPr bwMode="auto">
          <a:xfrm>
            <a:off x="1676400" y="3333750"/>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13" name="Text Box 13"/>
          <p:cNvSpPr txBox="1">
            <a:spLocks noChangeArrowheads="1"/>
          </p:cNvSpPr>
          <p:nvPr/>
        </p:nvSpPr>
        <p:spPr bwMode="auto">
          <a:xfrm>
            <a:off x="5867400" y="333375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pic>
        <p:nvPicPr>
          <p:cNvPr id="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71817"/>
            <a:ext cx="3957396" cy="246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a:off x="895350" y="4238625"/>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3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298" y="3571816"/>
            <a:ext cx="3995062" cy="2468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Connector 32"/>
          <p:cNvCxnSpPr/>
          <p:nvPr/>
        </p:nvCxnSpPr>
        <p:spPr>
          <a:xfrm>
            <a:off x="5321979" y="4229100"/>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876301"/>
            <a:ext cx="3957396" cy="245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Connector 19"/>
          <p:cNvCxnSpPr/>
          <p:nvPr/>
        </p:nvCxnSpPr>
        <p:spPr>
          <a:xfrm>
            <a:off x="895350" y="1543050"/>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1298" y="876301"/>
            <a:ext cx="3995062" cy="2457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a:off x="5314950" y="1543050"/>
            <a:ext cx="25908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9047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7"/>
          <p:cNvSpPr txBox="1">
            <a:spLocks noChangeArrowheads="1"/>
          </p:cNvSpPr>
          <p:nvPr/>
        </p:nvSpPr>
        <p:spPr bwMode="auto">
          <a:xfrm>
            <a:off x="1752600" y="619125"/>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32" name="Text Box 9"/>
          <p:cNvSpPr txBox="1">
            <a:spLocks noChangeArrowheads="1"/>
          </p:cNvSpPr>
          <p:nvPr/>
        </p:nvSpPr>
        <p:spPr bwMode="auto">
          <a:xfrm>
            <a:off x="6248400" y="619125"/>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33" name="Text Box 11"/>
          <p:cNvSpPr txBox="1">
            <a:spLocks noChangeArrowheads="1"/>
          </p:cNvSpPr>
          <p:nvPr/>
        </p:nvSpPr>
        <p:spPr bwMode="auto">
          <a:xfrm>
            <a:off x="1676400" y="3343275"/>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34" name="Text Box 13"/>
          <p:cNvSpPr txBox="1">
            <a:spLocks noChangeArrowheads="1"/>
          </p:cNvSpPr>
          <p:nvPr/>
        </p:nvSpPr>
        <p:spPr bwMode="auto">
          <a:xfrm>
            <a:off x="5867400" y="335280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sp>
        <p:nvSpPr>
          <p:cNvPr id="2" name="Title 1"/>
          <p:cNvSpPr>
            <a:spLocks noGrp="1"/>
          </p:cNvSpPr>
          <p:nvPr>
            <p:ph type="title"/>
          </p:nvPr>
        </p:nvSpPr>
        <p:spPr/>
        <p:txBody>
          <a:bodyPr/>
          <a:lstStyle/>
          <a:p>
            <a:r>
              <a:rPr lang="en-US" sz="1900" dirty="0"/>
              <a:t>Retail Performance Measures (Same Day Move-In) – </a:t>
            </a:r>
            <a:r>
              <a:rPr lang="en-US" sz="1900" dirty="0" smtClean="0">
                <a:solidFill>
                  <a:srgbClr val="C00000"/>
                </a:solidFill>
              </a:rPr>
              <a:t>April 2015</a:t>
            </a:r>
            <a:endParaRPr lang="en-US" sz="1900" dirty="0"/>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64" y="3583594"/>
            <a:ext cx="4038419" cy="237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55" y="4171949"/>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297" y="3583594"/>
            <a:ext cx="4030439" cy="237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55" y="416003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664" y="886923"/>
            <a:ext cx="4038419" cy="24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355" y="150494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297" y="886923"/>
            <a:ext cx="4039171" cy="2456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955" y="150494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38469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7"/>
          <p:cNvSpPr txBox="1">
            <a:spLocks noChangeArrowheads="1"/>
          </p:cNvSpPr>
          <p:nvPr/>
        </p:nvSpPr>
        <p:spPr bwMode="auto">
          <a:xfrm>
            <a:off x="17526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1</a:t>
            </a:r>
            <a:r>
              <a:rPr lang="en-US" sz="1400" b="1" baseline="30000" dirty="0" smtClean="0">
                <a:latin typeface="Calibri" pitchFamily="34" charset="0"/>
              </a:rPr>
              <a:t>st</a:t>
            </a:r>
            <a:r>
              <a:rPr lang="en-US" sz="1400" b="1" dirty="0" smtClean="0">
                <a:latin typeface="Calibri" pitchFamily="34" charset="0"/>
              </a:rPr>
              <a:t> Quarter</a:t>
            </a:r>
            <a:endParaRPr lang="en-US" sz="1400" b="1" dirty="0">
              <a:latin typeface="Calibri" pitchFamily="34" charset="0"/>
            </a:endParaRPr>
          </a:p>
        </p:txBody>
      </p:sp>
      <p:sp>
        <p:nvSpPr>
          <p:cNvPr id="32" name="Text Box 9"/>
          <p:cNvSpPr txBox="1">
            <a:spLocks noChangeArrowheads="1"/>
          </p:cNvSpPr>
          <p:nvPr/>
        </p:nvSpPr>
        <p:spPr bwMode="auto">
          <a:xfrm>
            <a:off x="6248400" y="609600"/>
            <a:ext cx="11430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2</a:t>
            </a:r>
            <a:r>
              <a:rPr lang="en-US" sz="1400" b="1" baseline="30000" dirty="0" smtClean="0">
                <a:latin typeface="Calibri" pitchFamily="34" charset="0"/>
              </a:rPr>
              <a:t>nd</a:t>
            </a:r>
            <a:r>
              <a:rPr lang="en-US" sz="1400" b="1" dirty="0" smtClean="0">
                <a:latin typeface="Calibri" pitchFamily="34" charset="0"/>
              </a:rPr>
              <a:t> Quarter</a:t>
            </a:r>
            <a:endParaRPr lang="en-US" sz="1400" b="1" dirty="0">
              <a:latin typeface="Calibri" pitchFamily="34" charset="0"/>
            </a:endParaRPr>
          </a:p>
        </p:txBody>
      </p:sp>
      <p:sp>
        <p:nvSpPr>
          <p:cNvPr id="33" name="Text Box 11"/>
          <p:cNvSpPr txBox="1">
            <a:spLocks noChangeArrowheads="1"/>
          </p:cNvSpPr>
          <p:nvPr/>
        </p:nvSpPr>
        <p:spPr bwMode="auto">
          <a:xfrm>
            <a:off x="1676400" y="3324225"/>
            <a:ext cx="1371600"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3</a:t>
            </a:r>
            <a:r>
              <a:rPr lang="en-US" sz="1400" b="1" baseline="30000" dirty="0" smtClean="0">
                <a:latin typeface="Calibri" pitchFamily="34" charset="0"/>
              </a:rPr>
              <a:t>rd</a:t>
            </a:r>
            <a:r>
              <a:rPr lang="en-US" sz="1400" b="1" dirty="0" smtClean="0">
                <a:latin typeface="Calibri" pitchFamily="34" charset="0"/>
              </a:rPr>
              <a:t> Quarter</a:t>
            </a:r>
            <a:endParaRPr lang="en-US" sz="1400" b="1" dirty="0">
              <a:latin typeface="Calibri" pitchFamily="34" charset="0"/>
            </a:endParaRPr>
          </a:p>
        </p:txBody>
      </p:sp>
      <p:sp>
        <p:nvSpPr>
          <p:cNvPr id="34" name="Text Box 13"/>
          <p:cNvSpPr txBox="1">
            <a:spLocks noChangeArrowheads="1"/>
          </p:cNvSpPr>
          <p:nvPr/>
        </p:nvSpPr>
        <p:spPr bwMode="auto">
          <a:xfrm>
            <a:off x="5867400" y="3333750"/>
            <a:ext cx="1971675" cy="304800"/>
          </a:xfrm>
          <a:prstGeom prst="rect">
            <a:avLst/>
          </a:prstGeom>
          <a:noFill/>
          <a:ln w="9525">
            <a:noFill/>
            <a:miter lim="800000"/>
            <a:headEnd/>
            <a:tailEnd/>
          </a:ln>
        </p:spPr>
        <p:txBody>
          <a:bodyPr>
            <a:spAutoFit/>
          </a:bodyPr>
          <a:lstStyle/>
          <a:p>
            <a:pPr algn="ctr">
              <a:spcBef>
                <a:spcPct val="50000"/>
              </a:spcBef>
            </a:pPr>
            <a:r>
              <a:rPr lang="en-US" sz="1400" b="1" dirty="0" smtClean="0">
                <a:latin typeface="Calibri" pitchFamily="34" charset="0"/>
              </a:rPr>
              <a:t>4</a:t>
            </a:r>
            <a:r>
              <a:rPr lang="en-US" sz="1400" b="1" baseline="30000" dirty="0" smtClean="0">
                <a:latin typeface="Calibri" pitchFamily="34" charset="0"/>
              </a:rPr>
              <a:t>th</a:t>
            </a:r>
            <a:r>
              <a:rPr lang="en-US" sz="1400" b="1" dirty="0" smtClean="0">
                <a:latin typeface="Calibri" pitchFamily="34" charset="0"/>
              </a:rPr>
              <a:t> Quarter</a:t>
            </a:r>
            <a:endParaRPr lang="en-US" sz="1400" b="1" dirty="0">
              <a:latin typeface="Calibri" pitchFamily="34" charset="0"/>
            </a:endParaRPr>
          </a:p>
        </p:txBody>
      </p:sp>
      <p:sp>
        <p:nvSpPr>
          <p:cNvPr id="2" name="Title 1"/>
          <p:cNvSpPr>
            <a:spLocks noGrp="1"/>
          </p:cNvSpPr>
          <p:nvPr>
            <p:ph type="title"/>
          </p:nvPr>
        </p:nvSpPr>
        <p:spPr/>
        <p:txBody>
          <a:bodyPr/>
          <a:lstStyle/>
          <a:p>
            <a:r>
              <a:rPr lang="en-US" sz="1900" dirty="0">
                <a:solidFill>
                  <a:prstClr val="black"/>
                </a:solidFill>
              </a:rPr>
              <a:t>Retail Performance Measures (</a:t>
            </a:r>
            <a:r>
              <a:rPr lang="en-US" sz="1900" dirty="0" smtClean="0">
                <a:solidFill>
                  <a:prstClr val="black"/>
                </a:solidFill>
              </a:rPr>
              <a:t>Standard </a:t>
            </a:r>
            <a:r>
              <a:rPr lang="en-US" sz="1900" dirty="0">
                <a:solidFill>
                  <a:prstClr val="black"/>
                </a:solidFill>
              </a:rPr>
              <a:t>Move-In) – </a:t>
            </a:r>
            <a:r>
              <a:rPr lang="en-US" sz="1900" dirty="0" smtClean="0">
                <a:solidFill>
                  <a:srgbClr val="C00000"/>
                </a:solidFill>
              </a:rPr>
              <a:t>April 2015</a:t>
            </a:r>
            <a:endParaRPr lang="en-US" sz="1900" dirty="0"/>
          </a:p>
        </p:txBody>
      </p:sp>
      <p:pic>
        <p:nvPicPr>
          <p:cNvPr id="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663" y="3629024"/>
            <a:ext cx="3944211" cy="2386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255" y="4274343"/>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297" y="3638549"/>
            <a:ext cx="4022262" cy="237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380" y="4274342"/>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663" y="885826"/>
            <a:ext cx="3944211"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685" y="1502568"/>
            <a:ext cx="2882900"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91297" y="885826"/>
            <a:ext cx="4022262" cy="243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8380" y="1502568"/>
            <a:ext cx="3031220" cy="115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3003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2736053"/>
            <a:ext cx="6553200" cy="1385895"/>
            <a:chOff x="1295400" y="2799182"/>
            <a:chExt cx="6553200" cy="1385895"/>
          </a:xfrm>
        </p:grpSpPr>
        <p:sp>
          <p:nvSpPr>
            <p:cNvPr id="2" name="TextBox 1"/>
            <p:cNvSpPr txBox="1"/>
            <p:nvPr/>
          </p:nvSpPr>
          <p:spPr>
            <a:xfrm>
              <a:off x="1295400" y="3215130"/>
              <a:ext cx="6553200" cy="584775"/>
            </a:xfrm>
            <a:prstGeom prst="rect">
              <a:avLst/>
            </a:prstGeom>
            <a:noFill/>
          </p:spPr>
          <p:txBody>
            <a:bodyPr wrap="square" rtlCol="0">
              <a:spAutoFit/>
            </a:bodyPr>
            <a:lstStyle/>
            <a:p>
              <a:pPr algn="ctr"/>
              <a:r>
                <a:rPr lang="en-US" sz="3200" b="1" dirty="0">
                  <a:solidFill>
                    <a:prstClr val="black"/>
                  </a:solidFill>
                </a:rPr>
                <a:t>Projects Report</a:t>
              </a:r>
            </a:p>
          </p:txBody>
        </p:sp>
        <p:cxnSp>
          <p:nvCxnSpPr>
            <p:cNvPr id="4" name="Straight Connector 3"/>
            <p:cNvCxnSpPr/>
            <p:nvPr/>
          </p:nvCxnSpPr>
          <p:spPr>
            <a:xfrm>
              <a:off x="1428750" y="2799182"/>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38275" y="4185077"/>
              <a:ext cx="6286500" cy="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55627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smtClean="0">
                <a:solidFill>
                  <a:srgbClr val="C00000"/>
                </a:solidFill>
              </a:rPr>
              <a:t>April 2015</a:t>
            </a:r>
            <a:endParaRPr lang="en-US" dirty="0">
              <a:solidFill>
                <a:srgbClr val="C00000"/>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428" y="641100"/>
            <a:ext cx="8623809" cy="5379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91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z="1800" dirty="0" smtClean="0">
                <a:solidFill>
                  <a:srgbClr val="000000"/>
                </a:solidFill>
              </a:rPr>
              <a:t>Actual Wind Output plus Curtailments vs. Wind Day-Ahead COPs for </a:t>
            </a:r>
            <a:br>
              <a:rPr lang="en-US" sz="1800" dirty="0" smtClean="0">
                <a:solidFill>
                  <a:srgbClr val="000000"/>
                </a:solidFill>
              </a:rPr>
            </a:br>
            <a:r>
              <a:rPr lang="en-US" sz="1800" dirty="0" smtClean="0">
                <a:solidFill>
                  <a:srgbClr val="000000"/>
                </a:solidFill>
              </a:rPr>
              <a:t>All Hours –</a:t>
            </a:r>
            <a:r>
              <a:rPr lang="en-US" sz="1800" dirty="0" smtClean="0">
                <a:solidFill>
                  <a:srgbClr val="C00000"/>
                </a:solidFill>
              </a:rPr>
              <a:t> April 2015</a:t>
            </a:r>
            <a:endParaRPr lang="en-US" sz="1800" dirty="0" smtClean="0">
              <a:solidFill>
                <a:srgbClr val="000000"/>
              </a:solidFill>
            </a:endParaRPr>
          </a:p>
        </p:txBody>
      </p:sp>
      <p:sp>
        <p:nvSpPr>
          <p:cNvPr id="8" name="TextBox 9"/>
          <p:cNvSpPr txBox="1">
            <a:spLocks noChangeArrowheads="1"/>
          </p:cNvSpPr>
          <p:nvPr/>
        </p:nvSpPr>
        <p:spPr bwMode="auto">
          <a:xfrm>
            <a:off x="2416175" y="5888038"/>
            <a:ext cx="6057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00" b="1" dirty="0"/>
              <a:t>Note: QSEs must use the AWST 50% probability of exceedance forecast as the HSL in their COPs</a:t>
            </a:r>
            <a:endParaRPr lang="en-US" sz="1000" b="1" dirty="0">
              <a:solidFill>
                <a:srgbClr val="FF0000"/>
              </a:solidFill>
            </a:endParaRPr>
          </a:p>
        </p:txBody>
      </p:sp>
      <p:pic>
        <p:nvPicPr>
          <p:cNvPr id="6" name="Picture 5"/>
          <p:cNvPicPr>
            <a:picLocks noChangeAspect="1"/>
          </p:cNvPicPr>
          <p:nvPr/>
        </p:nvPicPr>
        <p:blipFill>
          <a:blip r:embed="rId3"/>
          <a:stretch>
            <a:fillRect/>
          </a:stretch>
        </p:blipFill>
        <p:spPr>
          <a:xfrm>
            <a:off x="234320" y="685800"/>
            <a:ext cx="8675360" cy="5202238"/>
          </a:xfrm>
          <a:prstGeom prst="rect">
            <a:avLst/>
          </a:prstGeom>
        </p:spPr>
      </p:pic>
      <p:sp>
        <p:nvSpPr>
          <p:cNvPr id="10" name="Rectangle 9"/>
          <p:cNvSpPr/>
          <p:nvPr/>
        </p:nvSpPr>
        <p:spPr>
          <a:xfrm>
            <a:off x="2214171" y="927099"/>
            <a:ext cx="4467999" cy="723275"/>
          </a:xfrm>
          <a:prstGeom prst="rect">
            <a:avLst/>
          </a:prstGeom>
        </p:spPr>
        <p:txBody>
          <a:bodyPr wrap="square">
            <a:spAutoFit/>
          </a:bodyPr>
          <a:lstStyle/>
          <a:p>
            <a:pPr lvl="0" algn="ctr" fontAlgn="ctr"/>
            <a:r>
              <a:rPr lang="en-US" sz="1000" b="1" dirty="0"/>
              <a:t>% of Hours when Estimated Uncurtailed Wind Output</a:t>
            </a:r>
          </a:p>
          <a:p>
            <a:pPr lvl="0" algn="ctr" fontAlgn="ctr"/>
            <a:r>
              <a:rPr lang="en-US" sz="1000" b="1" dirty="0"/>
              <a:t> &gt;= COP HSLs (Target = 50%)</a:t>
            </a:r>
            <a:endParaRPr lang="en-US" sz="1000" dirty="0"/>
          </a:p>
          <a:p>
            <a:pPr lvl="0" algn="ctr" fontAlgn="ctr"/>
            <a:r>
              <a:rPr lang="en-US" sz="1000" b="1" dirty="0" smtClean="0"/>
              <a:t>57%</a:t>
            </a:r>
            <a:endParaRPr lang="en-US" sz="1000" b="1" dirty="0"/>
          </a:p>
          <a:p>
            <a:pPr lvl="0"/>
            <a:endParaRPr lang="en-US" sz="1100" dirty="0">
              <a:solidFill>
                <a:prstClr val="black"/>
              </a:solidFill>
            </a:endParaRPr>
          </a:p>
        </p:txBody>
      </p:sp>
    </p:spTree>
    <p:extLst>
      <p:ext uri="{BB962C8B-B14F-4D97-AF65-F5344CB8AC3E}">
        <p14:creationId xmlns:p14="http://schemas.microsoft.com/office/powerpoint/2010/main" val="27362383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smtClean="0">
                <a:solidFill>
                  <a:srgbClr val="C00000"/>
                </a:solidFill>
              </a:rPr>
              <a:t>April 2015</a:t>
            </a:r>
            <a:endParaRPr lang="en-US"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51" y="640773"/>
            <a:ext cx="8670519" cy="507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118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smtClean="0">
                <a:solidFill>
                  <a:srgbClr val="C00000"/>
                </a:solidFill>
              </a:rPr>
              <a:t>April 2015</a:t>
            </a:r>
            <a:endParaRPr lang="en-US" dirty="0">
              <a:solidFill>
                <a:srgbClr val="C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55" y="640808"/>
            <a:ext cx="7834718" cy="536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436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9664" y="179143"/>
            <a:ext cx="7837744" cy="461665"/>
          </a:xfrm>
        </p:spPr>
        <p:txBody>
          <a:bodyPr/>
          <a:lstStyle/>
          <a:p>
            <a:r>
              <a:rPr lang="en-US" kern="0" dirty="0"/>
              <a:t>ERCOT Portfolio Stoplight </a:t>
            </a:r>
            <a:r>
              <a:rPr lang="en-US" kern="0" dirty="0" smtClean="0"/>
              <a:t>Report – </a:t>
            </a:r>
            <a:r>
              <a:rPr lang="en-US" kern="0" dirty="0" smtClean="0">
                <a:solidFill>
                  <a:srgbClr val="C00000"/>
                </a:solidFill>
              </a:rPr>
              <a:t>April 2015</a:t>
            </a:r>
            <a:endParaRPr lang="en-US" dirty="0">
              <a:solidFill>
                <a:srgbClr val="C0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960" y="640806"/>
            <a:ext cx="4312547" cy="550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799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z="1800" dirty="0">
                <a:solidFill>
                  <a:srgbClr val="000000"/>
                </a:solidFill>
              </a:rPr>
              <a:t>ERCOT’s CPS1 Monthly Performance – </a:t>
            </a:r>
            <a:r>
              <a:rPr lang="en-US" sz="1800" dirty="0" smtClean="0">
                <a:solidFill>
                  <a:srgbClr val="C00000"/>
                </a:solidFill>
              </a:rPr>
              <a:t>April 2015</a:t>
            </a:r>
            <a:endParaRPr lang="en-US" sz="1800" dirty="0" smtClean="0">
              <a:solidFill>
                <a:srgbClr val="000000"/>
              </a:solidFill>
            </a:endParaRPr>
          </a:p>
        </p:txBody>
      </p:sp>
      <p:pic>
        <p:nvPicPr>
          <p:cNvPr id="9" name="Picture 8"/>
          <p:cNvPicPr>
            <a:picLocks noChangeAspect="1"/>
          </p:cNvPicPr>
          <p:nvPr/>
        </p:nvPicPr>
        <p:blipFill>
          <a:blip r:embed="rId3"/>
          <a:stretch>
            <a:fillRect/>
          </a:stretch>
        </p:blipFill>
        <p:spPr>
          <a:xfrm>
            <a:off x="237368" y="685800"/>
            <a:ext cx="8669263" cy="5518230"/>
          </a:xfrm>
          <a:prstGeom prst="rect">
            <a:avLst/>
          </a:prstGeom>
        </p:spPr>
      </p:pic>
      <p:cxnSp>
        <p:nvCxnSpPr>
          <p:cNvPr id="10" name="Straight Arrow Connector 9"/>
          <p:cNvCxnSpPr/>
          <p:nvPr/>
        </p:nvCxnSpPr>
        <p:spPr>
          <a:xfrm>
            <a:off x="5451676" y="1137213"/>
            <a:ext cx="2847262" cy="19966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1"/>
          <p:cNvSpPr txBox="1">
            <a:spLocks noChangeArrowheads="1"/>
          </p:cNvSpPr>
          <p:nvPr/>
        </p:nvSpPr>
        <p:spPr bwMode="auto">
          <a:xfrm>
            <a:off x="2522950" y="848065"/>
            <a:ext cx="335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1100" b="1" dirty="0" smtClean="0">
              <a:solidFill>
                <a:srgbClr val="000000"/>
              </a:solidFill>
            </a:endParaRPr>
          </a:p>
          <a:p>
            <a:pPr eaLnBrk="1" hangingPunct="1"/>
            <a:r>
              <a:rPr lang="en-US" sz="1100" b="1" dirty="0" smtClean="0">
                <a:solidFill>
                  <a:srgbClr val="000000"/>
                </a:solidFill>
              </a:rPr>
              <a:t>CPS1 </a:t>
            </a:r>
            <a:r>
              <a:rPr lang="en-US" sz="1100" b="1" dirty="0">
                <a:solidFill>
                  <a:srgbClr val="000000"/>
                </a:solidFill>
              </a:rPr>
              <a:t>12 Month Rolling </a:t>
            </a:r>
            <a:r>
              <a:rPr lang="en-US" sz="1100" b="1" dirty="0"/>
              <a:t>Average = </a:t>
            </a:r>
            <a:r>
              <a:rPr lang="en-US" sz="1100" b="1" dirty="0" smtClean="0"/>
              <a:t>167.37%</a:t>
            </a:r>
            <a:endParaRPr lang="en-US" sz="1100" b="1" dirty="0"/>
          </a:p>
          <a:p>
            <a:pPr eaLnBrk="1" hangingPunct="1"/>
            <a:endParaRPr lang="en-US" dirty="0"/>
          </a:p>
        </p:txBody>
      </p:sp>
    </p:spTree>
    <p:extLst>
      <p:ext uri="{BB962C8B-B14F-4D97-AF65-F5344CB8AC3E}">
        <p14:creationId xmlns:p14="http://schemas.microsoft.com/office/powerpoint/2010/main" val="237007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smtClean="0">
                <a:solidFill>
                  <a:srgbClr val="000000"/>
                </a:solidFill>
              </a:rPr>
              <a:t>  </a:t>
            </a:r>
            <a:r>
              <a:rPr lang="en-US" sz="1800" dirty="0" smtClean="0">
                <a:solidFill>
                  <a:srgbClr val="000000"/>
                </a:solidFill>
              </a:rPr>
              <a:t>Monthly </a:t>
            </a:r>
            <a:r>
              <a:rPr lang="en-US" sz="1800" dirty="0">
                <a:solidFill>
                  <a:srgbClr val="000000"/>
                </a:solidFill>
              </a:rPr>
              <a:t>Peak Actual Demand – </a:t>
            </a:r>
            <a:r>
              <a:rPr lang="en-US" sz="1800" dirty="0" smtClean="0">
                <a:solidFill>
                  <a:srgbClr val="C00000"/>
                </a:solidFill>
              </a:rPr>
              <a:t>April 2015</a:t>
            </a:r>
            <a:endParaRPr lang="en-US" sz="1800" b="1" dirty="0" smtClean="0">
              <a:solidFill>
                <a:srgbClr val="000000"/>
              </a:solidFill>
            </a:endParaRPr>
          </a:p>
        </p:txBody>
      </p:sp>
      <p:pic>
        <p:nvPicPr>
          <p:cNvPr id="5" name="Picture 4"/>
          <p:cNvPicPr>
            <a:picLocks noChangeAspect="1"/>
          </p:cNvPicPr>
          <p:nvPr/>
        </p:nvPicPr>
        <p:blipFill>
          <a:blip r:embed="rId3"/>
          <a:stretch>
            <a:fillRect/>
          </a:stretch>
        </p:blipFill>
        <p:spPr>
          <a:xfrm>
            <a:off x="280044" y="685799"/>
            <a:ext cx="8583912" cy="5663437"/>
          </a:xfrm>
          <a:prstGeom prst="rect">
            <a:avLst/>
          </a:prstGeom>
        </p:spPr>
      </p:pic>
    </p:spTree>
    <p:extLst>
      <p:ext uri="{BB962C8B-B14F-4D97-AF65-F5344CB8AC3E}">
        <p14:creationId xmlns:p14="http://schemas.microsoft.com/office/powerpoint/2010/main" val="2512256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1800" dirty="0" smtClean="0">
                <a:solidFill>
                  <a:srgbClr val="000000"/>
                </a:solidFill>
              </a:rPr>
              <a:t>   Monthly </a:t>
            </a:r>
            <a:r>
              <a:rPr lang="en-US" sz="1800" dirty="0">
                <a:solidFill>
                  <a:srgbClr val="000000"/>
                </a:solidFill>
              </a:rPr>
              <a:t>Minimum Actual Demand – </a:t>
            </a:r>
            <a:r>
              <a:rPr lang="en-US" sz="1800" dirty="0" smtClean="0">
                <a:solidFill>
                  <a:srgbClr val="C00000"/>
                </a:solidFill>
              </a:rPr>
              <a:t>April 2015</a:t>
            </a:r>
            <a:endParaRPr lang="en-US" sz="1800" dirty="0" smtClean="0">
              <a:solidFill>
                <a:srgbClr val="000000"/>
              </a:solidFill>
            </a:endParaRPr>
          </a:p>
        </p:txBody>
      </p:sp>
      <p:pic>
        <p:nvPicPr>
          <p:cNvPr id="5" name="Picture 4"/>
          <p:cNvPicPr>
            <a:picLocks noChangeAspect="1"/>
          </p:cNvPicPr>
          <p:nvPr/>
        </p:nvPicPr>
        <p:blipFill>
          <a:blip r:embed="rId3"/>
          <a:stretch>
            <a:fillRect/>
          </a:stretch>
        </p:blipFill>
        <p:spPr>
          <a:xfrm>
            <a:off x="280044" y="685799"/>
            <a:ext cx="8583912" cy="5663437"/>
          </a:xfrm>
          <a:prstGeom prst="rect">
            <a:avLst/>
          </a:prstGeom>
        </p:spPr>
      </p:pic>
    </p:spTree>
    <p:extLst>
      <p:ext uri="{BB962C8B-B14F-4D97-AF65-F5344CB8AC3E}">
        <p14:creationId xmlns:p14="http://schemas.microsoft.com/office/powerpoint/2010/main" val="4071612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en-US" sz="1800" dirty="0">
                <a:solidFill>
                  <a:srgbClr val="000000"/>
                </a:solidFill>
              </a:rPr>
              <a:t>Day-Ahead Load Forecast Performance </a:t>
            </a:r>
            <a:r>
              <a:rPr lang="en-US" sz="1800" dirty="0" smtClean="0">
                <a:solidFill>
                  <a:srgbClr val="000000"/>
                </a:solidFill>
              </a:rPr>
              <a:t>– </a:t>
            </a:r>
            <a:r>
              <a:rPr lang="en-US" sz="1800" dirty="0" smtClean="0">
                <a:solidFill>
                  <a:srgbClr val="C00000"/>
                </a:solidFill>
              </a:rPr>
              <a:t>April 2015</a:t>
            </a:r>
            <a:endParaRPr lang="en-US" sz="1800" b="1" dirty="0" smtClean="0">
              <a:solidFill>
                <a:srgbClr val="000000"/>
              </a:solidFill>
            </a:endParaRPr>
          </a:p>
        </p:txBody>
      </p:sp>
      <p:sp>
        <p:nvSpPr>
          <p:cNvPr id="8" name="AutoShape 39"/>
          <p:cNvSpPr>
            <a:spLocks noChangeArrowheads="1"/>
          </p:cNvSpPr>
          <p:nvPr/>
        </p:nvSpPr>
        <p:spPr bwMode="auto">
          <a:xfrm>
            <a:off x="762000" y="1219200"/>
            <a:ext cx="7543800" cy="3733800"/>
          </a:xfrm>
          <a:prstGeom prst="roundRect">
            <a:avLst>
              <a:gd name="adj" fmla="val 8269"/>
            </a:avLst>
          </a:prstGeom>
          <a:solidFill>
            <a:schemeClr val="bg1">
              <a:lumMod val="85000"/>
            </a:schemeClr>
          </a:solidFill>
          <a:ln w="9525" algn="ctr">
            <a:noFill/>
            <a:round/>
            <a:headEnd/>
            <a:tailEnd/>
          </a:ln>
        </p:spPr>
        <p:txBody>
          <a:bodyPr anchor="ctr"/>
          <a:lstStyle/>
          <a:p>
            <a:pPr fontAlgn="auto">
              <a:spcBef>
                <a:spcPts val="0"/>
              </a:spcBef>
              <a:spcAft>
                <a:spcPts val="0"/>
              </a:spcAft>
              <a:defRPr/>
            </a:pPr>
            <a:endParaRPr lang="en-US" sz="1900" b="1" kern="0" dirty="0">
              <a:solidFill>
                <a:sysClr val="windowText" lastClr="000000"/>
              </a:solidFill>
              <a:latin typeface="Arial" pitchFamily="34" charset="0"/>
            </a:endParaRPr>
          </a:p>
          <a:p>
            <a:pPr fontAlgn="auto">
              <a:spcBef>
                <a:spcPts val="0"/>
              </a:spcBef>
              <a:spcAft>
                <a:spcPts val="0"/>
              </a:spcAft>
              <a:defRPr/>
            </a:pPr>
            <a:endParaRPr lang="en-US" sz="1900" b="1" kern="0" dirty="0">
              <a:solidFill>
                <a:sysClr val="windowText" lastClr="000000"/>
              </a:solidFill>
              <a:latin typeface="Arial" pitchFamily="34" charset="0"/>
            </a:endParaRPr>
          </a:p>
        </p:txBody>
      </p:sp>
      <p:graphicFrame>
        <p:nvGraphicFramePr>
          <p:cNvPr id="6" name="Table Placeholder 6"/>
          <p:cNvGraphicFramePr>
            <a:graphicFrameLocks/>
          </p:cNvGraphicFramePr>
          <p:nvPr>
            <p:extLst>
              <p:ext uri="{D42A27DB-BD31-4B8C-83A1-F6EECF244321}">
                <p14:modId xmlns:p14="http://schemas.microsoft.com/office/powerpoint/2010/main" val="1903873426"/>
              </p:ext>
            </p:extLst>
          </p:nvPr>
        </p:nvGraphicFramePr>
        <p:xfrm>
          <a:off x="990600" y="1439863"/>
          <a:ext cx="7089773" cy="3284538"/>
        </p:xfrm>
        <a:graphic>
          <a:graphicData uri="http://schemas.openxmlformats.org/drawingml/2006/table">
            <a:tbl>
              <a:tblPr firstRow="1" bandRow="1">
                <a:effectLst/>
                <a:tableStyleId>{912C8C85-51F0-491E-9774-3900AFEF0FD7}</a:tableStyleId>
              </a:tblPr>
              <a:tblGrid>
                <a:gridCol w="1524097"/>
                <a:gridCol w="993391"/>
                <a:gridCol w="914457"/>
                <a:gridCol w="914457"/>
                <a:gridCol w="914457"/>
                <a:gridCol w="914457"/>
                <a:gridCol w="914457"/>
              </a:tblGrid>
              <a:tr h="528586">
                <a:tc gridSpan="7">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rgbClr val="000000"/>
                          </a:solidFill>
                          <a:effectLst/>
                          <a:latin typeface="+mn-lt"/>
                        </a:rPr>
                        <a:t>Mean Absolute Percent Error (MAPE) for ERCOT Mid-Term Load Forecast (MTLF)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smtClean="0">
                          <a:ln>
                            <a:noFill/>
                          </a:ln>
                          <a:solidFill>
                            <a:srgbClr val="000000"/>
                          </a:solidFill>
                          <a:effectLst/>
                          <a:latin typeface="+mn-lt"/>
                        </a:rPr>
                        <a:t>Run at 14:00 Day Ahead</a:t>
                      </a:r>
                      <a:endParaRPr kumimoji="0" lang="en-US" sz="1400" b="1" i="0" u="none" strike="noStrike" kern="1200" cap="none" normalizeH="0" baseline="0" dirty="0" smtClean="0">
                        <a:ln>
                          <a:noFill/>
                        </a:ln>
                        <a:solidFill>
                          <a:srgbClr val="000000"/>
                        </a:solidFill>
                        <a:effectLst/>
                        <a:latin typeface="+mn-lt"/>
                        <a:ea typeface="+mn-ea"/>
                        <a:cs typeface="+mn-cs"/>
                      </a:endParaRPr>
                    </a:p>
                  </a:txBody>
                  <a:tcPr marL="91446" marR="91446" marT="45729" marB="4572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mn-lt"/>
                        <a:ea typeface="+mn-ea"/>
                        <a:cs typeface="+mn-cs"/>
                      </a:endParaRPr>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28586">
                <a:tc>
                  <a:txBody>
                    <a:bodyPr/>
                    <a:lstStyle/>
                    <a:p>
                      <a:endParaRPr lang="en-US" sz="1400" b="1" kern="1200" dirty="0">
                        <a:solidFill>
                          <a:srgbClr val="000000"/>
                        </a:solidFill>
                        <a:latin typeface="+mn-lt"/>
                        <a:ea typeface="+mn-ea"/>
                        <a:cs typeface="+mn-cs"/>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2012</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2013</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2014</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2015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solidFill>
                            <a:srgbClr val="008080"/>
                          </a:solidFill>
                          <a:effectLst/>
                          <a:latin typeface="+mn-lt"/>
                        </a:rPr>
                        <a:t>April 2015</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400" b="1" u="none" strike="noStrike" kern="1200" cap="none" normalizeH="0" baseline="0" dirty="0" smtClean="0">
                          <a:ln>
                            <a:noFill/>
                          </a:ln>
                          <a:effectLst/>
                          <a:latin typeface="+mn-lt"/>
                        </a:rPr>
                        <a:t>MAPE </a:t>
                      </a:r>
                      <a:endParaRPr kumimoji="0" lang="en-US" sz="1400" b="1" i="0" u="none" strike="noStrike" kern="1200" cap="none" normalizeH="0" baseline="0" dirty="0" smtClean="0">
                        <a:ln>
                          <a:noFill/>
                        </a:ln>
                        <a:solidFill>
                          <a:schemeClr val="bg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kern="1200" cap="none" normalizeH="0" baseline="0" dirty="0" smtClean="0">
                        <a:ln>
                          <a:noFill/>
                        </a:ln>
                        <a:solidFill>
                          <a:schemeClr val="tx1"/>
                        </a:solidFill>
                        <a:effectLst/>
                        <a:latin typeface="Arial" charset="0"/>
                        <a:ea typeface="+mn-ea"/>
                        <a:cs typeface="Arial" charset="0"/>
                      </a:endParaRPr>
                    </a:p>
                  </a:txBody>
                  <a:tcPr/>
                </a:tc>
              </a:tr>
              <a:tr h="75512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Average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Annual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cap="none" normalizeH="0" baseline="0" dirty="0" smtClean="0">
                          <a:ln>
                            <a:noFill/>
                          </a:ln>
                          <a:solidFill>
                            <a:srgbClr val="000000"/>
                          </a:solidFill>
                          <a:effectLst/>
                          <a:latin typeface="+mn-lt"/>
                        </a:rPr>
                        <a:t>MAPE</a:t>
                      </a:r>
                      <a:endParaRPr kumimoji="0" lang="en-US" sz="1200" b="1" i="0" u="none" strike="noStrike" cap="none" normalizeH="0" baseline="0" dirty="0" smtClean="0">
                        <a:ln>
                          <a:noFill/>
                        </a:ln>
                        <a:solidFill>
                          <a:srgbClr val="000000"/>
                        </a:solidFill>
                        <a:effectLst/>
                        <a:latin typeface="+mn-lt"/>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3.02</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2.86</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2.83</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rPr>
                        <a:t>3.26</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400" u="none" strike="noStrike" kern="1200" cap="none" normalizeH="0" baseline="0" dirty="0" smtClean="0">
                        <a:ln>
                          <a:noFill/>
                        </a:ln>
                        <a:solidFill>
                          <a:schemeClr val="tx1"/>
                        </a:solidFill>
                        <a:effectLst/>
                        <a:latin typeface="+mn-lt"/>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dirty="0" smtClean="0">
                          <a:ln>
                            <a:noFill/>
                          </a:ln>
                          <a:solidFill>
                            <a:schemeClr val="tx1"/>
                          </a:solidFill>
                          <a:effectLst/>
                          <a:latin typeface="+mn-lt"/>
                          <a:ea typeface="+mn-ea"/>
                          <a:cs typeface="+mn-cs"/>
                        </a:rPr>
                        <a:t>2.41</a:t>
                      </a:r>
                      <a:endParaRPr lang="en-US" sz="1200" dirty="0">
                        <a:solidFill>
                          <a:schemeClr val="tx1"/>
                        </a:solidFill>
                        <a:latin typeface="+mn-lt"/>
                      </a:endParaRPr>
                    </a:p>
                  </a:txBody>
                  <a:tcPr marL="91446" marR="91446" marT="45729" marB="45729">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hMerge="1">
                  <a:txBody>
                    <a:bodyPr/>
                    <a:lstStyle/>
                    <a:p>
                      <a:endParaRPr lang="en-US" sz="1400" dirty="0"/>
                    </a:p>
                  </a:txBody>
                  <a:tcPr/>
                </a:tc>
              </a:tr>
              <a:tr h="6796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Lowest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Monthly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MAPE</a:t>
                      </a:r>
                      <a:endParaRPr kumimoji="0" lang="en-US" sz="1200" b="1" i="0" u="none" strike="noStrike" kern="1200" cap="none" normalizeH="0" baseline="0" dirty="0" smtClean="0">
                        <a:ln>
                          <a:noFill/>
                        </a:ln>
                        <a:solidFill>
                          <a:srgbClr val="000000"/>
                        </a:solidFill>
                        <a:effectLst/>
                        <a:latin typeface="+mn-lt"/>
                        <a:ea typeface="+mn-ea"/>
                        <a:cs typeface="Arial" charset="0"/>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2.51</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2.07</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2.15</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2.41</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Lowest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Daily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ea typeface="+mn-ea"/>
                          <a:cs typeface="+mn-cs"/>
                        </a:rPr>
                        <a:t>MAPE</a:t>
                      </a: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u="none" strike="noStrike" cap="none" normalizeH="0" baseline="0" dirty="0" smtClean="0">
                          <a:ln>
                            <a:noFill/>
                          </a:ln>
                          <a:solidFill>
                            <a:schemeClr val="tx1"/>
                          </a:solidFill>
                          <a:effectLst/>
                          <a:latin typeface="+mn-lt"/>
                        </a:rPr>
                        <a:t>0.68</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800" b="0" i="0" u="none" strike="noStrike" kern="1200" cap="none" normalizeH="0" baseline="0" dirty="0" smtClean="0">
                          <a:ln>
                            <a:noFill/>
                          </a:ln>
                          <a:solidFill>
                            <a:schemeClr val="tx1"/>
                          </a:solidFill>
                          <a:effectLst/>
                          <a:latin typeface="+mn-lt"/>
                          <a:ea typeface="+mn-ea"/>
                          <a:cs typeface="+mn-cs"/>
                        </a:rPr>
                        <a:t>Apr – 9</a:t>
                      </a:r>
                      <a:endParaRPr kumimoji="0" lang="en-US" sz="800" b="0" i="0" u="none" strike="noStrike" cap="none" normalizeH="0" baseline="0" dirty="0" smtClean="0">
                        <a:ln>
                          <a:noFill/>
                        </a:ln>
                        <a:solidFill>
                          <a:schemeClr val="tx1"/>
                        </a:solidFill>
                        <a:effectLst/>
                        <a:latin typeface="+mn-lt"/>
                      </a:endParaRPr>
                    </a:p>
                  </a:txBody>
                  <a:tcPr marL="91446" marR="91446" marT="45729" marB="45729"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6350" cap="flat" cmpd="sng" algn="ctr">
                      <a:solidFill>
                        <a:srgbClr val="517AAC"/>
                      </a:solidFill>
                      <a:prstDash val="solid"/>
                      <a:round/>
                      <a:headEnd type="none" w="med" len="med"/>
                      <a:tailEnd type="none" w="med" len="med"/>
                    </a:lnB>
                    <a:solidFill>
                      <a:schemeClr val="bg1">
                        <a:alpha val="90000"/>
                      </a:schemeClr>
                    </a:solidFill>
                  </a:tcPr>
                </a:tc>
              </a:tr>
              <a:tr h="79263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Highest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Monthly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rgbClr val="000000"/>
                          </a:solidFill>
                          <a:effectLst/>
                          <a:latin typeface="+mn-lt"/>
                        </a:rPr>
                        <a:t>MAPE</a:t>
                      </a:r>
                      <a:endParaRPr kumimoji="0" lang="en-US" sz="1200" b="1" i="0" u="none" strike="noStrike" kern="1200" cap="none" normalizeH="0" baseline="0" dirty="0" smtClean="0">
                        <a:ln>
                          <a:noFill/>
                        </a:ln>
                        <a:solidFill>
                          <a:srgbClr val="000000"/>
                        </a:solidFill>
                        <a:effectLst/>
                        <a:latin typeface="+mn-lt"/>
                        <a:ea typeface="+mn-ea"/>
                        <a:cs typeface="Arial" charset="0"/>
                      </a:endParaRPr>
                    </a:p>
                  </a:txBody>
                  <a:tcPr marL="91446" marR="91446" marT="45729" marB="45729">
                    <a:lnL w="12700" cap="flat" cmpd="sng" algn="ctr">
                      <a:no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3.49</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3.50</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3.70</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3.81</a:t>
                      </a:r>
                    </a:p>
                  </a:txBody>
                  <a:tcPr marL="91446" marR="91446" marT="45729" marB="45729" anchor="ctr" horzOverflow="overflow">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Highest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Daily</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1" u="none" strike="noStrike" kern="1200" cap="none" normalizeH="0" baseline="0" dirty="0" smtClean="0">
                          <a:ln>
                            <a:noFill/>
                          </a:ln>
                          <a:solidFill>
                            <a:schemeClr val="tx1"/>
                          </a:solidFill>
                          <a:effectLst/>
                          <a:latin typeface="+mn-lt"/>
                        </a:rPr>
                        <a:t>MAPE</a:t>
                      </a:r>
                      <a:endParaRPr kumimoji="0" lang="en-US" sz="1200" b="1" i="0" u="none" strike="noStrike" kern="1200" cap="none" normalizeH="0" baseline="0" dirty="0" smtClean="0">
                        <a:ln>
                          <a:noFill/>
                        </a:ln>
                        <a:solidFill>
                          <a:schemeClr val="tx1"/>
                        </a:solidFill>
                        <a:effectLst/>
                        <a:latin typeface="+mn-lt"/>
                        <a:ea typeface="+mn-ea"/>
                        <a:cs typeface="Arial" charset="0"/>
                      </a:endParaRPr>
                    </a:p>
                  </a:txBody>
                  <a:tcPr marL="91446" marR="91446" marT="45729" marB="45729">
                    <a:lnL w="6350" cap="flat" cmpd="sng" algn="ctr">
                      <a:solidFill>
                        <a:srgbClr val="517AAC"/>
                      </a:solidFill>
                      <a:prstDash val="solid"/>
                      <a:round/>
                      <a:headEnd type="none" w="med" len="med"/>
                      <a:tailEnd type="none" w="med" len="med"/>
                    </a:lnL>
                    <a:lnR w="6350" cap="flat" cmpd="sng" algn="ctr">
                      <a:solidFill>
                        <a:srgbClr val="517AAC"/>
                      </a:solid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4.41</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normalizeH="0" baseline="0" dirty="0" smtClean="0">
                          <a:ln>
                            <a:noFill/>
                          </a:ln>
                          <a:solidFill>
                            <a:schemeClr val="tx1"/>
                          </a:solidFill>
                          <a:effectLst/>
                          <a:latin typeface="+mn-lt"/>
                          <a:ea typeface="+mn-ea"/>
                          <a:cs typeface="+mn-cs"/>
                        </a:rPr>
                        <a:t>Apr – 30</a:t>
                      </a: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ndParaRPr>
                    </a:p>
                  </a:txBody>
                  <a:tcPr marL="91446" marR="91446" marT="45729" marB="45729" anchor="ctr" horzOverflow="overflow">
                    <a:lnL w="6350" cap="flat" cmpd="sng" algn="ctr">
                      <a:solidFill>
                        <a:srgbClr val="517AAC"/>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517AAC"/>
                      </a:solidFill>
                      <a:prstDash val="solid"/>
                      <a:round/>
                      <a:headEnd type="none" w="med" len="med"/>
                      <a:tailEnd type="none" w="med" len="med"/>
                    </a:lnT>
                    <a:lnB w="12700" cap="flat" cmpd="sng" algn="ctr">
                      <a:noFill/>
                      <a:prstDash val="solid"/>
                      <a:round/>
                      <a:headEnd type="none" w="med" len="med"/>
                      <a:tailEnd type="none" w="med" len="med"/>
                    </a:lnB>
                    <a:solidFill>
                      <a:schemeClr val="bg1">
                        <a:alpha val="90000"/>
                      </a:schemeClr>
                    </a:solidFill>
                  </a:tcPr>
                </a:tc>
              </a:tr>
            </a:tbl>
          </a:graphicData>
        </a:graphic>
      </p:graphicFrame>
    </p:spTree>
    <p:extLst>
      <p:ext uri="{BB962C8B-B14F-4D97-AF65-F5344CB8AC3E}">
        <p14:creationId xmlns:p14="http://schemas.microsoft.com/office/powerpoint/2010/main" val="1821799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a:dk1>
        <a:sysClr val="windowText" lastClr="000000"/>
      </a:dk1>
      <a:lt1>
        <a:sysClr val="window" lastClr="FFFFFF"/>
      </a:lt1>
      <a:dk2>
        <a:srgbClr val="00385E"/>
      </a:dk2>
      <a:lt2>
        <a:srgbClr val="EEECE1"/>
      </a:lt2>
      <a:accent1>
        <a:srgbClr val="008373"/>
      </a:accent1>
      <a:accent2>
        <a:srgbClr val="1B5026"/>
      </a:accent2>
      <a:accent3>
        <a:srgbClr val="0F1423"/>
      </a:accent3>
      <a:accent4>
        <a:srgbClr val="400E22"/>
      </a:accent4>
      <a:accent5>
        <a:srgbClr val="E5E5E2"/>
      </a:accent5>
      <a:accent6>
        <a:srgbClr val="86878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c34af464-7aa1-4edd-9be4-83dffc1cb926"/>
    <ds:schemaRef ds:uri="http://schemas.microsoft.com/office/2006/metadata/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4678</TotalTime>
  <Words>2814</Words>
  <Application>Microsoft Office PowerPoint</Application>
  <PresentationFormat>On-screen Show (4:3)</PresentationFormat>
  <Paragraphs>630</Paragraphs>
  <Slides>52</Slides>
  <Notes>31</Notes>
  <HiddenSlides>0</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Office Theme</vt:lpstr>
      <vt:lpstr>Custom Design</vt:lpstr>
      <vt:lpstr>PowerPoint Presentation</vt:lpstr>
      <vt:lpstr>PowerPoint Presentation</vt:lpstr>
      <vt:lpstr>Summary – April 2015</vt:lpstr>
      <vt:lpstr>Daily Peak Demand: Hourly Average Actual vs. Forecast, Wind Day-Ahead COPs &amp; On-line Capacity at Peak – April 2015</vt:lpstr>
      <vt:lpstr>Actual Wind Output plus Curtailments vs. Wind Day-Ahead COPs for  All Hours – April 2015</vt:lpstr>
      <vt:lpstr>ERCOT’s CPS1 Monthly Performance – April 2015</vt:lpstr>
      <vt:lpstr>  Monthly Peak Actual Demand – April 2015</vt:lpstr>
      <vt:lpstr>   Monthly Minimum Actual Demand – April 2015</vt:lpstr>
      <vt:lpstr>Day-Ahead Load Forecast Performance – April 2015</vt:lpstr>
      <vt:lpstr>Reliability Unit Commitment (RUC) Capacity by Weather Zone April 2015</vt:lpstr>
      <vt:lpstr>  Generic Transmission Constraints (GTCs) – April 2015</vt:lpstr>
      <vt:lpstr>Advisories and Watches – April 2015</vt:lpstr>
      <vt:lpstr>Lake Levels Update – May 1, 2015</vt:lpstr>
      <vt:lpstr>Planning Summary – April 2015</vt:lpstr>
      <vt:lpstr>Cumulative Installed MW Capacity of Interconnection Requests  by Zone – April 2015</vt:lpstr>
      <vt:lpstr>Cumulative Installed MW Capacity of Interconnection Requests  by Zone – April 2015</vt:lpstr>
      <vt:lpstr>Cumulative Installed MW Capacity of Interconnection Requests  by Zone – April 2015</vt:lpstr>
      <vt:lpstr>Cumulative Installed MW Capacity of Interconnection Requests  by Zone – April 2015</vt:lpstr>
      <vt:lpstr>Wind Generation – April 2015</vt:lpstr>
      <vt:lpstr>Generation Interconnection Activity by Fuel – April 2015</vt:lpstr>
      <vt:lpstr>Generation Interconnection Activity by Project Phase – April 2015</vt:lpstr>
      <vt:lpstr>PowerPoint Presentation</vt:lpstr>
      <vt:lpstr>Day-Ahead Schedule (Hourly Average) – April 2015</vt:lpstr>
      <vt:lpstr>Day-Ahead Electricity And Ancillary Service Hourly Average Prices – April 2015</vt:lpstr>
      <vt:lpstr>Day-Ahead Vs Real-Time Load Zone SPP (Hourly Average) – April 2015</vt:lpstr>
      <vt:lpstr>Day-Ahead Vs Real-Time Hub Average SPP (Hourly Average) – April 2015</vt:lpstr>
      <vt:lpstr>DRUC Monthly Summary (Hourly Average) – April 2015</vt:lpstr>
      <vt:lpstr>HRUC Monthly Summary – April 2015</vt:lpstr>
      <vt:lpstr>Non-Spinning Reserve Service Deployment – April 2015</vt:lpstr>
      <vt:lpstr>CRR Price Convergence – April 2015</vt:lpstr>
      <vt:lpstr>ORDC Price Adder (Daily Average) – April 2015</vt:lpstr>
      <vt:lpstr>ERS Procurement for February 2015 – May 2015</vt:lpstr>
      <vt:lpstr>Reliability Services – April 2015</vt:lpstr>
      <vt:lpstr>Capacity Services – April 2015</vt:lpstr>
      <vt:lpstr>Energy Settlement – April 2015</vt:lpstr>
      <vt:lpstr>Congestion Revenue Rights (CRR) – April 2015</vt:lpstr>
      <vt:lpstr>CRR Balancing Account Fund – April 2015</vt:lpstr>
      <vt:lpstr>Revenue Neutrality – April 2015</vt:lpstr>
      <vt:lpstr>Real Time Ancillary Service Imbalance (ORDC) – April 2015</vt:lpstr>
      <vt:lpstr>Net Allocation to Load – April 2015</vt:lpstr>
      <vt:lpstr>Advanced Meter Settlement Impacts – April 2015</vt:lpstr>
      <vt:lpstr>ERCOT Wide Load Volumes by Meter Type – INITIAL Settlement – April 2015 </vt:lpstr>
      <vt:lpstr>Retail Transaction Volumes – Summary – April 2015</vt:lpstr>
      <vt:lpstr>Retail Transaction Volumes – Summary – April 2015</vt:lpstr>
      <vt:lpstr>Retail Performance Measures – Switch – April 2015</vt:lpstr>
      <vt:lpstr>Retail Performance Measures (Same Day Move-In) – April 2015</vt:lpstr>
      <vt:lpstr>Retail Performance Measures (Standard Move-In) – April 2015</vt:lpstr>
      <vt:lpstr>PowerPoint Presentation</vt:lpstr>
      <vt:lpstr>ERCOT Portfolio Stoplight Report – April 2015</vt:lpstr>
      <vt:lpstr>ERCOT Portfolio Stoplight Report – April 2015</vt:lpstr>
      <vt:lpstr>ERCOT Portfolio Stoplight Report – April 2015</vt:lpstr>
      <vt:lpstr>ERCOT Portfolio Stoplight Report – April 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Tamby, Jeyant</cp:lastModifiedBy>
  <cp:revision>523</cp:revision>
  <cp:lastPrinted>2015-05-13T12:34:48Z</cp:lastPrinted>
  <dcterms:created xsi:type="dcterms:W3CDTF">2010-04-12T23:12:02Z</dcterms:created>
  <dcterms:modified xsi:type="dcterms:W3CDTF">2015-05-15T15:52:03Z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