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4"/>
    <p:sldMasterId id="2147493479" r:id="rId5"/>
    <p:sldMasterId id="2147493491" r:id="rId6"/>
    <p:sldMasterId id="2147493503" r:id="rId7"/>
  </p:sldMasterIdLst>
  <p:notesMasterIdLst>
    <p:notesMasterId r:id="rId10"/>
  </p:notesMasterIdLst>
  <p:handoutMasterIdLst>
    <p:handoutMasterId r:id="rId11"/>
  </p:handoutMasterIdLst>
  <p:sldIdLst>
    <p:sldId id="401" r:id="rId8"/>
    <p:sldId id="406" r:id="rId9"/>
  </p:sldIdLst>
  <p:sldSz cx="9144000" cy="6858000" type="screen4x3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85" autoAdjust="0"/>
    <p:restoredTop sz="94595" autoAdjust="0"/>
  </p:normalViewPr>
  <p:slideViewPr>
    <p:cSldViewPr snapToGrid="0" snapToObjects="1">
      <p:cViewPr varScale="1">
        <p:scale>
          <a:sx n="125" d="100"/>
          <a:sy n="125" d="100"/>
        </p:scale>
        <p:origin x="-996" y="-10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 showGuides="1">
      <p:cViewPr varScale="1">
        <p:scale>
          <a:sx n="125" d="100"/>
          <a:sy n="125" d="100"/>
        </p:scale>
        <p:origin x="-1962" y="-102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014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014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014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482" y="3330419"/>
            <a:ext cx="7435436" cy="31544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014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2E46B9-32B7-40E7-9A82-BF397A6673AD}" type="slidenum">
              <a:rPr lang="en-US" smtClean="0">
                <a:solidFill>
                  <a:prstClr val="black"/>
                </a:solidFill>
              </a:rPr>
              <a:pPr eaLnBrk="1" hangingPunct="1"/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151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4C8E96-8577-4B68-8064-BDBA256C085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61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94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95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794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593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761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506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754569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5350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05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8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35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961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2470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6598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733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4775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6746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0512982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175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607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825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3335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9877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202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3243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003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198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3940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472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700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02126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7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44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326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380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  <p:sldLayoutId id="2147493477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816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2" r:id="rId3"/>
    <p:sldLayoutId id="2147493483" r:id="rId4"/>
    <p:sldLayoutId id="2147493484" r:id="rId5"/>
    <p:sldLayoutId id="2147493485" r:id="rId6"/>
    <p:sldLayoutId id="2147493486" r:id="rId7"/>
    <p:sldLayoutId id="2147493487" r:id="rId8"/>
    <p:sldLayoutId id="2147493488" r:id="rId9"/>
    <p:sldLayoutId id="2147493489" r:id="rId10"/>
    <p:sldLayoutId id="2147493490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15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2" r:id="rId1"/>
    <p:sldLayoutId id="2147493493" r:id="rId2"/>
    <p:sldLayoutId id="2147493494" r:id="rId3"/>
    <p:sldLayoutId id="2147493495" r:id="rId4"/>
    <p:sldLayoutId id="2147493496" r:id="rId5"/>
    <p:sldLayoutId id="2147493497" r:id="rId6"/>
    <p:sldLayoutId id="2147493498" r:id="rId7"/>
    <p:sldLayoutId id="2147493499" r:id="rId8"/>
    <p:sldLayoutId id="2147493500" r:id="rId9"/>
    <p:sldLayoutId id="2147493501" r:id="rId10"/>
    <p:sldLayoutId id="2147493502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573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4" r:id="rId1"/>
    <p:sldLayoutId id="2147493505" r:id="rId2"/>
    <p:sldLayoutId id="2147493506" r:id="rId3"/>
    <p:sldLayoutId id="2147493507" r:id="rId4"/>
    <p:sldLayoutId id="2147493508" r:id="rId5"/>
    <p:sldLayoutId id="2147493509" r:id="rId6"/>
    <p:sldLayoutId id="2147493510" r:id="rId7"/>
    <p:sldLayoutId id="2147493511" r:id="rId8"/>
    <p:sldLayoutId id="2147493512" r:id="rId9"/>
    <p:sldLayoutId id="2147493513" r:id="rId10"/>
    <p:sldLayoutId id="2147493514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Technology Report</a:t>
            </a:r>
          </a:p>
        </p:txBody>
      </p:sp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Dave Pagliai</a:t>
            </a:r>
          </a:p>
          <a:p>
            <a:pPr eaLnBrk="1" hangingPunct="1"/>
            <a:r>
              <a:rPr lang="en-US" dirty="0" smtClean="0"/>
              <a:t>Manager, IT Support Services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May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29704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May 2015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Incident Report 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361" y="768246"/>
            <a:ext cx="86868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600" dirty="0" smtClean="0"/>
              <a:t>Service Availability – </a:t>
            </a:r>
            <a:r>
              <a:rPr lang="en-US" sz="1600" dirty="0" smtClean="0"/>
              <a:t>April</a:t>
            </a:r>
            <a:endParaRPr lang="en-US" sz="1600" dirty="0" smtClean="0"/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>
                <a:solidFill>
                  <a:schemeClr val="tx2"/>
                </a:solidFill>
              </a:rPr>
              <a:t>Market Data Transparency IT systems met all SLA targets</a:t>
            </a: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Incidents &amp; Maintenance – </a:t>
            </a:r>
            <a:r>
              <a:rPr lang="en-US" sz="1600" dirty="0" smtClean="0"/>
              <a:t>April</a:t>
            </a: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04/09/15 – Planned Maintenance (Site Failover – MIS)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04/12/15 – Planned Maintenance (Site Failover – ercot.com, MPIM, Retail API)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04/15/15 – Planned Maintenance (Site Failover – External Web Services</a:t>
            </a:r>
            <a:r>
              <a:rPr lang="en-US" sz="1600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04/28/15 – Find ESIID slow response (11 minutes)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04/28/15 – Find Transaction for historic searches (greater than 1 year) unavailable (15 minutes, unplanned maintenance)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04/30/15 </a:t>
            </a:r>
            <a:r>
              <a:rPr lang="en-US" sz="1600" dirty="0"/>
              <a:t>–</a:t>
            </a:r>
            <a:r>
              <a:rPr lang="en-US" sz="1600" dirty="0" smtClean="0"/>
              <a:t> ERCOT discovered that Digital </a:t>
            </a:r>
            <a:r>
              <a:rPr lang="en-US" sz="1600" dirty="0"/>
              <a:t>Certificate renewal emails </a:t>
            </a:r>
            <a:r>
              <a:rPr lang="en-US" sz="1600" dirty="0" smtClean="0"/>
              <a:t>were </a:t>
            </a:r>
            <a:r>
              <a:rPr lang="en-US" sz="1600" dirty="0"/>
              <a:t>not being delivered to users with expiring Digital </a:t>
            </a:r>
            <a:r>
              <a:rPr lang="en-US" sz="1600" dirty="0" smtClean="0"/>
              <a:t>Certificates (30 days in advance)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1538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Public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66D08B-9BD9-4F52-9876-573EE2900B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c34af464-7aa1-4edd-9be4-83dffc1cb926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7701</TotalTime>
  <Words>134</Words>
  <Application>Microsoft Office PowerPoint</Application>
  <PresentationFormat>On-screen Show (4:3)</PresentationFormat>
  <Paragraphs>26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Custom Design</vt:lpstr>
      <vt:lpstr>1_Custom Design</vt:lpstr>
      <vt:lpstr>2_Custom Design</vt:lpstr>
      <vt:lpstr>3_Custom Design</vt:lpstr>
      <vt:lpstr>Information Technology Report</vt:lpstr>
      <vt:lpstr>Incident Report Highlights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Pagliai, Dave</cp:lastModifiedBy>
  <cp:revision>345</cp:revision>
  <cp:lastPrinted>2014-05-01T15:23:10Z</cp:lastPrinted>
  <dcterms:created xsi:type="dcterms:W3CDTF">2010-04-12T23:12:02Z</dcterms:created>
  <dcterms:modified xsi:type="dcterms:W3CDTF">2015-05-07T22:55:50Z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