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7"/>
  </p:notesMasterIdLst>
  <p:sldIdLst>
    <p:sldId id="256" r:id="rId2"/>
    <p:sldId id="257" r:id="rId3"/>
    <p:sldId id="267" r:id="rId4"/>
    <p:sldId id="268" r:id="rId5"/>
    <p:sldId id="26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320"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1B1BC-7AAD-46F0-BF03-34FFD6E59EC0}" type="datetimeFigureOut">
              <a:rPr lang="en-US" smtClean="0"/>
              <a:t>5/13/2015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BE5C-3B84-4C03-B445-5764A8E29013}" type="slidenum">
              <a:rPr lang="en-US" smtClean="0"/>
              <a:t>‹#›</a:t>
            </a:fld>
            <a:endParaRPr lang="en-US" dirty="0"/>
          </a:p>
        </p:txBody>
      </p:sp>
    </p:spTree>
    <p:extLst>
      <p:ext uri="{BB962C8B-B14F-4D97-AF65-F5344CB8AC3E}">
        <p14:creationId xmlns:p14="http://schemas.microsoft.com/office/powerpoint/2010/main" val="123389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2</a:t>
            </a:fld>
            <a:endParaRPr lang="en-US" dirty="0"/>
          </a:p>
        </p:txBody>
      </p:sp>
    </p:spTree>
    <p:extLst>
      <p:ext uri="{BB962C8B-B14F-4D97-AF65-F5344CB8AC3E}">
        <p14:creationId xmlns:p14="http://schemas.microsoft.com/office/powerpoint/2010/main" val="3480020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3</a:t>
            </a:fld>
            <a:endParaRPr lang="en-US" dirty="0"/>
          </a:p>
        </p:txBody>
      </p:sp>
    </p:spTree>
    <p:extLst>
      <p:ext uri="{BB962C8B-B14F-4D97-AF65-F5344CB8AC3E}">
        <p14:creationId xmlns:p14="http://schemas.microsoft.com/office/powerpoint/2010/main" val="4078489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EB58A-DD29-44DB-A90C-C792FB93A6C9}" type="datetime1">
              <a:rPr lang="en-US" smtClean="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F6434-6A72-4567-BAE4-E453F14B1404}" type="datetime1">
              <a:rPr lang="en-US" smtClean="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E646D-71F2-4559-B8E7-F107066E9449}" type="datetime1">
              <a:rPr lang="en-US" smtClean="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090553-303B-48BD-8A49-07B6361911FD}" type="datetime1">
              <a:rPr lang="en-US" smtClean="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123B4-4CE5-4768-968C-91B956B110D5}" type="datetime1">
              <a:rPr lang="en-US" smtClean="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03B20C-673B-49C7-8370-DBA260778F34}" type="datetime1">
              <a:rPr lang="en-US" smtClean="0"/>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530009-72A6-4BFE-8867-4DF98E7EFB04}" type="datetime1">
              <a:rPr lang="en-US" smtClean="0"/>
              <a:t>5/13/2015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F9B5F8-15F9-4B42-A359-1054D2752527}"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28368B-CD98-4CBE-89D3-21BF3AEEF76C}" type="datetime1">
              <a:rPr lang="en-US" smtClean="0"/>
              <a:t>5/13/2015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0285-799D-4AEF-A65C-495F2C2A6CBF}" type="datetime1">
              <a:rPr lang="en-US" smtClean="0"/>
              <a:t>5/13/2015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D5FF3-3976-4195-9B89-23929A30C35B}" type="datetime1">
              <a:rPr lang="en-US" smtClean="0"/>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219C9-D995-47C2-85C5-406111958B0C}" type="datetime1">
              <a:rPr lang="en-US" smtClean="0"/>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AE92DEC-9BE4-4717-8914-A7110CA04E86}" type="datetime1">
              <a:rPr lang="en-US" smtClean="0"/>
              <a:t>5/13/2015</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DF9B5F8-15F9-4B42-A359-1054D275252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wmf"/><Relationship Id="rId5" Type="http://schemas.openxmlformats.org/officeDocument/2006/relationships/package" Target="../embeddings/Microsoft_Excel_Worksheet1.xlsx"/><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Microsoft_Word_97_-_2003_Document1.doc"/><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US" dirty="0" smtClean="0"/>
              <a:t>May 13, 2015</a:t>
            </a:r>
          </a:p>
          <a:p>
            <a:pPr algn="ctr"/>
            <a:r>
              <a:rPr lang="en-US" dirty="0" smtClean="0"/>
              <a:t>Update to COPS</a:t>
            </a:r>
            <a:endParaRPr lang="en-US" dirty="0"/>
          </a:p>
        </p:txBody>
      </p:sp>
      <p:sp>
        <p:nvSpPr>
          <p:cNvPr id="2" name="Title 1"/>
          <p:cNvSpPr>
            <a:spLocks noGrp="1"/>
          </p:cNvSpPr>
          <p:nvPr>
            <p:ph type="ctrTitle"/>
          </p:nvPr>
        </p:nvSpPr>
        <p:spPr>
          <a:xfrm>
            <a:off x="457200" y="1295400"/>
            <a:ext cx="8382000" cy="3630057"/>
          </a:xfrm>
        </p:spPr>
        <p:txBody>
          <a:bodyPr/>
          <a:lstStyle/>
          <a:p>
            <a:r>
              <a:rPr lang="en-US" sz="4000" dirty="0" smtClean="0"/>
              <a:t>RMS/COPS </a:t>
            </a:r>
            <a:r>
              <a:rPr lang="en-US" sz="4000" smtClean="0"/>
              <a:t>Workshop </a:t>
            </a:r>
            <a:r>
              <a:rPr lang="en-US" sz="4000" smtClean="0"/>
              <a:t>V </a:t>
            </a:r>
            <a:r>
              <a:rPr lang="en-US" sz="4000" dirty="0" smtClean="0"/>
              <a:t>Update: </a:t>
            </a:r>
            <a:r>
              <a:rPr lang="en-US" dirty="0" smtClean="0"/>
              <a:t/>
            </a:r>
            <a:br>
              <a:rPr lang="en-US" dirty="0" smtClean="0"/>
            </a:br>
            <a:r>
              <a:rPr lang="en-US" dirty="0" smtClean="0"/>
              <a:t/>
            </a:r>
            <a:br>
              <a:rPr lang="en-US" dirty="0" smtClean="0"/>
            </a:br>
            <a:r>
              <a:rPr lang="en-US" sz="4400" dirty="0" smtClean="0"/>
              <a:t>IDR </a:t>
            </a:r>
            <a:r>
              <a:rPr lang="en-US" sz="4400" dirty="0"/>
              <a:t>Meter Protocol Requirement Threshold</a:t>
            </a:r>
          </a:p>
        </p:txBody>
      </p:sp>
      <p:sp>
        <p:nvSpPr>
          <p:cNvPr id="4" name="Slide Number Placeholder 3"/>
          <p:cNvSpPr>
            <a:spLocks noGrp="1"/>
          </p:cNvSpPr>
          <p:nvPr>
            <p:ph type="sldNum" sz="quarter" idx="12"/>
          </p:nvPr>
        </p:nvSpPr>
        <p:spPr/>
        <p:txBody>
          <a:bodyPr/>
          <a:lstStyle/>
          <a:p>
            <a:fld id="{0DF9B5F8-15F9-4B42-A359-1054D2752527}" type="slidenum">
              <a:rPr lang="en-US" smtClean="0"/>
              <a:t>1</a:t>
            </a:fld>
            <a:endParaRPr lang="en-US" dirty="0"/>
          </a:p>
        </p:txBody>
      </p:sp>
    </p:spTree>
    <p:extLst>
      <p:ext uri="{BB962C8B-B14F-4D97-AF65-F5344CB8AC3E}">
        <p14:creationId xmlns:p14="http://schemas.microsoft.com/office/powerpoint/2010/main" val="447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638800"/>
            <a:ext cx="6512511" cy="838200"/>
          </a:xfrm>
        </p:spPr>
        <p:txBody>
          <a:bodyPr/>
          <a:lstStyle/>
          <a:p>
            <a:r>
              <a:rPr lang="en-US" sz="2800" dirty="0" smtClean="0"/>
              <a:t>05.05.15 </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457200"/>
            <a:ext cx="8686800" cy="5867400"/>
          </a:xfrm>
        </p:spPr>
        <p:txBody>
          <a:bodyPr>
            <a:normAutofit fontScale="77500" lnSpcReduction="20000"/>
          </a:bodyPr>
          <a:lstStyle/>
          <a:p>
            <a:r>
              <a:rPr lang="en-US" sz="3200" b="1" dirty="0" smtClean="0"/>
              <a:t>IDR Meter Required Threshold Workshop V was held on Tuesday 05/05/15 following RMS</a:t>
            </a:r>
            <a:r>
              <a:rPr lang="en-US" sz="3200" dirty="0" smtClean="0"/>
              <a:t>: </a:t>
            </a:r>
          </a:p>
          <a:p>
            <a:pPr lvl="1"/>
            <a:r>
              <a:rPr lang="en-US" sz="2900" b="1" dirty="0" smtClean="0"/>
              <a:t>36 MPs </a:t>
            </a:r>
            <a:r>
              <a:rPr lang="en-US" sz="2900" dirty="0" smtClean="0"/>
              <a:t>were in attendance included CRs, TDSPs, PUCT and ERCOT Staff members  </a:t>
            </a:r>
          </a:p>
          <a:p>
            <a:endParaRPr lang="en-US" sz="3100" dirty="0" smtClean="0"/>
          </a:p>
          <a:p>
            <a:r>
              <a:rPr lang="en-US" sz="3200" b="1" dirty="0" smtClean="0"/>
              <a:t>Workshop V Reviewed and Discussed</a:t>
            </a:r>
            <a:r>
              <a:rPr lang="en-US" sz="3200" dirty="0" smtClean="0"/>
              <a:t>:</a:t>
            </a:r>
          </a:p>
          <a:p>
            <a:pPr lvl="1"/>
            <a:r>
              <a:rPr lang="en-US" sz="2900" dirty="0" smtClean="0"/>
              <a:t>TDSP’s </a:t>
            </a:r>
            <a:r>
              <a:rPr lang="en-US" sz="2900" dirty="0"/>
              <a:t>responses </a:t>
            </a:r>
            <a:r>
              <a:rPr lang="en-US" sz="2900" dirty="0" smtClean="0"/>
              <a:t>include in the attached TDSP’s IDR Meter Required Threshold Matrix to the following: </a:t>
            </a:r>
          </a:p>
          <a:p>
            <a:pPr lvl="2"/>
            <a:r>
              <a:rPr lang="en-US" sz="2700" dirty="0" smtClean="0"/>
              <a:t>What </a:t>
            </a:r>
            <a:r>
              <a:rPr lang="en-US" sz="2700" dirty="0"/>
              <a:t>is company position on increasing IDR Required Threshold to 1.0 MW or 1.5 MW?</a:t>
            </a:r>
          </a:p>
          <a:p>
            <a:pPr lvl="2"/>
            <a:r>
              <a:rPr lang="en-US" sz="2700" dirty="0" smtClean="0"/>
              <a:t>How </a:t>
            </a:r>
            <a:r>
              <a:rPr lang="en-US" sz="2700" dirty="0"/>
              <a:t>new threshold would be applied to qualifying ESI IDs?</a:t>
            </a:r>
          </a:p>
          <a:p>
            <a:pPr lvl="2"/>
            <a:r>
              <a:rPr lang="en-US" sz="2700" dirty="0" smtClean="0"/>
              <a:t>Will </a:t>
            </a:r>
            <a:r>
              <a:rPr lang="en-US" sz="2700" dirty="0"/>
              <a:t>ESI IDs currently BUSIDRRQ profiles be grandfathered in?</a:t>
            </a:r>
          </a:p>
          <a:p>
            <a:pPr lvl="2"/>
            <a:r>
              <a:rPr lang="en-US" sz="2700" dirty="0" smtClean="0"/>
              <a:t>How </a:t>
            </a:r>
            <a:r>
              <a:rPr lang="en-US" sz="2700" dirty="0"/>
              <a:t>would Customer(s) requesting IDR removal that no longer qualify under new threshold limits </a:t>
            </a:r>
            <a:r>
              <a:rPr lang="en-US" sz="2700" dirty="0" smtClean="0"/>
              <a:t>be processed </a:t>
            </a:r>
            <a:r>
              <a:rPr lang="en-US" sz="2700" dirty="0"/>
              <a:t>by each TDSP?</a:t>
            </a:r>
          </a:p>
          <a:p>
            <a:pPr lvl="2"/>
            <a:r>
              <a:rPr lang="en-US" sz="2700" dirty="0" smtClean="0"/>
              <a:t>At </a:t>
            </a:r>
            <a:r>
              <a:rPr lang="en-US" sz="2700" dirty="0"/>
              <a:t>what point would or does 4CP apply</a:t>
            </a:r>
            <a:r>
              <a:rPr lang="en-US" sz="2700" dirty="0" smtClean="0"/>
              <a:t>?</a:t>
            </a:r>
          </a:p>
          <a:p>
            <a:pPr lvl="5"/>
            <a:endParaRPr lang="en-US" sz="2300" dirty="0" smtClean="0"/>
          </a:p>
          <a:p>
            <a:pPr lvl="2"/>
            <a:endParaRPr lang="en-US" sz="2700" b="1" dirty="0"/>
          </a:p>
          <a:p>
            <a:pPr lvl="2"/>
            <a:endParaRPr lang="en-US" sz="2700" dirty="0" smtClean="0"/>
          </a:p>
        </p:txBody>
      </p:sp>
      <p:sp>
        <p:nvSpPr>
          <p:cNvPr id="4" name="Slide Number Placeholder 3"/>
          <p:cNvSpPr>
            <a:spLocks noGrp="1"/>
          </p:cNvSpPr>
          <p:nvPr>
            <p:ph type="sldNum" sz="quarter" idx="12"/>
          </p:nvPr>
        </p:nvSpPr>
        <p:spPr/>
        <p:txBody>
          <a:bodyPr/>
          <a:lstStyle/>
          <a:p>
            <a:fld id="{0DF9B5F8-15F9-4B42-A359-1054D2752527}" type="slidenum">
              <a:rPr lang="en-US" smtClean="0"/>
              <a:t>2</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79755325"/>
              </p:ext>
            </p:extLst>
          </p:nvPr>
        </p:nvGraphicFramePr>
        <p:xfrm>
          <a:off x="6248400" y="2057400"/>
          <a:ext cx="762000" cy="642938"/>
        </p:xfrm>
        <a:graphic>
          <a:graphicData uri="http://schemas.openxmlformats.org/presentationml/2006/ole">
            <mc:AlternateContent xmlns:mc="http://schemas.openxmlformats.org/markup-compatibility/2006">
              <mc:Choice xmlns:v="urn:schemas-microsoft-com:vml" Requires="v">
                <p:oleObj spid="_x0000_s1045" name="Worksheet" showAsIcon="1" r:id="rId5" imgW="914400" imgH="771480" progId="Excel.Sheet.12">
                  <p:embed/>
                </p:oleObj>
              </mc:Choice>
              <mc:Fallback>
                <p:oleObj name="Worksheet" showAsIcon="1" r:id="rId5" imgW="914400" imgH="771480" progId="Excel.Sheet.12">
                  <p:embed/>
                  <p:pic>
                    <p:nvPicPr>
                      <p:cNvPr id="0" name=""/>
                      <p:cNvPicPr/>
                      <p:nvPr/>
                    </p:nvPicPr>
                    <p:blipFill>
                      <a:blip r:embed="rId6"/>
                      <a:stretch>
                        <a:fillRect/>
                      </a:stretch>
                    </p:blipFill>
                    <p:spPr>
                      <a:xfrm>
                        <a:off x="6248400" y="2057400"/>
                        <a:ext cx="762000" cy="642938"/>
                      </a:xfrm>
                      <a:prstGeom prst="rect">
                        <a:avLst/>
                      </a:prstGeom>
                    </p:spPr>
                  </p:pic>
                </p:oleObj>
              </mc:Fallback>
            </mc:AlternateContent>
          </a:graphicData>
        </a:graphic>
      </p:graphicFrame>
    </p:spTree>
    <p:extLst>
      <p:ext uri="{BB962C8B-B14F-4D97-AF65-F5344CB8AC3E}">
        <p14:creationId xmlns:p14="http://schemas.microsoft.com/office/powerpoint/2010/main" val="3553933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893511" cy="685800"/>
          </a:xfrm>
        </p:spPr>
        <p:txBody>
          <a:bodyPr/>
          <a:lstStyle/>
          <a:p>
            <a:r>
              <a:rPr lang="en-US" sz="2800" dirty="0" smtClean="0"/>
              <a:t>05.05.15</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304800"/>
            <a:ext cx="8763000" cy="5943600"/>
          </a:xfrm>
        </p:spPr>
        <p:txBody>
          <a:bodyPr>
            <a:normAutofit fontScale="92500" lnSpcReduction="10000"/>
          </a:bodyPr>
          <a:lstStyle/>
          <a:p>
            <a:r>
              <a:rPr lang="en-US" sz="2600" b="1" dirty="0">
                <a:solidFill>
                  <a:schemeClr val="tx1"/>
                </a:solidFill>
              </a:rPr>
              <a:t>Summary of </a:t>
            </a:r>
            <a:r>
              <a:rPr lang="en-US" sz="2600" b="1" dirty="0" smtClean="0">
                <a:solidFill>
                  <a:schemeClr val="tx1"/>
                </a:solidFill>
              </a:rPr>
              <a:t>significant discussion </a:t>
            </a:r>
            <a:r>
              <a:rPr lang="en-US" sz="2600" b="1" dirty="0">
                <a:solidFill>
                  <a:schemeClr val="tx1"/>
                </a:solidFill>
              </a:rPr>
              <a:t>points</a:t>
            </a:r>
            <a:r>
              <a:rPr lang="en-US" sz="2600" dirty="0">
                <a:solidFill>
                  <a:schemeClr val="tx1"/>
                </a:solidFill>
              </a:rPr>
              <a:t>:</a:t>
            </a:r>
          </a:p>
          <a:p>
            <a:pPr lvl="1"/>
            <a:r>
              <a:rPr lang="en-US" sz="2200" b="1" dirty="0" smtClean="0"/>
              <a:t>Concerns </a:t>
            </a:r>
            <a:r>
              <a:rPr lang="en-US" sz="2200" b="1" dirty="0"/>
              <a:t>expressed on the elimination of the mandatory IDR Meter threshold</a:t>
            </a:r>
            <a:r>
              <a:rPr lang="en-US" sz="2200" dirty="0"/>
              <a:t>:</a:t>
            </a:r>
          </a:p>
          <a:p>
            <a:pPr lvl="2"/>
            <a:r>
              <a:rPr lang="en-US" sz="1900" dirty="0"/>
              <a:t>Unknown </a:t>
            </a:r>
            <a:r>
              <a:rPr lang="en-US" sz="1900" dirty="0" smtClean="0"/>
              <a:t>impacts to TDSP’s 4CP </a:t>
            </a:r>
            <a:r>
              <a:rPr lang="en-US" sz="1900" dirty="0"/>
              <a:t>Tariffs, </a:t>
            </a:r>
            <a:r>
              <a:rPr lang="en-US" sz="1900" dirty="0" smtClean="0"/>
              <a:t>Invoicing and Load Response</a:t>
            </a:r>
            <a:endParaRPr lang="en-US" sz="1900" dirty="0"/>
          </a:p>
          <a:p>
            <a:pPr lvl="2"/>
            <a:r>
              <a:rPr lang="en-US" sz="1900" dirty="0"/>
              <a:t>Impact on </a:t>
            </a:r>
            <a:r>
              <a:rPr lang="en-US" sz="1900" dirty="0" smtClean="0"/>
              <a:t>ERCOT’s </a:t>
            </a:r>
            <a:r>
              <a:rPr lang="en-US" sz="1900" dirty="0"/>
              <a:t>Load Forecasting processes, unless </a:t>
            </a:r>
            <a:r>
              <a:rPr lang="en-US" sz="1900" dirty="0" smtClean="0"/>
              <a:t>these </a:t>
            </a:r>
            <a:r>
              <a:rPr lang="en-US" sz="1900" dirty="0"/>
              <a:t>loads are identified by a new profile assignment</a:t>
            </a:r>
          </a:p>
          <a:p>
            <a:pPr lvl="3"/>
            <a:r>
              <a:rPr lang="en-US" dirty="0" smtClean="0"/>
              <a:t>Note that the </a:t>
            </a:r>
            <a:r>
              <a:rPr lang="en-US" dirty="0"/>
              <a:t>Task Force participants indicated a desire that new profile codes not be introduced due to the cost impacts to their organizations resulting from IT development, testing and implementation of multiple new Load Profiles when that may not be the best use of budget dollars.  </a:t>
            </a:r>
            <a:endParaRPr lang="en-US" dirty="0" smtClean="0"/>
          </a:p>
          <a:p>
            <a:pPr lvl="1"/>
            <a:r>
              <a:rPr lang="en-US" sz="2200" b="1" dirty="0" smtClean="0"/>
              <a:t>Establishing </a:t>
            </a:r>
            <a:r>
              <a:rPr lang="en-US" sz="2200" b="1" dirty="0"/>
              <a:t>a separate threshold for the evaluation of </a:t>
            </a:r>
            <a:r>
              <a:rPr lang="en-US" sz="2200" b="1" dirty="0" smtClean="0"/>
              <a:t>NON-IDR </a:t>
            </a:r>
            <a:r>
              <a:rPr lang="en-US" sz="2200" b="1" dirty="0"/>
              <a:t>metered premise and AMS metered premise</a:t>
            </a:r>
            <a:r>
              <a:rPr lang="en-US" sz="2200" dirty="0"/>
              <a:t>. </a:t>
            </a:r>
          </a:p>
          <a:p>
            <a:pPr lvl="2"/>
            <a:r>
              <a:rPr lang="en-US" sz="1900" dirty="0"/>
              <a:t>Concern that language would be confusing to manage.</a:t>
            </a:r>
          </a:p>
          <a:p>
            <a:pPr lvl="2"/>
            <a:r>
              <a:rPr lang="en-US" sz="1900" dirty="0"/>
              <a:t>Recognition that the majority of premises have AMS meters and the subset of non-IDR metered premises are very limited</a:t>
            </a:r>
          </a:p>
          <a:p>
            <a:pPr lvl="2"/>
            <a:r>
              <a:rPr lang="en-US" sz="1900" dirty="0"/>
              <a:t>Understanding and willingness </a:t>
            </a:r>
            <a:r>
              <a:rPr lang="en-US" sz="1900" dirty="0" smtClean="0"/>
              <a:t>during IDR </a:t>
            </a:r>
            <a:r>
              <a:rPr lang="en-US" sz="1900" dirty="0"/>
              <a:t>Required Threshold Workshop </a:t>
            </a:r>
            <a:r>
              <a:rPr lang="en-US" sz="1900" dirty="0" smtClean="0"/>
              <a:t>V to </a:t>
            </a:r>
            <a:r>
              <a:rPr lang="en-US" sz="1900" dirty="0"/>
              <a:t>have any non-IDR with a demand up to 1.5 MW/MVA settled on a load </a:t>
            </a:r>
            <a:r>
              <a:rPr lang="en-US" sz="1900" dirty="0" smtClean="0"/>
              <a:t>profile</a:t>
            </a:r>
          </a:p>
          <a:p>
            <a:pPr lvl="1"/>
            <a:r>
              <a:rPr lang="en-US" dirty="0" smtClean="0"/>
              <a:t> </a:t>
            </a:r>
            <a:r>
              <a:rPr lang="en-US" sz="2200" b="1" dirty="0" smtClean="0"/>
              <a:t>Draft NPRR redlined during Workshop V</a:t>
            </a:r>
            <a:r>
              <a:rPr lang="en-US" sz="2200" dirty="0" smtClean="0"/>
              <a:t>: </a:t>
            </a:r>
          </a:p>
          <a:p>
            <a:pPr lvl="4"/>
            <a:endParaRPr lang="en-US" dirty="0"/>
          </a:p>
          <a:p>
            <a:endParaRPr lang="en-US" sz="2400" dirty="0"/>
          </a:p>
        </p:txBody>
      </p:sp>
      <p:sp>
        <p:nvSpPr>
          <p:cNvPr id="4" name="Slide Number Placeholder 3"/>
          <p:cNvSpPr>
            <a:spLocks noGrp="1"/>
          </p:cNvSpPr>
          <p:nvPr>
            <p:ph type="sldNum" sz="quarter" idx="12"/>
          </p:nvPr>
        </p:nvSpPr>
        <p:spPr/>
        <p:txBody>
          <a:bodyPr/>
          <a:lstStyle/>
          <a:p>
            <a:fld id="{0DF9B5F8-15F9-4B42-A359-1054D2752527}" type="slidenum">
              <a:rPr lang="en-US" smtClean="0"/>
              <a:t>3</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944337875"/>
              </p:ext>
            </p:extLst>
          </p:nvPr>
        </p:nvGraphicFramePr>
        <p:xfrm>
          <a:off x="5638800" y="5638800"/>
          <a:ext cx="671689" cy="566738"/>
        </p:xfrm>
        <a:graphic>
          <a:graphicData uri="http://schemas.openxmlformats.org/presentationml/2006/ole">
            <mc:AlternateContent xmlns:mc="http://schemas.openxmlformats.org/markup-compatibility/2006">
              <mc:Choice xmlns:v="urn:schemas-microsoft-com:vml" Requires="v">
                <p:oleObj spid="_x0000_s3083" name="Document" showAsIcon="1" r:id="rId5" imgW="914400" imgH="771480" progId="Word.Document.8">
                  <p:embed/>
                </p:oleObj>
              </mc:Choice>
              <mc:Fallback>
                <p:oleObj name="Document" showAsIcon="1" r:id="rId5" imgW="914400" imgH="771480"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5638800"/>
                        <a:ext cx="671689" cy="56673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569744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05.05.15 </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457200"/>
            <a:ext cx="8763000" cy="5791200"/>
          </a:xfrm>
        </p:spPr>
        <p:txBody>
          <a:bodyPr>
            <a:normAutofit fontScale="77500" lnSpcReduction="20000"/>
          </a:bodyPr>
          <a:lstStyle/>
          <a:p>
            <a:r>
              <a:rPr lang="en-US" sz="3100" b="1" dirty="0" smtClean="0">
                <a:solidFill>
                  <a:srgbClr val="C00000"/>
                </a:solidFill>
              </a:rPr>
              <a:t>Workshop V Action Items</a:t>
            </a:r>
            <a:r>
              <a:rPr lang="en-US" sz="3100" dirty="0" smtClean="0"/>
              <a:t>:   </a:t>
            </a:r>
          </a:p>
          <a:p>
            <a:pPr lvl="1"/>
            <a:r>
              <a:rPr lang="en-US" sz="3000" b="1" dirty="0" smtClean="0">
                <a:solidFill>
                  <a:srgbClr val="C00000"/>
                </a:solidFill>
              </a:rPr>
              <a:t>K</a:t>
            </a:r>
            <a:r>
              <a:rPr lang="en-US" sz="3000" b="1" dirty="0">
                <a:solidFill>
                  <a:srgbClr val="C00000"/>
                </a:solidFill>
              </a:rPr>
              <a:t>. Scott</a:t>
            </a:r>
            <a:r>
              <a:rPr lang="en-US" sz="3000" dirty="0" smtClean="0"/>
              <a:t>: Work with ERCOT to ensure that draft NPRR redlined changes are ready for “Submittal to PRS” recommendation to RMS for RMS’ June 2</a:t>
            </a:r>
            <a:r>
              <a:rPr lang="en-US" sz="3000" baseline="30000" dirty="0" smtClean="0"/>
              <a:t>nd</a:t>
            </a:r>
            <a:r>
              <a:rPr lang="en-US" sz="3000" dirty="0" smtClean="0"/>
              <a:t> meeting.  </a:t>
            </a:r>
          </a:p>
          <a:p>
            <a:pPr lvl="2"/>
            <a:r>
              <a:rPr lang="en-US" sz="2800" dirty="0" smtClean="0"/>
              <a:t>Draft NPRR review web-conference scheduled with ERCOT and K. Scott on Monday,  May 18, 2015 at 10:00 AM. </a:t>
            </a:r>
          </a:p>
          <a:p>
            <a:pPr lvl="1"/>
            <a:endParaRPr lang="en-US" sz="3000" b="1" dirty="0" smtClean="0">
              <a:solidFill>
                <a:srgbClr val="C00000"/>
              </a:solidFill>
            </a:endParaRPr>
          </a:p>
          <a:p>
            <a:pPr lvl="1"/>
            <a:r>
              <a:rPr lang="en-US" sz="3000" b="1" dirty="0" smtClean="0">
                <a:solidFill>
                  <a:srgbClr val="C00000"/>
                </a:solidFill>
              </a:rPr>
              <a:t>K</a:t>
            </a:r>
            <a:r>
              <a:rPr lang="en-US" sz="3000" b="1" dirty="0">
                <a:solidFill>
                  <a:srgbClr val="C00000"/>
                </a:solidFill>
              </a:rPr>
              <a:t>. Scott</a:t>
            </a:r>
            <a:r>
              <a:rPr lang="en-US" sz="3000" dirty="0"/>
              <a:t>: </a:t>
            </a:r>
            <a:r>
              <a:rPr lang="en-US" sz="3000" dirty="0" smtClean="0"/>
              <a:t>Send Workshop V’s Final Draft NPRR and Final TDSP’s IDR Meter Threshold Matrix response documents to RMS, COPS, and Metering listservs for market review no later than Friday, May 22, 2015. </a:t>
            </a:r>
          </a:p>
          <a:p>
            <a:pPr marL="914400" lvl="3" indent="0">
              <a:buNone/>
            </a:pPr>
            <a:r>
              <a:rPr lang="en-US" sz="2600" dirty="0" smtClean="0"/>
              <a:t> </a:t>
            </a:r>
          </a:p>
          <a:p>
            <a:pPr lvl="1"/>
            <a:r>
              <a:rPr lang="en-US" sz="3000" b="1" dirty="0">
                <a:solidFill>
                  <a:srgbClr val="C00000"/>
                </a:solidFill>
              </a:rPr>
              <a:t>K. Scott</a:t>
            </a:r>
            <a:r>
              <a:rPr lang="en-US" sz="3000" dirty="0"/>
              <a:t>: Work </a:t>
            </a:r>
            <a:r>
              <a:rPr lang="en-US" sz="3000" dirty="0" smtClean="0"/>
              <a:t>with ERCOT to identify location on ERCOT.com in which IDR Meter Required Threshold Workshops I-V final documents can be posted for </a:t>
            </a:r>
            <a:r>
              <a:rPr lang="en-US" sz="3000" smtClean="0"/>
              <a:t>market participant’s </a:t>
            </a:r>
            <a:r>
              <a:rPr lang="en-US" sz="3000" dirty="0" smtClean="0"/>
              <a:t>future reference. </a:t>
            </a:r>
          </a:p>
          <a:p>
            <a:pPr lvl="1"/>
            <a:endParaRPr lang="en-US" sz="3000" dirty="0" smtClean="0"/>
          </a:p>
          <a:p>
            <a:pPr lvl="1"/>
            <a:endParaRPr lang="en-US" sz="3000" dirty="0" smtClean="0"/>
          </a:p>
          <a:p>
            <a:pPr lvl="1"/>
            <a:endParaRPr lang="en-US" sz="2300" dirty="0"/>
          </a:p>
        </p:txBody>
      </p:sp>
      <p:sp>
        <p:nvSpPr>
          <p:cNvPr id="4" name="Slide Number Placeholder 3"/>
          <p:cNvSpPr>
            <a:spLocks noGrp="1"/>
          </p:cNvSpPr>
          <p:nvPr>
            <p:ph type="sldNum" sz="quarter" idx="12"/>
          </p:nvPr>
        </p:nvSpPr>
        <p:spPr/>
        <p:txBody>
          <a:bodyPr/>
          <a:lstStyle/>
          <a:p>
            <a:fld id="{0DF9B5F8-15F9-4B42-A359-1054D2752527}" type="slidenum">
              <a:rPr lang="en-US" smtClean="0"/>
              <a:t>4</a:t>
            </a:fld>
            <a:endParaRPr lang="en-US" dirty="0"/>
          </a:p>
        </p:txBody>
      </p:sp>
    </p:spTree>
    <p:extLst>
      <p:ext uri="{BB962C8B-B14F-4D97-AF65-F5344CB8AC3E}">
        <p14:creationId xmlns:p14="http://schemas.microsoft.com/office/powerpoint/2010/main" val="2882164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648200"/>
            <a:ext cx="6512511" cy="1143000"/>
          </a:xfrm>
        </p:spPr>
        <p:txBody>
          <a:bodyPr/>
          <a:lstStyle/>
          <a:p>
            <a:r>
              <a:rPr lang="en-US" dirty="0" smtClean="0"/>
              <a:t>Questions?</a:t>
            </a:r>
            <a:endParaRPr lang="en-US" dirty="0"/>
          </a:p>
        </p:txBody>
      </p:sp>
      <p:pic>
        <p:nvPicPr>
          <p:cNvPr id="4"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05881" y="731838"/>
            <a:ext cx="3475037"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a:xfrm>
            <a:off x="3810000" y="6492875"/>
            <a:ext cx="1828800" cy="365125"/>
          </a:xfrm>
        </p:spPr>
        <p:txBody>
          <a:bodyPr/>
          <a:lstStyle/>
          <a:p>
            <a:fld id="{0DF9B5F8-15F9-4B42-A359-1054D2752527}" type="slidenum">
              <a:rPr lang="en-US" smtClean="0"/>
              <a:t>5</a:t>
            </a:fld>
            <a:endParaRPr lang="en-US" dirty="0"/>
          </a:p>
        </p:txBody>
      </p:sp>
    </p:spTree>
    <p:extLst>
      <p:ext uri="{BB962C8B-B14F-4D97-AF65-F5344CB8AC3E}">
        <p14:creationId xmlns:p14="http://schemas.microsoft.com/office/powerpoint/2010/main" val="290829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1163</TotalTime>
  <Words>368</Words>
  <Application>Microsoft Office PowerPoint</Application>
  <PresentationFormat>On-screen Show (4:3)</PresentationFormat>
  <Paragraphs>43</Paragraphs>
  <Slides>5</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vt:i4>
      </vt:variant>
    </vt:vector>
  </HeadingPairs>
  <TitlesOfParts>
    <vt:vector size="8" baseType="lpstr">
      <vt:lpstr>Slipstream</vt:lpstr>
      <vt:lpstr>Worksheet</vt:lpstr>
      <vt:lpstr>Document</vt:lpstr>
      <vt:lpstr>RMS/COPS Workshop V Update:   IDR Meter Protocol Requirement Threshold</vt:lpstr>
      <vt:lpstr>05.05.15  Workshop V</vt:lpstr>
      <vt:lpstr>05.05.15 Workshop V</vt:lpstr>
      <vt:lpstr>05.05.15  Workshop V</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RMS/COPS Workshop I IDR Meter Protocol Requirement Threshold</dc:title>
  <dc:creator>Scott, Kathy D.</dc:creator>
  <cp:lastModifiedBy>CenterPoint Energy </cp:lastModifiedBy>
  <cp:revision>78</cp:revision>
  <dcterms:created xsi:type="dcterms:W3CDTF">2014-10-24T21:12:16Z</dcterms:created>
  <dcterms:modified xsi:type="dcterms:W3CDTF">2015-05-14T04:43:00Z</dcterms:modified>
</cp:coreProperties>
</file>