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8" r:id="rId2"/>
    <p:sldId id="301" r:id="rId3"/>
    <p:sldId id="304" r:id="rId4"/>
    <p:sldId id="305" r:id="rId5"/>
    <p:sldId id="306" r:id="rId6"/>
    <p:sldId id="308" r:id="rId7"/>
    <p:sldId id="307" r:id="rId8"/>
    <p:sldId id="286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00"/>
    <a:srgbClr val="90E692"/>
    <a:srgbClr val="9ED3D7"/>
    <a:srgbClr val="0066FF"/>
    <a:srgbClr val="99CCFF"/>
    <a:srgbClr val="CC0000"/>
    <a:srgbClr val="66CCFF"/>
    <a:srgbClr val="40949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83792" autoAdjust="0"/>
  </p:normalViewPr>
  <p:slideViewPr>
    <p:cSldViewPr>
      <p:cViewPr>
        <p:scale>
          <a:sx n="100" d="100"/>
          <a:sy n="100" d="100"/>
        </p:scale>
        <p:origin x="-258" y="-13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84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62767C-45DE-4560-B7DE-CA3DA8966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4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911"/>
            <a:ext cx="5608320" cy="418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8A93F0-6B34-4737-81C5-AA09B7976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04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2895600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D6CB9-DC31-455B-8413-BF6873B90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DE63-DED7-4464-A096-731993A5E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CB116-8B71-42E7-A2E2-2565BD622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76425-1D2E-4A00-9389-2F13FF5E5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F2595-9186-4091-9FC4-FE34C5EA1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2055B-F4DE-4B1B-A60A-85D5991B6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88AB-495E-4BB5-963C-0DF638865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49438-D142-46A9-ADF1-F3C1923D9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4E791-27F0-4B7E-9D8A-54A396B46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E0585-E369-4424-B4A8-CDC7EE962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5C741-2A65-4A19-942F-2384BC144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21AF-90A7-4361-8137-2F29565C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33EB112-9CBB-44E7-A7FC-7363E4EC2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579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886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86499295-1057-4CEF-8540-1CABA3297AB8}" type="slidenum">
              <a:rPr lang="en-US" sz="1400"/>
              <a:pPr algn="ctr"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4" y="1885950"/>
            <a:ext cx="6429375" cy="123825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Load Resource Inputs for</a:t>
            </a:r>
            <a:br>
              <a:rPr lang="en-US" sz="2400" dirty="0" smtClean="0"/>
            </a:br>
            <a:r>
              <a:rPr lang="en-US" sz="2400" dirty="0" smtClean="0"/>
              <a:t>MIRTM Simulation</a:t>
            </a:r>
          </a:p>
        </p:txBody>
      </p:sp>
      <p:sp>
        <p:nvSpPr>
          <p:cNvPr id="3075" name="Text Box 21"/>
          <p:cNvSpPr txBox="1">
            <a:spLocks noChangeArrowheads="1"/>
          </p:cNvSpPr>
          <p:nvPr/>
        </p:nvSpPr>
        <p:spPr bwMode="auto">
          <a:xfrm>
            <a:off x="2362200" y="4207639"/>
            <a:ext cx="6400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</a:rPr>
              <a:t>ERCOT Staff</a:t>
            </a:r>
          </a:p>
          <a:p>
            <a:pPr>
              <a:spcBef>
                <a:spcPts val="600"/>
              </a:spcBef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SAWG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Updated May 13, </a:t>
            </a:r>
            <a:r>
              <a:rPr lang="en-US" dirty="0" smtClean="0">
                <a:solidFill>
                  <a:schemeClr val="bg1"/>
                </a:solidFill>
              </a:rPr>
              <a:t>2015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Load Resource qualification in SCED today is limited to Controllable Load Resources (CLRs)</a:t>
            </a:r>
          </a:p>
          <a:p>
            <a:r>
              <a:rPr lang="en-US" dirty="0" smtClean="0"/>
              <a:t>A Multi-Interval Real-Time Market (MIRTM) could enable different types of LRs to become SCED-qualified </a:t>
            </a:r>
          </a:p>
          <a:p>
            <a:pPr lvl="1"/>
            <a:r>
              <a:rPr lang="en-US" dirty="0" smtClean="0"/>
              <a:t>‘Blocky’ Loads that can’t respond incrementally</a:t>
            </a:r>
          </a:p>
          <a:p>
            <a:pPr lvl="1"/>
            <a:r>
              <a:rPr lang="en-US" dirty="0" smtClean="0"/>
              <a:t>Loads with temporal constraints such as:</a:t>
            </a:r>
          </a:p>
          <a:p>
            <a:pPr lvl="2"/>
            <a:r>
              <a:rPr lang="en-US" dirty="0" smtClean="0"/>
              <a:t>Ramp periods longer than 5 minutes</a:t>
            </a:r>
          </a:p>
          <a:p>
            <a:pPr lvl="2"/>
            <a:r>
              <a:rPr lang="en-US" dirty="0" smtClean="0"/>
              <a:t>Minimum/maximum curtailment periods</a:t>
            </a:r>
          </a:p>
          <a:p>
            <a:pPr lvl="2"/>
            <a:r>
              <a:rPr lang="en-US" dirty="0" smtClean="0"/>
              <a:t>Return-to-service times</a:t>
            </a:r>
          </a:p>
          <a:p>
            <a:r>
              <a:rPr lang="en-US" dirty="0" smtClean="0"/>
              <a:t>Under MIRTM, only the first 5-minute interval would produce a binding LMP</a:t>
            </a:r>
          </a:p>
          <a:p>
            <a:r>
              <a:rPr lang="en-US" dirty="0" smtClean="0"/>
              <a:t>Prices further into the future would be non-binding, but MIRTM commitments would be binding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 (Updated)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MIRTM commits a Resource further out than 5 minutes, and the Resource’s bid/offer price fails to materialize, Resource would need to be made whole</a:t>
            </a:r>
          </a:p>
          <a:p>
            <a:r>
              <a:rPr lang="en-US" dirty="0" smtClean="0"/>
              <a:t>The question is:  would the make-whole payments exceed the net benefits to the market?</a:t>
            </a:r>
          </a:p>
          <a:p>
            <a:pPr lvl="1"/>
            <a:r>
              <a:rPr lang="en-US" dirty="0" smtClean="0"/>
              <a:t>i.e., would it cost the market more or less to </a:t>
            </a:r>
            <a:r>
              <a:rPr lang="en-US" dirty="0"/>
              <a:t>commit/dispatch the next Resource </a:t>
            </a:r>
            <a:r>
              <a:rPr lang="en-US" dirty="0" smtClean="0"/>
              <a:t>up the aggregated energy offer curve?</a:t>
            </a:r>
          </a:p>
          <a:p>
            <a:endParaRPr lang="en-US" dirty="0" smtClean="0"/>
          </a:p>
          <a:p>
            <a:r>
              <a:rPr lang="en-US" dirty="0" smtClean="0"/>
              <a:t>In an effort to answer the question, SAWG asked ERCOT to collect input data from LRs and their QSEs to enable simulated MIRTM runs</a:t>
            </a:r>
          </a:p>
          <a:p>
            <a:pPr lvl="1"/>
            <a:r>
              <a:rPr lang="en-US" dirty="0" smtClean="0"/>
              <a:t>The idea is to simulate real-world bid/offer prices and MW values</a:t>
            </a:r>
          </a:p>
          <a:p>
            <a:r>
              <a:rPr lang="en-US" dirty="0" smtClean="0"/>
              <a:t>Discussed at DSWG, followed by ERCOT request for input data via emails to the DSWG exploder list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 (Updated)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4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051338"/>
              </p:ext>
            </p:extLst>
          </p:nvPr>
        </p:nvGraphicFramePr>
        <p:xfrm>
          <a:off x="381000" y="974090"/>
          <a:ext cx="8382000" cy="4080815"/>
        </p:xfrm>
        <a:graphic>
          <a:graphicData uri="http://schemas.openxmlformats.org/drawingml/2006/table">
            <a:tbl>
              <a:tblPr firstRow="1" firstCol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5810073"/>
                <a:gridCol w="1316950"/>
                <a:gridCol w="1254977"/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88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tabLst>
                          <a:tab pos="5541963" algn="l"/>
                        </a:tabLs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--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</a:p>
                    <a:p>
                      <a:pPr marL="282575" indent="-282575">
                        <a:tabLst>
                          <a:tab pos="282575" algn="l"/>
                          <a:tab pos="5541963" algn="l"/>
                        </a:tabLst>
                      </a:pPr>
                      <a:r>
                        <a:rPr lang="en-US" sz="1600" b="0" baseline="0" dirty="0" smtClean="0">
                          <a:effectLst/>
                        </a:rPr>
                        <a:t>       As</a:t>
                      </a:r>
                      <a:r>
                        <a:rPr lang="en-US" sz="1600" b="0" dirty="0" smtClean="0"/>
                        <a:t>sume, per market rules, LR can be made whole only for a single 15-minute Settlement interval and may need</a:t>
                      </a:r>
                      <a:r>
                        <a:rPr lang="en-US" sz="1600" b="0" baseline="0" dirty="0" smtClean="0"/>
                        <a:t> to incorporate this into curtailment price (see example page 6)</a:t>
                      </a:r>
                      <a:endParaRPr lang="en-US" sz="1600" b="0" dirty="0" smtClean="0">
                        <a:effectLst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</a:tr>
              <a:tr h="3915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5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</a:tr>
              <a:tr h="3927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9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</a:tr>
              <a:tr h="615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1308"/>
              </p:ext>
            </p:extLst>
          </p:nvPr>
        </p:nvGraphicFramePr>
        <p:xfrm>
          <a:off x="381000" y="5458968"/>
          <a:ext cx="8382000" cy="560832"/>
        </p:xfrm>
        <a:graphic>
          <a:graphicData uri="http://schemas.openxmlformats.org/drawingml/2006/table">
            <a:tbl>
              <a:tblPr firstRow="1" bandRow="1"/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085913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And for future consideration….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7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 inputs received (≤30 minute window)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955377"/>
              </p:ext>
            </p:extLst>
          </p:nvPr>
        </p:nvGraphicFramePr>
        <p:xfrm>
          <a:off x="228600" y="920115"/>
          <a:ext cx="8229600" cy="509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14400"/>
                <a:gridCol w="990600"/>
                <a:gridCol w="1143000"/>
                <a:gridCol w="990600"/>
                <a:gridCol w="990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QSE-RESOURCE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Offer/Bid Price ($/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MWh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Offer/Bid </a:t>
                      </a:r>
                      <a:b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(MW)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Ramp Period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Min Run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Max Run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Return to Service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Ramp + Min Run Time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$ 800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$2,008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3,365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 inputs received (&gt;30 minute window)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093066"/>
              </p:ext>
            </p:extLst>
          </p:nvPr>
        </p:nvGraphicFramePr>
        <p:xfrm>
          <a:off x="228600" y="920115"/>
          <a:ext cx="8229600" cy="3245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14400"/>
                <a:gridCol w="990600"/>
                <a:gridCol w="1143000"/>
                <a:gridCol w="990600"/>
                <a:gridCol w="990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QSE-RESOURCE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Offer/Bid Price ($/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MWh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Offer/Bid </a:t>
                      </a:r>
                      <a:b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(MW)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Ramp Period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Min Run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Max Run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Return to Service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Ramp + Min Run Time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300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3,480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6,960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E-4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13, 2015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4724400"/>
            <a:ext cx="55626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</a:rPr>
              <a:t>This table represents the mock bids/offers submitted in which the ramp period + minimum run time exceeded the 30-minute window.  This is the only change to the original presentation from the April 29, 2015, SAWG meeting.</a:t>
            </a:r>
            <a:endParaRPr lang="en-US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9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Notes, 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will not use data submissions in which the Ramp Period + Minimum Run Time (curtailment period) exceeds 30 minutes</a:t>
            </a:r>
          </a:p>
          <a:p>
            <a:pPr lvl="1"/>
            <a:r>
              <a:rPr lang="en-US" dirty="0" smtClean="0"/>
              <a:t>At least initially, MIRTM window is expected to be ≤30 minutes due to short-term load forecast uncertainty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MIRTM simulations using this data have not been run yet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Stay tuned…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 (Updated)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8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SAWG (Updated)</a:t>
            </a:r>
            <a:endParaRPr lang="en-US" smtClean="0"/>
          </a:p>
        </p:txBody>
      </p:sp>
      <p:sp>
        <p:nvSpPr>
          <p:cNvPr id="1945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May 13, 2015</a:t>
            </a:r>
            <a:endParaRPr lang="en-US" smtClean="0"/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3657600" y="2409825"/>
            <a:ext cx="1321263" cy="2238375"/>
            <a:chOff x="1968" y="672"/>
            <a:chExt cx="1416" cy="2400"/>
          </a:xfrm>
        </p:grpSpPr>
        <p:pic>
          <p:nvPicPr>
            <p:cNvPr id="19462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Britannic Bold" pitchFamily="34" charset="0"/>
                </a:rPr>
                <a:t>ON</a:t>
              </a:r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576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Britannic Bold" pitchFamily="34" charset="0"/>
                </a:rPr>
                <a:t>OFF</a:t>
              </a:r>
            </a:p>
          </p:txBody>
        </p:sp>
      </p:grpSp>
      <p:sp>
        <p:nvSpPr>
          <p:cNvPr id="194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21026</TotalTime>
  <Words>799</Words>
  <Application>Microsoft Office PowerPoint</Application>
  <PresentationFormat>On-screen Show (4:3)</PresentationFormat>
  <Paragraphs>246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Load Resource Inputs for MIRTM Simulation</vt:lpstr>
      <vt:lpstr>Background</vt:lpstr>
      <vt:lpstr>Background (2) </vt:lpstr>
      <vt:lpstr>LR inputs requested</vt:lpstr>
      <vt:lpstr>LR inputs received (≤30 minute window)</vt:lpstr>
      <vt:lpstr>LR inputs received (&gt;30 minute window)</vt:lpstr>
      <vt:lpstr>Notes, Disclaimers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Wattles, Paul</dc:creator>
  <cp:lastModifiedBy>P Wattles2</cp:lastModifiedBy>
  <cp:revision>567</cp:revision>
  <cp:lastPrinted>2015-01-15T19:13:08Z</cp:lastPrinted>
  <dcterms:created xsi:type="dcterms:W3CDTF">2005-04-21T14:28:35Z</dcterms:created>
  <dcterms:modified xsi:type="dcterms:W3CDTF">2015-05-13T21:36:31Z</dcterms:modified>
</cp:coreProperties>
</file>