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8"/>
  </p:notesMasterIdLst>
  <p:handoutMasterIdLst>
    <p:handoutMasterId r:id="rId19"/>
  </p:handoutMasterIdLst>
  <p:sldIdLst>
    <p:sldId id="621" r:id="rId5"/>
    <p:sldId id="622" r:id="rId6"/>
    <p:sldId id="636" r:id="rId7"/>
    <p:sldId id="623" r:id="rId8"/>
    <p:sldId id="624" r:id="rId9"/>
    <p:sldId id="627" r:id="rId10"/>
    <p:sldId id="628" r:id="rId11"/>
    <p:sldId id="630" r:id="rId12"/>
    <p:sldId id="632" r:id="rId13"/>
    <p:sldId id="634" r:id="rId14"/>
    <p:sldId id="633" r:id="rId15"/>
    <p:sldId id="631" r:id="rId16"/>
    <p:sldId id="629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26508"/>
    <a:srgbClr val="00385E"/>
    <a:srgbClr val="005386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1331" autoAdjust="0"/>
  </p:normalViewPr>
  <p:slideViewPr>
    <p:cSldViewPr snapToGrid="0" snapToObjects="1">
      <p:cViewPr>
        <p:scale>
          <a:sx n="90" d="100"/>
          <a:sy n="90" d="100"/>
        </p:scale>
        <p:origin x="-141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D927E2-FFDB-4897-B6DB-247925A8EE18}" type="datetimeFigureOut">
              <a:rPr lang="en-US"/>
              <a:pPr>
                <a:defRPr/>
              </a:pPr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15E004-926F-44A4-8A66-1FE280300B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7873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CA7013-26B0-4B2C-8441-131EF42B558D}" type="datetimeFigureOut">
              <a:rPr lang="en-US"/>
              <a:pPr>
                <a:defRPr/>
              </a:pPr>
              <a:t>5/13/2015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CEC152-A146-40F3-A7CE-5B298286BE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4852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0FDE92-7DF1-43D2-8F29-2BC9BBE1F512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76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80203-C688-401A-8B03-151E23A028EB}" type="datetime1">
              <a:rPr lang="en-US"/>
              <a:pPr>
                <a:defRPr/>
              </a:pPr>
              <a:t>5/13/2015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76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BFD022D-6259-4725-8CC0-F531A4295C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703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060"/>
            <a:ext cx="8229600" cy="5123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151031"/>
            <a:ext cx="8229600" cy="81318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976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CDEB42-B279-4F67-A065-B5CE5EFF1B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4976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C6D08-A1C1-4C4F-99BD-B8D522B28CCF}" type="datetime1">
              <a:rPr lang="en-US"/>
              <a:pPr>
                <a:defRPr/>
              </a:pPr>
              <a:t>5/13/2015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135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C54D-4FD5-4397-935B-BAB98509321E}" type="datetime1">
              <a:rPr lang="en-US"/>
              <a:pPr>
                <a:defRPr/>
              </a:pPr>
              <a:t>5/13/2015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5F840-2C0A-43AE-9FCD-9932450F68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432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6A3B1C-3E8B-400D-9819-688170EC2580}" type="datetime1">
              <a:rPr lang="en-US"/>
              <a:pPr>
                <a:defRPr/>
              </a:pPr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46FEA8-DE8D-4CDD-81D7-2B4FA03B96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96" r:id="rId1"/>
    <p:sldLayoutId id="2147493597" r:id="rId2"/>
    <p:sldLayoutId id="214749359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244475"/>
            <a:ext cx="7727950" cy="3831713"/>
            <a:chOff x="603250" y="546100"/>
            <a:chExt cx="7727950" cy="3830216"/>
          </a:xfrm>
        </p:grpSpPr>
        <p:pic>
          <p:nvPicPr>
            <p:cNvPr id="5124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5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45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b="1" dirty="0" smtClean="0"/>
                <a:t>FAST Procurement and Pricing</a:t>
              </a:r>
              <a:r>
                <a:rPr lang="en-US" altLang="en-US" sz="2800" b="1" dirty="0" smtClean="0"/>
                <a:t> </a:t>
              </a:r>
              <a:endParaRPr lang="en-US" altLang="en-US" sz="2800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i="1" dirty="0" smtClean="0"/>
                <a:t>May 18, 2015 FAST Workshop</a:t>
              </a:r>
              <a:endParaRPr lang="en-US" altLang="en-US" sz="1800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103"/>
              <a:ext cx="6286500" cy="12695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773A4-5417-4D2A-AE88-D5BAB771A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314325" y="698500"/>
            <a:ext cx="8502650" cy="51228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n-US" altLang="en-US" sz="2000" b="1" dirty="0" smtClean="0"/>
              <a:t>Description (continued)</a:t>
            </a:r>
          </a:p>
          <a:p>
            <a:pPr>
              <a:defRPr/>
            </a:pPr>
            <a:r>
              <a:rPr lang="en-US" altLang="en-US" sz="1800" dirty="0" smtClean="0"/>
              <a:t>@10:00 AM, DAM submission window close,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 smtClean="0"/>
              <a:t>ERCOT will review the submitted Offers and bids and,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 smtClean="0"/>
              <a:t>Guesstimate the MCPC for PFR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 smtClean="0"/>
              <a:t>Determine FFR MW amounts offered below </a:t>
            </a:r>
            <a:r>
              <a:rPr lang="en-US" altLang="en-US" sz="1700" dirty="0" smtClean="0"/>
              <a:t>the </a:t>
            </a:r>
            <a:r>
              <a:rPr lang="en-US" altLang="en-US" sz="1700" dirty="0" smtClean="0"/>
              <a:t>guesstimated MCPC for PFR. This is the expected MW amount of FFR to be awarded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/>
              <a:t>Determine </a:t>
            </a:r>
            <a:r>
              <a:rPr lang="en-US" altLang="en-US" sz="1700" dirty="0" smtClean="0"/>
              <a:t>final total </a:t>
            </a:r>
            <a:r>
              <a:rPr lang="en-US" altLang="en-US" sz="1700" dirty="0"/>
              <a:t>requirements in PFR </a:t>
            </a:r>
            <a:r>
              <a:rPr lang="en-US" altLang="en-US" sz="1700" dirty="0" smtClean="0"/>
              <a:t>MW as:</a:t>
            </a:r>
          </a:p>
          <a:p>
            <a:pPr marL="857250" lvl="2" indent="0">
              <a:buNone/>
              <a:defRPr/>
            </a:pPr>
            <a:r>
              <a:rPr lang="en-US" altLang="en-US" sz="1700" dirty="0" err="1" smtClean="0"/>
              <a:t>New_Total_PFR_FFR_Req</a:t>
            </a:r>
            <a:r>
              <a:rPr lang="en-US" altLang="en-US" sz="1700" dirty="0" smtClean="0"/>
              <a:t> = </a:t>
            </a:r>
          </a:p>
          <a:p>
            <a:pPr marL="857250" lvl="2" indent="0">
              <a:buNone/>
              <a:defRPr/>
            </a:pPr>
            <a:r>
              <a:rPr lang="en-US" altLang="en-US" sz="1700" dirty="0"/>
              <a:t>	</a:t>
            </a:r>
            <a:r>
              <a:rPr lang="en-US" altLang="en-US" sz="1700" dirty="0" err="1" smtClean="0"/>
              <a:t>Original_total_PFR_FFR_req</a:t>
            </a:r>
            <a:r>
              <a:rPr lang="en-US" altLang="en-US" sz="1700" dirty="0" smtClean="0"/>
              <a:t> – (R-1)*</a:t>
            </a:r>
            <a:r>
              <a:rPr lang="en-US" altLang="en-US" sz="1700" dirty="0" err="1" smtClean="0"/>
              <a:t>Expected_FFR_cleared_amount</a:t>
            </a:r>
            <a:endParaRPr lang="en-US" altLang="en-US" sz="1700" dirty="0" smtClean="0"/>
          </a:p>
          <a:p>
            <a:pPr marL="857250" lvl="2" indent="0">
              <a:buNone/>
              <a:defRPr/>
            </a:pPr>
            <a:endParaRPr lang="en-US" altLang="en-US" sz="1700" dirty="0" smtClean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 smtClean="0"/>
              <a:t>The DAM optimization process PFR/FFR requirement inputs are modified to procure the original </a:t>
            </a:r>
            <a:r>
              <a:rPr lang="en-US" altLang="en-US" sz="1700" dirty="0" err="1" smtClean="0"/>
              <a:t>FFR_requirement</a:t>
            </a:r>
            <a:r>
              <a:rPr lang="en-US" altLang="en-US" sz="1700" dirty="0" smtClean="0"/>
              <a:t> and the new total PFR+FFR requirement in PFR MW</a:t>
            </a:r>
          </a:p>
          <a:p>
            <a:pPr marL="1200150" lvl="2" indent="-342900">
              <a:defRPr/>
            </a:pPr>
            <a:r>
              <a:rPr lang="en-US" altLang="en-US" sz="1700" dirty="0" smtClean="0"/>
              <a:t>DAM Procurement constraints are:</a:t>
            </a:r>
          </a:p>
          <a:p>
            <a:pPr marL="1657350" lvl="3" indent="-342900">
              <a:buFont typeface="+mj-lt"/>
              <a:buAutoNum type="alphaLcParenR"/>
              <a:defRPr/>
            </a:pPr>
            <a:r>
              <a:rPr lang="en-US" altLang="en-US" sz="1700" dirty="0" smtClean="0"/>
              <a:t>Sum(PFR)+Sum(FFR) &gt;=</a:t>
            </a:r>
            <a:r>
              <a:rPr lang="en-US" altLang="en-US" sz="1700" dirty="0" err="1" smtClean="0"/>
              <a:t>New_Total_PFR_FFR_Req</a:t>
            </a:r>
            <a:endParaRPr lang="en-US" altLang="en-US" sz="1700" dirty="0" smtClean="0"/>
          </a:p>
          <a:p>
            <a:pPr marL="1657350" lvl="3" indent="-342900">
              <a:buFont typeface="+mj-lt"/>
              <a:buAutoNum type="alphaLcParenR"/>
              <a:defRPr/>
            </a:pPr>
            <a:r>
              <a:rPr lang="en-US" altLang="en-US" sz="1700" dirty="0" smtClean="0"/>
              <a:t>Sum(FFR) &lt;= </a:t>
            </a:r>
            <a:r>
              <a:rPr lang="en-US" altLang="en-US" sz="1700" dirty="0" err="1" smtClean="0"/>
              <a:t>FFR_requirement</a:t>
            </a:r>
            <a:endParaRPr lang="en-US" altLang="en-US" sz="1700" dirty="0" smtClean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 smtClean="0"/>
              <a:t>The MCPC for PFR and FFR is the same and is the shadow price of constraint 5.a) above</a:t>
            </a:r>
          </a:p>
          <a:p>
            <a:pPr>
              <a:defRPr/>
            </a:pPr>
            <a:endParaRPr lang="en-US" altLang="en-US" sz="1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endParaRPr lang="en-US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z="2400" b="1" dirty="0">
                <a:solidFill>
                  <a:prstClr val="black"/>
                </a:solidFill>
              </a:rPr>
              <a:t>Enhanced 2015-2018 Alternative Proposal (PFR &amp; FFR)</a:t>
            </a:r>
            <a:endParaRPr lang="en-US" altLang="en-US" sz="4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A2EFB4-ECF8-49BD-BE14-8DE16EE82FD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12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314325" y="698500"/>
            <a:ext cx="8502650" cy="51228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en-US" altLang="en-US" sz="2000" b="1" dirty="0" smtClean="0"/>
              <a:t>Description (continued)</a:t>
            </a:r>
          </a:p>
          <a:p>
            <a:pPr>
              <a:defRPr/>
            </a:pPr>
            <a:r>
              <a:rPr lang="en-US" altLang="en-US" sz="1800" dirty="0" smtClean="0"/>
              <a:t>For example, at 10:00 AM DAM submission window close, the following offers are in the system:</a:t>
            </a:r>
          </a:p>
          <a:p>
            <a:pPr lvl="1">
              <a:defRPr/>
            </a:pPr>
            <a:r>
              <a:rPr lang="en-US" altLang="en-US" sz="1600" dirty="0" smtClean="0"/>
              <a:t>3000 MW of PFR @10 $/MW</a:t>
            </a:r>
          </a:p>
          <a:p>
            <a:pPr lvl="1">
              <a:defRPr/>
            </a:pPr>
            <a:r>
              <a:rPr lang="en-US" altLang="en-US" sz="1600" dirty="0" smtClean="0"/>
              <a:t>800 MW of FFR @3 $/MW</a:t>
            </a:r>
          </a:p>
          <a:p>
            <a:pPr lvl="1">
              <a:defRPr/>
            </a:pPr>
            <a:r>
              <a:rPr lang="en-US" altLang="en-US" sz="1600" dirty="0" smtClean="0"/>
              <a:t>500 MW of FFR @11 $/MW</a:t>
            </a:r>
          </a:p>
          <a:p>
            <a:pPr lvl="1">
              <a:defRPr/>
            </a:pPr>
            <a:endParaRPr lang="en-US" altLang="en-US" sz="1600" dirty="0" smtClean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600" dirty="0" smtClean="0"/>
              <a:t>ERCOT reviews offers/bids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600" dirty="0" smtClean="0"/>
              <a:t>ERCOT guesstimates the MCPC for PFR/FFR to be $10/MW </a:t>
            </a:r>
            <a:r>
              <a:rPr lang="en-US" altLang="en-US" sz="1600" dirty="0" smtClean="0"/>
              <a:t>(based on some adjustment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of previous day’s MCPC)</a:t>
            </a:r>
            <a:endParaRPr lang="en-US" altLang="en-US" sz="1600" dirty="0" smtClean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600" dirty="0" smtClean="0"/>
              <a:t>FFR MW expected to clear is </a:t>
            </a:r>
            <a:r>
              <a:rPr lang="en-US" altLang="en-US" sz="1600" dirty="0" smtClean="0"/>
              <a:t>800 </a:t>
            </a:r>
            <a:r>
              <a:rPr lang="en-US" altLang="en-US" sz="1600" dirty="0" smtClean="0"/>
              <a:t>= </a:t>
            </a:r>
            <a:r>
              <a:rPr lang="en-US" altLang="en-US" sz="1600" dirty="0" smtClean="0"/>
              <a:t>80</a:t>
            </a:r>
            <a:r>
              <a:rPr lang="en-US" altLang="en-US" sz="1600" dirty="0" smtClean="0"/>
              <a:t>0 </a:t>
            </a:r>
            <a:r>
              <a:rPr lang="en-US" altLang="en-US" sz="1600" dirty="0" smtClean="0"/>
              <a:t>MW FFR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600" dirty="0" smtClean="0"/>
              <a:t>New Total PFR+FFR requirement = 3360  - (2-1</a:t>
            </a:r>
            <a:r>
              <a:rPr lang="en-US" altLang="en-US" sz="1600" dirty="0" smtClean="0"/>
              <a:t>)*</a:t>
            </a:r>
            <a:r>
              <a:rPr lang="en-US" altLang="en-US" sz="1600" dirty="0" smtClean="0"/>
              <a:t>80</a:t>
            </a:r>
            <a:r>
              <a:rPr lang="en-US" altLang="en-US" sz="1600" dirty="0" smtClean="0"/>
              <a:t>0 </a:t>
            </a:r>
            <a:r>
              <a:rPr lang="en-US" altLang="en-US" sz="1600" dirty="0" smtClean="0"/>
              <a:t>= </a:t>
            </a:r>
            <a:r>
              <a:rPr lang="en-US" altLang="en-US" sz="1600" dirty="0" smtClean="0"/>
              <a:t>2560 </a:t>
            </a:r>
            <a:r>
              <a:rPr lang="en-US" altLang="en-US" sz="1600" dirty="0" smtClean="0"/>
              <a:t>MW in PFR MW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600" dirty="0" smtClean="0"/>
              <a:t>Run DAM with total PFR/FFR requirements in PFR MW  to </a:t>
            </a:r>
            <a:r>
              <a:rPr lang="en-US" altLang="en-US" sz="1600" dirty="0" smtClean="0"/>
              <a:t>2560 </a:t>
            </a:r>
            <a:r>
              <a:rPr lang="en-US" altLang="en-US" sz="1600" dirty="0" smtClean="0"/>
              <a:t>MW and max FFR allowed to 1060 MW</a:t>
            </a:r>
          </a:p>
          <a:p>
            <a:pPr marL="1200150" lvl="2" indent="-342900">
              <a:defRPr/>
            </a:pPr>
            <a:r>
              <a:rPr lang="en-US" altLang="en-US" sz="1700" dirty="0"/>
              <a:t>DAM Procurement </a:t>
            </a:r>
            <a:r>
              <a:rPr lang="en-US" altLang="en-US" sz="1700" dirty="0" smtClean="0"/>
              <a:t>constraints </a:t>
            </a:r>
            <a:r>
              <a:rPr lang="en-US" altLang="en-US" sz="1700" dirty="0"/>
              <a:t>are:</a:t>
            </a:r>
          </a:p>
          <a:p>
            <a:pPr marL="1657350" lvl="3" indent="-342900">
              <a:buFont typeface="+mj-lt"/>
              <a:buAutoNum type="alphaLcParenR"/>
              <a:defRPr/>
            </a:pPr>
            <a:r>
              <a:rPr lang="en-US" altLang="en-US" sz="1700" dirty="0"/>
              <a:t>Sum(PFR)+Sum(FFR) </a:t>
            </a:r>
            <a:r>
              <a:rPr lang="en-US" altLang="en-US" sz="1700" dirty="0" smtClean="0"/>
              <a:t>&gt;=</a:t>
            </a:r>
            <a:r>
              <a:rPr lang="en-US" altLang="en-US" sz="1700" dirty="0" smtClean="0"/>
              <a:t>2560</a:t>
            </a:r>
            <a:endParaRPr lang="en-US" altLang="en-US" sz="1700" dirty="0"/>
          </a:p>
          <a:p>
            <a:pPr marL="1657350" lvl="3" indent="-342900">
              <a:buFont typeface="+mj-lt"/>
              <a:buAutoNum type="alphaLcParenR"/>
              <a:defRPr/>
            </a:pPr>
            <a:r>
              <a:rPr lang="en-US" altLang="en-US" sz="1700" dirty="0"/>
              <a:t>Sum(FFR) &lt;= </a:t>
            </a:r>
            <a:r>
              <a:rPr lang="en-US" altLang="en-US" sz="1700" dirty="0" smtClean="0"/>
              <a:t>1060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altLang="en-US" sz="1700" dirty="0"/>
              <a:t>The MCPC for PFR and FFR is the same and is the shadow price of constraint 5.a) </a:t>
            </a:r>
            <a:r>
              <a:rPr lang="en-US" altLang="en-US" sz="1700" dirty="0" smtClean="0"/>
              <a:t>above</a:t>
            </a:r>
            <a:endParaRPr lang="en-US" altLang="en-US" sz="17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altLang="en-US" sz="1600" dirty="0" smtClean="0"/>
          </a:p>
          <a:p>
            <a:pPr marL="800100" lvl="1" indent="-342900">
              <a:buFont typeface="+mj-lt"/>
              <a:buAutoNum type="arabicPeriod"/>
              <a:defRPr/>
            </a:pPr>
            <a:endParaRPr lang="en-US" altLang="en-US" sz="16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endParaRPr lang="en-US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z="2400" b="1" dirty="0">
                <a:solidFill>
                  <a:prstClr val="black"/>
                </a:solidFill>
              </a:rPr>
              <a:t>Enhanced 2015-2018 Alternative Proposal (PFR &amp; FFR)</a:t>
            </a:r>
            <a:endParaRPr lang="en-US" altLang="en-US" sz="4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A2EFB4-ECF8-49BD-BE14-8DE16EE82FD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67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5122862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en-US" sz="2800" dirty="0" smtClean="0"/>
              <a:t>Replacement 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If a need arises to replace FFR1,or FFR2 MW </a:t>
            </a:r>
            <a:r>
              <a:rPr lang="en-US" altLang="en-US" sz="2000" dirty="0" smtClean="0"/>
              <a:t>responsibility, 1 MW of FFR would need to be replaced by 1 MW of PFR. Thus the cost of replacement would be </a:t>
            </a:r>
            <a:r>
              <a:rPr lang="en-US" altLang="en-US" sz="2000" b="1" u="sng" dirty="0" smtClean="0"/>
              <a:t>consistent</a:t>
            </a:r>
            <a:r>
              <a:rPr lang="en-US" altLang="en-US" sz="2000" dirty="0" smtClean="0"/>
              <a:t> with being paid the same MCPC in procurement. </a:t>
            </a:r>
            <a:endParaRPr lang="en-US" altLang="en-US" sz="2000" dirty="0" smtClean="0"/>
          </a:p>
          <a:p>
            <a:pPr lvl="1">
              <a:defRPr/>
            </a:pPr>
            <a:r>
              <a:rPr lang="en-US" altLang="en-US" sz="1600" dirty="0" smtClean="0"/>
              <a:t>However, if a significant amount of FFR is being replaced, ERCOT may need to procure additional PFR to meet its total PFR requirement since, when R&gt;1, 1 MW FFR replacement by 1 MW PFR results in a shortfall of total PFR.  </a:t>
            </a:r>
            <a:endParaRPr lang="en-US" altLang="en-US" sz="16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000" dirty="0" smtClean="0"/>
          </a:p>
          <a:p>
            <a:pPr>
              <a:defRPr/>
            </a:pPr>
            <a:endParaRPr lang="en-US" altLang="en-US" sz="2000" dirty="0" smtClean="0"/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z="2400" b="1" dirty="0">
                <a:solidFill>
                  <a:prstClr val="black"/>
                </a:solidFill>
              </a:rPr>
              <a:t>Enhanced 2015-2018 Alternative Proposal (PFR &amp; FFR)</a:t>
            </a:r>
            <a:endParaRPr lang="en-US" altLang="en-US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179C2A-12BB-45C6-A337-6585E60604D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17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z="3200" dirty="0" smtClean="0"/>
              <a:t>PFR &amp; FFR MCPC Formulas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3040C0-CE04-4EF2-999B-5B23932399F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51228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en-US" altLang="en-US" dirty="0" smtClean="0"/>
          </a:p>
          <a:p>
            <a:pPr marL="0" indent="0">
              <a:buFont typeface="Arial" charset="0"/>
              <a:buNone/>
            </a:pPr>
            <a:endParaRPr lang="en-US" altLang="en-US" dirty="0"/>
          </a:p>
          <a:p>
            <a:pPr marL="0" indent="0">
              <a:buFont typeface="Arial" charset="0"/>
              <a:buNone/>
            </a:pPr>
            <a:endParaRPr lang="en-US" altLang="en-US" dirty="0" smtClean="0"/>
          </a:p>
          <a:p>
            <a:pPr marL="0" indent="0">
              <a:buFont typeface="Arial" charset="0"/>
              <a:buNone/>
            </a:pPr>
            <a:endParaRPr lang="en-US" altLang="en-US" dirty="0"/>
          </a:p>
          <a:p>
            <a:pPr marL="0" indent="0">
              <a:buFont typeface="Arial" charset="0"/>
              <a:buNone/>
            </a:pPr>
            <a:endParaRPr lang="en-US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1800" dirty="0" smtClean="0"/>
              <a:t>Note that FFRS is of two types - FFR1 and FFR2</a:t>
            </a:r>
            <a:endParaRPr lang="en-US" alt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en-US" sz="1800" dirty="0" smtClean="0"/>
              <a:t>The details of the procurement constraints (in NPRR 667) are: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en-US" sz="1600" dirty="0" smtClean="0"/>
              <a:t> Sum(PFR) + R*Sum(FFR1+FFR2) &gt;= Total Requirement in PFR MW terms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en-US" sz="1600" dirty="0" smtClean="0"/>
              <a:t>Sum(FFR1+FFR2) &lt;= </a:t>
            </a:r>
            <a:r>
              <a:rPr lang="en-US" altLang="en-US" sz="1600" dirty="0" err="1" smtClean="0"/>
              <a:t>FFR_Total_Requirement</a:t>
            </a:r>
            <a:endParaRPr lang="en-US" altLang="en-US" sz="16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altLang="en-US" sz="1600" dirty="0" smtClean="0"/>
              <a:t>Sum(FFR1) &lt;= FFR1_Requirement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3547001"/>
              </p:ext>
            </p:extLst>
          </p:nvPr>
        </p:nvGraphicFramePr>
        <p:xfrm>
          <a:off x="457200" y="762000"/>
          <a:ext cx="8388350" cy="179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885"/>
                <a:gridCol w="1684008"/>
                <a:gridCol w="2896787"/>
                <a:gridCol w="3069670"/>
              </a:tblGrid>
              <a:tr h="4165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</a:t>
                      </a:r>
                      <a:endParaRPr lang="en-US" sz="18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FAST</a:t>
                      </a:r>
                      <a:endParaRPr lang="en-US" sz="18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IMM Proposal</a:t>
                      </a:r>
                      <a:endParaRPr lang="en-US" sz="18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Enhanced 2015-2018 Alternative</a:t>
                      </a:r>
                      <a:endParaRPr lang="en-US" sz="18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1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FFR</a:t>
                      </a:r>
                      <a:endParaRPr lang="en-US" sz="14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Ratio * PFR MCPC</a:t>
                      </a:r>
                      <a:endParaRPr lang="en-US" sz="14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Ratio * PFR MCPC + </a:t>
                      </a:r>
                    </a:p>
                    <a:p>
                      <a:r>
                        <a:rPr lang="en-US" sz="1400" i="1" dirty="0" smtClean="0"/>
                        <a:t>SP</a:t>
                      </a:r>
                      <a:r>
                        <a:rPr lang="en-US" sz="1400" dirty="0" smtClean="0"/>
                        <a:t> of </a:t>
                      </a:r>
                      <a:r>
                        <a:rPr lang="en-US" sz="1400" dirty="0" err="1" smtClean="0"/>
                        <a:t>FFR</a:t>
                      </a:r>
                      <a:r>
                        <a:rPr lang="en-US" sz="1400" baseline="-25000" dirty="0" err="1" smtClean="0"/>
                        <a:t>max</a:t>
                      </a:r>
                      <a:r>
                        <a:rPr lang="en-US" sz="1400" dirty="0" smtClean="0"/>
                        <a:t> constraint</a:t>
                      </a:r>
                      <a:r>
                        <a:rPr lang="en-US" sz="1400" baseline="30000" dirty="0" smtClean="0"/>
                        <a:t>1</a:t>
                      </a:r>
                      <a:endParaRPr lang="en-US" sz="14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PFR MCPC</a:t>
                      </a:r>
                      <a:endParaRPr lang="en-US" sz="1400" dirty="0"/>
                    </a:p>
                  </a:txBody>
                  <a:tcPr marL="45722" marR="45722" marT="45705" marB="457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99" name="TextBox 3"/>
          <p:cNvSpPr txBox="1">
            <a:spLocks noChangeArrowheads="1"/>
          </p:cNvSpPr>
          <p:nvPr/>
        </p:nvSpPr>
        <p:spPr bwMode="auto">
          <a:xfrm>
            <a:off x="1203325" y="6080125"/>
            <a:ext cx="7642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aseline="30000"/>
              <a:t>1 </a:t>
            </a:r>
            <a:r>
              <a:rPr lang="en-US" altLang="en-US" sz="1400"/>
              <a:t>Opportunity costs, if present, will be included in the shadow prices</a:t>
            </a:r>
          </a:p>
        </p:txBody>
      </p:sp>
      <p:sp>
        <p:nvSpPr>
          <p:cNvPr id="23600" name="TextBox 3"/>
          <p:cNvSpPr txBox="1">
            <a:spLocks noChangeArrowheads="1"/>
          </p:cNvSpPr>
          <p:nvPr/>
        </p:nvSpPr>
        <p:spPr bwMode="auto">
          <a:xfrm>
            <a:off x="1203325" y="5689600"/>
            <a:ext cx="7642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/>
              <a:t>SP</a:t>
            </a:r>
            <a:r>
              <a:rPr lang="en-US" altLang="en-US" sz="1400"/>
              <a:t> = Shadow Price of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703263"/>
            <a:ext cx="8229600" cy="51228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1800" dirty="0" smtClean="0"/>
              <a:t>The PFR and FFR procurement constraints are the same in the FAST and IMM proposals, i.e. equivalency ratio is incorporated into the optimization process for procuring PFR and FFR</a:t>
            </a:r>
          </a:p>
          <a:p>
            <a:pPr>
              <a:defRPr/>
            </a:pPr>
            <a:endParaRPr lang="en-US" altLang="en-US" sz="1800" dirty="0" smtClean="0"/>
          </a:p>
          <a:p>
            <a:pPr>
              <a:defRPr/>
            </a:pPr>
            <a:r>
              <a:rPr lang="en-US" altLang="en-US" sz="1800" dirty="0" smtClean="0"/>
              <a:t>The Enhanced 2015-2018 alternative proposal considers the equivalency ratio in determining the initial estimate for AS requirements, but the optimization process assumes that the equivalency ratio is </a:t>
            </a:r>
            <a:r>
              <a:rPr lang="en-US" altLang="en-US" sz="1800" u="sng" dirty="0" smtClean="0"/>
              <a:t>one</a:t>
            </a:r>
            <a:r>
              <a:rPr lang="en-US" altLang="en-US" sz="1800" dirty="0" smtClean="0"/>
              <a:t> for all hours (similar to current approach for RRS from Load Resources and Generation Resources)</a:t>
            </a:r>
          </a:p>
          <a:p>
            <a:pPr lvl="1">
              <a:defRPr/>
            </a:pPr>
            <a:r>
              <a:rPr lang="en-US" altLang="en-US" sz="1400" dirty="0" smtClean="0"/>
              <a:t>After DAM submission window closes, ERCOT operator may choose to modify PFR  (and/or FFR) </a:t>
            </a:r>
            <a:r>
              <a:rPr lang="en-US" altLang="en-US" sz="1600" dirty="0" smtClean="0"/>
              <a:t>requirements</a:t>
            </a:r>
            <a:r>
              <a:rPr lang="en-US" altLang="en-US" sz="1400" dirty="0" smtClean="0"/>
              <a:t> based on expectation of PFR MCPC.</a:t>
            </a:r>
            <a:endParaRPr lang="en-US" altLang="en-US" sz="1800" dirty="0" smtClean="0"/>
          </a:p>
          <a:p>
            <a:pPr>
              <a:defRPr/>
            </a:pPr>
            <a:endParaRPr lang="en-US" altLang="en-US" sz="1800" dirty="0"/>
          </a:p>
          <a:p>
            <a:pPr lvl="1">
              <a:defRPr/>
            </a:pPr>
            <a:endParaRPr lang="en-US" altLang="en-US" sz="16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/>
          </a:p>
          <a:p>
            <a:pPr>
              <a:defRPr/>
            </a:pPr>
            <a:endParaRPr lang="en-US" altLang="en-US" sz="1800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C99ACA-58F2-4B93-B1F5-007FE5F0180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703263"/>
            <a:ext cx="8229600" cy="5122862"/>
          </a:xfrm>
        </p:spPr>
        <p:txBody>
          <a:bodyPr>
            <a:noAutofit/>
          </a:bodyPr>
          <a:lstStyle/>
          <a:p>
            <a:pPr>
              <a:defRPr/>
            </a:pPr>
            <a:endParaRPr lang="en-US" altLang="en-US" sz="1800" dirty="0"/>
          </a:p>
          <a:p>
            <a:pPr>
              <a:defRPr/>
            </a:pPr>
            <a:r>
              <a:rPr lang="en-US" altLang="en-US" sz="1800" dirty="0" smtClean="0"/>
              <a:t>The following slides describe the pricing and replacement costs associated with the different proposals:</a:t>
            </a:r>
          </a:p>
          <a:p>
            <a:pPr lvl="1">
              <a:defRPr/>
            </a:pPr>
            <a:r>
              <a:rPr lang="en-US" altLang="en-US" sz="1600" dirty="0" smtClean="0"/>
              <a:t>FAST proposal,</a:t>
            </a:r>
          </a:p>
          <a:p>
            <a:pPr lvl="1">
              <a:defRPr/>
            </a:pPr>
            <a:r>
              <a:rPr lang="en-US" altLang="en-US" sz="1600" dirty="0" smtClean="0"/>
              <a:t>IMM proposal (modification to NPRR 018 with introduction of linked energy bids from FFR providers),</a:t>
            </a:r>
          </a:p>
          <a:p>
            <a:pPr lvl="1">
              <a:defRPr/>
            </a:pPr>
            <a:r>
              <a:rPr lang="en-US" altLang="en-US" sz="1600" dirty="0" smtClean="0"/>
              <a:t>Enhanced 2015-2018 Alternative Proposal</a:t>
            </a:r>
          </a:p>
          <a:p>
            <a:pPr lvl="1">
              <a:defRPr/>
            </a:pPr>
            <a:endParaRPr lang="en-US" altLang="en-US" sz="16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/>
          </a:p>
          <a:p>
            <a:pPr>
              <a:defRPr/>
            </a:pPr>
            <a:r>
              <a:rPr lang="en-US" altLang="en-US" sz="1800" dirty="0"/>
              <a:t>Note that the purpose of these slides </a:t>
            </a:r>
            <a:r>
              <a:rPr lang="en-US" altLang="en-US" sz="1800" dirty="0" smtClean="0"/>
              <a:t>is </a:t>
            </a:r>
            <a:r>
              <a:rPr lang="en-US" altLang="en-US" sz="1800" dirty="0"/>
              <a:t>to explain the concepts and therefore, as a simplification, do not differentiate between FFR1 and FFR2.</a:t>
            </a:r>
          </a:p>
          <a:p>
            <a:pPr>
              <a:defRPr/>
            </a:pPr>
            <a:endParaRPr lang="en-US" altLang="en-US" sz="1800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C99ACA-58F2-4B93-B1F5-007FE5F0180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00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314325" y="698500"/>
            <a:ext cx="8502650" cy="51228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000" b="1" dirty="0" smtClean="0"/>
              <a:t>Stays</a:t>
            </a:r>
            <a:r>
              <a:rPr lang="en-US" altLang="en-US" sz="2000" dirty="0" smtClean="0"/>
              <a:t> with the current approach of pricing </a:t>
            </a:r>
            <a:r>
              <a:rPr lang="en-US" altLang="en-US" sz="2000" b="1" i="1" dirty="0" smtClean="0"/>
              <a:t>equivalent</a:t>
            </a:r>
            <a:r>
              <a:rPr lang="en-US" altLang="en-US" sz="2000" dirty="0" smtClean="0"/>
              <a:t> FFR MW awards the same as </a:t>
            </a:r>
            <a:r>
              <a:rPr lang="en-US" altLang="en-US" sz="2000" b="1" i="1" dirty="0" smtClean="0"/>
              <a:t>equivalent</a:t>
            </a:r>
            <a:r>
              <a:rPr lang="en-US" altLang="en-US" sz="2000" dirty="0" smtClean="0"/>
              <a:t> PFR awards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For example, FFR1, FFR2, awards are valued the same as the corresponding </a:t>
            </a:r>
            <a:r>
              <a:rPr lang="en-US" altLang="en-US" sz="2000" b="1" i="1" dirty="0" smtClean="0"/>
              <a:t>equivalent</a:t>
            </a:r>
            <a:r>
              <a:rPr lang="en-US" altLang="en-US" sz="2000" dirty="0" smtClean="0"/>
              <a:t> PFRS awards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In the case of FFR, the ratio (R) determines the </a:t>
            </a:r>
            <a:r>
              <a:rPr lang="en-US" altLang="en-US" sz="2000" b="1" i="1" dirty="0" smtClean="0"/>
              <a:t>equivalence</a:t>
            </a:r>
            <a:r>
              <a:rPr lang="en-US" altLang="en-US" sz="2000" dirty="0" smtClean="0"/>
              <a:t> of R MW of PFR to 1 MW of FFR 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If the PFR MCPC reflect opportunity costs, then the corresponding equivalent FFR1</a:t>
            </a:r>
            <a:r>
              <a:rPr lang="en-US" altLang="en-US" sz="2000" dirty="0"/>
              <a:t>, </a:t>
            </a:r>
            <a:r>
              <a:rPr lang="en-US" altLang="en-US" sz="2000" dirty="0" smtClean="0"/>
              <a:t>FFR2 MCPCs will also reflect opportunity costs</a:t>
            </a:r>
          </a:p>
          <a:p>
            <a:pPr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endParaRPr lang="en-US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dirty="0" smtClean="0"/>
              <a:t>FAST Proposal (PFR &amp; FFR)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A2EFB4-ECF8-49BD-BE14-8DE16EE82FD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5122862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en-US" sz="2800" dirty="0" smtClean="0"/>
              <a:t>Replacement 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If a need arises to replace FFR1,or FFR2 MW responsibility with an equivalent PFR MW responsibility, the cost to replace will be the same, i.e. is </a:t>
            </a:r>
            <a:r>
              <a:rPr lang="en-US" altLang="en-US" sz="2000" b="1" u="sng" dirty="0" smtClean="0"/>
              <a:t>consistent</a:t>
            </a:r>
            <a:r>
              <a:rPr lang="en-US" altLang="en-US" sz="2000" dirty="0" smtClean="0"/>
              <a:t> with replacing PFR with PFR.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ERCOT is planning to submit comments on NPRR 667 to REMOVE the VOLL cap on FFR MCPC.</a:t>
            </a:r>
          </a:p>
          <a:p>
            <a:pPr lvl="1">
              <a:defRPr/>
            </a:pPr>
            <a:r>
              <a:rPr lang="en-US" altLang="en-US" sz="1600" dirty="0" smtClean="0"/>
              <a:t>If this is accepted, then the FAST proposal ensures that PFR and FFR providers have the </a:t>
            </a:r>
            <a:r>
              <a:rPr lang="en-US" altLang="en-US" sz="1600" b="1" u="sng" dirty="0" smtClean="0"/>
              <a:t>same risks </a:t>
            </a:r>
            <a:r>
              <a:rPr lang="en-US" altLang="en-US" sz="1600" dirty="0" smtClean="0"/>
              <a:t>in terms of replacement</a:t>
            </a:r>
            <a:endParaRPr lang="en-US" altLang="en-US" sz="1600" dirty="0"/>
          </a:p>
          <a:p>
            <a:pPr marL="0" indent="0">
              <a:buFont typeface="Arial" charset="0"/>
              <a:buNone/>
              <a:defRPr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000" dirty="0" smtClean="0"/>
          </a:p>
          <a:p>
            <a:pPr>
              <a:defRPr/>
            </a:pPr>
            <a:endParaRPr lang="en-US" altLang="en-US" sz="2000" dirty="0" smtClean="0"/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dirty="0" smtClean="0"/>
              <a:t>FAST Proposal (PFR &amp; FFR)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179C2A-12BB-45C6-A337-6585E60604D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512286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000" dirty="0" smtClean="0"/>
              <a:t>Different from the current approach of pricing </a:t>
            </a:r>
            <a:r>
              <a:rPr lang="en-US" altLang="en-US" sz="2000" dirty="0"/>
              <a:t>equivalent AS MW awards the same for equivalent AS types - (closer to NPRR018)</a:t>
            </a: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Introduces the concept of a resource specific energy bid from FFR provider to incorporate opportunity costs for energy into FFR pricing</a:t>
            </a: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MCPC Price Formation Process</a:t>
            </a:r>
            <a:r>
              <a:rPr lang="en-US" altLang="en-US" sz="2000" dirty="0" smtClean="0"/>
              <a:t>:</a:t>
            </a:r>
          </a:p>
          <a:p>
            <a:pPr lvl="1">
              <a:defRPr/>
            </a:pPr>
            <a:r>
              <a:rPr lang="en-US" altLang="en-US" dirty="0"/>
              <a:t>Execute FAST Proposal MCPC formula for </a:t>
            </a:r>
            <a:r>
              <a:rPr lang="en-US" altLang="en-US" dirty="0" smtClean="0"/>
              <a:t>FFR1, and FFR2</a:t>
            </a:r>
          </a:p>
          <a:p>
            <a:pPr lvl="1">
              <a:defRPr/>
            </a:pPr>
            <a:r>
              <a:rPr lang="en-US" altLang="en-US" dirty="0" smtClean="0"/>
              <a:t>Subtract from this the shadow price of the constraint that limits quantities to be procured for FFR1 or total FFR (as applicable), and then…</a:t>
            </a:r>
          </a:p>
          <a:p>
            <a:pPr lvl="1">
              <a:defRPr/>
            </a:pPr>
            <a:r>
              <a:rPr lang="en-US" altLang="en-US" b="1" i="1" dirty="0" smtClean="0"/>
              <a:t>STOP</a:t>
            </a:r>
            <a:r>
              <a:rPr lang="en-US" altLang="en-US" dirty="0" smtClean="0"/>
              <a:t> – Computed MCPCs for </a:t>
            </a:r>
            <a:r>
              <a:rPr lang="en-US" altLang="en-US" dirty="0"/>
              <a:t>FFR1, </a:t>
            </a:r>
            <a:r>
              <a:rPr lang="en-US" altLang="en-US" dirty="0" smtClean="0"/>
              <a:t>FFR2 are final</a:t>
            </a:r>
          </a:p>
          <a:p>
            <a:pPr lvl="1">
              <a:defRPr/>
            </a:pPr>
            <a:endParaRPr lang="en-US" altLang="en-US" dirty="0" smtClean="0"/>
          </a:p>
          <a:p>
            <a:pPr lvl="1">
              <a:defRPr/>
            </a:pPr>
            <a:r>
              <a:rPr lang="en-US" altLang="en-US" b="1" dirty="0" smtClean="0"/>
              <a:t>The end result is that FFR1 and FFR2 MCPC will incorporate the opportunity cost for energy if it exists.</a:t>
            </a:r>
          </a:p>
          <a:p>
            <a:pPr lvl="2">
              <a:defRPr/>
            </a:pPr>
            <a:r>
              <a:rPr lang="en-US" altLang="en-US" b="1" dirty="0" smtClean="0"/>
              <a:t>Note that in the case where MCPC for FFR1 and/or FFR2 incorporates the opportunity cost, the marginal resource specific linked energy bid will be charged a energy price for cleared amount that is higher than the submitted not-to-exceed bid price for energy consumption</a:t>
            </a:r>
          </a:p>
          <a:p>
            <a:pPr>
              <a:defRPr/>
            </a:pPr>
            <a:r>
              <a:rPr lang="en-US" altLang="en-US" b="1" dirty="0" smtClean="0"/>
              <a:t>Is the above philosophy applied to other AS (CR2, SR2)?</a:t>
            </a: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21507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dirty="0" smtClean="0"/>
              <a:t>IMM Proposal (PFR &amp; FFR)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E77EF2-68F7-43B9-86C4-2B59AE46939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5122862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en-US" sz="2800" dirty="0"/>
              <a:t>Replacement</a:t>
            </a:r>
            <a:r>
              <a:rPr lang="en-US" altLang="en-US" sz="2000" dirty="0"/>
              <a:t> 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 smtClean="0"/>
              <a:t>If </a:t>
            </a:r>
            <a:r>
              <a:rPr lang="en-US" altLang="en-US" sz="2000" dirty="0"/>
              <a:t>a need arises to </a:t>
            </a:r>
            <a:r>
              <a:rPr lang="en-US" altLang="en-US" sz="2000" dirty="0" smtClean="0"/>
              <a:t>replace </a:t>
            </a:r>
            <a:r>
              <a:rPr lang="en-US" altLang="en-US" sz="2000" dirty="0"/>
              <a:t>FFR1, </a:t>
            </a:r>
            <a:r>
              <a:rPr lang="en-US" altLang="en-US" sz="2000" dirty="0" smtClean="0"/>
              <a:t>FFR2 </a:t>
            </a:r>
            <a:r>
              <a:rPr lang="en-US" altLang="en-US" sz="2000" dirty="0"/>
              <a:t>MW responsibility with an equivalent </a:t>
            </a:r>
            <a:r>
              <a:rPr lang="en-US" altLang="en-US" sz="2000" dirty="0" smtClean="0"/>
              <a:t>PFR MW </a:t>
            </a:r>
            <a:r>
              <a:rPr lang="en-US" altLang="en-US" sz="2000" dirty="0"/>
              <a:t>responsibility, the cost to replace </a:t>
            </a:r>
            <a:r>
              <a:rPr lang="en-US" altLang="en-US" sz="2000" dirty="0" smtClean="0"/>
              <a:t>would </a:t>
            </a:r>
            <a:r>
              <a:rPr lang="en-US" altLang="en-US" sz="2000" dirty="0"/>
              <a:t>be </a:t>
            </a:r>
            <a:r>
              <a:rPr lang="en-US" altLang="en-US" sz="2000" dirty="0" smtClean="0"/>
              <a:t> </a:t>
            </a:r>
            <a:r>
              <a:rPr lang="en-US" altLang="en-US" sz="2000" b="1" u="sng" dirty="0" smtClean="0"/>
              <a:t>inconsistent</a:t>
            </a:r>
            <a:r>
              <a:rPr lang="en-US" altLang="en-US" sz="2000" dirty="0" smtClean="0"/>
              <a:t> with the cost to replace </a:t>
            </a:r>
            <a:r>
              <a:rPr lang="en-US" altLang="en-US" sz="2000" dirty="0"/>
              <a:t>1 MW of PFR with 1 MW of </a:t>
            </a:r>
            <a:r>
              <a:rPr lang="en-US" altLang="en-US" sz="2000" dirty="0" smtClean="0"/>
              <a:t>PFR if:</a:t>
            </a:r>
          </a:p>
          <a:p>
            <a:pPr marL="342900" lvl="2" indent="-342900">
              <a:defRPr/>
            </a:pPr>
            <a:endParaRPr lang="en-US" altLang="en-US" dirty="0" smtClean="0"/>
          </a:p>
          <a:p>
            <a:pPr marL="800100" lvl="3" indent="-342900">
              <a:defRPr/>
            </a:pPr>
            <a:r>
              <a:rPr lang="en-US" altLang="en-US" dirty="0" smtClean="0"/>
              <a:t>The </a:t>
            </a:r>
            <a:r>
              <a:rPr lang="en-US" altLang="en-US" dirty="0"/>
              <a:t>shadow price that limits the </a:t>
            </a:r>
            <a:r>
              <a:rPr lang="en-US" altLang="en-US" dirty="0" smtClean="0"/>
              <a:t>quantities of FFR to </a:t>
            </a:r>
            <a:r>
              <a:rPr lang="en-US" altLang="en-US" dirty="0"/>
              <a:t>be procured is </a:t>
            </a:r>
            <a:r>
              <a:rPr lang="en-US" altLang="en-US" dirty="0" smtClean="0"/>
              <a:t>non-zero in DAM, i.e. the constraint(s) are binding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dirty="0" smtClean="0"/>
              <a:t>IMM Proposal (PFR &amp; FFR)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964981-A6A4-4BD7-BB79-F04A4EC7733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314325" y="698500"/>
            <a:ext cx="8502650" cy="51228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000" b="1" dirty="0" smtClean="0"/>
              <a:t>Stays</a:t>
            </a:r>
            <a:r>
              <a:rPr lang="en-US" altLang="en-US" sz="2000" dirty="0" smtClean="0"/>
              <a:t> with the current approach of pricing FFR MW awards the same as PFR awards, </a:t>
            </a:r>
            <a:r>
              <a:rPr lang="en-US" altLang="en-US" sz="2000" b="1" u="sng" dirty="0" smtClean="0"/>
              <a:t>but</a:t>
            </a:r>
            <a:r>
              <a:rPr lang="en-US" altLang="en-US" sz="2000" u="sng" dirty="0" smtClean="0"/>
              <a:t> assumes an equivalency ratio of </a:t>
            </a:r>
            <a:r>
              <a:rPr lang="en-US" altLang="en-US" sz="2000" b="1" i="1" u="sng" dirty="0" smtClean="0"/>
              <a:t>one</a:t>
            </a:r>
            <a:r>
              <a:rPr lang="en-US" altLang="en-US" sz="2000" u="sng" dirty="0" smtClean="0"/>
              <a:t> for all hours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For example, FFR1, FFR2, awards are valued the same as the corresponding PFRS awards – MW for MW</a:t>
            </a:r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If the PFR MCPC reflect opportunity costs, then the corresponding equivalent FFR1</a:t>
            </a:r>
            <a:r>
              <a:rPr lang="en-US" altLang="en-US" sz="2000" dirty="0"/>
              <a:t>, </a:t>
            </a:r>
            <a:r>
              <a:rPr lang="en-US" altLang="en-US" sz="2000" dirty="0" smtClean="0"/>
              <a:t>FFR2 MCPCs will also reflect opportunity costs</a:t>
            </a:r>
          </a:p>
          <a:p>
            <a:pPr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endParaRPr lang="en-US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z="2400" b="1" dirty="0">
                <a:solidFill>
                  <a:prstClr val="black"/>
                </a:solidFill>
              </a:rPr>
              <a:t>Enhanced 2015-2018 Alternative Proposal (PFR &amp; FFR)</a:t>
            </a:r>
            <a:endParaRPr lang="en-US" altLang="en-US" sz="4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A2EFB4-ECF8-49BD-BE14-8DE16EE82FD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40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314325" y="698500"/>
            <a:ext cx="8502650" cy="5122863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en-US" sz="2000" b="1" dirty="0" smtClean="0"/>
              <a:t>Description</a:t>
            </a:r>
          </a:p>
          <a:p>
            <a:pPr>
              <a:defRPr/>
            </a:pPr>
            <a:r>
              <a:rPr lang="en-US" altLang="en-US" sz="1800" dirty="0" smtClean="0"/>
              <a:t>@6:00 AM ERCOT posts PFR and FFR requirements taking into account the equivalency ratio. For example, hour ending X:</a:t>
            </a:r>
          </a:p>
          <a:p>
            <a:pPr lvl="1">
              <a:defRPr/>
            </a:pPr>
            <a:r>
              <a:rPr lang="en-US" altLang="en-US" sz="1600" dirty="0" err="1" smtClean="0"/>
              <a:t>PFR_requirement</a:t>
            </a:r>
            <a:r>
              <a:rPr lang="en-US" altLang="en-US" sz="1600" dirty="0" smtClean="0"/>
              <a:t> = 1240 MW</a:t>
            </a:r>
          </a:p>
          <a:p>
            <a:pPr lvl="1">
              <a:defRPr/>
            </a:pPr>
            <a:r>
              <a:rPr lang="en-US" altLang="en-US" sz="1600" dirty="0" err="1" smtClean="0"/>
              <a:t>FFR_requirement</a:t>
            </a:r>
            <a:r>
              <a:rPr lang="en-US" altLang="en-US" sz="1600" dirty="0" smtClean="0"/>
              <a:t> = 1060 MW</a:t>
            </a:r>
          </a:p>
          <a:p>
            <a:pPr lvl="1">
              <a:defRPr/>
            </a:pPr>
            <a:r>
              <a:rPr lang="en-US" altLang="en-US" sz="1600" dirty="0" smtClean="0"/>
              <a:t>Equivalency Ratio (R) = 2.0</a:t>
            </a:r>
          </a:p>
          <a:p>
            <a:pPr lvl="1">
              <a:defRPr/>
            </a:pPr>
            <a:r>
              <a:rPr lang="en-US" altLang="en-US" sz="1600" dirty="0" smtClean="0"/>
              <a:t>Total PFR+FFR requirement in PFR MW is = 1240 + 2.0*1060 = 3360 MW</a:t>
            </a:r>
            <a:endParaRPr lang="en-US" altLang="en-US" sz="1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  <a:p>
            <a:pPr>
              <a:defRPr/>
            </a:pPr>
            <a:endParaRPr lang="en-US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457200" y="-150813"/>
            <a:ext cx="8229600" cy="812801"/>
          </a:xfrm>
        </p:spPr>
        <p:txBody>
          <a:bodyPr/>
          <a:lstStyle/>
          <a:p>
            <a:r>
              <a:rPr lang="en-US" altLang="en-US" sz="2400" b="1" dirty="0">
                <a:solidFill>
                  <a:prstClr val="black"/>
                </a:solidFill>
              </a:rPr>
              <a:t>Enhanced 2015-2018 Alternative Proposal (PFR &amp; FFR)</a:t>
            </a:r>
            <a:endParaRPr lang="en-US" altLang="en-US" sz="4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A2EFB4-ECF8-49BD-BE14-8DE16EE82FD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32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D6BB0E-2C1C-4F26-95E5-07AC929C723C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33099</TotalTime>
  <Words>1182</Words>
  <Application>Microsoft Office PowerPoint</Application>
  <PresentationFormat>On-screen Show (4:3)</PresentationFormat>
  <Paragraphs>167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Introduction</vt:lpstr>
      <vt:lpstr>Introduction</vt:lpstr>
      <vt:lpstr>FAST Proposal (PFR &amp; FFR)</vt:lpstr>
      <vt:lpstr>FAST Proposal (PFR &amp; FFR)</vt:lpstr>
      <vt:lpstr>IMM Proposal (PFR &amp; FFR)</vt:lpstr>
      <vt:lpstr>IMM Proposal (PFR &amp; FFR)</vt:lpstr>
      <vt:lpstr>Enhanced 2015-2018 Alternative Proposal (PFR &amp; FFR)</vt:lpstr>
      <vt:lpstr>Enhanced 2015-2018 Alternative Proposal (PFR &amp; FFR)</vt:lpstr>
      <vt:lpstr>Enhanced 2015-2018 Alternative Proposal (PFR &amp; FFR)</vt:lpstr>
      <vt:lpstr>Enhanced 2015-2018 Alternative Proposal (PFR &amp; FFR)</vt:lpstr>
      <vt:lpstr>Enhanced 2015-2018 Alternative Proposal (PFR &amp; FFR)</vt:lpstr>
      <vt:lpstr>PFR &amp; FFR MCPC Formulas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Shams Siddiqi</cp:lastModifiedBy>
  <cp:revision>1340</cp:revision>
  <cp:lastPrinted>2013-12-09T17:46:13Z</cp:lastPrinted>
  <dcterms:created xsi:type="dcterms:W3CDTF">2010-04-12T23:12:02Z</dcterms:created>
  <dcterms:modified xsi:type="dcterms:W3CDTF">2015-05-13T15:46:43Z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