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4"/>
  </p:notesMasterIdLst>
  <p:handoutMasterIdLst>
    <p:handoutMasterId r:id="rId15"/>
  </p:handoutMasterIdLst>
  <p:sldIdLst>
    <p:sldId id="260" r:id="rId6"/>
    <p:sldId id="347" r:id="rId7"/>
    <p:sldId id="346" r:id="rId8"/>
    <p:sldId id="348" r:id="rId9"/>
    <p:sldId id="350" r:id="rId10"/>
    <p:sldId id="351" r:id="rId11"/>
    <p:sldId id="353" r:id="rId12"/>
    <p:sldId id="352" r:id="rId13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o, Jeffrey" initials="BJ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5E"/>
    <a:srgbClr val="B1AEF4"/>
    <a:srgbClr val="005386"/>
    <a:srgbClr val="55BAB7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988" autoAdjust="0"/>
  </p:normalViewPr>
  <p:slideViewPr>
    <p:cSldViewPr snapToGrid="0" snapToObjects="1">
      <p:cViewPr varScale="1">
        <p:scale>
          <a:sx n="98" d="100"/>
          <a:sy n="98" d="100"/>
        </p:scale>
        <p:origin x="-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79E-0810-4FAA-A902-FE5BCA673FA1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AE4A7-B74B-4EAD-B97A-3765A7BB1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9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4055C-7C26-4D7E-8494-038A0346644C}" type="datetimeFigureOut">
              <a:rPr lang="en-US" smtClean="0"/>
              <a:t>5/14/2015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260C6-372F-4C78-B478-7063D75926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783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260C6-372F-4C78-B478-7063D759268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636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73A96-768B-427A-9B18-E382788E6579}" type="datetime1">
              <a:rPr lang="en-US" altLang="en-US" smtClean="0"/>
              <a:t>5/14/2015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99C43-96AA-4695-81BD-E47D1EF7E90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249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A8DD0-B72E-4C3C-A595-3F3EC8210853}" type="datetime1">
              <a:rPr lang="en-US" altLang="en-US" smtClean="0"/>
              <a:t>5/14/2015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0D06D-752B-4238-9AA8-59782798C9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3711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D0C2A-D78C-4367-BFBA-9D43B80D5B8B}" type="datetime1">
              <a:rPr lang="en-US" altLang="en-US" smtClean="0"/>
              <a:t>5/14/2015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9369A-EB45-45BD-9225-DC017B33593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54031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1ECFE-5884-424B-A313-EBBE749CF907}" type="datetime1">
              <a:rPr lang="en-US" altLang="en-US" smtClean="0"/>
              <a:t>5/14/2015</a:t>
            </a:fld>
            <a:endParaRPr lang="en-US" alt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41D53-196B-4F59-A30D-FB80D249486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5918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28774"/>
            <a:ext cx="8229600" cy="73389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4060"/>
            <a:ext cx="8229600" cy="5123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C514F-6595-4F5E-9880-9764C676EF90}" type="datetime1">
              <a:rPr lang="en-US" altLang="en-US" smtClean="0"/>
              <a:t>5/14/2015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2F87E-BE29-403E-9194-0BA884F71BF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1818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8E078-BFDA-4C49-A9FA-CC499B0AE107}" type="datetime1">
              <a:rPr lang="en-US" altLang="en-US" smtClean="0"/>
              <a:t>5/14/2015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8F7EA-10E9-469D-9836-8FA2706AE71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32672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5439C-98BF-4CF2-B502-1304897DC7CD}" type="datetime1">
              <a:rPr lang="en-US" altLang="en-US" smtClean="0"/>
              <a:t>5/14/2015</a:t>
            </a:fld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E6271-AFC0-4CEB-8189-C3CC664BD2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2647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9A43F-BE94-42CA-911E-70E0B3F00DD0}" type="datetime1">
              <a:rPr lang="en-US" altLang="en-US" smtClean="0"/>
              <a:t>5/14/2015</a:t>
            </a:fld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804B6-CD94-41CE-8696-4A3AC149DBB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68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35D9B-FF9D-443A-AB45-D252BA2F37DA}" type="datetime1">
              <a:rPr lang="en-US" altLang="en-US" smtClean="0"/>
              <a:t>5/14/2015</a:t>
            </a:fld>
            <a:endParaRPr lang="en-US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AC12D-B141-47C0-8506-3F934620D79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9772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812E5-7D52-4AE5-AE1A-7FB7FCDCA541}" type="datetime1">
              <a:rPr lang="en-US" altLang="en-US" smtClean="0"/>
              <a:t>5/14/2015</a:t>
            </a:fld>
            <a:endParaRPr lang="en-US" alt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75B2E-4954-4BCC-ACB3-086FA09B74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936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7B11F-E152-4298-A706-2D6889CD11A3}" type="datetime1">
              <a:rPr lang="en-US" altLang="en-US" smtClean="0"/>
              <a:t>5/14/2015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EE5EC-F890-4129-B939-0A8D313B8A7F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10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240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43AC0-7718-442D-8D40-48D097288A37}" type="datetime1">
              <a:rPr lang="en-US" altLang="en-US" smtClean="0"/>
              <a:t>5/14/2015</a:t>
            </a:fld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7E71E-FD70-4278-98EB-54AF8F27271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30283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1ECF62D-7446-42E7-A3FF-286D17C96980}" type="datetime1">
              <a:rPr lang="en-US" altLang="en-US" smtClean="0"/>
              <a:t>5/14/2015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463BAC1-D5A8-4E13-8843-26B6F8F9377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dirty="0" smtClean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1033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93855" r:id="rId1"/>
    <p:sldLayoutId id="2147493865" r:id="rId2"/>
    <p:sldLayoutId id="2147493856" r:id="rId3"/>
    <p:sldLayoutId id="2147493857" r:id="rId4"/>
    <p:sldLayoutId id="2147493858" r:id="rId5"/>
    <p:sldLayoutId id="2147493859" r:id="rId6"/>
    <p:sldLayoutId id="2147493860" r:id="rId7"/>
    <p:sldLayoutId id="2147493866" r:id="rId8"/>
    <p:sldLayoutId id="2147493861" r:id="rId9"/>
    <p:sldLayoutId id="2147493862" r:id="rId10"/>
    <p:sldLayoutId id="2147493863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F8D2F86-F78C-4706-908F-D9E14A81953E}" type="datetime1">
              <a:rPr lang="en-US" altLang="en-US" smtClean="0"/>
              <a:t>5/14/2015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EAC213C-2BFB-4870-9D0A-5DE94805484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dirty="0" smtClean="0">
              <a:solidFill>
                <a:srgbClr val="FFFFFF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864" r:id="rId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3"/>
          <p:cNvGrpSpPr>
            <a:grpSpLocks/>
          </p:cNvGrpSpPr>
          <p:nvPr/>
        </p:nvGrpSpPr>
        <p:grpSpPr bwMode="auto">
          <a:xfrm>
            <a:off x="603250" y="1498600"/>
            <a:ext cx="8083550" cy="3768583"/>
            <a:chOff x="603250" y="546100"/>
            <a:chExt cx="7727950" cy="3770859"/>
          </a:xfrm>
        </p:grpSpPr>
        <p:pic>
          <p:nvPicPr>
            <p:cNvPr id="5123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4" name="TextBox 9"/>
            <p:cNvSpPr txBox="1">
              <a:spLocks noChangeArrowheads="1"/>
            </p:cNvSpPr>
            <p:nvPr/>
          </p:nvSpPr>
          <p:spPr bwMode="auto">
            <a:xfrm>
              <a:off x="603250" y="2130425"/>
              <a:ext cx="7727950" cy="21865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1" dirty="0" smtClean="0">
                <a:solidFill>
                  <a:srgbClr val="FF0000"/>
                </a:solidFill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 smtClean="0"/>
                <a:t>2015 RTP – Study Scope of Short Circuit Analysis</a:t>
              </a:r>
              <a:endParaRPr lang="en-US" altLang="en-US" sz="2400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RPG Meeting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 smtClean="0"/>
                <a:t>May 19, 2015</a:t>
              </a:r>
              <a:endParaRPr lang="en-US" altLang="en-US" sz="16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3402"/>
              <a:ext cx="6286500" cy="12708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41D53-196B-4F59-A30D-FB80D249486A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-128588"/>
            <a:ext cx="8229600" cy="73342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/>
              <a:t>Outline</a:t>
            </a:r>
          </a:p>
        </p:txBody>
      </p:sp>
      <p:sp>
        <p:nvSpPr>
          <p:cNvPr id="6147" name="Content Placeholder 6"/>
          <p:cNvSpPr>
            <a:spLocks noGrp="1"/>
          </p:cNvSpPr>
          <p:nvPr>
            <p:ph idx="1"/>
          </p:nvPr>
        </p:nvSpPr>
        <p:spPr>
          <a:xfrm>
            <a:off x="381000" y="604838"/>
            <a:ext cx="8229600" cy="5029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endParaRPr lang="en-US" altLang="en-US" dirty="0" smtClean="0"/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US" altLang="en-US" dirty="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dirty="0" smtClean="0"/>
              <a:t>Introduction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US" altLang="en-US" dirty="0" smtClean="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dirty="0" smtClean="0"/>
              <a:t>Study Scope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US" altLang="en-US" dirty="0" smtClean="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dirty="0" smtClean="0"/>
              <a:t>Next Step</a:t>
            </a: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A2F87E-BE29-403E-9194-0BA884F71BF7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01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-128588"/>
            <a:ext cx="8229600" cy="73342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/>
              <a:t>Introduction</a:t>
            </a:r>
          </a:p>
        </p:txBody>
      </p:sp>
      <p:sp>
        <p:nvSpPr>
          <p:cNvPr id="6147" name="Content Placeholder 6"/>
          <p:cNvSpPr>
            <a:spLocks noGrp="1"/>
          </p:cNvSpPr>
          <p:nvPr>
            <p:ph idx="1"/>
          </p:nvPr>
        </p:nvSpPr>
        <p:spPr>
          <a:xfrm>
            <a:off x="381000" y="604838"/>
            <a:ext cx="8229600" cy="587216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dirty="0" smtClean="0"/>
              <a:t>Governing Standards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 smtClean="0"/>
              <a:t>NERC </a:t>
            </a:r>
            <a:r>
              <a:rPr lang="en-US" altLang="en-US" dirty="0"/>
              <a:t>Standard TPL-001-4 (Transmission System Planning Performance Requirements</a:t>
            </a:r>
            <a:r>
              <a:rPr lang="en-US" altLang="en-US" dirty="0" smtClean="0"/>
              <a:t>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marL="457200" lvl="1" indent="0" eaLnBrk="1" hangingPunct="1">
              <a:buNone/>
            </a:pPr>
            <a:endParaRPr lang="en-US" altLang="en-US" sz="1800" dirty="0" smtClean="0"/>
          </a:p>
          <a:p>
            <a:pPr marL="457200" lvl="1" indent="0" eaLnBrk="1" hangingPunct="1">
              <a:buNone/>
            </a:pPr>
            <a:endParaRPr lang="en-US" altLang="en-US" sz="1800" dirty="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dirty="0"/>
              <a:t>Purpose of Short Circuit Analysis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 smtClean="0"/>
              <a:t>Determine the magnitude of short </a:t>
            </a:r>
            <a:r>
              <a:rPr lang="en-US" altLang="en-US" dirty="0"/>
              <a:t>circuit currents </a:t>
            </a:r>
            <a:r>
              <a:rPr lang="en-US" altLang="en-US" dirty="0" smtClean="0"/>
              <a:t>in the future systems within </a:t>
            </a:r>
            <a:r>
              <a:rPr lang="en-US" altLang="en-US" dirty="0"/>
              <a:t>the near-term planning </a:t>
            </a:r>
            <a:r>
              <a:rPr lang="en-US" altLang="en-US" dirty="0" smtClean="0"/>
              <a:t>horizon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 smtClean="0"/>
              <a:t>Identify circuit </a:t>
            </a:r>
            <a:r>
              <a:rPr lang="en-US" altLang="en-US" dirty="0"/>
              <a:t>breakers that cannot interrupt </a:t>
            </a:r>
            <a:r>
              <a:rPr lang="en-US" altLang="en-US" dirty="0" smtClean="0"/>
              <a:t>short circuit currents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 smtClean="0"/>
              <a:t>Develop corrective action plans</a:t>
            </a:r>
            <a:endParaRPr lang="en-US" altLang="en-US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A2F87E-BE29-403E-9194-0BA884F71BF7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altLang="en-US" dirty="0">
              <a:solidFill>
                <a:schemeClr val="bg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049" y="1679532"/>
            <a:ext cx="5416606" cy="954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2526" y="2633598"/>
            <a:ext cx="5012674" cy="1300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659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-128588"/>
            <a:ext cx="8229600" cy="73342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/>
              <a:t>Study Scope</a:t>
            </a:r>
          </a:p>
        </p:txBody>
      </p:sp>
      <p:sp>
        <p:nvSpPr>
          <p:cNvPr id="6147" name="Content Placeholder 6"/>
          <p:cNvSpPr>
            <a:spLocks noGrp="1"/>
          </p:cNvSpPr>
          <p:nvPr>
            <p:ph idx="1"/>
          </p:nvPr>
        </p:nvSpPr>
        <p:spPr>
          <a:xfrm>
            <a:off x="381000" y="604838"/>
            <a:ext cx="8229600" cy="587216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dirty="0" smtClean="0"/>
              <a:t>Study cases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 smtClean="0"/>
              <a:t>ERCOT </a:t>
            </a:r>
            <a:r>
              <a:rPr lang="en-US" altLang="en-US" dirty="0"/>
              <a:t>will conduct short circuit analysis using the 2015 RTP cases developed for the near-term planning </a:t>
            </a:r>
            <a:r>
              <a:rPr lang="en-US" altLang="en-US" dirty="0" smtClean="0"/>
              <a:t>horizon, i.e., 2018 and 2020 </a:t>
            </a:r>
            <a:r>
              <a:rPr lang="en-US" altLang="en-US" dirty="0"/>
              <a:t>summer peak </a:t>
            </a:r>
            <a:r>
              <a:rPr lang="en-US" altLang="en-US" dirty="0" smtClean="0"/>
              <a:t>cases.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dirty="0" smtClean="0"/>
              <a:t>Methodology and Assumptions</a:t>
            </a:r>
            <a:endParaRPr lang="en-US" altLang="en-US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 smtClean="0"/>
              <a:t>Fault types to be tested at all BES buses (typically, 100 kV and above) including point of interconnection (POI)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en-US" altLang="en-US" dirty="0" smtClean="0"/>
              <a:t>3-phase to ground fault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en-US" altLang="en-US" dirty="0" smtClean="0"/>
              <a:t>Single-line to ground fault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 smtClean="0"/>
              <a:t>Transmission solutions developed in the 2015 RTP final cases including reliability and economic projects will be considered in the study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 smtClean="0"/>
              <a:t>All generators in each case will be modeled in-service, except those determined in the 2015 RTP scope (e.g. mothballed units as documented in the CDR report)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A2F87E-BE29-403E-9194-0BA884F71BF7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99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-128588"/>
            <a:ext cx="8229600" cy="73342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/>
              <a:t>Study Scope</a:t>
            </a:r>
          </a:p>
        </p:txBody>
      </p:sp>
      <p:sp>
        <p:nvSpPr>
          <p:cNvPr id="6147" name="Content Placeholder 6"/>
          <p:cNvSpPr>
            <a:spLocks noGrp="1"/>
          </p:cNvSpPr>
          <p:nvPr>
            <p:ph idx="1"/>
          </p:nvPr>
        </p:nvSpPr>
        <p:spPr>
          <a:xfrm>
            <a:off x="381000" y="604838"/>
            <a:ext cx="8229600" cy="5872162"/>
          </a:xfrm>
        </p:spPr>
        <p:txBody>
          <a:bodyPr/>
          <a:lstStyle/>
          <a:p>
            <a:pPr marL="457200" lvl="1" indent="0" eaLnBrk="1" hangingPunct="1">
              <a:buNone/>
            </a:pPr>
            <a:endParaRPr lang="en-US" altLang="en-US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 smtClean="0"/>
              <a:t>Sequence impedances of facilities are needed to perform the short circuit analysis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en-US" altLang="en-US" sz="1800" dirty="0" smtClean="0"/>
              <a:t>Transmission</a:t>
            </a:r>
          </a:p>
          <a:p>
            <a:pPr lvl="3" eaLnBrk="1" hangingPunct="1">
              <a:buFont typeface="Courier New" panose="02070309020205020404" pitchFamily="49" charset="0"/>
              <a:buChar char="o"/>
            </a:pPr>
            <a:r>
              <a:rPr lang="en-US" altLang="en-US" sz="1800" dirty="0" smtClean="0"/>
              <a:t>Positive sequence data will be based on the RTP cases. Negative sequence data are identical to Positive sequence data</a:t>
            </a:r>
          </a:p>
          <a:p>
            <a:pPr lvl="3" eaLnBrk="1" hangingPunct="1">
              <a:buFont typeface="Courier New" panose="02070309020205020404" pitchFamily="49" charset="0"/>
              <a:buChar char="o"/>
            </a:pPr>
            <a:r>
              <a:rPr lang="en-US" altLang="en-US" sz="1800" dirty="0" smtClean="0"/>
              <a:t>For </a:t>
            </a:r>
            <a:r>
              <a:rPr lang="en-US" altLang="en-US" sz="1800" dirty="0"/>
              <a:t>zero sequence </a:t>
            </a:r>
            <a:r>
              <a:rPr lang="en-US" altLang="en-US" sz="1800" dirty="0" smtClean="0"/>
              <a:t>impedances, use the database of SPWG. </a:t>
            </a:r>
          </a:p>
          <a:p>
            <a:pPr lvl="4" eaLnBrk="1" hangingPunct="1">
              <a:buFont typeface="Wingdings" panose="05000000000000000000" pitchFamily="2" charset="2"/>
              <a:buChar char="Ø"/>
            </a:pPr>
            <a:r>
              <a:rPr lang="en-US" altLang="en-US" sz="1800" dirty="0" smtClean="0"/>
              <a:t>If zero sequence impedance of a transmission line is not available, ERCOT will use a default value (typically, 3 times greater than positive sequence impedance)</a:t>
            </a:r>
          </a:p>
          <a:p>
            <a:pPr lvl="4" eaLnBrk="1" hangingPunct="1">
              <a:buFont typeface="Wingdings" panose="05000000000000000000" pitchFamily="2" charset="2"/>
              <a:buChar char="Ø"/>
            </a:pPr>
            <a:r>
              <a:rPr lang="en-US" altLang="en-US" sz="1800" dirty="0"/>
              <a:t>If zero sequence impedance of a </a:t>
            </a:r>
            <a:r>
              <a:rPr lang="en-US" altLang="en-US" sz="1800" dirty="0" smtClean="0"/>
              <a:t>transformer </a:t>
            </a:r>
            <a:r>
              <a:rPr lang="en-US" altLang="en-US" sz="1800" dirty="0"/>
              <a:t>is not available, </a:t>
            </a:r>
            <a:r>
              <a:rPr lang="en-US" sz="1800" dirty="0" smtClean="0"/>
              <a:t>ERCOT will either use the </a:t>
            </a:r>
            <a:r>
              <a:rPr lang="en-US" sz="1800" dirty="0"/>
              <a:t>data of similar </a:t>
            </a:r>
            <a:r>
              <a:rPr lang="en-US" sz="1800" dirty="0" smtClean="0"/>
              <a:t>transformer </a:t>
            </a:r>
            <a:r>
              <a:rPr lang="en-US" sz="1800" dirty="0"/>
              <a:t>in the </a:t>
            </a:r>
            <a:r>
              <a:rPr lang="en-US" sz="1800" dirty="0" smtClean="0"/>
              <a:t>system, or contact TPs </a:t>
            </a:r>
            <a:r>
              <a:rPr lang="en-US" sz="1800" dirty="0"/>
              <a:t>to obtain </a:t>
            </a:r>
            <a:r>
              <a:rPr lang="en-US" sz="1800" dirty="0" smtClean="0"/>
              <a:t>sequence impedances</a:t>
            </a: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A2F87E-BE29-403E-9194-0BA884F71BF7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96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-128588"/>
            <a:ext cx="8229600" cy="73342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/>
              <a:t>Study Scope</a:t>
            </a:r>
          </a:p>
        </p:txBody>
      </p:sp>
      <p:sp>
        <p:nvSpPr>
          <p:cNvPr id="6147" name="Content Placeholder 6"/>
          <p:cNvSpPr>
            <a:spLocks noGrp="1"/>
          </p:cNvSpPr>
          <p:nvPr>
            <p:ph idx="1"/>
          </p:nvPr>
        </p:nvSpPr>
        <p:spPr>
          <a:xfrm>
            <a:off x="381000" y="719090"/>
            <a:ext cx="8229600" cy="5757909"/>
          </a:xfrm>
        </p:spPr>
        <p:txBody>
          <a:bodyPr/>
          <a:lstStyle/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en-US" altLang="en-US" sz="1800" dirty="0" smtClean="0"/>
              <a:t>Generation</a:t>
            </a:r>
          </a:p>
          <a:p>
            <a:pPr lvl="3" eaLnBrk="1" hangingPunct="1">
              <a:buFont typeface="Courier New" panose="02070309020205020404" pitchFamily="49" charset="0"/>
              <a:buChar char="o"/>
            </a:pPr>
            <a:r>
              <a:rPr lang="en-US" altLang="en-US" sz="1800" dirty="0" smtClean="0"/>
              <a:t>If the </a:t>
            </a:r>
            <a:r>
              <a:rPr lang="en-US" altLang="en-US" sz="1800" dirty="0"/>
              <a:t>generator exists in both RTP and SPWG, sequence data from </a:t>
            </a:r>
            <a:r>
              <a:rPr lang="en-US" altLang="en-US" sz="1800" dirty="0" smtClean="0"/>
              <a:t>SPWG </a:t>
            </a:r>
            <a:r>
              <a:rPr lang="en-US" altLang="en-US" sz="1800" dirty="0"/>
              <a:t>will be used</a:t>
            </a:r>
          </a:p>
          <a:p>
            <a:pPr lvl="3" eaLnBrk="1" hangingPunct="1">
              <a:buFont typeface="Courier New" panose="02070309020205020404" pitchFamily="49" charset="0"/>
              <a:buChar char="o"/>
            </a:pPr>
            <a:r>
              <a:rPr lang="en-US" altLang="en-US" sz="1800" dirty="0"/>
              <a:t>If the generator exists in RTP but NOT in SPWG, </a:t>
            </a:r>
            <a:r>
              <a:rPr lang="en-US" altLang="en-US" sz="1800" dirty="0" smtClean="0"/>
              <a:t>ERCOT will use either RARF database or data </a:t>
            </a:r>
            <a:r>
              <a:rPr lang="en-US" altLang="en-US" sz="1800" dirty="0"/>
              <a:t>of a generator with the similar size and </a:t>
            </a:r>
            <a:r>
              <a:rPr lang="en-US" altLang="en-US" sz="1800" dirty="0" smtClean="0"/>
              <a:t>type</a:t>
            </a:r>
            <a:endParaRPr lang="en-US" altLang="en-US" sz="1800" dirty="0"/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en-US" altLang="en-US" sz="1800" dirty="0" smtClean="0"/>
              <a:t>Load </a:t>
            </a:r>
            <a:r>
              <a:rPr lang="en-US" altLang="en-US" sz="1800" dirty="0"/>
              <a:t>level will be consistent with RTP cases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 smtClean="0"/>
              <a:t>Tools to be used: 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en-US" altLang="en-US" sz="1800" dirty="0" smtClean="0"/>
              <a:t>PSS/E or Power World software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 smtClean="0"/>
              <a:t>Consistent </a:t>
            </a:r>
            <a:r>
              <a:rPr lang="en-US" altLang="en-US" sz="1800" dirty="0"/>
              <a:t>with SPWG methodology, the following options will be used to perform fault analysis.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en-US" altLang="en-US" sz="1800" dirty="0" smtClean="0"/>
              <a:t>Flat, CL (Classical flat start)</a:t>
            </a:r>
            <a:endParaRPr lang="en-US" altLang="en-US" sz="1800" dirty="0"/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en-US" altLang="en-US" sz="1800" dirty="0"/>
              <a:t>Shunt Elements: + Sequence 0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en-US" altLang="en-US" sz="1800" dirty="0"/>
              <a:t>Tap ratios set to 1.0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en-US" altLang="en-US" sz="1800" dirty="0"/>
              <a:t>Line charging set to </a:t>
            </a:r>
            <a:r>
              <a:rPr lang="en-US" altLang="en-US" sz="1800" dirty="0" smtClean="0"/>
              <a:t>0</a:t>
            </a:r>
            <a:endParaRPr lang="en-US" alt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A2F87E-BE29-403E-9194-0BA884F71BF7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89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-128588"/>
            <a:ext cx="8229600" cy="73342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/>
              <a:t>Study Scope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A2F87E-BE29-403E-9194-0BA884F71BF7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39368" y="655201"/>
            <a:ext cx="8229600" cy="6210931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dirty="0" smtClean="0"/>
              <a:t>Deliverables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 smtClean="0"/>
              <a:t>Results </a:t>
            </a:r>
            <a:r>
              <a:rPr lang="en-US" altLang="en-US" dirty="0"/>
              <a:t>of the three-phase and single-line to ground fault current along with source impedance associated with each </a:t>
            </a:r>
            <a:r>
              <a:rPr lang="en-US" altLang="en-US" dirty="0" smtClean="0"/>
              <a:t>fault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 smtClean="0"/>
              <a:t> </a:t>
            </a:r>
            <a:r>
              <a:rPr lang="en-US" altLang="en-US" dirty="0"/>
              <a:t>Request TPs and GOs to review the results and to provide a list of over-</a:t>
            </a:r>
            <a:r>
              <a:rPr lang="en-US" altLang="en-US" dirty="0" err="1"/>
              <a:t>dutied</a:t>
            </a:r>
            <a:r>
              <a:rPr lang="en-US" altLang="en-US" dirty="0"/>
              <a:t> </a:t>
            </a:r>
            <a:r>
              <a:rPr lang="en-US" altLang="en-US" dirty="0" smtClean="0"/>
              <a:t>devices and </a:t>
            </a:r>
            <a:r>
              <a:rPr lang="en-US" altLang="en-US" dirty="0"/>
              <a:t>corrective action </a:t>
            </a:r>
            <a:r>
              <a:rPr lang="en-US" altLang="en-US" dirty="0" smtClean="0"/>
              <a:t>plans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dirty="0" smtClean="0"/>
              <a:t>High level schedule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US" altLang="en-US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 smtClean="0"/>
              <a:t>ERCOT plans to post study results on MIS around mid August 2015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 smtClean="0"/>
              <a:t>ERCOT plans to request TPs and GOs to provide a list of over-</a:t>
            </a:r>
            <a:r>
              <a:rPr lang="en-US" altLang="en-US" dirty="0" err="1" smtClean="0"/>
              <a:t>dutied</a:t>
            </a:r>
            <a:r>
              <a:rPr lang="en-US" altLang="en-US" dirty="0" smtClean="0"/>
              <a:t> devices and corrective action plans by mid September 2015</a:t>
            </a:r>
            <a:endParaRPr lang="en-US" altLang="en-US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9229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-128588"/>
            <a:ext cx="8229600" cy="73342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/>
              <a:t>Next Step</a:t>
            </a:r>
          </a:p>
        </p:txBody>
      </p:sp>
      <p:sp>
        <p:nvSpPr>
          <p:cNvPr id="6147" name="Content Placeholder 6"/>
          <p:cNvSpPr>
            <a:spLocks noGrp="1"/>
          </p:cNvSpPr>
          <p:nvPr>
            <p:ph idx="1"/>
          </p:nvPr>
        </p:nvSpPr>
        <p:spPr>
          <a:xfrm>
            <a:off x="381000" y="892365"/>
            <a:ext cx="8229600" cy="539734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dirty="0"/>
              <a:t>Seek comments and feedback from stakeholders regarding the </a:t>
            </a:r>
            <a:r>
              <a:rPr lang="en-US" altLang="en-US" dirty="0" smtClean="0"/>
              <a:t>study scope</a:t>
            </a:r>
            <a:endParaRPr lang="en-US" altLang="en-US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US" altLang="en-US" dirty="0" smtClean="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dirty="0" smtClean="0"/>
              <a:t>Finalize the study scope for </a:t>
            </a:r>
            <a:r>
              <a:rPr lang="en-US" altLang="en-US" dirty="0"/>
              <a:t>2015 </a:t>
            </a:r>
            <a:r>
              <a:rPr lang="en-US" altLang="en-US" dirty="0" smtClean="0"/>
              <a:t>RTP</a:t>
            </a:r>
            <a:endParaRPr lang="en-US" altLang="en-US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A2F87E-BE29-403E-9194-0BA884F71BF7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24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E9DE3F-F31F-415F-A85E-CBCBDD71A4F5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12555</TotalTime>
  <Words>503</Words>
  <Application>Microsoft Office PowerPoint</Application>
  <PresentationFormat>On-screen Show (4:3)</PresentationFormat>
  <Paragraphs>123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Custom Design</vt:lpstr>
      <vt:lpstr>PowerPoint Presentation</vt:lpstr>
      <vt:lpstr>Outline</vt:lpstr>
      <vt:lpstr>Introduction</vt:lpstr>
      <vt:lpstr>Study Scope</vt:lpstr>
      <vt:lpstr>Study Scope</vt:lpstr>
      <vt:lpstr>Study Scope</vt:lpstr>
      <vt:lpstr>Study Scope</vt:lpstr>
      <vt:lpstr>Next Step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Kang, Sun Wook</dc:creator>
  <cp:lastModifiedBy>Kang, Sun Wook</cp:lastModifiedBy>
  <cp:revision>521</cp:revision>
  <cp:lastPrinted>2015-05-11T21:43:40Z</cp:lastPrinted>
  <dcterms:created xsi:type="dcterms:W3CDTF">2010-04-12T23:12:02Z</dcterms:created>
  <dcterms:modified xsi:type="dcterms:W3CDTF">2015-05-14T19:54:27Z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