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32"/>
  </p:notesMasterIdLst>
  <p:sldIdLst>
    <p:sldId id="642" r:id="rId4"/>
    <p:sldId id="703" r:id="rId5"/>
    <p:sldId id="760" r:id="rId6"/>
    <p:sldId id="727" r:id="rId7"/>
    <p:sldId id="732" r:id="rId8"/>
    <p:sldId id="736" r:id="rId9"/>
    <p:sldId id="737" r:id="rId10"/>
    <p:sldId id="741" r:id="rId11"/>
    <p:sldId id="742" r:id="rId12"/>
    <p:sldId id="743" r:id="rId13"/>
    <p:sldId id="735" r:id="rId14"/>
    <p:sldId id="747" r:id="rId15"/>
    <p:sldId id="748" r:id="rId16"/>
    <p:sldId id="749" r:id="rId17"/>
    <p:sldId id="750" r:id="rId18"/>
    <p:sldId id="751" r:id="rId19"/>
    <p:sldId id="752" r:id="rId20"/>
    <p:sldId id="753" r:id="rId21"/>
    <p:sldId id="725" r:id="rId22"/>
    <p:sldId id="726" r:id="rId23"/>
    <p:sldId id="698" r:id="rId24"/>
    <p:sldId id="754" r:id="rId25"/>
    <p:sldId id="755" r:id="rId26"/>
    <p:sldId id="756" r:id="rId27"/>
    <p:sldId id="757" r:id="rId28"/>
    <p:sldId id="758" r:id="rId29"/>
    <p:sldId id="759" r:id="rId30"/>
    <p:sldId id="713" r:id="rId31"/>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80" d="100"/>
          <a:sy n="80" d="100"/>
        </p:scale>
        <p:origin x="-1668" y="-666"/>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0.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24</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5/14/2015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5/14/2015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5/14/2015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5/14/2015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5/14/2015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5/14/2015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5/14/2015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5/14/2015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5/14/2015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5/14/2015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5/14/2015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5/14/2015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16.wmf"/><Relationship Id="rId26"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17.wmf"/><Relationship Id="rId7" Type="http://schemas.openxmlformats.org/officeDocument/2006/relationships/oleObject" Target="../embeddings/oleObject2.bin"/><Relationship Id="rId12" Type="http://schemas.openxmlformats.org/officeDocument/2006/relationships/image" Target="../media/image14.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12.wmf"/><Relationship Id="rId11" Type="http://schemas.openxmlformats.org/officeDocument/2006/relationships/oleObject" Target="../embeddings/Microsoft_Word_97_-_2003_Document3.doc"/><Relationship Id="rId24" Type="http://schemas.openxmlformats.org/officeDocument/2006/relationships/image" Target="../media/image18.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15.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13.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9.wmf"/><Relationship Id="rId30" Type="http://schemas.openxmlformats.org/officeDocument/2006/relationships/image" Target="../media/image20.wmf"/></Relationships>
</file>

<file path=ppt/slides/_rels/slide25.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9.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26.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24.wmf"/><Relationship Id="rId24" Type="http://schemas.openxmlformats.org/officeDocument/2006/relationships/oleObject" Target="../embeddings/oleObject18.bin"/><Relationship Id="rId5" Type="http://schemas.openxmlformats.org/officeDocument/2006/relationships/image" Target="../media/image22.wmf"/><Relationship Id="rId15" Type="http://schemas.openxmlformats.org/officeDocument/2006/relationships/oleObject" Target="../embeddings/oleObject15.bin"/><Relationship Id="rId23" Type="http://schemas.openxmlformats.org/officeDocument/2006/relationships/image" Target="../media/image28.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25.wmf"/><Relationship Id="rId22" Type="http://schemas.openxmlformats.org/officeDocument/2006/relationships/oleObject" Target="../embeddings/Microsoft_Word_97_-_2003_Document17.doc"/></Relationships>
</file>

<file path=ppt/slides/_rels/slide26.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37.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34.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35.wmf"/><Relationship Id="rId29" Type="http://schemas.openxmlformats.org/officeDocument/2006/relationships/image" Target="../media/image38.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32.wmf"/><Relationship Id="rId24" Type="http://schemas.openxmlformats.org/officeDocument/2006/relationships/oleObject" Target="../embeddings/oleObject26.bin"/><Relationship Id="rId32" Type="http://schemas.openxmlformats.org/officeDocument/2006/relationships/image" Target="../media/image39.wmf"/><Relationship Id="rId5" Type="http://schemas.openxmlformats.org/officeDocument/2006/relationships/image" Target="../media/image30.wmf"/><Relationship Id="rId15" Type="http://schemas.openxmlformats.org/officeDocument/2006/relationships/oleObject" Target="../embeddings/oleObject23.bin"/><Relationship Id="rId23" Type="http://schemas.openxmlformats.org/officeDocument/2006/relationships/image" Target="../media/image36.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33.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40.wmf"/></Relationships>
</file>

<file path=ppt/slides/_rels/slide27.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Microsoft_Word_97_-_2003_Document33.doc"/><Relationship Id="rId18" Type="http://schemas.openxmlformats.org/officeDocument/2006/relationships/oleObject" Target="../embeddings/oleObject35.bin"/><Relationship Id="rId26" Type="http://schemas.openxmlformats.org/officeDocument/2006/relationships/image" Target="../media/image48.wmf"/><Relationship Id="rId3" Type="http://schemas.openxmlformats.org/officeDocument/2006/relationships/oleObject" Target="../embeddings/oleObject30.bin"/><Relationship Id="rId21" Type="http://schemas.openxmlformats.org/officeDocument/2006/relationships/oleObject" Target="../embeddings/oleObject36.bin"/><Relationship Id="rId7" Type="http://schemas.openxmlformats.org/officeDocument/2006/relationships/oleObject" Target="../embeddings/Microsoft_Word_97_-_2003_Document31.doc"/><Relationship Id="rId12" Type="http://schemas.openxmlformats.org/officeDocument/2006/relationships/oleObject" Target="../embeddings/oleObject33.bin"/><Relationship Id="rId17" Type="http://schemas.openxmlformats.org/officeDocument/2006/relationships/image" Target="../media/image45.wmf"/><Relationship Id="rId25" Type="http://schemas.openxmlformats.org/officeDocument/2006/relationships/oleObject" Target="../embeddings/Microsoft_Word_97_-_2003_Document37.doc"/><Relationship Id="rId2" Type="http://schemas.openxmlformats.org/officeDocument/2006/relationships/slideLayout" Target="../slideLayouts/slideLayout7.xml"/><Relationship Id="rId16" Type="http://schemas.openxmlformats.org/officeDocument/2006/relationships/oleObject" Target="../embeddings/Microsoft_Word_97_-_2003_Document34.doc"/><Relationship Id="rId20" Type="http://schemas.openxmlformats.org/officeDocument/2006/relationships/image" Target="../media/image46.wmf"/><Relationship Id="rId29" Type="http://schemas.openxmlformats.org/officeDocument/2006/relationships/image" Target="../media/image49.wmf"/><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43.wmf"/><Relationship Id="rId24" Type="http://schemas.openxmlformats.org/officeDocument/2006/relationships/oleObject" Target="../embeddings/oleObject37.bin"/><Relationship Id="rId32" Type="http://schemas.openxmlformats.org/officeDocument/2006/relationships/image" Target="../media/image50.wmf"/><Relationship Id="rId5" Type="http://schemas.openxmlformats.org/officeDocument/2006/relationships/image" Target="../media/image41.wmf"/><Relationship Id="rId15" Type="http://schemas.openxmlformats.org/officeDocument/2006/relationships/oleObject" Target="../embeddings/oleObject34.bin"/><Relationship Id="rId23" Type="http://schemas.openxmlformats.org/officeDocument/2006/relationships/image" Target="../media/image47.wmf"/><Relationship Id="rId28" Type="http://schemas.openxmlformats.org/officeDocument/2006/relationships/oleObject" Target="../embeddings/Microsoft_Word_97_-_2003_Document38.doc"/><Relationship Id="rId10" Type="http://schemas.openxmlformats.org/officeDocument/2006/relationships/oleObject" Target="../embeddings/Microsoft_Word_97_-_2003_Document32.doc"/><Relationship Id="rId19" Type="http://schemas.openxmlformats.org/officeDocument/2006/relationships/oleObject" Target="../embeddings/Microsoft_Word_97_-_2003_Document35.doc"/><Relationship Id="rId31" Type="http://schemas.openxmlformats.org/officeDocument/2006/relationships/oleObject" Target="../embeddings/Microsoft_Word_97_-_2003_Document39.doc"/><Relationship Id="rId4" Type="http://schemas.openxmlformats.org/officeDocument/2006/relationships/oleObject" Target="../embeddings/Microsoft_Word_97_-_2003_Document30.doc"/><Relationship Id="rId9" Type="http://schemas.openxmlformats.org/officeDocument/2006/relationships/oleObject" Target="../embeddings/oleObject32.bin"/><Relationship Id="rId14" Type="http://schemas.openxmlformats.org/officeDocument/2006/relationships/image" Target="../media/image44.wmf"/><Relationship Id="rId22" Type="http://schemas.openxmlformats.org/officeDocument/2006/relationships/oleObject" Target="../embeddings/Microsoft_Word_97_-_2003_Document36.doc"/><Relationship Id="rId27" Type="http://schemas.openxmlformats.org/officeDocument/2006/relationships/oleObject" Target="../embeddings/oleObject38.bin"/><Relationship Id="rId30" Type="http://schemas.openxmlformats.org/officeDocument/2006/relationships/oleObject" Target="../embeddings/oleObject39.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May 19</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a:spcBef>
                <a:spcPct val="0"/>
              </a:spcBef>
              <a:buClrTx/>
              <a:buFontTx/>
              <a:buNone/>
            </a:pPr>
            <a:fld id="{A2CD576E-7B3D-47DA-BDB1-1E59C741160D}" type="slidenum">
              <a:rPr lang="en-US" altLang="en-US" sz="800" smtClean="0"/>
              <a:pPr>
                <a:spcBef>
                  <a:spcPct val="0"/>
                </a:spcBef>
                <a:buClrTx/>
                <a:buFontTx/>
                <a:buNone/>
              </a:pPr>
              <a:t>10</a:t>
            </a:fld>
            <a:endParaRPr lang="en-US" altLang="en-US" sz="800" smtClean="0"/>
          </a:p>
        </p:txBody>
      </p:sp>
      <p:sp>
        <p:nvSpPr>
          <p:cNvPr id="31747" name="Rectangle 2"/>
          <p:cNvSpPr>
            <a:spLocks noGrp="1" noChangeArrowheads="1"/>
          </p:cNvSpPr>
          <p:nvPr>
            <p:ph type="title"/>
          </p:nvPr>
        </p:nvSpPr>
        <p:spPr>
          <a:xfrm>
            <a:off x="238125" y="684213"/>
            <a:ext cx="11291888" cy="611187"/>
          </a:xfrm>
        </p:spPr>
        <p:txBody>
          <a:bodyPr/>
          <a:lstStyle/>
          <a:p>
            <a:r>
              <a:rPr lang="en-US" altLang="en-US" sz="2400" b="1" smtClean="0">
                <a:solidFill>
                  <a:srgbClr val="7889FB"/>
                </a:solidFill>
              </a:rPr>
              <a:t>AMWG CR 2014-018 – Add Generation Data to the SMT Portal View</a:t>
            </a:r>
            <a:r>
              <a:rPr lang="en-US" altLang="en-US" sz="1800" b="1" smtClean="0"/>
              <a:t/>
            </a:r>
            <a:br>
              <a:rPr lang="en-US" altLang="en-US" sz="1800" b="1" smtClean="0"/>
            </a:br>
            <a:endParaRPr lang="en-US" altLang="en-US" sz="1800" smtClean="0">
              <a:solidFill>
                <a:schemeClr val="tx1"/>
              </a:solidFill>
            </a:endParaRPr>
          </a:p>
        </p:txBody>
      </p:sp>
      <p:sp>
        <p:nvSpPr>
          <p:cNvPr id="31748" name="Text Box 50"/>
          <p:cNvSpPr txBox="1">
            <a:spLocks noChangeArrowheads="1"/>
          </p:cNvSpPr>
          <p:nvPr/>
        </p:nvSpPr>
        <p:spPr bwMode="auto">
          <a:xfrm>
            <a:off x="315913" y="2295525"/>
            <a:ext cx="11090275" cy="212365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a:spcBef>
                <a:spcPct val="20000"/>
              </a:spcBef>
              <a:buClr>
                <a:schemeClr val="tx1"/>
              </a:buClr>
              <a:buFont typeface="Arial" charset="0"/>
              <a:buChar char="–"/>
              <a:defRPr sz="1600">
                <a:solidFill>
                  <a:schemeClr val="tx1"/>
                </a:solidFill>
                <a:latin typeface="Arial" charset="0"/>
                <a:cs typeface="Arial" charset="0"/>
              </a:defRPr>
            </a:lvl2pPr>
            <a:lvl3pPr marL="855663" indent="-173038">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dirty="0">
                <a:solidFill>
                  <a:srgbClr val="000000"/>
                </a:solidFill>
              </a:rPr>
              <a:t>Business Scenarios / Issues</a:t>
            </a:r>
          </a:p>
          <a:p>
            <a:pPr eaLnBrk="1" hangingPunct="1">
              <a:spcBef>
                <a:spcPct val="0"/>
              </a:spcBef>
              <a:buClrTx/>
              <a:buFontTx/>
              <a:buNone/>
            </a:pPr>
            <a:endParaRPr lang="en-US" altLang="en-US" sz="1400" dirty="0">
              <a:solidFill>
                <a:srgbClr val="000000"/>
              </a:solidFill>
            </a:endParaRPr>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Char char="•"/>
            </a:pPr>
            <a:r>
              <a:rPr lang="en-US" altLang="en-US" sz="1300" i="0" dirty="0"/>
              <a:t>If ESIID does not have generation data, how should it be displayed in the Usage Table?  </a:t>
            </a:r>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Char char="•"/>
            </a:pPr>
            <a:r>
              <a:rPr lang="en-US" altLang="en-US" sz="1300" i="0" dirty="0"/>
              <a:t>Analyze whether Zero or N/A should be used to display no generation data. </a:t>
            </a:r>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None/>
            </a:pPr>
            <a:endParaRPr lang="en-US" altLang="en-US" sz="1300" i="0" dirty="0">
              <a:solidFill>
                <a:srgbClr val="FF0000"/>
              </a:solidFill>
            </a:endParaRPr>
          </a:p>
        </p:txBody>
      </p:sp>
    </p:spTree>
    <p:extLst>
      <p:ext uri="{BB962C8B-B14F-4D97-AF65-F5344CB8AC3E}">
        <p14:creationId xmlns:p14="http://schemas.microsoft.com/office/powerpoint/2010/main" val="2846816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A9448A6D-7DFD-41B4-809B-16FC4CDF7179}" type="slidenum">
              <a:rPr lang="en-US" altLang="en-US" sz="800" i="0"/>
              <a:pPr eaLnBrk="1" hangingPunct="1"/>
              <a:t>11</a:t>
            </a:fld>
            <a:endParaRPr lang="en-US" altLang="en-US" sz="800" i="0"/>
          </a:p>
        </p:txBody>
      </p:sp>
      <p:sp>
        <p:nvSpPr>
          <p:cNvPr id="35843"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40162AED-2D07-40A8-986E-EC43DB71DC2B}" type="slidenum">
              <a:rPr lang="en-US" altLang="en-US" sz="1000" i="0">
                <a:solidFill>
                  <a:schemeClr val="bg1"/>
                </a:solidFill>
              </a:rPr>
              <a:pPr eaLnBrk="1" hangingPunct="1"/>
              <a:t>11</a:t>
            </a:fld>
            <a:endParaRPr lang="en-US" altLang="en-US" sz="1000" i="0">
              <a:solidFill>
                <a:schemeClr val="bg1"/>
              </a:solidFill>
            </a:endParaRPr>
          </a:p>
        </p:txBody>
      </p:sp>
      <p:sp>
        <p:nvSpPr>
          <p:cNvPr id="16388" name="Rectangle 5"/>
          <p:cNvSpPr>
            <a:spLocks noGrp="1" noChangeArrowheads="1"/>
          </p:cNvSpPr>
          <p:nvPr>
            <p:ph type="ctrTitle" idx="4294967295"/>
          </p:nvPr>
        </p:nvSpPr>
        <p:spPr>
          <a:xfrm>
            <a:off x="1011238" y="2894013"/>
            <a:ext cx="10102850" cy="1585912"/>
          </a:xfrm>
        </p:spPr>
        <p:txBody>
          <a:bodyPr anchor="t"/>
          <a:lstStyle/>
          <a:p>
            <a:pPr algn="ctr">
              <a:defRPr/>
            </a:pPr>
            <a:r>
              <a:rPr lang="en-US" altLang="en-US" sz="3700" dirty="0" smtClean="0">
                <a:solidFill>
                  <a:schemeClr val="accent1"/>
                </a:solidFill>
              </a:rPr>
              <a:t>AMWG CR 2015-24</a:t>
            </a:r>
            <a:r>
              <a:rPr lang="en-US" altLang="en-US" sz="3700" dirty="0">
                <a:solidFill>
                  <a:schemeClr val="accent1"/>
                </a:solidFill>
              </a:rPr>
              <a:t/>
            </a:r>
            <a:br>
              <a:rPr lang="en-US" altLang="en-US" sz="3700" dirty="0">
                <a:solidFill>
                  <a:schemeClr val="accent1"/>
                </a:solidFill>
              </a:rPr>
            </a:br>
            <a:r>
              <a:rPr lang="en-US" altLang="en-US" sz="3700" dirty="0" smtClean="0">
                <a:solidFill>
                  <a:schemeClr val="accent1"/>
                </a:solidFill>
              </a:rPr>
              <a:t>3rd Party Access – Renew Energy Data Agreement after one year</a:t>
            </a:r>
            <a:br>
              <a:rPr lang="en-US" altLang="en-US" sz="3700" dirty="0" smtClean="0">
                <a:solidFill>
                  <a:schemeClr val="accent1"/>
                </a:solidFill>
              </a:rPr>
            </a:br>
            <a:r>
              <a:rPr lang="en-US" altLang="en-US" sz="3700" dirty="0" smtClean="0">
                <a:solidFill>
                  <a:schemeClr val="accent1"/>
                </a:solidFill>
              </a:rPr>
              <a:t>    Requirements and Design Assessment </a:t>
            </a:r>
            <a:r>
              <a:rPr lang="en-US" sz="4000" dirty="0" smtClean="0"/>
              <a:t>	</a:t>
            </a:r>
            <a:br>
              <a:rPr lang="en-US" sz="4000" dirty="0" smtClean="0"/>
            </a:br>
            <a:endParaRPr lang="en-US" altLang="en-US" sz="3700" dirty="0" smtClean="0">
              <a:solidFill>
                <a:schemeClr val="accent1"/>
              </a:solidFill>
            </a:endParaRPr>
          </a:p>
        </p:txBody>
      </p:sp>
    </p:spTree>
    <p:extLst>
      <p:ext uri="{BB962C8B-B14F-4D97-AF65-F5344CB8AC3E}">
        <p14:creationId xmlns:p14="http://schemas.microsoft.com/office/powerpoint/2010/main" val="1126853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D0B98747-9435-4A8D-8B41-D3C85DCE8192}" type="slidenum">
              <a:rPr lang="en-US" altLang="en-US" sz="800" i="0"/>
              <a:pPr eaLnBrk="1" hangingPunct="1"/>
              <a:t>12</a:t>
            </a:fld>
            <a:endParaRPr lang="en-US" altLang="en-US" sz="800" i="0"/>
          </a:p>
        </p:txBody>
      </p:sp>
      <p:sp>
        <p:nvSpPr>
          <p:cNvPr id="52227"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66BBCEA0-CE4E-4C74-AD46-23FB5103AC97}" type="slidenum">
              <a:rPr lang="en-US" altLang="en-US" sz="1000" i="0">
                <a:solidFill>
                  <a:schemeClr val="bg1"/>
                </a:solidFill>
              </a:rPr>
              <a:pPr eaLnBrk="1" hangingPunct="1"/>
              <a:t>12</a:t>
            </a:fld>
            <a:endParaRPr lang="en-US" altLang="en-US" sz="1000" i="0">
              <a:solidFill>
                <a:schemeClr val="bg1"/>
              </a:solidFill>
            </a:endParaRPr>
          </a:p>
        </p:txBody>
      </p:sp>
      <p:sp>
        <p:nvSpPr>
          <p:cNvPr id="52228" name="Rectangle 5"/>
          <p:cNvSpPr>
            <a:spLocks noGrp="1" noChangeArrowheads="1"/>
          </p:cNvSpPr>
          <p:nvPr>
            <p:ph type="ctrTitle" idx="4294967295"/>
          </p:nvPr>
        </p:nvSpPr>
        <p:spPr>
          <a:xfrm>
            <a:off x="849313" y="2017713"/>
            <a:ext cx="10102850" cy="1585912"/>
          </a:xfrm>
          <a:noFill/>
        </p:spPr>
        <p:txBody>
          <a:bodyPr anchor="t"/>
          <a:lstStyle/>
          <a:p>
            <a:pPr algn="ctr"/>
            <a:r>
              <a:rPr lang="en-US" altLang="en-US" sz="3700" smtClean="0">
                <a:solidFill>
                  <a:schemeClr val="accent1"/>
                </a:solidFill>
              </a:rPr>
              <a:t>AMWG CR 2015-29</a:t>
            </a:r>
            <a:br>
              <a:rPr lang="en-US" altLang="en-US" sz="3700" smtClean="0">
                <a:solidFill>
                  <a:schemeClr val="accent1"/>
                </a:solidFill>
              </a:rPr>
            </a:br>
            <a:r>
              <a:rPr lang="en-US" altLang="en-US" sz="4000" smtClean="0"/>
              <a:t> </a:t>
            </a:r>
            <a:r>
              <a:rPr lang="en-US" altLang="en-US" sz="3700" smtClean="0">
                <a:solidFill>
                  <a:schemeClr val="accent1"/>
                </a:solidFill>
              </a:rPr>
              <a:t>3rd Party Access functionality. Allow 3rd parties the ability to utilize an API for ODR (On-Demand Read)</a:t>
            </a:r>
            <a:r>
              <a:rPr lang="en-US" altLang="en-US" sz="4000" smtClean="0"/>
              <a:t>	</a:t>
            </a:r>
            <a:br>
              <a:rPr lang="en-US" altLang="en-US" sz="4000" smtClean="0"/>
            </a:br>
            <a:r>
              <a:rPr lang="en-US" altLang="en-US" sz="4000" smtClean="0"/>
              <a:t>	</a:t>
            </a:r>
            <a:br>
              <a:rPr lang="en-US" altLang="en-US" sz="4000" smtClean="0"/>
            </a:br>
            <a:endParaRPr lang="en-US" altLang="en-US" sz="3700" smtClean="0">
              <a:solidFill>
                <a:schemeClr val="accent1"/>
              </a:solidFill>
            </a:endParaRPr>
          </a:p>
        </p:txBody>
      </p:sp>
    </p:spTree>
    <p:extLst>
      <p:ext uri="{BB962C8B-B14F-4D97-AF65-F5344CB8AC3E}">
        <p14:creationId xmlns:p14="http://schemas.microsoft.com/office/powerpoint/2010/main" val="1146738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n-US" altLang="en-US" smtClean="0">
                <a:solidFill>
                  <a:schemeClr val="accent1"/>
                </a:solidFill>
              </a:rPr>
              <a:t>AMWG CR 2015-29</a:t>
            </a:r>
            <a:br>
              <a:rPr lang="en-US" altLang="en-US" smtClean="0">
                <a:solidFill>
                  <a:schemeClr val="accent1"/>
                </a:solidFill>
              </a:rPr>
            </a:br>
            <a:r>
              <a:rPr lang="en-US" altLang="en-US" smtClean="0"/>
              <a:t> </a:t>
            </a:r>
            <a:r>
              <a:rPr lang="en-US" altLang="en-US" smtClean="0">
                <a:solidFill>
                  <a:schemeClr val="accent1"/>
                </a:solidFill>
              </a:rPr>
              <a:t>3rd Party Access functionality. Allow 3rd parties the ability to utilize an API for ODR (On-Demand Read</a:t>
            </a:r>
            <a:r>
              <a:rPr lang="en-US" altLang="en-US" smtClean="0"/>
              <a:t>)</a:t>
            </a:r>
            <a:br>
              <a:rPr lang="en-US" altLang="en-US" smtClean="0"/>
            </a:br>
            <a:endParaRPr lang="en-US" altLang="en-US" smtClean="0"/>
          </a:p>
        </p:txBody>
      </p:sp>
      <p:sp>
        <p:nvSpPr>
          <p:cNvPr id="532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F66F0C23-02E0-4B9F-98BA-DEFE6A8B7EED}" type="slidenum">
              <a:rPr lang="en-US" altLang="en-US" i="0" smtClean="0"/>
              <a:pPr/>
              <a:t>13</a:t>
            </a:fld>
            <a:endParaRPr lang="en-US" altLang="en-US" i="0" smtClean="0"/>
          </a:p>
        </p:txBody>
      </p:sp>
      <p:sp>
        <p:nvSpPr>
          <p:cNvPr id="53252" name="Text Box 14"/>
          <p:cNvSpPr txBox="1">
            <a:spLocks noChangeArrowheads="1"/>
          </p:cNvSpPr>
          <p:nvPr/>
        </p:nvSpPr>
        <p:spPr bwMode="auto">
          <a:xfrm>
            <a:off x="207963" y="1309688"/>
            <a:ext cx="25273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endParaRPr lang="en-US" altLang="en-US" sz="1200"/>
          </a:p>
          <a:p>
            <a:r>
              <a:rPr lang="en-US" altLang="en-US" sz="1200" i="0"/>
              <a:t> Allow 3rd parties the ability to utilize an API for ODR (On Demand Read). </a:t>
            </a:r>
            <a:r>
              <a:rPr lang="en-US" altLang="en-US" sz="1200"/>
              <a:t>	</a:t>
            </a:r>
          </a:p>
          <a:p>
            <a:pPr eaLnBrk="1" hangingPunct="1"/>
            <a:endParaRPr lang="en-US" altLang="en-US" sz="1200" i="0"/>
          </a:p>
          <a:p>
            <a:pPr eaLnBrk="1" hangingPunct="1"/>
            <a:endParaRPr lang="en-US" altLang="en-US" sz="1200" i="0">
              <a:solidFill>
                <a:srgbClr val="004080"/>
              </a:solidFill>
              <a:ea typeface="MS Mincho" pitchFamily="49" charset="-128"/>
            </a:endParaRPr>
          </a:p>
        </p:txBody>
      </p:sp>
      <p:pic>
        <p:nvPicPr>
          <p:cNvPr id="5325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3254" name="Picture 2" descr="C:\IBM - Work\SametimeTranscripts\eswararao.ch@in.ibm.com\20150306\IMAGE$628081CC5C1AEF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1498600"/>
            <a:ext cx="8866188"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AutoShape 25"/>
          <p:cNvSpPr>
            <a:spLocks/>
          </p:cNvSpPr>
          <p:nvPr/>
        </p:nvSpPr>
        <p:spPr bwMode="auto">
          <a:xfrm>
            <a:off x="44450" y="4500563"/>
            <a:ext cx="2482850" cy="1304925"/>
          </a:xfrm>
          <a:prstGeom prst="borderCallout2">
            <a:avLst>
              <a:gd name="adj1" fmla="val 46861"/>
              <a:gd name="adj2" fmla="val 101315"/>
              <a:gd name="adj3" fmla="val 47718"/>
              <a:gd name="adj4" fmla="val 110884"/>
              <a:gd name="adj5" fmla="val 42847"/>
              <a:gd name="adj6" fmla="val 133185"/>
            </a:avLst>
          </a:prstGeom>
          <a:solidFill>
            <a:schemeClr val="bg1"/>
          </a:solidFill>
          <a:ln w="12700">
            <a:solidFill>
              <a:srgbClr val="002060"/>
            </a:solidFill>
            <a:miter lim="800000"/>
            <a:headEnd/>
            <a:tailEnd/>
          </a:ln>
        </p:spPr>
        <p:txBody>
          <a:bodyPr lIns="45717" tIns="45717" rIns="45717" bIns="45717"/>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algn="ctr"/>
            <a:r>
              <a:rPr lang="en-US" altLang="en-US" sz="1200" i="0"/>
              <a:t>3</a:t>
            </a:r>
            <a:r>
              <a:rPr lang="en-US" altLang="en-US" sz="1200" i="0" baseline="30000"/>
              <a:t>rd</a:t>
            </a:r>
            <a:r>
              <a:rPr lang="en-US" altLang="en-US" sz="1200" i="0"/>
              <a:t> Party ODR request will work like HAN provision and de-provision. </a:t>
            </a:r>
          </a:p>
          <a:p>
            <a:pPr algn="ctr"/>
            <a:r>
              <a:rPr lang="en-US" altLang="en-US" sz="1200" i="0"/>
              <a:t>Flow of the Request will be </a:t>
            </a:r>
          </a:p>
          <a:p>
            <a:pPr algn="ctr"/>
            <a:endParaRPr lang="en-US" altLang="en-US" sz="1200" i="0"/>
          </a:p>
          <a:p>
            <a:pPr algn="ctr"/>
            <a:r>
              <a:rPr lang="en-US" altLang="en-US" sz="1200" i="0"/>
              <a:t>3</a:t>
            </a:r>
            <a:r>
              <a:rPr lang="en-US" altLang="en-US" sz="1200" i="0" baseline="30000"/>
              <a:t>rd</a:t>
            </a:r>
            <a:r>
              <a:rPr lang="en-US" altLang="en-US" sz="1200" i="0"/>
              <a:t> Party        SMT        TDSP </a:t>
            </a:r>
          </a:p>
          <a:p>
            <a:pPr algn="ctr"/>
            <a:r>
              <a:rPr lang="en-US" altLang="en-US" sz="1200" i="0"/>
              <a:t>SMT           3</a:t>
            </a:r>
            <a:r>
              <a:rPr lang="en-US" altLang="en-US" sz="1200" i="0" baseline="30000"/>
              <a:t>rd</a:t>
            </a:r>
            <a:r>
              <a:rPr lang="en-US" altLang="en-US" sz="1200" i="0"/>
              <a:t> Party</a:t>
            </a:r>
            <a:br>
              <a:rPr lang="en-US" altLang="en-US" sz="1200" i="0"/>
            </a:br>
            <a:endParaRPr lang="en-US" altLang="en-US" sz="1200" i="0"/>
          </a:p>
        </p:txBody>
      </p:sp>
      <p:cxnSp>
        <p:nvCxnSpPr>
          <p:cNvPr id="53256" name="Straight Arrow Connector 9"/>
          <p:cNvCxnSpPr>
            <a:cxnSpLocks noChangeShapeType="1"/>
          </p:cNvCxnSpPr>
          <p:nvPr/>
        </p:nvCxnSpPr>
        <p:spPr bwMode="auto">
          <a:xfrm>
            <a:off x="996950" y="5373688"/>
            <a:ext cx="1746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7" name="Straight Arrow Connector 10"/>
          <p:cNvCxnSpPr>
            <a:cxnSpLocks noChangeShapeType="1"/>
          </p:cNvCxnSpPr>
          <p:nvPr/>
        </p:nvCxnSpPr>
        <p:spPr bwMode="auto">
          <a:xfrm>
            <a:off x="1601788" y="5360988"/>
            <a:ext cx="1746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8" name="Straight Arrow Connector 11"/>
          <p:cNvCxnSpPr>
            <a:cxnSpLocks noChangeShapeType="1"/>
          </p:cNvCxnSpPr>
          <p:nvPr/>
        </p:nvCxnSpPr>
        <p:spPr bwMode="auto">
          <a:xfrm>
            <a:off x="334963" y="5545138"/>
            <a:ext cx="174625"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9" name="Straight Arrow Connector 12"/>
          <p:cNvCxnSpPr>
            <a:cxnSpLocks noChangeShapeType="1"/>
          </p:cNvCxnSpPr>
          <p:nvPr/>
        </p:nvCxnSpPr>
        <p:spPr bwMode="auto">
          <a:xfrm>
            <a:off x="1011238" y="5543550"/>
            <a:ext cx="176212"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16132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D0B98747-9435-4A8D-8B41-D3C85DCE8192}" type="slidenum">
              <a:rPr lang="en-US" altLang="en-US" sz="800" i="0"/>
              <a:pPr eaLnBrk="1" hangingPunct="1"/>
              <a:t>14</a:t>
            </a:fld>
            <a:endParaRPr lang="en-US" altLang="en-US" sz="800" i="0"/>
          </a:p>
        </p:txBody>
      </p:sp>
      <p:sp>
        <p:nvSpPr>
          <p:cNvPr id="52227"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66BBCEA0-CE4E-4C74-AD46-23FB5103AC97}" type="slidenum">
              <a:rPr lang="en-US" altLang="en-US" sz="1000" i="0">
                <a:solidFill>
                  <a:schemeClr val="bg1"/>
                </a:solidFill>
              </a:rPr>
              <a:pPr eaLnBrk="1" hangingPunct="1"/>
              <a:t>14</a:t>
            </a:fld>
            <a:endParaRPr lang="en-US" altLang="en-US" sz="1000" i="0">
              <a:solidFill>
                <a:schemeClr val="bg1"/>
              </a:solidFill>
            </a:endParaRPr>
          </a:p>
        </p:txBody>
      </p:sp>
      <p:sp>
        <p:nvSpPr>
          <p:cNvPr id="52228" name="Rectangle 5"/>
          <p:cNvSpPr>
            <a:spLocks noGrp="1" noChangeArrowheads="1"/>
          </p:cNvSpPr>
          <p:nvPr>
            <p:ph type="ctrTitle" idx="4294967295"/>
          </p:nvPr>
        </p:nvSpPr>
        <p:spPr>
          <a:xfrm>
            <a:off x="849313" y="2017713"/>
            <a:ext cx="10102850" cy="1585912"/>
          </a:xfrm>
          <a:noFill/>
        </p:spPr>
        <p:txBody>
          <a:bodyPr anchor="t"/>
          <a:lstStyle/>
          <a:p>
            <a:pPr algn="ctr"/>
            <a:r>
              <a:rPr lang="en-US" altLang="en-US" sz="3700" dirty="0" smtClean="0">
                <a:solidFill>
                  <a:schemeClr val="accent1"/>
                </a:solidFill>
              </a:rPr>
              <a:t>AMWG CR 2015-40</a:t>
            </a:r>
            <a:br>
              <a:rPr lang="en-US" altLang="en-US" sz="3700" dirty="0" smtClean="0">
                <a:solidFill>
                  <a:schemeClr val="accent1"/>
                </a:solidFill>
              </a:rPr>
            </a:br>
            <a:r>
              <a:rPr lang="en-US" altLang="en-US" sz="4000" dirty="0" smtClean="0"/>
              <a:t>Enhancement of SMT user Administration Functions - Discussion	</a:t>
            </a:r>
            <a:br>
              <a:rPr lang="en-US" altLang="en-US" sz="4000" dirty="0" smtClean="0"/>
            </a:br>
            <a:r>
              <a:rPr lang="en-US" altLang="en-US" sz="4000" dirty="0" smtClean="0"/>
              <a:t>	</a:t>
            </a:r>
            <a:br>
              <a:rPr lang="en-US" altLang="en-US" sz="4000" dirty="0" smtClean="0"/>
            </a:br>
            <a:endParaRPr lang="en-US" altLang="en-US" sz="3700" dirty="0" smtClean="0">
              <a:solidFill>
                <a:schemeClr val="accent1"/>
              </a:solidFill>
            </a:endParaRPr>
          </a:p>
        </p:txBody>
      </p:sp>
    </p:spTree>
    <p:extLst>
      <p:ext uri="{BB962C8B-B14F-4D97-AF65-F5344CB8AC3E}">
        <p14:creationId xmlns:p14="http://schemas.microsoft.com/office/powerpoint/2010/main" val="1566120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1E7E575E-43B5-41F8-AC41-DD1EDB5EC46C}" type="slidenum">
              <a:rPr lang="en-US" altLang="en-US" sz="800" i="0"/>
              <a:pPr eaLnBrk="1" hangingPunct="1"/>
              <a:t>15</a:t>
            </a:fld>
            <a:endParaRPr lang="en-US" altLang="en-US" sz="800" i="0"/>
          </a:p>
        </p:txBody>
      </p:sp>
      <p:sp>
        <p:nvSpPr>
          <p:cNvPr id="14339"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fld id="{F8767A8F-0FFC-4479-9AA3-E75F04AB3B6D}" type="slidenum">
              <a:rPr lang="en-US" altLang="en-US" sz="1000" i="0">
                <a:solidFill>
                  <a:schemeClr val="bg1"/>
                </a:solidFill>
              </a:rPr>
              <a:pPr eaLnBrk="1" hangingPunct="1"/>
              <a:t>15</a:t>
            </a:fld>
            <a:endParaRPr lang="en-US" altLang="en-US" sz="1000" i="0">
              <a:solidFill>
                <a:schemeClr val="bg1"/>
              </a:solidFill>
            </a:endParaRPr>
          </a:p>
        </p:txBody>
      </p:sp>
      <p:sp>
        <p:nvSpPr>
          <p:cNvPr id="16388" name="Rectangle 5"/>
          <p:cNvSpPr>
            <a:spLocks noGrp="1" noChangeArrowheads="1"/>
          </p:cNvSpPr>
          <p:nvPr>
            <p:ph type="ctrTitle" idx="4294967295"/>
          </p:nvPr>
        </p:nvSpPr>
        <p:spPr>
          <a:xfrm>
            <a:off x="1011238" y="2894013"/>
            <a:ext cx="10102850" cy="1470025"/>
          </a:xfrm>
        </p:spPr>
        <p:txBody>
          <a:bodyPr anchor="t"/>
          <a:lstStyle/>
          <a:p>
            <a:pPr algn="ctr">
              <a:defRPr/>
            </a:pPr>
            <a:r>
              <a:rPr lang="en-US" altLang="en-US" sz="3700" dirty="0">
                <a:solidFill>
                  <a:schemeClr val="accent1"/>
                </a:solidFill>
              </a:rPr>
              <a:t>AMWG CR </a:t>
            </a:r>
            <a:r>
              <a:rPr lang="en-US" altLang="en-US" sz="3700" dirty="0" smtClean="0">
                <a:solidFill>
                  <a:schemeClr val="accent1"/>
                </a:solidFill>
              </a:rPr>
              <a:t>2015-XX</a:t>
            </a:r>
            <a:r>
              <a:rPr lang="en-US" altLang="en-US" sz="3700" dirty="0">
                <a:solidFill>
                  <a:schemeClr val="accent1"/>
                </a:solidFill>
              </a:rPr>
              <a:t/>
            </a:r>
            <a:br>
              <a:rPr lang="en-US" altLang="en-US" sz="3700" dirty="0">
                <a:solidFill>
                  <a:schemeClr val="accent1"/>
                </a:solidFill>
              </a:rPr>
            </a:br>
            <a:r>
              <a:rPr lang="en-US" altLang="en-US" sz="3700" dirty="0">
                <a:solidFill>
                  <a:schemeClr val="accent1"/>
                </a:solidFill>
              </a:rPr>
              <a:t>Market </a:t>
            </a:r>
            <a:r>
              <a:rPr lang="en-US" altLang="en-US" sz="3700" dirty="0" smtClean="0">
                <a:solidFill>
                  <a:schemeClr val="accent1"/>
                </a:solidFill>
              </a:rPr>
              <a:t>Suggested SMT Enhancement</a:t>
            </a:r>
            <a:br>
              <a:rPr lang="en-US" altLang="en-US" sz="3700" dirty="0" smtClean="0">
                <a:solidFill>
                  <a:schemeClr val="accent1"/>
                </a:solidFill>
              </a:rPr>
            </a:br>
            <a:r>
              <a:rPr lang="en-US" altLang="en-US" sz="3700" dirty="0" smtClean="0">
                <a:solidFill>
                  <a:schemeClr val="accent1"/>
                </a:solidFill>
              </a:rPr>
              <a:t> 3rd Party Agreement Details FTP </a:t>
            </a:r>
            <a:br>
              <a:rPr lang="en-US" altLang="en-US" sz="3700" dirty="0" smtClean="0">
                <a:solidFill>
                  <a:schemeClr val="accent1"/>
                </a:solidFill>
              </a:rPr>
            </a:br>
            <a:r>
              <a:rPr lang="en-US" altLang="en-US" sz="3700" dirty="0" smtClean="0">
                <a:solidFill>
                  <a:schemeClr val="accent1"/>
                </a:solidFill>
              </a:rPr>
              <a:t>(Machine to Machine Consumption)</a:t>
            </a:r>
            <a:r>
              <a:rPr lang="en-US" sz="4000" kern="1200" dirty="0" smtClean="0">
                <a:solidFill>
                  <a:schemeClr val="tx1"/>
                </a:solidFill>
              </a:rPr>
              <a:t/>
            </a:r>
            <a:br>
              <a:rPr lang="en-US" sz="4000" kern="1200" dirty="0" smtClean="0">
                <a:solidFill>
                  <a:schemeClr val="tx1"/>
                </a:solidFill>
              </a:rPr>
            </a:br>
            <a:endParaRPr lang="en-US" altLang="en-US" sz="3700" dirty="0" smtClean="0">
              <a:solidFill>
                <a:schemeClr val="accent1"/>
              </a:solidFill>
            </a:endParaRPr>
          </a:p>
        </p:txBody>
      </p:sp>
    </p:spTree>
    <p:extLst>
      <p:ext uri="{BB962C8B-B14F-4D97-AF65-F5344CB8AC3E}">
        <p14:creationId xmlns:p14="http://schemas.microsoft.com/office/powerpoint/2010/main" val="750155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n-US" altLang="en-US" smtClean="0">
                <a:solidFill>
                  <a:schemeClr val="accent1"/>
                </a:solidFill>
              </a:rPr>
              <a:t/>
            </a:r>
            <a:br>
              <a:rPr lang="en-US" altLang="en-US" smtClean="0">
                <a:solidFill>
                  <a:schemeClr val="accent1"/>
                </a:solidFill>
              </a:rPr>
            </a:br>
            <a:r>
              <a:rPr lang="en-US" altLang="en-US" smtClean="0">
                <a:solidFill>
                  <a:schemeClr val="accent1"/>
                </a:solidFill>
              </a:rPr>
              <a:t> </a:t>
            </a:r>
            <a:r>
              <a:rPr lang="en-US" altLang="en-US" sz="2400" smtClean="0">
                <a:solidFill>
                  <a:schemeClr val="accent1"/>
                </a:solidFill>
              </a:rPr>
              <a:t>3rd Party Agreement Details FTP (Machine Consumption) </a:t>
            </a:r>
            <a:r>
              <a:rPr lang="en-US" altLang="en-US" smtClean="0"/>
              <a:t/>
            </a:r>
            <a:br>
              <a:rPr lang="en-US" altLang="en-US" smtClean="0"/>
            </a:br>
            <a:endParaRPr lang="en-US" altLang="en-US" smtClean="0"/>
          </a:p>
        </p:txBody>
      </p:sp>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2819D16F-8C44-4DAB-82FA-1E75421DF753}" type="slidenum">
              <a:rPr lang="en-US" altLang="en-US" i="0" smtClean="0"/>
              <a:pPr/>
              <a:t>16</a:t>
            </a:fld>
            <a:endParaRPr lang="en-US" altLang="en-US" i="0" smtClean="0"/>
          </a:p>
        </p:txBody>
      </p:sp>
      <p:sp>
        <p:nvSpPr>
          <p:cNvPr id="15364" name="Text Box 14"/>
          <p:cNvSpPr txBox="1">
            <a:spLocks noChangeArrowheads="1"/>
          </p:cNvSpPr>
          <p:nvPr/>
        </p:nvSpPr>
        <p:spPr bwMode="auto">
          <a:xfrm>
            <a:off x="207963" y="1309688"/>
            <a:ext cx="25273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000000"/>
                </a:solidFill>
              </a:rPr>
              <a:t>Business Requirement</a:t>
            </a:r>
          </a:p>
          <a:p>
            <a:pPr eaLnBrk="1" hangingPunct="1"/>
            <a:r>
              <a:rPr lang="en-US" altLang="en-US" sz="1400" i="0"/>
              <a:t>3</a:t>
            </a:r>
            <a:r>
              <a:rPr lang="en-US" altLang="en-US" sz="1400" i="0" baseline="30000"/>
              <a:t>rd</a:t>
            </a:r>
            <a:r>
              <a:rPr lang="en-US" altLang="en-US" sz="1400" i="0"/>
              <a:t> Party each Agreement action should be maintained in FTP location.</a:t>
            </a:r>
            <a:endParaRPr lang="en-US" altLang="en-US" sz="1400" b="1" i="0">
              <a:solidFill>
                <a:srgbClr val="000000"/>
              </a:solidFill>
            </a:endParaRPr>
          </a:p>
          <a:p>
            <a:pPr eaLnBrk="1" hangingPunct="1"/>
            <a:endParaRPr lang="en-US" altLang="en-US" sz="1400" b="1" i="0">
              <a:solidFill>
                <a:srgbClr val="000000"/>
              </a:solidFill>
            </a:endParaRPr>
          </a:p>
        </p:txBody>
      </p:sp>
      <p:pic>
        <p:nvPicPr>
          <p:cNvPr id="1536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1458913"/>
            <a:ext cx="8640762"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25"/>
          <p:cNvSpPr>
            <a:spLocks/>
          </p:cNvSpPr>
          <p:nvPr/>
        </p:nvSpPr>
        <p:spPr bwMode="auto">
          <a:xfrm>
            <a:off x="20638" y="5522913"/>
            <a:ext cx="3216275" cy="712787"/>
          </a:xfrm>
          <a:prstGeom prst="borderCallout2">
            <a:avLst>
              <a:gd name="adj1" fmla="val 73009"/>
              <a:gd name="adj2" fmla="val 101014"/>
              <a:gd name="adj3" fmla="val 74259"/>
              <a:gd name="adj4" fmla="val 112602"/>
              <a:gd name="adj5" fmla="val -263500"/>
              <a:gd name="adj6" fmla="val 220412"/>
            </a:avLst>
          </a:prstGeom>
          <a:solidFill>
            <a:schemeClr val="bg1"/>
          </a:solidFill>
          <a:ln w="12700">
            <a:solidFill>
              <a:srgbClr val="002060"/>
            </a:solidFill>
            <a:miter lim="800000"/>
            <a:headEnd/>
            <a:tailEnd/>
          </a:ln>
        </p:spPr>
        <p:txBody>
          <a:bodyPr lIns="45717" tIns="45717" rIns="45717" bIns="45717"/>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1200" i="0"/>
              <a:t>Proposed Solution: Separate folder/dir will be created for Agreement details purpose</a:t>
            </a:r>
            <a:endParaRPr lang="en-US" altLang="en-US" sz="1200" b="1" i="0"/>
          </a:p>
        </p:txBody>
      </p:sp>
      <p:sp>
        <p:nvSpPr>
          <p:cNvPr id="15368" name="Rectangle 12"/>
          <p:cNvSpPr>
            <a:spLocks noChangeArrowheads="1"/>
          </p:cNvSpPr>
          <p:nvPr/>
        </p:nvSpPr>
        <p:spPr bwMode="auto">
          <a:xfrm>
            <a:off x="7150100" y="3492500"/>
            <a:ext cx="658813" cy="144463"/>
          </a:xfrm>
          <a:prstGeom prst="rect">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2925826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altLang="en-US" smtClean="0">
                <a:solidFill>
                  <a:schemeClr val="accent1"/>
                </a:solidFill>
              </a:rPr>
              <a:t/>
            </a:r>
            <a:br>
              <a:rPr lang="en-US" altLang="en-US" smtClean="0">
                <a:solidFill>
                  <a:schemeClr val="accent1"/>
                </a:solidFill>
              </a:rPr>
            </a:br>
            <a:r>
              <a:rPr lang="en-US" altLang="en-US" smtClean="0">
                <a:solidFill>
                  <a:schemeClr val="accent1"/>
                </a:solidFill>
              </a:rPr>
              <a:t> </a:t>
            </a:r>
            <a:r>
              <a:rPr lang="en-US" altLang="en-US" sz="2400" smtClean="0">
                <a:solidFill>
                  <a:schemeClr val="accent1"/>
                </a:solidFill>
              </a:rPr>
              <a:t>3rd Party Agreement Details FTP (Machine Consumption) </a:t>
            </a:r>
            <a:r>
              <a:rPr lang="en-US" altLang="en-US" smtClean="0"/>
              <a:t/>
            </a:r>
            <a:br>
              <a:rPr lang="en-US" altLang="en-US" smtClean="0"/>
            </a:br>
            <a:endParaRPr lang="en-US" altLang="en-US" smtClean="0"/>
          </a:p>
        </p:txBody>
      </p:sp>
      <p:sp>
        <p:nvSpPr>
          <p:cNvPr id="1638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3F62532E-7C93-46D5-97EE-A0E498B24EEC}" type="slidenum">
              <a:rPr lang="en-US" altLang="en-US" i="0" smtClean="0"/>
              <a:pPr/>
              <a:t>17</a:t>
            </a:fld>
            <a:endParaRPr lang="en-US" altLang="en-US" i="0" smtClean="0"/>
          </a:p>
        </p:txBody>
      </p:sp>
      <p:sp>
        <p:nvSpPr>
          <p:cNvPr id="16388" name="Text Box 14"/>
          <p:cNvSpPr txBox="1">
            <a:spLocks noChangeArrowheads="1"/>
          </p:cNvSpPr>
          <p:nvPr/>
        </p:nvSpPr>
        <p:spPr bwMode="auto">
          <a:xfrm>
            <a:off x="207963" y="1309688"/>
            <a:ext cx="25273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sz="1400" b="1" i="0">
                <a:solidFill>
                  <a:srgbClr val="000000"/>
                </a:solidFill>
              </a:rPr>
              <a:t>Business Requirement</a:t>
            </a:r>
          </a:p>
          <a:p>
            <a:pPr eaLnBrk="1" hangingPunct="1"/>
            <a:r>
              <a:rPr lang="en-US" altLang="en-US" sz="1400" b="1" i="0">
                <a:solidFill>
                  <a:srgbClr val="000000"/>
                </a:solidFill>
              </a:rPr>
              <a:t>(cont)</a:t>
            </a:r>
          </a:p>
          <a:p>
            <a:pPr eaLnBrk="1" hangingPunct="1"/>
            <a:endParaRPr lang="en-US" altLang="en-US" sz="1400" b="1" i="0">
              <a:solidFill>
                <a:srgbClr val="000000"/>
              </a:solidFill>
            </a:endParaRPr>
          </a:p>
          <a:p>
            <a:pPr eaLnBrk="1" hangingPunct="1"/>
            <a:endParaRPr lang="en-US" altLang="en-US" sz="1400" b="1" i="0">
              <a:solidFill>
                <a:srgbClr val="000000"/>
              </a:solidFill>
            </a:endParaRPr>
          </a:p>
        </p:txBody>
      </p:sp>
      <p:pic>
        <p:nvPicPr>
          <p:cNvPr id="16389"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5" y="1069975"/>
            <a:ext cx="89709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90" name="Rectangle 12"/>
          <p:cNvSpPr>
            <a:spLocks noChangeArrowheads="1"/>
          </p:cNvSpPr>
          <p:nvPr/>
        </p:nvSpPr>
        <p:spPr bwMode="auto">
          <a:xfrm>
            <a:off x="7150100" y="3492500"/>
            <a:ext cx="658813" cy="144463"/>
          </a:xfrm>
          <a:prstGeom prst="rect">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pic>
        <p:nvPicPr>
          <p:cNvPr id="1639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1468438"/>
            <a:ext cx="8937625"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11"/>
          <p:cNvSpPr>
            <a:spLocks noChangeArrowheads="1"/>
          </p:cNvSpPr>
          <p:nvPr/>
        </p:nvSpPr>
        <p:spPr bwMode="auto">
          <a:xfrm>
            <a:off x="7324725" y="3432175"/>
            <a:ext cx="1439863" cy="471488"/>
          </a:xfrm>
          <a:prstGeom prst="rect">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pic>
        <p:nvPicPr>
          <p:cNvPr id="1639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4386263"/>
            <a:ext cx="60483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6394" name="Straight Arrow Connector 14"/>
          <p:cNvCxnSpPr>
            <a:cxnSpLocks noChangeShapeType="1"/>
          </p:cNvCxnSpPr>
          <p:nvPr/>
        </p:nvCxnSpPr>
        <p:spPr bwMode="auto">
          <a:xfrm>
            <a:off x="8332788" y="3914775"/>
            <a:ext cx="236537" cy="400050"/>
          </a:xfrm>
          <a:prstGeom prst="straightConnector1">
            <a:avLst/>
          </a:prstGeom>
          <a:noFill/>
          <a:ln w="2540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16395" name="Rectangle 15"/>
          <p:cNvSpPr>
            <a:spLocks noChangeArrowheads="1"/>
          </p:cNvSpPr>
          <p:nvPr/>
        </p:nvSpPr>
        <p:spPr bwMode="auto">
          <a:xfrm>
            <a:off x="5681663" y="4684713"/>
            <a:ext cx="5927725" cy="236537"/>
          </a:xfrm>
          <a:prstGeom prst="rect">
            <a:avLst/>
          </a:prstGeom>
          <a:noFill/>
          <a:ln w="254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endParaRPr lang="en-US" altLang="en-US"/>
          </a:p>
        </p:txBody>
      </p:sp>
      <p:sp>
        <p:nvSpPr>
          <p:cNvPr id="35849" name="AutoShape 25"/>
          <p:cNvSpPr>
            <a:spLocks/>
          </p:cNvSpPr>
          <p:nvPr/>
        </p:nvSpPr>
        <p:spPr bwMode="auto">
          <a:xfrm>
            <a:off x="82550" y="3092450"/>
            <a:ext cx="2763838" cy="3257550"/>
          </a:xfrm>
          <a:prstGeom prst="borderCallout2">
            <a:avLst>
              <a:gd name="adj1" fmla="val 73009"/>
              <a:gd name="adj2" fmla="val 101014"/>
              <a:gd name="adj3" fmla="val 74259"/>
              <a:gd name="adj4" fmla="val 112602"/>
              <a:gd name="adj5" fmla="val 22670"/>
              <a:gd name="adj6" fmla="val 260256"/>
            </a:avLst>
          </a:prstGeom>
          <a:solidFill>
            <a:schemeClr val="bg1"/>
          </a:solidFill>
          <a:ln w="12700">
            <a:solidFill>
              <a:srgbClr val="002060"/>
            </a:solidFill>
            <a:miter lim="800000"/>
            <a:headEnd/>
            <a:tailEnd/>
          </a:ln>
        </p:spPr>
        <p:txBody>
          <a:bodyPr lIns="45717" tIns="45717" rIns="45717" bIns="45717"/>
          <a:lstStyle/>
          <a:p>
            <a:pPr algn="ctr">
              <a:defRPr/>
            </a:pPr>
            <a:r>
              <a:rPr lang="en-US" altLang="en-US" sz="1200" i="0" dirty="0">
                <a:latin typeface="Arial" pitchFamily="34" charset="0"/>
                <a:cs typeface="Arial" pitchFamily="34" charset="0"/>
              </a:rPr>
              <a:t>Proposed Solution</a:t>
            </a:r>
            <a:r>
              <a:rPr lang="en-US" altLang="en-US" sz="1200" i="0">
                <a:latin typeface="Arial" pitchFamily="34" charset="0"/>
                <a:cs typeface="Arial" pitchFamily="34" charset="0"/>
              </a:rPr>
              <a:t>: </a:t>
            </a:r>
            <a:r>
              <a:rPr lang="en-US" altLang="en-US" sz="1200" i="0" smtClean="0">
                <a:latin typeface="Arial" pitchFamily="34" charset="0"/>
                <a:cs typeface="Arial" pitchFamily="34" charset="0"/>
              </a:rPr>
              <a:t>File </a:t>
            </a:r>
            <a:r>
              <a:rPr lang="en-US" altLang="en-US" sz="1200" i="0" dirty="0">
                <a:latin typeface="Arial" pitchFamily="34" charset="0"/>
                <a:cs typeface="Arial" pitchFamily="34" charset="0"/>
              </a:rPr>
              <a:t>will be created for each action of the 3</a:t>
            </a:r>
            <a:r>
              <a:rPr lang="en-US" altLang="en-US" sz="1200" i="0" baseline="30000" dirty="0">
                <a:latin typeface="Arial" pitchFamily="34" charset="0"/>
                <a:cs typeface="Arial" pitchFamily="34" charset="0"/>
              </a:rPr>
              <a:t>rd</a:t>
            </a:r>
            <a:r>
              <a:rPr lang="en-US" altLang="en-US" sz="1200" i="0" dirty="0">
                <a:latin typeface="Arial" pitchFamily="34" charset="0"/>
                <a:cs typeface="Arial" pitchFamily="34" charset="0"/>
              </a:rPr>
              <a:t> party user.</a:t>
            </a:r>
          </a:p>
          <a:p>
            <a:pPr algn="ctr">
              <a:defRPr/>
            </a:pPr>
            <a:r>
              <a:rPr lang="en-US" altLang="en-US" sz="1200" i="0" dirty="0">
                <a:latin typeface="Arial" pitchFamily="34" charset="0"/>
                <a:cs typeface="Arial" pitchFamily="34" charset="0"/>
              </a:rPr>
              <a:t>File will contain – </a:t>
            </a:r>
          </a:p>
          <a:p>
            <a:pPr marL="228600" indent="-228600" algn="just">
              <a:buFontTx/>
              <a:buAutoNum type="arabicPeriod"/>
              <a:defRPr/>
            </a:pPr>
            <a:r>
              <a:rPr lang="en-US" altLang="en-US" sz="1200" i="0" dirty="0">
                <a:latin typeface="Arial" pitchFamily="34" charset="0"/>
                <a:cs typeface="Arial" pitchFamily="34" charset="0"/>
              </a:rPr>
              <a:t>User-ID</a:t>
            </a:r>
          </a:p>
          <a:p>
            <a:pPr marL="228600" indent="-228600" algn="just">
              <a:buFontTx/>
              <a:buAutoNum type="arabicPeriod"/>
              <a:defRPr/>
            </a:pPr>
            <a:r>
              <a:rPr lang="en-US" altLang="en-US" sz="1200" i="0" dirty="0">
                <a:latin typeface="Arial" pitchFamily="34" charset="0"/>
                <a:cs typeface="Arial" pitchFamily="34" charset="0"/>
              </a:rPr>
              <a:t>Email-ID </a:t>
            </a:r>
          </a:p>
          <a:p>
            <a:pPr marL="228600" indent="-228600" algn="just">
              <a:buFontTx/>
              <a:buAutoNum type="arabicPeriod"/>
              <a:defRPr/>
            </a:pPr>
            <a:r>
              <a:rPr lang="en-US" altLang="en-US" sz="1200" i="0" dirty="0">
                <a:latin typeface="Arial" pitchFamily="34" charset="0"/>
                <a:cs typeface="Arial" pitchFamily="34" charset="0"/>
              </a:rPr>
              <a:t>ESIID</a:t>
            </a:r>
          </a:p>
          <a:p>
            <a:pPr marL="228600" indent="-228600" algn="just">
              <a:buFontTx/>
              <a:buAutoNum type="arabicPeriod"/>
              <a:defRPr/>
            </a:pPr>
            <a:r>
              <a:rPr lang="en-US" altLang="en-US" sz="1200" i="0" dirty="0">
                <a:latin typeface="Arial" pitchFamily="34" charset="0"/>
                <a:cs typeface="Arial" pitchFamily="34" charset="0"/>
              </a:rPr>
              <a:t>Agreement Start-Date</a:t>
            </a:r>
          </a:p>
          <a:p>
            <a:pPr marL="228600" indent="-228600" algn="just">
              <a:buFontTx/>
              <a:buAutoNum type="arabicPeriod"/>
              <a:defRPr/>
            </a:pPr>
            <a:r>
              <a:rPr lang="en-US" altLang="en-US" sz="1200" i="0" dirty="0">
                <a:latin typeface="Arial" pitchFamily="34" charset="0"/>
                <a:cs typeface="Arial" pitchFamily="34" charset="0"/>
              </a:rPr>
              <a:t>Agreement End-Date</a:t>
            </a:r>
          </a:p>
          <a:p>
            <a:pPr marL="228600" indent="-228600" algn="just">
              <a:buFontTx/>
              <a:buAutoNum type="arabicPeriod"/>
              <a:defRPr/>
            </a:pPr>
            <a:r>
              <a:rPr lang="en-US" altLang="en-US" sz="1200" i="0" dirty="0">
                <a:latin typeface="Arial" pitchFamily="34" charset="0"/>
                <a:cs typeface="Arial" pitchFamily="34" charset="0"/>
              </a:rPr>
              <a:t>Usage Flag</a:t>
            </a:r>
          </a:p>
          <a:p>
            <a:pPr marL="228600" indent="-228600" algn="just">
              <a:buFontTx/>
              <a:buAutoNum type="arabicPeriod"/>
              <a:defRPr/>
            </a:pPr>
            <a:r>
              <a:rPr lang="en-US" altLang="en-US" sz="1200" i="0" dirty="0">
                <a:latin typeface="Arial" pitchFamily="34" charset="0"/>
                <a:cs typeface="Arial" pitchFamily="34" charset="0"/>
              </a:rPr>
              <a:t>HAN Flag</a:t>
            </a:r>
          </a:p>
          <a:p>
            <a:pPr marL="228600" indent="-228600" algn="just">
              <a:buFontTx/>
              <a:buAutoNum type="arabicPeriod"/>
              <a:defRPr/>
            </a:pPr>
            <a:r>
              <a:rPr lang="en-US" altLang="en-US" sz="1200" i="0" dirty="0">
                <a:latin typeface="Arial" pitchFamily="34" charset="0"/>
                <a:cs typeface="Arial" pitchFamily="34" charset="0"/>
              </a:rPr>
              <a:t>Agreement Status </a:t>
            </a:r>
          </a:p>
        </p:txBody>
      </p:sp>
    </p:spTree>
    <p:extLst>
      <p:ext uri="{BB962C8B-B14F-4D97-AF65-F5344CB8AC3E}">
        <p14:creationId xmlns:p14="http://schemas.microsoft.com/office/powerpoint/2010/main" val="3969916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Review AMWG CR Story Boards with Estimates for 2015-030 through 2015-039</a:t>
            </a:r>
            <a:endParaRPr lang="en-US" sz="3200" dirty="0"/>
          </a:p>
        </p:txBody>
      </p:sp>
    </p:spTree>
    <p:extLst>
      <p:ext uri="{BB962C8B-B14F-4D97-AF65-F5344CB8AC3E}">
        <p14:creationId xmlns:p14="http://schemas.microsoft.com/office/powerpoint/2010/main" val="1350264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SMT Outage and Infrastructure Refresh Status</a:t>
            </a:r>
            <a:endParaRPr lang="en-US" sz="3200" dirty="0"/>
          </a:p>
        </p:txBody>
      </p:sp>
    </p:spTree>
    <p:extLst>
      <p:ext uri="{BB962C8B-B14F-4D97-AF65-F5344CB8AC3E}">
        <p14:creationId xmlns:p14="http://schemas.microsoft.com/office/powerpoint/2010/main" val="3414582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April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Outage and Infrastructure Refresh Status</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20</a:t>
            </a:fld>
            <a:endParaRPr lang="en-US"/>
          </a:p>
        </p:txBody>
      </p:sp>
      <p:sp>
        <p:nvSpPr>
          <p:cNvPr id="6" name="Content Placeholder 12"/>
          <p:cNvSpPr>
            <a:spLocks noGrp="1"/>
          </p:cNvSpPr>
          <p:nvPr>
            <p:ph idx="1"/>
          </p:nvPr>
        </p:nvSpPr>
        <p:spPr>
          <a:xfrm>
            <a:off x="594360" y="1371600"/>
            <a:ext cx="10698480" cy="4876800"/>
          </a:xfrm>
        </p:spPr>
        <p:txBody>
          <a:bodyPr>
            <a:normAutofit lnSpcReduction="10000"/>
          </a:bodyPr>
          <a:lstStyle/>
          <a:p>
            <a:pPr marL="520700" indent="-457200"/>
            <a:r>
              <a:rPr lang="en-US" sz="2400" dirty="0" smtClean="0">
                <a:cs typeface="Aharoni" pitchFamily="2" charset="-79"/>
              </a:rPr>
              <a:t>SMT completed the move to the new infrastructure database May 9</a:t>
            </a:r>
            <a:r>
              <a:rPr lang="en-US" sz="2400" baseline="30000" dirty="0" smtClean="0">
                <a:cs typeface="Aharoni" pitchFamily="2" charset="-79"/>
              </a:rPr>
              <a:t>th</a:t>
            </a:r>
            <a:r>
              <a:rPr lang="en-US" sz="2400" dirty="0" smtClean="0">
                <a:cs typeface="Aharoni" pitchFamily="2" charset="-79"/>
              </a:rPr>
              <a:t>, 2015</a:t>
            </a:r>
          </a:p>
          <a:p>
            <a:pPr marL="520700" indent="-457200"/>
            <a:r>
              <a:rPr lang="en-US" sz="2400" dirty="0" smtClean="0">
                <a:cs typeface="Aharoni" pitchFamily="2" charset="-79"/>
              </a:rPr>
              <a:t>The move to the new infrastructure database went smoothly and only required a 9 hour outage</a:t>
            </a:r>
          </a:p>
          <a:p>
            <a:pPr marL="520700" indent="-457200"/>
            <a:r>
              <a:rPr lang="en-US" sz="2400" dirty="0" smtClean="0">
                <a:cs typeface="Aharoni" pitchFamily="2" charset="-79"/>
              </a:rPr>
              <a:t>SMT is now fully functional on the new production infrastructure</a:t>
            </a:r>
          </a:p>
          <a:p>
            <a:pPr marL="520700" indent="-457200"/>
            <a:r>
              <a:rPr lang="en-US" sz="2400" dirty="0" smtClean="0">
                <a:cs typeface="Aharoni" pitchFamily="2" charset="-79"/>
              </a:rPr>
              <a:t>The new SMT disaster recovery environment is in process of being brought online with a target completion date of Thursday May 21</a:t>
            </a:r>
            <a:r>
              <a:rPr lang="en-US" sz="2400" baseline="30000" dirty="0" smtClean="0">
                <a:cs typeface="Aharoni" pitchFamily="2" charset="-79"/>
              </a:rPr>
              <a:t>st</a:t>
            </a:r>
            <a:r>
              <a:rPr lang="en-US" sz="2400" dirty="0" smtClean="0">
                <a:cs typeface="Aharoni" pitchFamily="2" charset="-79"/>
              </a:rPr>
              <a:t>, 2015</a:t>
            </a:r>
          </a:p>
          <a:p>
            <a:pPr marL="520700" indent="-457200"/>
            <a:r>
              <a:rPr lang="en-US" sz="2400" dirty="0" smtClean="0">
                <a:cs typeface="Aharoni" pitchFamily="2" charset="-79"/>
              </a:rPr>
              <a:t>A </a:t>
            </a:r>
            <a:r>
              <a:rPr lang="en-US" sz="2400" dirty="0">
                <a:cs typeface="Aharoni" pitchFamily="2" charset="-79"/>
              </a:rPr>
              <a:t>thorough </a:t>
            </a:r>
            <a:r>
              <a:rPr lang="en-US" sz="2400" dirty="0" smtClean="0">
                <a:cs typeface="Aharoni" pitchFamily="2" charset="-79"/>
              </a:rPr>
              <a:t>investigation </a:t>
            </a:r>
            <a:r>
              <a:rPr lang="en-US" sz="2400" dirty="0">
                <a:cs typeface="Aharoni" pitchFamily="2" charset="-79"/>
              </a:rPr>
              <a:t>and review of the outage </a:t>
            </a:r>
            <a:r>
              <a:rPr lang="en-US" sz="2400" dirty="0" smtClean="0">
                <a:cs typeface="Aharoni" pitchFamily="2" charset="-79"/>
              </a:rPr>
              <a:t>is in process of </a:t>
            </a:r>
            <a:r>
              <a:rPr lang="en-US" sz="2400" dirty="0">
                <a:cs typeface="Aharoni" pitchFamily="2" charset="-79"/>
              </a:rPr>
              <a:t>being </a:t>
            </a:r>
            <a:r>
              <a:rPr lang="en-US" sz="2400" dirty="0" smtClean="0">
                <a:cs typeface="Aharoni" pitchFamily="2" charset="-79"/>
              </a:rPr>
              <a:t>conducted</a:t>
            </a:r>
          </a:p>
          <a:p>
            <a:pPr marL="520700" indent="-457200"/>
            <a:r>
              <a:rPr lang="en-US" sz="2400" dirty="0" smtClean="0">
                <a:cs typeface="Aharoni" pitchFamily="2" charset="-79"/>
              </a:rPr>
              <a:t>Due diligence is being conducted to review the new infrastructure, processes and procedures to mitigate risks and prevent this type of extenuating outage from occurring in the future</a:t>
            </a:r>
            <a:endParaRPr lang="en-US" sz="2400" dirty="0">
              <a:cs typeface="Aharoni" pitchFamily="2" charset="-79"/>
            </a:endParaRPr>
          </a:p>
          <a:p>
            <a:pPr marL="520700" indent="-457200"/>
            <a:r>
              <a:rPr lang="en-US" sz="2400" dirty="0" smtClean="0">
                <a:cs typeface="Aharoni" pitchFamily="2" charset="-79"/>
              </a:rPr>
              <a:t>A report is being developed for presentation to RMS in either June or July</a:t>
            </a:r>
          </a:p>
        </p:txBody>
      </p:sp>
    </p:spTree>
    <p:extLst>
      <p:ext uri="{BB962C8B-B14F-4D97-AF65-F5344CB8AC3E}">
        <p14:creationId xmlns:p14="http://schemas.microsoft.com/office/powerpoint/2010/main" val="2853575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22</a:t>
            </a:fld>
            <a:endParaRPr lang="en-US"/>
          </a:p>
        </p:txBody>
      </p:sp>
      <p:sp>
        <p:nvSpPr>
          <p:cNvPr id="6" name="Content Placeholder 12"/>
          <p:cNvSpPr>
            <a:spLocks noGrp="1"/>
          </p:cNvSpPr>
          <p:nvPr>
            <p:ph idx="1"/>
          </p:nvPr>
        </p:nvSpPr>
        <p:spPr>
          <a:xfrm>
            <a:off x="655320" y="1447800"/>
            <a:ext cx="10698480" cy="4876800"/>
          </a:xfrm>
        </p:spPr>
        <p:txBody>
          <a:bodyPr>
            <a:normAutofit/>
          </a:bodyPr>
          <a:lstStyle/>
          <a:p>
            <a:pPr marL="0" indent="0">
              <a:buNone/>
            </a:pPr>
            <a:r>
              <a:rPr lang="en-US" sz="2400" dirty="0" smtClean="0">
                <a:cs typeface="Aharoni" pitchFamily="2" charset="-79"/>
              </a:rPr>
              <a:t>Summary: </a:t>
            </a:r>
          </a:p>
          <a:p>
            <a:pPr marL="0" indent="0">
              <a:buNone/>
            </a:pPr>
            <a:endParaRPr lang="en-US" sz="2400" dirty="0">
              <a:cs typeface="Aharoni" pitchFamily="2" charset="-79"/>
            </a:endParaRPr>
          </a:p>
          <a:p>
            <a:pPr marL="0" indent="0">
              <a:buNone/>
            </a:pPr>
            <a:r>
              <a:rPr lang="en-US" sz="2400" dirty="0" smtClean="0">
                <a:cs typeface="Aharoni" pitchFamily="2" charset="-79"/>
              </a:rPr>
              <a:t>39 Total AMWG Change Requests Including</a:t>
            </a:r>
          </a:p>
          <a:p>
            <a:pPr marL="457200" indent="-457200"/>
            <a:r>
              <a:rPr lang="en-US" sz="2400" dirty="0">
                <a:cs typeface="Aharoni" pitchFamily="2" charset="-79"/>
              </a:rPr>
              <a:t>9</a:t>
            </a:r>
            <a:r>
              <a:rPr lang="en-US" sz="2400" dirty="0" smtClean="0">
                <a:cs typeface="Aharoni" pitchFamily="2" charset="-79"/>
              </a:rPr>
              <a:t> </a:t>
            </a:r>
            <a:r>
              <a:rPr lang="en-US" sz="2400" dirty="0">
                <a:cs typeface="Aharoni" pitchFamily="2" charset="-79"/>
              </a:rPr>
              <a:t>AMWG Change Requests </a:t>
            </a:r>
            <a:r>
              <a:rPr lang="en-US" sz="2400" dirty="0" smtClean="0">
                <a:cs typeface="Aharoni" pitchFamily="2" charset="-79"/>
              </a:rPr>
              <a:t>Delivered </a:t>
            </a:r>
            <a:r>
              <a:rPr lang="en-US" sz="2400" dirty="0">
                <a:cs typeface="Aharoni" pitchFamily="2" charset="-79"/>
              </a:rPr>
              <a:t>2014</a:t>
            </a:r>
          </a:p>
          <a:p>
            <a:pPr marL="457200" indent="-457200"/>
            <a:r>
              <a:rPr lang="en-US" sz="2400" dirty="0" smtClean="0">
                <a:cs typeface="Aharoni" pitchFamily="2" charset="-79"/>
              </a:rPr>
              <a:t>1 </a:t>
            </a:r>
            <a:r>
              <a:rPr lang="en-US" sz="2400" dirty="0">
                <a:cs typeface="Aharoni" pitchFamily="2" charset="-79"/>
              </a:rPr>
              <a:t>AMWG Change Request </a:t>
            </a:r>
            <a:r>
              <a:rPr lang="en-US" sz="2400" dirty="0" smtClean="0">
                <a:cs typeface="Aharoni" pitchFamily="2" charset="-79"/>
              </a:rPr>
              <a:t>Designed and Awaiting </a:t>
            </a:r>
            <a:r>
              <a:rPr lang="en-US" sz="2400" dirty="0">
                <a:cs typeface="Aharoni" pitchFamily="2" charset="-79"/>
              </a:rPr>
              <a:t>Next Release to Implement in </a:t>
            </a:r>
            <a:r>
              <a:rPr lang="en-US" sz="2400" dirty="0" smtClean="0">
                <a:cs typeface="Aharoni" pitchFamily="2" charset="-79"/>
              </a:rPr>
              <a:t>2015</a:t>
            </a:r>
          </a:p>
          <a:p>
            <a:pPr marL="457200" indent="-457200"/>
            <a:r>
              <a:rPr lang="en-US" sz="2400" dirty="0" smtClean="0">
                <a:cs typeface="Aharoni" pitchFamily="2" charset="-79"/>
              </a:rPr>
              <a:t>14 RMS Estimate Approved and AMWG Categorized Awaiting Packaging</a:t>
            </a:r>
          </a:p>
          <a:p>
            <a:pPr marL="457200" indent="-457200"/>
            <a:r>
              <a:rPr lang="en-US" sz="2400" dirty="0" smtClean="0">
                <a:cs typeface="Aharoni" pitchFamily="2" charset="-79"/>
              </a:rPr>
              <a:t>13 JDOA Estimate Completed Awaiting AMWG Approval and Categorization</a:t>
            </a:r>
          </a:p>
          <a:p>
            <a:pPr marL="457200" indent="-457200"/>
            <a:r>
              <a:rPr lang="en-US" sz="2400" dirty="0" smtClean="0">
                <a:cs typeface="Aharoni" pitchFamily="2" charset="-79"/>
              </a:rPr>
              <a:t>1 RMS Tabled</a:t>
            </a:r>
          </a:p>
          <a:p>
            <a:pPr marL="457200" indent="-457200"/>
            <a:r>
              <a:rPr lang="en-US" sz="2400" dirty="0" smtClean="0">
                <a:cs typeface="Aharoni" pitchFamily="2" charset="-79"/>
              </a:rPr>
              <a:t>1 AMWG Pushed Back as Potential Defect</a:t>
            </a:r>
            <a:endParaRPr lang="en-US" sz="2000" dirty="0">
              <a:cs typeface="Aharoni" pitchFamily="2" charset="-79"/>
            </a:endParaRPr>
          </a:p>
          <a:p>
            <a:pPr marL="857250" lvl="1" indent="-457200"/>
            <a:endParaRPr lang="en-US" sz="2000" dirty="0">
              <a:cs typeface="Aharoni" pitchFamily="2" charset="-79"/>
            </a:endParaRPr>
          </a:p>
          <a:p>
            <a:pPr marL="0" indent="0">
              <a:buNone/>
            </a:pPr>
            <a:endParaRPr lang="en-US" sz="2400" dirty="0">
              <a:cs typeface="Aharoni" pitchFamily="2" charset="-79"/>
            </a:endParaRPr>
          </a:p>
          <a:p>
            <a:pPr marL="457200" indent="-457200"/>
            <a:endParaRPr lang="en-US" sz="2400" dirty="0">
              <a:cs typeface="Aharoni" pitchFamily="2" charset="-79"/>
            </a:endParaRPr>
          </a:p>
        </p:txBody>
      </p:sp>
    </p:spTree>
    <p:extLst>
      <p:ext uri="{BB962C8B-B14F-4D97-AF65-F5344CB8AC3E}">
        <p14:creationId xmlns:p14="http://schemas.microsoft.com/office/powerpoint/2010/main" val="228515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20165282"/>
              </p:ext>
            </p:extLst>
          </p:nvPr>
        </p:nvGraphicFramePr>
        <p:xfrm>
          <a:off x="297180" y="914400"/>
          <a:ext cx="11318267" cy="585216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100" dirty="0" smtClean="0"/>
                        <a:t>2 Important Awaiting Packaging </a:t>
                      </a:r>
                      <a:endParaRPr lang="en-US" sz="11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100" dirty="0" smtClean="0"/>
                        <a:t>2 Important Awaiting Packaging </a:t>
                      </a:r>
                      <a:endParaRPr lang="en-US" sz="11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100" dirty="0" smtClean="0"/>
                        <a:t>2 Important Awaiting Packaging </a:t>
                      </a:r>
                      <a:endParaRPr lang="en-US" sz="11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100" dirty="0" smtClean="0"/>
                        <a:t>3 Nice to Have Awaiting Packaging</a:t>
                      </a:r>
                      <a:endParaRPr lang="en-US" sz="11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1200" dirty="0" smtClean="0"/>
                        <a:t>Awaiting Categorization</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24994248"/>
              </p:ext>
            </p:extLst>
          </p:nvPr>
        </p:nvGraphicFramePr>
        <p:xfrm>
          <a:off x="5943600" y="1447800"/>
          <a:ext cx="914400" cy="304800"/>
        </p:xfrm>
        <a:graphic>
          <a:graphicData uri="http://schemas.openxmlformats.org/presentationml/2006/ole">
            <mc:AlternateContent xmlns:mc="http://schemas.openxmlformats.org/markup-compatibility/2006">
              <mc:Choice xmlns:v="urn:schemas-microsoft-com:vml" Requires="v">
                <p:oleObj spid="_x0000_s1131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43600" y="14478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600977123"/>
              </p:ext>
            </p:extLst>
          </p:nvPr>
        </p:nvGraphicFramePr>
        <p:xfrm>
          <a:off x="5943600" y="2057401"/>
          <a:ext cx="914400" cy="304799"/>
        </p:xfrm>
        <a:graphic>
          <a:graphicData uri="http://schemas.openxmlformats.org/presentationml/2006/ole">
            <mc:AlternateContent xmlns:mc="http://schemas.openxmlformats.org/markup-compatibility/2006">
              <mc:Choice xmlns:v="urn:schemas-microsoft-com:vml" Requires="v">
                <p:oleObj spid="_x0000_s11317"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057401"/>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1318"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1319"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1320"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1321"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1322"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1323"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1324"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1325"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07172852"/>
              </p:ext>
            </p:extLst>
          </p:nvPr>
        </p:nvGraphicFramePr>
        <p:xfrm>
          <a:off x="297180" y="472440"/>
          <a:ext cx="11318266" cy="6263640"/>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tc>
                <a:tc>
                  <a:txBody>
                    <a:bodyPr/>
                    <a:lstStyle/>
                    <a:p>
                      <a:endParaRPr lang="en-US" sz="1200" b="1" dirty="0">
                        <a:solidFill>
                          <a:srgbClr val="7030A0"/>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tc>
                <a:tc>
                  <a:txBody>
                    <a:bodyPr/>
                    <a:lstStyle/>
                    <a:p>
                      <a:r>
                        <a:rPr lang="en-US" sz="1200" dirty="0" smtClean="0"/>
                        <a:t>2015 Next Release</a:t>
                      </a:r>
                      <a:endParaRPr lang="en-US" sz="1200" dirty="0"/>
                    </a:p>
                  </a:txBody>
                  <a:tcPr marL="118872" marR="118872" anchor="ctr"/>
                </a:tc>
                <a:tc>
                  <a:txBody>
                    <a:bodyPr/>
                    <a:lstStyle/>
                    <a:p>
                      <a:r>
                        <a:rPr lang="en-US" sz="1200" dirty="0" smtClean="0"/>
                        <a:t>Included in Usability</a:t>
                      </a:r>
                      <a:endParaRPr lang="en-US" sz="1200" dirty="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To</a:t>
                      </a:r>
                      <a:r>
                        <a:rPr lang="en-US" sz="1100" b="0" baseline="0" dirty="0" smtClean="0">
                          <a:solidFill>
                            <a:schemeClr val="accent1"/>
                          </a:solidFill>
                        </a:rPr>
                        <a:t> Begin After New Infrastructure Refresh Complete</a:t>
                      </a:r>
                      <a:endParaRPr lang="en-US" sz="1100" b="0" dirty="0" smtClean="0">
                        <a:solidFill>
                          <a:schemeClr val="accent1"/>
                        </a:solidFill>
                      </a:endParaRPr>
                    </a:p>
                  </a:txBody>
                  <a:tcPr marL="118872" marR="118872" anchor="ctr"/>
                </a:tc>
                <a:tc>
                  <a:txBody>
                    <a:bodyPr/>
                    <a:lstStyle/>
                    <a:p>
                      <a:r>
                        <a:rPr lang="en-US" sz="1200" baseline="0" dirty="0" smtClean="0"/>
                        <a:t>Awaiting Evaluation of New SMT Infrastructure</a:t>
                      </a:r>
                      <a:endParaRPr lang="en-US" sz="1200" dirty="0"/>
                    </a:p>
                  </a:txBody>
                  <a:tcPr marL="118872" marR="118872" anchor="ctr"/>
                </a:tc>
                <a:tc>
                  <a:txBody>
                    <a:bodyPr/>
                    <a:lstStyle/>
                    <a:p>
                      <a:r>
                        <a:rPr lang="en-US" sz="1000" dirty="0" smtClean="0">
                          <a:latin typeface="Arial" pitchFamily="34" charset="0"/>
                          <a:cs typeface="Arial" pitchFamily="34" charset="0"/>
                        </a:rPr>
                        <a:t>Will Be Estimated After New Infrastructure</a:t>
                      </a:r>
                      <a:r>
                        <a:rPr lang="en-US" sz="1000" baseline="0" dirty="0" smtClean="0">
                          <a:latin typeface="Arial" pitchFamily="34" charset="0"/>
                          <a:cs typeface="Arial" pitchFamily="34" charset="0"/>
                        </a:rPr>
                        <a:t> Implemented in Q1 2015</a:t>
                      </a:r>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and Referred to AMWG</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smtClean="0">
                          <a:latin typeface="Arial" pitchFamily="34" charset="0"/>
                          <a:cs typeface="Arial" pitchFamily="34" charset="0"/>
                        </a:rPr>
                        <a:t>Small (20-40)</a:t>
                      </a:r>
                      <a:r>
                        <a:rPr lang="en-US" sz="1000" baseline="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89567320"/>
              </p:ext>
            </p:extLst>
          </p:nvPr>
        </p:nvGraphicFramePr>
        <p:xfrm>
          <a:off x="5715000" y="1279525"/>
          <a:ext cx="914400" cy="320675"/>
        </p:xfrm>
        <a:graphic>
          <a:graphicData uri="http://schemas.openxmlformats.org/presentationml/2006/ole">
            <mc:AlternateContent xmlns:mc="http://schemas.openxmlformats.org/markup-compatibility/2006">
              <mc:Choice xmlns:v="urn:schemas-microsoft-com:vml" Requires="v">
                <p:oleObj spid="_x0000_s1233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15000" y="1279525"/>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2331"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2332"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2333"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2334"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2335"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7800629"/>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12336"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11869883"/>
              </p:ext>
            </p:extLst>
          </p:nvPr>
        </p:nvGraphicFramePr>
        <p:xfrm>
          <a:off x="5715000" y="6172200"/>
          <a:ext cx="838200" cy="507736"/>
        </p:xfrm>
        <a:graphic>
          <a:graphicData uri="http://schemas.openxmlformats.org/presentationml/2006/ole">
            <mc:AlternateContent xmlns:mc="http://schemas.openxmlformats.org/markup-compatibility/2006">
              <mc:Choice xmlns:v="urn:schemas-microsoft-com:vml" Requires="v">
                <p:oleObj spid="_x0000_s12337"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15000" y="61722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00066240"/>
              </p:ext>
            </p:extLst>
          </p:nvPr>
        </p:nvGraphicFramePr>
        <p:xfrm>
          <a:off x="297180" y="350520"/>
          <a:ext cx="11318266" cy="563880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Estimate Complete &amp; RMS Approved 5/6/15</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Categorization</a:t>
                      </a:r>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Review</a:t>
                      </a:r>
                      <a:r>
                        <a:rPr lang="en-US" sz="1200" baseline="0" dirty="0" smtClean="0"/>
                        <a:t> 5/19/15</a:t>
                      </a:r>
                      <a:endParaRPr lang="en-US" sz="1200" dirty="0" smtClean="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3369"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337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3371"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3372"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3373"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3374"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3375"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3376"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3377"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3378"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475808099"/>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3379"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41463975"/>
              </p:ext>
            </p:extLst>
          </p:nvPr>
        </p:nvGraphicFramePr>
        <p:xfrm>
          <a:off x="297180" y="350520"/>
          <a:ext cx="11318266" cy="5756656"/>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Awaiting AMWG Review</a:t>
                      </a:r>
                      <a:r>
                        <a:rPr lang="en-US" sz="1200" baseline="0" dirty="0" smtClean="0"/>
                        <a:t> 5/19/15</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smtClean="0"/>
                        <a:t>Awaiting AMWG Review</a:t>
                      </a:r>
                      <a:r>
                        <a:rPr lang="en-US" sz="1200" baseline="0" smtClean="0"/>
                        <a:t> 5/19/15</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SFTPS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smtClean="0"/>
                        <a:t>Awaiting AMWG Review</a:t>
                      </a:r>
                      <a:r>
                        <a:rPr lang="en-US" sz="1200" baseline="0" smtClean="0"/>
                        <a:t> 5/19/15</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smtClean="0"/>
                        <a:t>Awaiting AMWG Review</a:t>
                      </a:r>
                      <a:r>
                        <a:rPr lang="en-US" sz="1200" baseline="0" smtClean="0"/>
                        <a:t> 5/19/15</a:t>
                      </a:r>
                      <a:endParaRPr lang="en-US" sz="1200" dirty="0"/>
                    </a:p>
                  </a:txBody>
                  <a:tcPr marL="118872" marR="118872" anchor="ctr"/>
                </a:tc>
                <a:tc>
                  <a:txBody>
                    <a:bodyPr/>
                    <a:lstStyle/>
                    <a:p>
                      <a:r>
                        <a:rPr lang="en-US" sz="120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smtClean="0"/>
                        <a:t>Awaiting AMWG Review</a:t>
                      </a:r>
                      <a:r>
                        <a:rPr lang="en-US" sz="1200" baseline="0" smtClean="0"/>
                        <a:t> 5/19/15</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In Process</a:t>
                      </a: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smtClean="0"/>
                        <a:t>Awaiting AMWG Review</a:t>
                      </a:r>
                      <a:r>
                        <a:rPr lang="en-US" sz="1200" baseline="0" smtClean="0"/>
                        <a:t> 5/19/15</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smtClean="0"/>
                        <a:t>Awaiting AMWG Review</a:t>
                      </a:r>
                      <a:r>
                        <a:rPr lang="en-US" sz="1200" baseline="0" smtClean="0"/>
                        <a:t> 5/19/15</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a:t>
                      </a:r>
                      <a:r>
                        <a:rPr lang="en-US" sz="1100" b="0" baseline="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smtClean="0"/>
                        <a:t>Awaiting AMWG Review</a:t>
                      </a:r>
                      <a:r>
                        <a:rPr lang="en-US" sz="1200" baseline="0" smtClean="0"/>
                        <a:t> 5/19/15</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Awaiting AMWG Review</a:t>
                      </a:r>
                      <a:r>
                        <a:rPr lang="en-US" sz="1200" baseline="0" dirty="0" smtClean="0"/>
                        <a:t> 5/19/15</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1"/>
                        </a:solidFill>
                      </a:endParaRPr>
                    </a:p>
                  </a:txBody>
                  <a:tcPr marL="118872" marR="118872" anchor="ctr"/>
                </a:tc>
                <a:tc>
                  <a:txBody>
                    <a:bodyPr/>
                    <a:lstStyle/>
                    <a:p>
                      <a:endParaRPr lang="en-US"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4388"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4389"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4390"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1060218"/>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4391"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4392"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4393"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45959274"/>
              </p:ext>
            </p:extLst>
          </p:nvPr>
        </p:nvGraphicFramePr>
        <p:xfrm>
          <a:off x="5791200" y="3962400"/>
          <a:ext cx="914400" cy="320675"/>
        </p:xfrm>
        <a:graphic>
          <a:graphicData uri="http://schemas.openxmlformats.org/presentationml/2006/ole">
            <mc:AlternateContent xmlns:mc="http://schemas.openxmlformats.org/markup-compatibility/2006">
              <mc:Choice xmlns:v="urn:schemas-microsoft-com:vml" Requires="v">
                <p:oleObj spid="_x0000_s14394"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962400"/>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16231624"/>
              </p:ext>
            </p:extLst>
          </p:nvPr>
        </p:nvGraphicFramePr>
        <p:xfrm>
          <a:off x="5791200" y="4495800"/>
          <a:ext cx="914400" cy="244475"/>
        </p:xfrm>
        <a:graphic>
          <a:graphicData uri="http://schemas.openxmlformats.org/presentationml/2006/ole">
            <mc:AlternateContent xmlns:mc="http://schemas.openxmlformats.org/markup-compatibility/2006">
              <mc:Choice xmlns:v="urn:schemas-microsoft-com:vml" Requires="v">
                <p:oleObj spid="_x0000_s14395"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495800"/>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848518020"/>
              </p:ext>
            </p:extLst>
          </p:nvPr>
        </p:nvGraphicFramePr>
        <p:xfrm>
          <a:off x="5855970" y="4953000"/>
          <a:ext cx="914400" cy="320675"/>
        </p:xfrm>
        <a:graphic>
          <a:graphicData uri="http://schemas.openxmlformats.org/presentationml/2006/ole">
            <mc:AlternateContent xmlns:mc="http://schemas.openxmlformats.org/markup-compatibility/2006">
              <mc:Choice xmlns:v="urn:schemas-microsoft-com:vml" Requires="v">
                <p:oleObj spid="_x0000_s14396"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855970" y="4953000"/>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41941059"/>
              </p:ext>
            </p:extLst>
          </p:nvPr>
        </p:nvGraphicFramePr>
        <p:xfrm>
          <a:off x="5791200" y="5410200"/>
          <a:ext cx="914400" cy="320675"/>
        </p:xfrm>
        <a:graphic>
          <a:graphicData uri="http://schemas.openxmlformats.org/presentationml/2006/ole">
            <mc:AlternateContent xmlns:mc="http://schemas.openxmlformats.org/markup-compatibility/2006">
              <mc:Choice xmlns:v="urn:schemas-microsoft-com:vml" Requires="v">
                <p:oleObj spid="_x0000_s14397"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4102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Continuation of Categorization of </a:t>
            </a:r>
            <a:br>
              <a:rPr lang="en-US" sz="3600" b="1" dirty="0" smtClean="0"/>
            </a:br>
            <a:r>
              <a:rPr lang="en-US" sz="3600" b="1" dirty="0" smtClean="0"/>
              <a:t>SMT RMS Approved AMWG CRs</a:t>
            </a:r>
            <a:endParaRPr lang="en-US" sz="3600" dirty="0"/>
          </a:p>
        </p:txBody>
      </p:sp>
    </p:spTree>
    <p:extLst>
      <p:ext uri="{BB962C8B-B14F-4D97-AF65-F5344CB8AC3E}">
        <p14:creationId xmlns:p14="http://schemas.microsoft.com/office/powerpoint/2010/main" val="3739467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84202749"/>
              </p:ext>
            </p:extLst>
          </p:nvPr>
        </p:nvGraphicFramePr>
        <p:xfrm>
          <a:off x="542925" y="1863719"/>
          <a:ext cx="6924675" cy="2632080"/>
        </p:xfrm>
        <a:graphic>
          <a:graphicData uri="http://schemas.openxmlformats.org/drawingml/2006/table">
            <a:tbl>
              <a:tblPr>
                <a:tableStyleId>{284E427A-3D55-4303-BF80-6455036E1DE7}</a:tableStyleId>
              </a:tblPr>
              <a:tblGrid>
                <a:gridCol w="6924675"/>
              </a:tblGrid>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mn-lt"/>
                        </a:rPr>
                        <a:t>Registered Users – </a:t>
                      </a:r>
                      <a:r>
                        <a:rPr kumimoji="0" lang="en-US" sz="1600" u="none" strike="noStrike" cap="none" normalizeH="0" baseline="0" dirty="0" smtClean="0">
                          <a:ln>
                            <a:noFill/>
                          </a:ln>
                          <a:solidFill>
                            <a:srgbClr val="FF0000"/>
                          </a:solidFill>
                          <a:effectLst/>
                          <a:latin typeface="+mn-lt"/>
                        </a:rPr>
                        <a:t>No Change</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ctr"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mn-lt"/>
                        </a:rPr>
                        <a:t>Residential with Meter  - </a:t>
                      </a:r>
                      <a:r>
                        <a:rPr lang="en-US" sz="1600" dirty="0" smtClean="0">
                          <a:solidFill>
                            <a:srgbClr val="FF0000"/>
                          </a:solidFill>
                          <a:latin typeface="+mn-lt"/>
                        </a:rPr>
                        <a:t>Residential Active Accounts</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mn-lt"/>
                        </a:rPr>
                        <a:t>Residential(EN) with Meter – </a:t>
                      </a:r>
                      <a:r>
                        <a:rPr lang="en-US" sz="1600" dirty="0" smtClean="0">
                          <a:solidFill>
                            <a:srgbClr val="FF0000"/>
                          </a:solidFill>
                          <a:latin typeface="+mn-lt"/>
                        </a:rPr>
                        <a:t>Residential English Active Accounts</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mn-lt"/>
                        </a:rPr>
                        <a:t>Residential(ES) with Meter – </a:t>
                      </a:r>
                      <a:r>
                        <a:rPr lang="en-US" sz="1600" dirty="0" smtClean="0">
                          <a:solidFill>
                            <a:srgbClr val="FF0000"/>
                          </a:solidFill>
                          <a:latin typeface="+mn-lt"/>
                        </a:rPr>
                        <a:t>Residential Spanish Active Accounts</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mn-lt"/>
                        </a:rPr>
                        <a:t>Residential Without Meter – </a:t>
                      </a:r>
                      <a:r>
                        <a:rPr lang="en-US" sz="1600" dirty="0" smtClean="0">
                          <a:solidFill>
                            <a:srgbClr val="FF0000"/>
                          </a:solidFill>
                          <a:latin typeface="+mn-lt"/>
                        </a:rPr>
                        <a:t>Residential Non Active Accounts</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dirty="0" smtClean="0">
                          <a:latin typeface="+mn-lt"/>
                        </a:rPr>
                        <a:t>Total Residential Accounts – </a:t>
                      </a:r>
                      <a:r>
                        <a:rPr lang="en-US" sz="1600" dirty="0" smtClean="0">
                          <a:solidFill>
                            <a:srgbClr val="FF0000"/>
                          </a:solidFill>
                          <a:latin typeface="+mn-lt"/>
                        </a:rPr>
                        <a:t>No Change</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mn-lt"/>
                        </a:rPr>
                        <a:t>TDSP User – </a:t>
                      </a:r>
                      <a:r>
                        <a:rPr kumimoji="0" lang="en-US" sz="1600" u="none" strike="noStrike" cap="none" normalizeH="0" baseline="0" dirty="0" smtClean="0">
                          <a:ln>
                            <a:noFill/>
                          </a:ln>
                          <a:solidFill>
                            <a:srgbClr val="FF0000"/>
                          </a:solidFill>
                          <a:effectLst/>
                          <a:latin typeface="+mn-lt"/>
                        </a:rPr>
                        <a:t>No Change</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smtClean="0">
                          <a:ln>
                            <a:noFill/>
                          </a:ln>
                          <a:effectLst/>
                          <a:latin typeface="+mn-lt"/>
                        </a:rPr>
                        <a:t>TDSP Admin– </a:t>
                      </a:r>
                      <a:r>
                        <a:rPr kumimoji="0" lang="en-US" sz="1600" u="none" strike="noStrike" cap="none" normalizeH="0" baseline="0" dirty="0" smtClean="0">
                          <a:ln>
                            <a:noFill/>
                          </a:ln>
                          <a:solidFill>
                            <a:srgbClr val="FF0000"/>
                          </a:solidFill>
                          <a:effectLst/>
                          <a:latin typeface="+mn-lt"/>
                        </a:rPr>
                        <a:t>No Change</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mn-lt"/>
                        </a:rPr>
                        <a:t>NRC User – </a:t>
                      </a:r>
                      <a:r>
                        <a:rPr kumimoji="0" lang="en-US" sz="1600" u="none" strike="noStrike" cap="none" normalizeH="0" baseline="0" dirty="0" smtClean="0">
                          <a:ln>
                            <a:noFill/>
                          </a:ln>
                          <a:solidFill>
                            <a:srgbClr val="FF0000"/>
                          </a:solidFill>
                          <a:effectLst/>
                          <a:latin typeface="+mn-lt"/>
                        </a:rPr>
                        <a:t>Small Business User</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r h="263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mn-lt"/>
                        </a:rPr>
                        <a:t>NRC Admin – </a:t>
                      </a:r>
                      <a:r>
                        <a:rPr kumimoji="0" lang="en-US" sz="1600" u="none" strike="noStrike" cap="none" normalizeH="0" baseline="0" dirty="0" smtClean="0">
                          <a:ln>
                            <a:noFill/>
                          </a:ln>
                          <a:solidFill>
                            <a:srgbClr val="FF0000"/>
                          </a:solidFill>
                          <a:effectLst/>
                          <a:latin typeface="+mn-lt"/>
                        </a:rPr>
                        <a:t>Small Business Admin</a:t>
                      </a:r>
                      <a:endParaRPr kumimoji="0" lang="en-US" sz="1600" b="0" i="0" u="none" strike="noStrike" cap="none" normalizeH="0" baseline="0" dirty="0" smtClean="0">
                        <a:ln>
                          <a:noFill/>
                        </a:ln>
                        <a:solidFill>
                          <a:srgbClr val="FF0000"/>
                        </a:solidFill>
                        <a:effectLst/>
                        <a:latin typeface="+mn-lt"/>
                        <a:cs typeface="Arial" charset="0"/>
                      </a:endParaRPr>
                    </a:p>
                  </a:txBody>
                  <a:tcPr marT="9144" marB="9144" anchor="b" horzOverflow="overflow"/>
                </a:tc>
              </a:tr>
            </a:tbl>
          </a:graphicData>
        </a:graphic>
      </p:graphicFrame>
      <p:sp>
        <p:nvSpPr>
          <p:cNvPr id="4" name="Rectangle 3"/>
          <p:cNvSpPr/>
          <p:nvPr/>
        </p:nvSpPr>
        <p:spPr>
          <a:xfrm>
            <a:off x="1219200" y="457200"/>
            <a:ext cx="9220200" cy="461665"/>
          </a:xfrm>
          <a:prstGeom prst="rect">
            <a:avLst/>
          </a:prstGeom>
        </p:spPr>
        <p:txBody>
          <a:bodyPr wrap="square">
            <a:spAutoFit/>
          </a:bodyPr>
          <a:lstStyle/>
          <a:p>
            <a:r>
              <a:rPr lang="en-US" altLang="en-US" sz="2400" b="1" dirty="0">
                <a:solidFill>
                  <a:srgbClr val="758CFF"/>
                </a:solidFill>
              </a:rPr>
              <a:t>SMT Number of Accounts by </a:t>
            </a:r>
            <a:r>
              <a:rPr lang="en-US" altLang="en-US" sz="2400" b="1" dirty="0" smtClean="0">
                <a:solidFill>
                  <a:srgbClr val="758CFF"/>
                </a:solidFill>
              </a:rPr>
              <a:t>Type Report </a:t>
            </a:r>
            <a:r>
              <a:rPr lang="en-US" altLang="en-US" sz="2400" b="1" dirty="0">
                <a:solidFill>
                  <a:srgbClr val="758CFF"/>
                </a:solidFill>
              </a:rPr>
              <a:t>AMWG CR 2014 009</a:t>
            </a:r>
            <a:endParaRPr lang="en-US" sz="2400" dirty="0"/>
          </a:p>
        </p:txBody>
      </p:sp>
      <p:sp>
        <p:nvSpPr>
          <p:cNvPr id="5" name="TextBox 4"/>
          <p:cNvSpPr txBox="1"/>
          <p:nvPr/>
        </p:nvSpPr>
        <p:spPr>
          <a:xfrm>
            <a:off x="533400" y="1295400"/>
            <a:ext cx="3108543" cy="369332"/>
          </a:xfrm>
          <a:prstGeom prst="rect">
            <a:avLst/>
          </a:prstGeom>
          <a:noFill/>
        </p:spPr>
        <p:txBody>
          <a:bodyPr wrap="none" rtlCol="0">
            <a:spAutoFit/>
          </a:bodyPr>
          <a:lstStyle/>
          <a:p>
            <a:r>
              <a:rPr lang="en-US" dirty="0" smtClean="0"/>
              <a:t>Suggested Report Revisions</a:t>
            </a:r>
            <a:endParaRPr lang="en-US" dirty="0"/>
          </a:p>
        </p:txBody>
      </p:sp>
    </p:spTree>
    <p:extLst>
      <p:ext uri="{BB962C8B-B14F-4D97-AF65-F5344CB8AC3E}">
        <p14:creationId xmlns:p14="http://schemas.microsoft.com/office/powerpoint/2010/main" val="1780849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200" b="1" dirty="0" smtClean="0"/>
              <a:t>Review CRs Needing Further Discussion, Clarification or Re-Estimation</a:t>
            </a:r>
            <a:endParaRPr lang="en-US" sz="3200" dirty="0"/>
          </a:p>
        </p:txBody>
      </p:sp>
    </p:spTree>
    <p:extLst>
      <p:ext uri="{BB962C8B-B14F-4D97-AF65-F5344CB8AC3E}">
        <p14:creationId xmlns:p14="http://schemas.microsoft.com/office/powerpoint/2010/main" val="2258502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2800" smtClean="0"/>
              <a:t>Rough Order Of Magnitude (ROM) Effort Classification</a:t>
            </a:r>
          </a:p>
        </p:txBody>
      </p:sp>
      <p:sp>
        <p:nvSpPr>
          <p:cNvPr id="54275" name="TextBox 1"/>
          <p:cNvSpPr txBox="1">
            <a:spLocks noChangeArrowheads="1"/>
          </p:cNvSpPr>
          <p:nvPr/>
        </p:nvSpPr>
        <p:spPr bwMode="auto">
          <a:xfrm>
            <a:off x="1235075" y="5172075"/>
            <a:ext cx="93710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eaLnBrk="1" hangingPunct="1"/>
            <a:r>
              <a:rPr lang="en-US" altLang="en-US" i="0">
                <a:solidFill>
                  <a:schemeClr val="accent1"/>
                </a:solidFill>
                <a:ea typeface="ＭＳ Ｐゴシック" pitchFamily="34" charset="-128"/>
              </a:rPr>
              <a:t>These are rough order of magnitudes and do not include project ramp-up and testing effort (SIT &amp; UAT) and only assumes unit testing. Actual estimates could vary significantly depending on requirements.</a:t>
            </a:r>
          </a:p>
          <a:p>
            <a:pPr eaLnBrk="1" hangingPunct="1"/>
            <a:r>
              <a:rPr lang="en-US" altLang="en-US" i="0">
                <a:solidFill>
                  <a:schemeClr val="accent1"/>
                </a:solidFill>
                <a:ea typeface="ＭＳ Ｐゴシック" pitchFamily="34" charset="-128"/>
              </a:rPr>
              <a:t>Ramp-up and testing would be 20 to 40% of the overall effort (needs minimum by in)</a:t>
            </a: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dirty="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dirty="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dirty="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79490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fld id="{31DE121E-F10F-49E6-BD8B-B1265A09EC71}" type="slidenum">
              <a:rPr lang="en-US" altLang="en-US" sz="800" i="0"/>
              <a:pPr eaLnBrk="1" hangingPunct="1">
                <a:spcBef>
                  <a:spcPct val="0"/>
                </a:spcBef>
                <a:buClrTx/>
                <a:buFontTx/>
                <a:buNone/>
              </a:pPr>
              <a:t>6</a:t>
            </a:fld>
            <a:endParaRPr lang="en-US" altLang="en-US" sz="800" i="0"/>
          </a:p>
        </p:txBody>
      </p:sp>
      <p:sp>
        <p:nvSpPr>
          <p:cNvPr id="24579"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fld id="{F74C3E97-6AFF-4F71-928C-2300FF12A808}" type="slidenum">
              <a:rPr lang="en-US" altLang="en-US" sz="1000" i="0">
                <a:solidFill>
                  <a:schemeClr val="bg1"/>
                </a:solidFill>
              </a:rPr>
              <a:pPr eaLnBrk="1" hangingPunct="1">
                <a:spcBef>
                  <a:spcPct val="0"/>
                </a:spcBef>
                <a:buClrTx/>
                <a:buFontTx/>
                <a:buNone/>
              </a:pPr>
              <a:t>6</a:t>
            </a:fld>
            <a:endParaRPr lang="en-US" altLang="en-US" sz="1000" i="0">
              <a:solidFill>
                <a:schemeClr val="bg1"/>
              </a:solidFill>
            </a:endParaRPr>
          </a:p>
        </p:txBody>
      </p:sp>
      <p:sp>
        <p:nvSpPr>
          <p:cNvPr id="24580" name="Rectangle 5"/>
          <p:cNvSpPr>
            <a:spLocks noGrp="1" noChangeArrowheads="1"/>
          </p:cNvSpPr>
          <p:nvPr>
            <p:ph type="ctrTitle" idx="4294967295"/>
          </p:nvPr>
        </p:nvSpPr>
        <p:spPr>
          <a:xfrm>
            <a:off x="1011238" y="2894013"/>
            <a:ext cx="10102850" cy="1470025"/>
          </a:xfrm>
          <a:noFill/>
        </p:spPr>
        <p:txBody>
          <a:bodyPr anchor="t"/>
          <a:lstStyle/>
          <a:p>
            <a:pPr algn="ctr"/>
            <a:r>
              <a:rPr lang="en-US" altLang="en-US" sz="3700" dirty="0" smtClean="0">
                <a:solidFill>
                  <a:schemeClr val="accent1"/>
                </a:solidFill>
              </a:rPr>
              <a:t>AMWG CR 2014-018</a:t>
            </a:r>
            <a:br>
              <a:rPr lang="en-US" altLang="en-US" sz="3700" dirty="0" smtClean="0">
                <a:solidFill>
                  <a:schemeClr val="accent1"/>
                </a:solidFill>
              </a:rPr>
            </a:br>
            <a:r>
              <a:rPr lang="en-US" altLang="en-US" sz="3700" dirty="0" smtClean="0">
                <a:solidFill>
                  <a:schemeClr val="accent1"/>
                </a:solidFill>
              </a:rPr>
              <a:t>Add Generation Data to SMT Portal View</a:t>
            </a:r>
            <a:br>
              <a:rPr lang="en-US" altLang="en-US" sz="3700" dirty="0" smtClean="0">
                <a:solidFill>
                  <a:schemeClr val="accent1"/>
                </a:solidFill>
              </a:rPr>
            </a:br>
            <a:r>
              <a:rPr lang="en-US" altLang="en-US" sz="3700" dirty="0" smtClean="0">
                <a:solidFill>
                  <a:schemeClr val="accent1"/>
                </a:solidFill>
              </a:rPr>
              <a:t>Option 3</a:t>
            </a:r>
            <a:br>
              <a:rPr lang="en-US" altLang="en-US" sz="3700" dirty="0" smtClean="0">
                <a:solidFill>
                  <a:schemeClr val="accent1"/>
                </a:solidFill>
              </a:rPr>
            </a:br>
            <a:r>
              <a:rPr lang="en-US" altLang="en-US" sz="3700" dirty="0" smtClean="0">
                <a:solidFill>
                  <a:schemeClr val="accent1"/>
                </a:solidFill>
              </a:rPr>
              <a:t/>
            </a:r>
            <a:br>
              <a:rPr lang="en-US" altLang="en-US" sz="3700" dirty="0" smtClean="0">
                <a:solidFill>
                  <a:schemeClr val="accent1"/>
                </a:solidFill>
              </a:rPr>
            </a:br>
            <a:r>
              <a:rPr lang="en-US" altLang="en-US" sz="3700" dirty="0" smtClean="0">
                <a:solidFill>
                  <a:schemeClr val="accent1"/>
                </a:solidFill>
              </a:rPr>
              <a:t>Estimate Small</a:t>
            </a:r>
            <a:endParaRPr lang="en-US" altLang="en-US" sz="3700" b="1" dirty="0" smtClean="0">
              <a:solidFill>
                <a:schemeClr val="tx1"/>
              </a:solidFill>
            </a:endParaRPr>
          </a:p>
        </p:txBody>
      </p:sp>
    </p:spTree>
    <p:extLst>
      <p:ext uri="{BB962C8B-B14F-4D97-AF65-F5344CB8AC3E}">
        <p14:creationId xmlns:p14="http://schemas.microsoft.com/office/powerpoint/2010/main" val="1601301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a:spcBef>
                <a:spcPct val="0"/>
              </a:spcBef>
              <a:buClrTx/>
              <a:buFontTx/>
              <a:buNone/>
            </a:pPr>
            <a:fld id="{4C9E36C2-8EC9-4361-AD4D-F7F59EBDFF6B}" type="slidenum">
              <a:rPr lang="en-US" altLang="en-US" sz="800" smtClean="0"/>
              <a:pPr>
                <a:spcBef>
                  <a:spcPct val="0"/>
                </a:spcBef>
                <a:buClrTx/>
                <a:buFontTx/>
                <a:buNone/>
              </a:pPr>
              <a:t>7</a:t>
            </a:fld>
            <a:endParaRPr lang="en-US" altLang="en-US" sz="800" smtClean="0"/>
          </a:p>
        </p:txBody>
      </p:sp>
      <p:sp>
        <p:nvSpPr>
          <p:cNvPr id="25603" name="Rectangle 2"/>
          <p:cNvSpPr>
            <a:spLocks noGrp="1" noChangeArrowheads="1"/>
          </p:cNvSpPr>
          <p:nvPr>
            <p:ph type="title"/>
          </p:nvPr>
        </p:nvSpPr>
        <p:spPr>
          <a:xfrm>
            <a:off x="238125" y="684213"/>
            <a:ext cx="11291888" cy="611187"/>
          </a:xfrm>
        </p:spPr>
        <p:txBody>
          <a:bodyPr/>
          <a:lstStyle/>
          <a:p>
            <a:r>
              <a:rPr lang="en-US" altLang="en-US" sz="1800" smtClean="0"/>
              <a:t/>
            </a:r>
            <a:br>
              <a:rPr lang="en-US" altLang="en-US" sz="1800" smtClean="0"/>
            </a:br>
            <a:r>
              <a:rPr lang="en-US" altLang="en-US" sz="2400" b="1" smtClean="0">
                <a:solidFill>
                  <a:srgbClr val="7889FB"/>
                </a:solidFill>
              </a:rPr>
              <a:t>AMWG CR 2014-018 – Add Generation Data to the SMT Portal View</a:t>
            </a:r>
            <a:r>
              <a:rPr lang="en-US" altLang="en-US" sz="1800" b="1" smtClean="0"/>
              <a:t/>
            </a:r>
            <a:br>
              <a:rPr lang="en-US" altLang="en-US" sz="1800" b="1" smtClean="0"/>
            </a:br>
            <a:endParaRPr lang="en-US" altLang="en-US" sz="1800" smtClean="0">
              <a:solidFill>
                <a:schemeClr val="tx1"/>
              </a:solidFill>
            </a:endParaRPr>
          </a:p>
        </p:txBody>
      </p:sp>
      <p:sp>
        <p:nvSpPr>
          <p:cNvPr id="25605" name="Text Box 50"/>
          <p:cNvSpPr txBox="1">
            <a:spLocks noChangeArrowheads="1"/>
          </p:cNvSpPr>
          <p:nvPr/>
        </p:nvSpPr>
        <p:spPr bwMode="auto">
          <a:xfrm>
            <a:off x="201613" y="1524000"/>
            <a:ext cx="11090275" cy="172354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a:spcBef>
                <a:spcPct val="20000"/>
              </a:spcBef>
              <a:buClr>
                <a:schemeClr val="tx1"/>
              </a:buClr>
              <a:buFont typeface="Arial" charset="0"/>
              <a:buChar char="–"/>
              <a:defRPr sz="1600">
                <a:solidFill>
                  <a:schemeClr val="tx1"/>
                </a:solidFill>
                <a:latin typeface="Arial" charset="0"/>
                <a:cs typeface="Arial" charset="0"/>
              </a:defRPr>
            </a:lvl2pPr>
            <a:lvl3pPr marL="855663" indent="-173038">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dirty="0">
                <a:solidFill>
                  <a:srgbClr val="000000"/>
                </a:solidFill>
              </a:rPr>
              <a:t>Option </a:t>
            </a:r>
            <a:r>
              <a:rPr lang="en-US" altLang="en-US" sz="1400" b="1" i="0" dirty="0" smtClean="0">
                <a:solidFill>
                  <a:srgbClr val="000000"/>
                </a:solidFill>
              </a:rPr>
              <a:t>3</a:t>
            </a:r>
            <a:endParaRPr lang="en-US" altLang="en-US" sz="1400" b="1" i="0" dirty="0">
              <a:solidFill>
                <a:srgbClr val="000000"/>
              </a:solidFill>
            </a:endParaRPr>
          </a:p>
          <a:p>
            <a:pPr eaLnBrk="1" hangingPunct="1">
              <a:spcBef>
                <a:spcPct val="0"/>
              </a:spcBef>
              <a:buClrTx/>
              <a:buFontTx/>
              <a:buNone/>
            </a:pPr>
            <a:endParaRPr lang="en-US" altLang="en-US" sz="1400" dirty="0">
              <a:solidFill>
                <a:srgbClr val="000000"/>
              </a:solidFill>
            </a:endParaRPr>
          </a:p>
          <a:p>
            <a:pPr lvl="1" eaLnBrk="1" hangingPunct="1">
              <a:spcBef>
                <a:spcPct val="0"/>
              </a:spcBef>
              <a:buClrTx/>
              <a:buFont typeface="Arial" charset="0"/>
              <a:buChar char="•"/>
            </a:pPr>
            <a:r>
              <a:rPr lang="en-US" altLang="en-US" sz="1300" i="0" dirty="0"/>
              <a:t>Add Generation Data to </a:t>
            </a:r>
            <a:r>
              <a:rPr lang="en-US" altLang="en-US" sz="1300" dirty="0" smtClean="0"/>
              <a:t>the</a:t>
            </a:r>
            <a:r>
              <a:rPr lang="en-US" altLang="en-US" sz="1300" i="0" dirty="0" smtClean="0"/>
              <a:t> </a:t>
            </a:r>
            <a:r>
              <a:rPr lang="en-US" altLang="en-US" sz="1300" i="0" dirty="0"/>
              <a:t>Usage </a:t>
            </a:r>
            <a:r>
              <a:rPr lang="en-US" altLang="en-US" sz="1300" i="0" dirty="0" smtClean="0"/>
              <a:t>Table Only</a:t>
            </a:r>
            <a:endParaRPr lang="en-US" altLang="en-US" sz="1300" i="0" dirty="0"/>
          </a:p>
          <a:p>
            <a:pPr lvl="1" eaLnBrk="1" hangingPunct="1">
              <a:spcBef>
                <a:spcPct val="0"/>
              </a:spcBef>
              <a:buClrTx/>
              <a:buFont typeface="Arial" charset="0"/>
              <a:buChar char="•"/>
            </a:pPr>
            <a:endParaRPr lang="en-US" altLang="en-US" sz="1300" i="0" dirty="0"/>
          </a:p>
          <a:p>
            <a:pPr lvl="2" eaLnBrk="1" hangingPunct="1">
              <a:spcBef>
                <a:spcPct val="0"/>
              </a:spcBef>
              <a:buClrTx/>
            </a:pPr>
            <a:r>
              <a:rPr lang="en-US" altLang="en-US" sz="1300" i="0" dirty="0"/>
              <a:t>Usage Graph will </a:t>
            </a:r>
            <a:r>
              <a:rPr lang="en-US" altLang="en-US" sz="1300" dirty="0" smtClean="0"/>
              <a:t>NOT</a:t>
            </a:r>
            <a:r>
              <a:rPr lang="en-US" altLang="en-US" sz="1300" i="0" dirty="0" smtClean="0"/>
              <a:t> display Generation </a:t>
            </a:r>
            <a:r>
              <a:rPr lang="en-US" altLang="en-US" sz="1300" i="0" dirty="0"/>
              <a:t>usage </a:t>
            </a:r>
            <a:r>
              <a:rPr lang="en-US" altLang="en-US" sz="1300" i="0" dirty="0" smtClean="0"/>
              <a:t>data</a:t>
            </a:r>
          </a:p>
          <a:p>
            <a:pPr lvl="2" eaLnBrk="1" hangingPunct="1">
              <a:spcBef>
                <a:spcPct val="0"/>
              </a:spcBef>
              <a:buClrTx/>
            </a:pPr>
            <a:endParaRPr lang="en-US" altLang="en-US" sz="1300" i="0" dirty="0"/>
          </a:p>
          <a:p>
            <a:pPr lvl="2" eaLnBrk="1" hangingPunct="1">
              <a:spcBef>
                <a:spcPct val="0"/>
              </a:spcBef>
              <a:buClrTx/>
            </a:pPr>
            <a:r>
              <a:rPr lang="en-US" altLang="en-US" sz="1300" i="0" dirty="0"/>
              <a:t>Usage Table will have two additional columns – Usage (kWh) for Generation and Actual / Estimate for Generation</a:t>
            </a:r>
          </a:p>
          <a:p>
            <a:pPr lvl="1" eaLnBrk="1" hangingPunct="1">
              <a:spcBef>
                <a:spcPct val="0"/>
              </a:spcBef>
              <a:buClrTx/>
              <a:buFont typeface="Arial" charset="0"/>
              <a:buChar char="•"/>
            </a:pPr>
            <a:endParaRPr lang="en-US" altLang="en-US" sz="1300" i="0" dirty="0"/>
          </a:p>
        </p:txBody>
      </p:sp>
    </p:spTree>
    <p:extLst>
      <p:ext uri="{BB962C8B-B14F-4D97-AF65-F5344CB8AC3E}">
        <p14:creationId xmlns:p14="http://schemas.microsoft.com/office/powerpoint/2010/main" val="333832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fld id="{9F74E08C-D9C4-4D3F-A1A1-8ADDF848BD2D}" type="slidenum">
              <a:rPr lang="en-US" altLang="en-US" i="0" smtClean="0"/>
              <a:pPr/>
              <a:t>8</a:t>
            </a:fld>
            <a:endParaRPr lang="en-US" altLang="en-US" i="0" smtClean="0"/>
          </a:p>
        </p:txBody>
      </p:sp>
      <p:sp>
        <p:nvSpPr>
          <p:cNvPr id="29699" name="Rectangle 2"/>
          <p:cNvSpPr>
            <a:spLocks noGrp="1" noChangeArrowheads="1"/>
          </p:cNvSpPr>
          <p:nvPr>
            <p:ph type="title"/>
          </p:nvPr>
        </p:nvSpPr>
        <p:spPr/>
        <p:txBody>
          <a:bodyPr/>
          <a:lstStyle/>
          <a:p>
            <a:r>
              <a:rPr lang="en-US" altLang="en-US" sz="2400" b="1" smtClean="0"/>
              <a:t>AMWG CR 2014-018 – Add Generation Data to the SMT Portal View</a:t>
            </a:r>
            <a:r>
              <a:rPr lang="en-US" altLang="en-US" smtClean="0"/>
              <a:t/>
            </a:r>
            <a:br>
              <a:rPr lang="en-US" altLang="en-US" smtClean="0"/>
            </a:br>
            <a:endParaRPr lang="en-US" altLang="en-US" smtClean="0"/>
          </a:p>
        </p:txBody>
      </p:sp>
      <p:sp>
        <p:nvSpPr>
          <p:cNvPr id="29700" name="Rectangle 23"/>
          <p:cNvSpPr>
            <a:spLocks noChangeArrowheads="1"/>
          </p:cNvSpPr>
          <p:nvPr/>
        </p:nvSpPr>
        <p:spPr bwMode="auto">
          <a:xfrm>
            <a:off x="2881313" y="1066800"/>
            <a:ext cx="8915400" cy="5486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endParaRPr lang="en-US" altLang="en-US"/>
          </a:p>
        </p:txBody>
      </p:sp>
      <p:pic>
        <p:nvPicPr>
          <p:cNvPr id="29701" name="Picture 13">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4313" y="1066800"/>
            <a:ext cx="15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AutoShape 253"/>
          <p:cNvSpPr>
            <a:spLocks noChangeArrowheads="1"/>
          </p:cNvSpPr>
          <p:nvPr/>
        </p:nvSpPr>
        <p:spPr bwMode="auto">
          <a:xfrm>
            <a:off x="5013325" y="5311775"/>
            <a:ext cx="6096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Print</a:t>
            </a:r>
          </a:p>
        </p:txBody>
      </p:sp>
      <p:sp>
        <p:nvSpPr>
          <p:cNvPr id="29703" name="AutoShape 253"/>
          <p:cNvSpPr>
            <a:spLocks noChangeArrowheads="1"/>
          </p:cNvSpPr>
          <p:nvPr/>
        </p:nvSpPr>
        <p:spPr bwMode="auto">
          <a:xfrm>
            <a:off x="5699125" y="5311775"/>
            <a:ext cx="135255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Export Report in CSV</a:t>
            </a:r>
          </a:p>
        </p:txBody>
      </p:sp>
      <p:sp>
        <p:nvSpPr>
          <p:cNvPr id="29704" name="AutoShape 253"/>
          <p:cNvSpPr>
            <a:spLocks noChangeArrowheads="1"/>
          </p:cNvSpPr>
          <p:nvPr/>
        </p:nvSpPr>
        <p:spPr bwMode="auto">
          <a:xfrm>
            <a:off x="7966075" y="5311775"/>
            <a:ext cx="9144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&lt; Previous Day</a:t>
            </a:r>
          </a:p>
        </p:txBody>
      </p:sp>
      <p:sp>
        <p:nvSpPr>
          <p:cNvPr id="29705" name="AutoShape 253"/>
          <p:cNvSpPr>
            <a:spLocks noChangeArrowheads="1"/>
          </p:cNvSpPr>
          <p:nvPr/>
        </p:nvSpPr>
        <p:spPr bwMode="auto">
          <a:xfrm>
            <a:off x="8956675" y="5311775"/>
            <a:ext cx="762000" cy="165100"/>
          </a:xfrm>
          <a:prstGeom prst="roundRect">
            <a:avLst>
              <a:gd name="adj" fmla="val 16667"/>
            </a:avLst>
          </a:prstGeom>
          <a:solidFill>
            <a:srgbClr val="C0C0C0"/>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i="1">
                <a:solidFill>
                  <a:schemeClr val="tx1"/>
                </a:solidFill>
                <a:latin typeface="Arial" charset="0"/>
                <a:cs typeface="Arial" charset="0"/>
              </a:defRPr>
            </a:lvl1pPr>
            <a:lvl2pPr marL="742950" indent="-285750">
              <a:defRPr i="1">
                <a:solidFill>
                  <a:schemeClr val="tx1"/>
                </a:solidFill>
                <a:latin typeface="Arial" charset="0"/>
                <a:cs typeface="Arial" charset="0"/>
              </a:defRPr>
            </a:lvl2pPr>
            <a:lvl3pPr marL="1143000" indent="-228600">
              <a:defRPr i="1">
                <a:solidFill>
                  <a:schemeClr val="tx1"/>
                </a:solidFill>
                <a:latin typeface="Arial" charset="0"/>
                <a:cs typeface="Arial" charset="0"/>
              </a:defRPr>
            </a:lvl3pPr>
            <a:lvl4pPr marL="1600200" indent="-228600">
              <a:defRPr i="1">
                <a:solidFill>
                  <a:schemeClr val="tx1"/>
                </a:solidFill>
                <a:latin typeface="Arial" charset="0"/>
                <a:cs typeface="Arial" charset="0"/>
              </a:defRPr>
            </a:lvl4pPr>
            <a:lvl5pPr marL="2057400" indent="-228600">
              <a:defRPr i="1">
                <a:solidFill>
                  <a:schemeClr val="tx1"/>
                </a:solidFill>
                <a:latin typeface="Arial" charset="0"/>
                <a:cs typeface="Arial" charset="0"/>
              </a:defRPr>
            </a:lvl5pPr>
            <a:lvl6pPr marL="2514600" indent="-228600" eaLnBrk="0" fontAlgn="base" hangingPunct="0">
              <a:spcBef>
                <a:spcPct val="0"/>
              </a:spcBef>
              <a:spcAft>
                <a:spcPct val="0"/>
              </a:spcAft>
              <a:defRPr i="1">
                <a:solidFill>
                  <a:schemeClr val="tx1"/>
                </a:solidFill>
                <a:latin typeface="Arial" charset="0"/>
                <a:cs typeface="Arial" charset="0"/>
              </a:defRPr>
            </a:lvl6pPr>
            <a:lvl7pPr marL="2971800" indent="-228600" eaLnBrk="0" fontAlgn="base" hangingPunct="0">
              <a:spcBef>
                <a:spcPct val="0"/>
              </a:spcBef>
              <a:spcAft>
                <a:spcPct val="0"/>
              </a:spcAft>
              <a:defRPr i="1">
                <a:solidFill>
                  <a:schemeClr val="tx1"/>
                </a:solidFill>
                <a:latin typeface="Arial" charset="0"/>
                <a:cs typeface="Arial" charset="0"/>
              </a:defRPr>
            </a:lvl7pPr>
            <a:lvl8pPr marL="3429000" indent="-228600" eaLnBrk="0" fontAlgn="base" hangingPunct="0">
              <a:spcBef>
                <a:spcPct val="0"/>
              </a:spcBef>
              <a:spcAft>
                <a:spcPct val="0"/>
              </a:spcAft>
              <a:defRPr i="1">
                <a:solidFill>
                  <a:schemeClr val="tx1"/>
                </a:solidFill>
                <a:latin typeface="Arial" charset="0"/>
                <a:cs typeface="Arial" charset="0"/>
              </a:defRPr>
            </a:lvl8pPr>
            <a:lvl9pPr marL="3886200" indent="-228600" eaLnBrk="0" fontAlgn="base" hangingPunct="0">
              <a:spcBef>
                <a:spcPct val="0"/>
              </a:spcBef>
              <a:spcAft>
                <a:spcPct val="0"/>
              </a:spcAft>
              <a:defRPr i="1">
                <a:solidFill>
                  <a:schemeClr val="tx1"/>
                </a:solidFill>
                <a:latin typeface="Arial" charset="0"/>
                <a:cs typeface="Arial" charset="0"/>
              </a:defRPr>
            </a:lvl9pPr>
          </a:lstStyle>
          <a:p>
            <a:pPr algn="ctr"/>
            <a:r>
              <a:rPr lang="en-US" altLang="en-US" sz="900" b="1" i="0">
                <a:latin typeface="Segoe UI" pitchFamily="34" charset="0"/>
              </a:rPr>
              <a:t>Next Day &gt;</a:t>
            </a:r>
          </a:p>
        </p:txBody>
      </p:sp>
      <p:pic>
        <p:nvPicPr>
          <p:cNvPr id="29706" name="Picture 79"/>
          <p:cNvPicPr>
            <a:picLocks noChangeAspect="1" noChangeArrowheads="1"/>
          </p:cNvPicPr>
          <p:nvPr/>
        </p:nvPicPr>
        <p:blipFill>
          <a:blip r:embed="rId4">
            <a:extLst>
              <a:ext uri="{28A0092B-C50C-407E-A947-70E740481C1C}">
                <a14:useLocalDpi xmlns:a14="http://schemas.microsoft.com/office/drawing/2010/main" val="0"/>
              </a:ext>
            </a:extLst>
          </a:blip>
          <a:srcRect t="-5229" r="-7883" b="-23700"/>
          <a:stretch>
            <a:fillRect/>
          </a:stretch>
        </p:blipFill>
        <p:spPr bwMode="auto">
          <a:xfrm>
            <a:off x="7223125" y="5226050"/>
            <a:ext cx="668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7" name="Text Box 14"/>
          <p:cNvSpPr txBox="1">
            <a:spLocks noChangeArrowheads="1"/>
          </p:cNvSpPr>
          <p:nvPr/>
        </p:nvSpPr>
        <p:spPr bwMode="auto">
          <a:xfrm>
            <a:off x="207963" y="2095500"/>
            <a:ext cx="236855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3" tIns="45717" rIns="91433" bIns="45717">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dirty="0">
                <a:solidFill>
                  <a:srgbClr val="FF0000"/>
                </a:solidFill>
              </a:rPr>
              <a:t>Option </a:t>
            </a:r>
            <a:r>
              <a:rPr lang="en-US" altLang="en-US" sz="1400" b="1" i="0" dirty="0" smtClean="0">
                <a:solidFill>
                  <a:srgbClr val="FF0000"/>
                </a:solidFill>
              </a:rPr>
              <a:t>3</a:t>
            </a:r>
            <a:endParaRPr lang="en-US" altLang="en-US" sz="1400" b="1" i="0" dirty="0">
              <a:solidFill>
                <a:srgbClr val="FF0000"/>
              </a:solidFill>
            </a:endParaRPr>
          </a:p>
          <a:p>
            <a:pPr eaLnBrk="1" hangingPunct="1">
              <a:spcBef>
                <a:spcPct val="0"/>
              </a:spcBef>
              <a:buClrTx/>
              <a:buFontTx/>
              <a:buNone/>
            </a:pPr>
            <a:endParaRPr lang="en-US" altLang="en-US" sz="1200" i="0" dirty="0">
              <a:solidFill>
                <a:srgbClr val="004080"/>
              </a:solidFill>
              <a:ea typeface="MS Mincho" pitchFamily="49" charset="-128"/>
              <a:cs typeface="Calibri" pitchFamily="34" charset="0"/>
            </a:endParaRPr>
          </a:p>
          <a:p>
            <a:pPr eaLnBrk="1" hangingPunct="1">
              <a:spcBef>
                <a:spcPct val="0"/>
              </a:spcBef>
              <a:buClrTx/>
              <a:buFont typeface="Wingdings" pitchFamily="2" charset="2"/>
              <a:buNone/>
            </a:pPr>
            <a:r>
              <a:rPr lang="en-US" altLang="en-US" sz="1200" i="0" dirty="0"/>
              <a:t>Two additional columns – Usage (kWh) for Generation and Act / Est for Generation will be added in the Usage Table</a:t>
            </a:r>
          </a:p>
          <a:p>
            <a:pPr eaLnBrk="1" hangingPunct="1">
              <a:spcBef>
                <a:spcPct val="0"/>
              </a:spcBef>
              <a:buClrTx/>
              <a:buFont typeface="Wingdings" pitchFamily="2" charset="2"/>
              <a:buNone/>
            </a:pPr>
            <a:endParaRPr lang="en-US" altLang="en-US" sz="1200" i="0" dirty="0"/>
          </a:p>
        </p:txBody>
      </p:sp>
      <p:pic>
        <p:nvPicPr>
          <p:cNvPr id="2970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94063" y="1711325"/>
            <a:ext cx="8335962"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22"/>
          <p:cNvSpPr>
            <a:spLocks noChangeArrowheads="1"/>
          </p:cNvSpPr>
          <p:nvPr/>
        </p:nvSpPr>
        <p:spPr bwMode="auto">
          <a:xfrm>
            <a:off x="8423275" y="1527175"/>
            <a:ext cx="3106738" cy="3698875"/>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endParaRPr lang="en-US" altLang="en-US" sz="1800" b="1"/>
          </a:p>
        </p:txBody>
      </p:sp>
      <p:sp>
        <p:nvSpPr>
          <p:cNvPr id="15" name="AutoShape 17"/>
          <p:cNvSpPr>
            <a:spLocks noChangeArrowheads="1"/>
          </p:cNvSpPr>
          <p:nvPr/>
        </p:nvSpPr>
        <p:spPr bwMode="auto">
          <a:xfrm>
            <a:off x="8956675" y="5688013"/>
            <a:ext cx="2085975" cy="579437"/>
          </a:xfrm>
          <a:prstGeom prst="wedgeRoundRectCallout">
            <a:avLst>
              <a:gd name="adj1" fmla="val 37267"/>
              <a:gd name="adj2" fmla="val -126431"/>
              <a:gd name="adj3" fmla="val 16667"/>
            </a:avLst>
          </a:prstGeom>
          <a:noFill/>
          <a:ln w="12700">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lIns="91421" tIns="45711" rIns="91421" bIns="45711"/>
          <a:lstStyle>
            <a:lvl1pPr eaLnBrk="0" hangingPunct="0">
              <a:defRPr sz="1200">
                <a:solidFill>
                  <a:schemeClr val="tx1"/>
                </a:solidFill>
                <a:latin typeface="Arial" panose="020B0604020202020204" pitchFamily="34" charset="0"/>
                <a:cs typeface="Arial" panose="020B0604020202020204" pitchFamily="34" charset="0"/>
              </a:defRPr>
            </a:lvl1pPr>
            <a:lvl2pPr marL="742950" indent="-285750" eaLnBrk="0" hangingPunct="0">
              <a:defRPr sz="1200">
                <a:solidFill>
                  <a:schemeClr val="tx1"/>
                </a:solidFill>
                <a:latin typeface="Arial" panose="020B0604020202020204" pitchFamily="34" charset="0"/>
                <a:cs typeface="Arial" panose="020B0604020202020204" pitchFamily="34" charset="0"/>
              </a:defRPr>
            </a:lvl2pPr>
            <a:lvl3pPr marL="1143000" indent="-228600" eaLnBrk="0" hangingPunct="0">
              <a:defRPr sz="1200">
                <a:solidFill>
                  <a:schemeClr val="tx1"/>
                </a:solidFill>
                <a:latin typeface="Arial" panose="020B0604020202020204" pitchFamily="34" charset="0"/>
                <a:cs typeface="Arial" panose="020B0604020202020204" pitchFamily="34" charset="0"/>
              </a:defRPr>
            </a:lvl3pPr>
            <a:lvl4pPr marL="1600200" indent="-228600" eaLnBrk="0" hangingPunct="0">
              <a:defRPr sz="1200">
                <a:solidFill>
                  <a:schemeClr val="tx1"/>
                </a:solidFill>
                <a:latin typeface="Arial" panose="020B0604020202020204" pitchFamily="34" charset="0"/>
                <a:cs typeface="Arial" panose="020B0604020202020204" pitchFamily="34" charset="0"/>
              </a:defRPr>
            </a:lvl4pPr>
            <a:lvl5pPr marL="2057400" indent="-228600" eaLnBrk="0" hangingPunct="0">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eaLnBrk="1" hangingPunct="1">
              <a:defRPr/>
            </a:pPr>
            <a:r>
              <a:rPr lang="en-US" dirty="0" smtClean="0"/>
              <a:t>Two new columns for Generation Usage Data</a:t>
            </a:r>
          </a:p>
        </p:txBody>
      </p:sp>
    </p:spTree>
    <p:extLst>
      <p:ext uri="{BB962C8B-B14F-4D97-AF65-F5344CB8AC3E}">
        <p14:creationId xmlns:p14="http://schemas.microsoft.com/office/powerpoint/2010/main" val="2871758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marL="742950" indent="-285750">
              <a:spcBef>
                <a:spcPct val="20000"/>
              </a:spcBef>
              <a:buClr>
                <a:schemeClr val="tx1"/>
              </a:buClr>
              <a:buFont typeface="Arial" charset="0"/>
              <a:buChar char="–"/>
              <a:defRPr sz="1600">
                <a:solidFill>
                  <a:schemeClr val="tx1"/>
                </a:solidFill>
                <a:latin typeface="Arial" charset="0"/>
                <a:cs typeface="Arial" charset="0"/>
              </a:defRPr>
            </a:lvl2pPr>
            <a:lvl3pPr marL="1143000" indent="-228600">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a:spcBef>
                <a:spcPct val="0"/>
              </a:spcBef>
              <a:buClrTx/>
              <a:buFontTx/>
              <a:buNone/>
            </a:pPr>
            <a:fld id="{A59A0606-853F-46A7-918D-6EDA85D09472}" type="slidenum">
              <a:rPr lang="en-US" altLang="en-US" sz="800" smtClean="0"/>
              <a:pPr>
                <a:spcBef>
                  <a:spcPct val="0"/>
                </a:spcBef>
                <a:buClrTx/>
                <a:buFontTx/>
                <a:buNone/>
              </a:pPr>
              <a:t>9</a:t>
            </a:fld>
            <a:endParaRPr lang="en-US" altLang="en-US" sz="800" smtClean="0"/>
          </a:p>
        </p:txBody>
      </p:sp>
      <p:sp>
        <p:nvSpPr>
          <p:cNvPr id="30723" name="Rectangle 2"/>
          <p:cNvSpPr>
            <a:spLocks noGrp="1" noChangeArrowheads="1"/>
          </p:cNvSpPr>
          <p:nvPr>
            <p:ph type="title"/>
          </p:nvPr>
        </p:nvSpPr>
        <p:spPr>
          <a:xfrm>
            <a:off x="238125" y="684213"/>
            <a:ext cx="11291888" cy="611187"/>
          </a:xfrm>
        </p:spPr>
        <p:txBody>
          <a:bodyPr/>
          <a:lstStyle/>
          <a:p>
            <a:r>
              <a:rPr lang="en-US" altLang="en-US" sz="1800" smtClean="0"/>
              <a:t/>
            </a:r>
            <a:br>
              <a:rPr lang="en-US" altLang="en-US" sz="1800" smtClean="0"/>
            </a:br>
            <a:r>
              <a:rPr lang="en-US" altLang="en-US" sz="2400" b="1" smtClean="0">
                <a:solidFill>
                  <a:srgbClr val="7889FB"/>
                </a:solidFill>
              </a:rPr>
              <a:t>AMWG CR 2014-018 – Add Generation Data to the SMT Portal View</a:t>
            </a:r>
            <a:r>
              <a:rPr lang="en-US" altLang="en-US" sz="1800" b="1" smtClean="0"/>
              <a:t/>
            </a:r>
            <a:br>
              <a:rPr lang="en-US" altLang="en-US" sz="1800" b="1" smtClean="0"/>
            </a:br>
            <a:endParaRPr lang="en-US" altLang="en-US" sz="1800" smtClean="0">
              <a:solidFill>
                <a:schemeClr val="tx1"/>
              </a:solidFill>
            </a:endParaRPr>
          </a:p>
        </p:txBody>
      </p:sp>
      <p:sp>
        <p:nvSpPr>
          <p:cNvPr id="30724" name="Text Box 50"/>
          <p:cNvSpPr txBox="1">
            <a:spLocks noChangeArrowheads="1"/>
          </p:cNvSpPr>
          <p:nvPr/>
        </p:nvSpPr>
        <p:spPr bwMode="auto">
          <a:xfrm>
            <a:off x="201613" y="1528763"/>
            <a:ext cx="11090275" cy="233910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Font typeface="Wingdings" pitchFamily="2" charset="2"/>
              <a:buChar char="§"/>
              <a:defRPr sz="1600">
                <a:solidFill>
                  <a:schemeClr val="tx1"/>
                </a:solidFill>
                <a:latin typeface="Arial" charset="0"/>
                <a:cs typeface="Arial" charset="0"/>
              </a:defRPr>
            </a:lvl1pPr>
            <a:lvl2pPr>
              <a:spcBef>
                <a:spcPct val="20000"/>
              </a:spcBef>
              <a:buClr>
                <a:schemeClr val="tx1"/>
              </a:buClr>
              <a:buFont typeface="Arial" charset="0"/>
              <a:buChar char="–"/>
              <a:defRPr sz="1600">
                <a:solidFill>
                  <a:schemeClr val="tx1"/>
                </a:solidFill>
                <a:latin typeface="Arial" charset="0"/>
                <a:cs typeface="Arial" charset="0"/>
              </a:defRPr>
            </a:lvl2pPr>
            <a:lvl3pPr marL="855663" indent="-173038">
              <a:spcBef>
                <a:spcPct val="20000"/>
              </a:spcBef>
              <a:buClr>
                <a:schemeClr val="tx1"/>
              </a:buClr>
              <a:buChar char="•"/>
              <a:defRPr sz="1600">
                <a:solidFill>
                  <a:schemeClr val="tx1"/>
                </a:solidFill>
                <a:latin typeface="Arial" charset="0"/>
                <a:cs typeface="Arial" charset="0"/>
              </a:defRPr>
            </a:lvl3pPr>
            <a:lvl4pPr marL="1600200" indent="-228600">
              <a:spcBef>
                <a:spcPct val="20000"/>
              </a:spcBef>
              <a:buClr>
                <a:schemeClr val="bg1"/>
              </a:buClr>
              <a:buChar char="–"/>
              <a:defRPr sz="1600">
                <a:solidFill>
                  <a:schemeClr val="bg1"/>
                </a:solidFill>
                <a:latin typeface="Arial" charset="0"/>
                <a:cs typeface="Arial" charset="0"/>
              </a:defRPr>
            </a:lvl4pPr>
            <a:lvl5pPr marL="2057400" indent="-228600">
              <a:spcBef>
                <a:spcPct val="20000"/>
              </a:spcBef>
              <a:buClr>
                <a:schemeClr val="bg1"/>
              </a:buClr>
              <a:buChar char="»"/>
              <a:defRPr sz="1600">
                <a:solidFill>
                  <a:schemeClr val="bg1"/>
                </a:solidFill>
                <a:latin typeface="Arial" charset="0"/>
                <a:cs typeface="Arial" charset="0"/>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cs typeface="Arial" charset="0"/>
              </a:defRPr>
            </a:lvl9pPr>
          </a:lstStyle>
          <a:p>
            <a:pPr eaLnBrk="1" hangingPunct="1">
              <a:spcBef>
                <a:spcPct val="0"/>
              </a:spcBef>
              <a:buClrTx/>
              <a:buFontTx/>
              <a:buNone/>
            </a:pPr>
            <a:r>
              <a:rPr lang="en-US" altLang="en-US" sz="1400" b="1" i="0" dirty="0">
                <a:solidFill>
                  <a:srgbClr val="000000"/>
                </a:solidFill>
              </a:rPr>
              <a:t>Functional Rules – Ad hoc Usage Report</a:t>
            </a:r>
          </a:p>
          <a:p>
            <a:pPr eaLnBrk="1" hangingPunct="1">
              <a:spcBef>
                <a:spcPct val="0"/>
              </a:spcBef>
              <a:buClrTx/>
              <a:buFontTx/>
              <a:buNone/>
            </a:pPr>
            <a:endParaRPr lang="en-US" altLang="en-US" sz="1400" dirty="0">
              <a:solidFill>
                <a:srgbClr val="000000"/>
              </a:solidFill>
            </a:endParaRPr>
          </a:p>
          <a:p>
            <a:pPr lvl="1" eaLnBrk="1" hangingPunct="1">
              <a:spcBef>
                <a:spcPct val="0"/>
              </a:spcBef>
              <a:buClrTx/>
              <a:buFont typeface="Arial" charset="0"/>
              <a:buChar char="•"/>
            </a:pPr>
            <a:r>
              <a:rPr lang="en-US" altLang="en-US" sz="1300" i="0" dirty="0"/>
              <a:t>The addition of Generation usage data is applicable to ALL entity types – TDSP, REP, Third Party, Business and Residential Customers.</a:t>
            </a:r>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Char char="•"/>
            </a:pPr>
            <a:r>
              <a:rPr lang="en-US" altLang="en-US" sz="1300" i="0" dirty="0"/>
              <a:t>The changes impact UI only</a:t>
            </a:r>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Char char="•"/>
            </a:pPr>
            <a:endParaRPr lang="en-US" altLang="en-US" sz="1300" i="0" dirty="0"/>
          </a:p>
          <a:p>
            <a:pPr lvl="1" eaLnBrk="1" hangingPunct="1">
              <a:spcBef>
                <a:spcPct val="0"/>
              </a:spcBef>
              <a:buClrTx/>
              <a:buFont typeface="Arial" charset="0"/>
              <a:buChar char="•"/>
            </a:pPr>
            <a:endParaRPr lang="en-US" altLang="en-US" sz="1300" i="0" dirty="0"/>
          </a:p>
          <a:p>
            <a:pPr eaLnBrk="1" hangingPunct="1">
              <a:spcBef>
                <a:spcPct val="0"/>
              </a:spcBef>
              <a:buClrTx/>
              <a:buFontTx/>
              <a:buNone/>
            </a:pPr>
            <a:endParaRPr lang="en-US" altLang="en-US" sz="1400" b="1" i="0" dirty="0">
              <a:solidFill>
                <a:srgbClr val="000000"/>
              </a:solidFill>
            </a:endParaRPr>
          </a:p>
          <a:p>
            <a:pPr lvl="1" eaLnBrk="1" hangingPunct="1">
              <a:spcBef>
                <a:spcPct val="0"/>
              </a:spcBef>
              <a:buClrTx/>
              <a:buFont typeface="Arial" charset="0"/>
              <a:buChar char="•"/>
            </a:pPr>
            <a:endParaRPr lang="en-US" altLang="en-US" sz="1300" i="0" dirty="0"/>
          </a:p>
        </p:txBody>
      </p:sp>
    </p:spTree>
    <p:extLst>
      <p:ext uri="{BB962C8B-B14F-4D97-AF65-F5344CB8AC3E}">
        <p14:creationId xmlns:p14="http://schemas.microsoft.com/office/powerpoint/2010/main" val="2615010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22707</TotalTime>
  <Words>2117</Words>
  <Application>Microsoft Office PowerPoint</Application>
  <PresentationFormat>Custom</PresentationFormat>
  <Paragraphs>349</Paragraphs>
  <Slides>28</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32" baseType="lpstr">
      <vt:lpstr>S&amp;C-2010</vt:lpstr>
      <vt:lpstr>Custom Design</vt:lpstr>
      <vt:lpstr>7_S&amp;C-2010</vt:lpstr>
      <vt:lpstr>Document</vt:lpstr>
      <vt:lpstr>SMT Update To AMWG </vt:lpstr>
      <vt:lpstr>Q&amp;A Monthly SMT Reports to AMWG Data Through April 2015</vt:lpstr>
      <vt:lpstr>PowerPoint Presentation</vt:lpstr>
      <vt:lpstr>Review CRs Needing Further Discussion, Clarification or Re-Estimation</vt:lpstr>
      <vt:lpstr>Rough Order Of Magnitude (ROM) Effort Classification</vt:lpstr>
      <vt:lpstr>AMWG CR 2014-018 Add Generation Data to SMT Portal View Option 3  Estimate Small</vt:lpstr>
      <vt:lpstr> AMWG CR 2014-018 – Add Generation Data to the SMT Portal View </vt:lpstr>
      <vt:lpstr>AMWG CR 2014-018 – Add Generation Data to the SMT Portal View </vt:lpstr>
      <vt:lpstr> AMWG CR 2014-018 – Add Generation Data to the SMT Portal View </vt:lpstr>
      <vt:lpstr>AMWG CR 2014-018 – Add Generation Data to the SMT Portal View </vt:lpstr>
      <vt:lpstr>AMWG CR 2015-24 3rd Party Access – Renew Energy Data Agreement after one year     Requirements and Design Assessment   </vt:lpstr>
      <vt:lpstr>AMWG CR 2015-29  3rd Party Access functionality. Allow 3rd parties the ability to utilize an API for ODR (On-Demand Read)    </vt:lpstr>
      <vt:lpstr>AMWG CR 2015-29  3rd Party Access functionality. Allow 3rd parties the ability to utilize an API for ODR (On-Demand Read) </vt:lpstr>
      <vt:lpstr>AMWG CR 2015-40 Enhancement of SMT user Administration Functions - Discussion    </vt:lpstr>
      <vt:lpstr>AMWG CR 2015-XX Market Suggested SMT Enhancement  3rd Party Agreement Details FTP  (Machine to Machine Consumption) </vt:lpstr>
      <vt:lpstr>  3rd Party Agreement Details FTP (Machine Consumption)  </vt:lpstr>
      <vt:lpstr>  3rd Party Agreement Details FTP (Machine Consumption)  </vt:lpstr>
      <vt:lpstr>Review AMWG CR Story Boards with Estimates for 2015-030 through 2015-039</vt:lpstr>
      <vt:lpstr>SMT Outage and Infrastructure Refresh Status</vt:lpstr>
      <vt:lpstr>SMT Outage and Infrastructure Refresh Status</vt:lpstr>
      <vt:lpstr>Status Update of AMWG Change Requests</vt:lpstr>
      <vt:lpstr>Status of AMWG Change Requests </vt:lpstr>
      <vt:lpstr>Rough Order Of Magnitude (ROM) Estimate of Effort Classification</vt:lpstr>
      <vt:lpstr>PowerPoint Presentation</vt:lpstr>
      <vt:lpstr>PowerPoint Presentation</vt:lpstr>
      <vt:lpstr>PowerPoint Presentation</vt:lpstr>
      <vt:lpstr>PowerPoint Presentation</vt:lpstr>
      <vt:lpstr>Continuation of Categorization of  SMT RMS Approved AMWG CRs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742</cp:revision>
  <cp:lastPrinted>2015-03-16T17:42:12Z</cp:lastPrinted>
  <dcterms:modified xsi:type="dcterms:W3CDTF">2015-05-14T14:35:57Z</dcterms:modified>
</cp:coreProperties>
</file>