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72" r:id="rId2"/>
    <p:sldId id="302" r:id="rId3"/>
    <p:sldId id="438" r:id="rId4"/>
    <p:sldId id="471" r:id="rId5"/>
    <p:sldId id="499" r:id="rId6"/>
    <p:sldId id="406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068" autoAdjust="0"/>
  </p:normalViewPr>
  <p:slideViewPr>
    <p:cSldViewPr>
      <p:cViewPr varScale="1">
        <p:scale>
          <a:sx n="123" d="100"/>
          <a:sy n="123" d="100"/>
        </p:scale>
        <p:origin x="-552" y="-102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6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5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May 14,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" y="700089"/>
            <a:ext cx="9063682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207"/>
            <a:ext cx="9067800" cy="55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0088"/>
            <a:ext cx="9067801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7"/>
            <a:ext cx="9067800" cy="55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9067800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799"/>
            <a:ext cx="9067800" cy="5559426"/>
          </a:xfrm>
          <a:prstGeom prst="rect">
            <a:avLst/>
          </a:prstGeom>
        </p:spPr>
      </p:pic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b="0" smtClean="0"/>
              <a:t>ERCOT Public</a:t>
            </a:r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401271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3-5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Project Spending </a:t>
            </a:r>
            <a:r>
              <a:rPr lang="en-US" sz="1600" dirty="0" smtClean="0"/>
              <a:t>Update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7-15</a:t>
            </a:r>
            <a:endParaRPr lang="en-US" sz="16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762000"/>
            <a:ext cx="8991600" cy="50292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</a:t>
            </a:r>
            <a:r>
              <a:rPr lang="en-US" dirty="0" smtClean="0"/>
              <a:t>May Release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	</a:t>
            </a:r>
            <a:r>
              <a:rPr lang="en-US" i="1" dirty="0" smtClean="0">
                <a:solidFill>
                  <a:srgbClr val="00B050"/>
                </a:solidFill>
              </a:rPr>
              <a:t>In </a:t>
            </a:r>
            <a:r>
              <a:rPr lang="en-US" i="1" dirty="0">
                <a:solidFill>
                  <a:srgbClr val="00B050"/>
                </a:solidFill>
              </a:rPr>
              <a:t>Flight</a:t>
            </a:r>
            <a:endParaRPr lang="en-US" dirty="0"/>
          </a:p>
          <a:p>
            <a:pPr lvl="1" eaLnBrk="1" hangingPunct="1"/>
            <a:r>
              <a:rPr lang="en-US" sz="1600" dirty="0"/>
              <a:t>SCR779 – Increase to the CRR Auction Transaction </a:t>
            </a:r>
            <a:r>
              <a:rPr lang="en-US" sz="1600" dirty="0" smtClean="0"/>
              <a:t>Limit</a:t>
            </a:r>
          </a:p>
          <a:p>
            <a:pPr lvl="2" eaLnBrk="1" hangingPunct="1"/>
            <a:r>
              <a:rPr lang="en-US" sz="1600" dirty="0" smtClean="0"/>
              <a:t>Targeting end of May go-live – </a:t>
            </a:r>
            <a:r>
              <a:rPr lang="en-US" sz="1600" i="1" dirty="0" smtClean="0"/>
              <a:t>watch for market notices</a:t>
            </a:r>
          </a:p>
          <a:p>
            <a:pPr lvl="2" eaLnBrk="1" hangingPunct="1"/>
            <a:endParaRPr lang="en-US" sz="1200" dirty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June </a:t>
            </a:r>
            <a:r>
              <a:rPr lang="en-US" dirty="0" smtClean="0"/>
              <a:t>Release – 6/13/2015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  <a:endParaRPr lang="en-US" dirty="0"/>
          </a:p>
          <a:p>
            <a:pPr lvl="1" eaLnBrk="1" hangingPunct="1"/>
            <a:r>
              <a:rPr lang="en-US" sz="1600" dirty="0" smtClean="0"/>
              <a:t>CMM Release</a:t>
            </a:r>
          </a:p>
          <a:p>
            <a:pPr lvl="2" eaLnBrk="1" hangingPunct="1"/>
            <a:r>
              <a:rPr lang="en-US" sz="1600" dirty="0" smtClean="0"/>
              <a:t>NPRR559, NPRR597, NPRR601, NPRR639</a:t>
            </a:r>
          </a:p>
          <a:p>
            <a:pPr lvl="1" eaLnBrk="1" hangingPunct="1"/>
            <a:endParaRPr lang="en-US" sz="1200" dirty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June Release – </a:t>
            </a:r>
            <a:r>
              <a:rPr lang="en-US" dirty="0" smtClean="0"/>
              <a:t>Week of 6/22/2015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  <a:endParaRPr lang="en-US" dirty="0"/>
          </a:p>
          <a:p>
            <a:pPr lvl="1" eaLnBrk="1" hangingPunct="1"/>
            <a:r>
              <a:rPr lang="en-US" sz="1600" dirty="0" smtClean="0"/>
              <a:t>2015 Market System Enhancements</a:t>
            </a:r>
          </a:p>
          <a:p>
            <a:pPr lvl="2" eaLnBrk="1" hangingPunct="1"/>
            <a:r>
              <a:rPr lang="en-US" sz="1600" dirty="0" smtClean="0"/>
              <a:t>NPRR626, NPRR665, NPRR645, NPRR598, Max Shadow Price OBD</a:t>
            </a:r>
          </a:p>
          <a:p>
            <a:pPr lvl="1" eaLnBrk="1" hangingPunct="1"/>
            <a:r>
              <a:rPr lang="en-US" sz="1600" dirty="0"/>
              <a:t>NPRR543 – Message for Confirmed E-Tags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NPRR589(b</a:t>
            </a:r>
            <a:r>
              <a:rPr lang="en-US" sz="1600" dirty="0"/>
              <a:t>) – Ancillary Service Offers in the Supplemental Ancillary Services </a:t>
            </a:r>
            <a:r>
              <a:rPr lang="en-US" sz="1600" dirty="0" smtClean="0"/>
              <a:t>Market</a:t>
            </a:r>
          </a:p>
          <a:p>
            <a:pPr lvl="1" eaLnBrk="1" hangingPunct="1"/>
            <a:r>
              <a:rPr lang="en-US" sz="1600" dirty="0"/>
              <a:t>SCR774(b) – Enhancement to Outage Scheduler and </a:t>
            </a:r>
            <a:r>
              <a:rPr lang="en-US" sz="1600" dirty="0" smtClean="0"/>
              <a:t>Reports</a:t>
            </a:r>
            <a:endParaRPr lang="en-US" sz="1400" dirty="0" smtClean="0"/>
          </a:p>
          <a:p>
            <a:pPr lvl="1" eaLnBrk="1" hangingPunct="1"/>
            <a:r>
              <a:rPr lang="en-US" sz="1600" dirty="0"/>
              <a:t>SCR775 </a:t>
            </a:r>
            <a:r>
              <a:rPr lang="en-US" sz="1600" dirty="0" smtClean="0"/>
              <a:t>– Posting </a:t>
            </a:r>
            <a:r>
              <a:rPr lang="en-US" sz="1600" dirty="0"/>
              <a:t>Results of Real-Time Data in a Display </a:t>
            </a:r>
            <a:r>
              <a:rPr lang="en-US" sz="1600" dirty="0" smtClean="0"/>
              <a:t>Format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573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26870264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8/10 – 8/14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9/21 – 9/25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09393" y="1327119"/>
            <a:ext cx="389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900" i="1" dirty="0"/>
          </a:p>
          <a:p>
            <a:pPr algn="ctr"/>
            <a:endParaRPr lang="en-US" sz="1000" i="1" dirty="0" smtClean="0"/>
          </a:p>
          <a:p>
            <a:pPr algn="ctr"/>
            <a:r>
              <a:rPr lang="en-US" sz="1000" i="1" dirty="0"/>
              <a:t>E</a:t>
            </a:r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07548" y="1320529"/>
            <a:ext cx="38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E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endParaRPr lang="en-US" sz="700" i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427157" y="1324235"/>
            <a:ext cx="38930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35557" y="1329154"/>
            <a:ext cx="38930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0568" y="1329228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74759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7881"/>
                <a:gridCol w="1023142"/>
                <a:gridCol w="1619975"/>
                <a:gridCol w="1449452"/>
                <a:gridCol w="1007660"/>
                <a:gridCol w="1143000"/>
                <a:gridCol w="15307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Mar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NPRR493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NPRR256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NPRR568-ph2, NPRR644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37718" y="1320915"/>
            <a:ext cx="38930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1000" i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1198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2498698" y="3208149"/>
            <a:ext cx="1645809" cy="2286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22928" y="2877424"/>
            <a:ext cx="1299973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23277"/>
            <a:ext cx="1423097" cy="2769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26861"/>
            <a:ext cx="1307592" cy="276999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52124" y="1329228"/>
            <a:ext cx="15498" cy="230621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265920" y="1461588"/>
            <a:ext cx="410437" cy="1704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1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</a:t>
            </a:r>
            <a:r>
              <a:rPr lang="en-US" sz="1000" b="0" dirty="0" smtClean="0"/>
              <a:t>departments that use </a:t>
            </a:r>
            <a:r>
              <a:rPr lang="en-US" sz="1000" b="0" dirty="0" smtClean="0"/>
              <a:t>those funds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" y="762000"/>
            <a:ext cx="906286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Business Integration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4/30/2015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9067800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9067800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4/30/2015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147"/>
            <a:ext cx="9067800" cy="55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85105</TotalTime>
  <Words>433</Words>
  <Application>Microsoft Office PowerPoint</Application>
  <PresentationFormat>On-screen Show (4:3)</PresentationFormat>
  <Paragraphs>211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2015 Project Spending Update</vt:lpstr>
      <vt:lpstr>Business Integration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1876</cp:revision>
  <cp:lastPrinted>2015-03-10T14:20:44Z</cp:lastPrinted>
  <dcterms:created xsi:type="dcterms:W3CDTF">2005-04-21T14:28:35Z</dcterms:created>
  <dcterms:modified xsi:type="dcterms:W3CDTF">2015-05-12T20:31:24Z</dcterms:modified>
</cp:coreProperties>
</file>