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
  </p:notesMasterIdLst>
  <p:sldIdLst>
    <p:sldId id="372" r:id="rId2"/>
    <p:sldId id="373" r:id="rId3"/>
    <p:sldId id="377" r:id="rId4"/>
    <p:sldId id="376" r:id="rId5"/>
  </p:sldIdLst>
  <p:sldSz cx="9144000" cy="6858000" type="screen4x3"/>
  <p:notesSz cx="7010400" cy="9236075"/>
  <p:defaultTextStyle>
    <a:defPPr>
      <a:defRPr lang="en-US"/>
    </a:defPPr>
    <a:lvl1pPr algn="l" rtl="0" fontAlgn="base">
      <a:spcBef>
        <a:spcPct val="0"/>
      </a:spcBef>
      <a:spcAft>
        <a:spcPct val="0"/>
      </a:spcAft>
      <a:defRPr sz="1600" b="1" kern="1200">
        <a:solidFill>
          <a:schemeClr val="tx1"/>
        </a:solidFill>
        <a:latin typeface="Arial" charset="0"/>
        <a:ea typeface="+mn-ea"/>
        <a:cs typeface="+mn-cs"/>
      </a:defRPr>
    </a:lvl1pPr>
    <a:lvl2pPr marL="457200" algn="l" rtl="0" fontAlgn="base">
      <a:spcBef>
        <a:spcPct val="0"/>
      </a:spcBef>
      <a:spcAft>
        <a:spcPct val="0"/>
      </a:spcAft>
      <a:defRPr sz="1600" b="1" kern="1200">
        <a:solidFill>
          <a:schemeClr val="tx1"/>
        </a:solidFill>
        <a:latin typeface="Arial" charset="0"/>
        <a:ea typeface="+mn-ea"/>
        <a:cs typeface="+mn-cs"/>
      </a:defRPr>
    </a:lvl2pPr>
    <a:lvl3pPr marL="914400" algn="l" rtl="0" fontAlgn="base">
      <a:spcBef>
        <a:spcPct val="0"/>
      </a:spcBef>
      <a:spcAft>
        <a:spcPct val="0"/>
      </a:spcAft>
      <a:defRPr sz="1600" b="1" kern="1200">
        <a:solidFill>
          <a:schemeClr val="tx1"/>
        </a:solidFill>
        <a:latin typeface="Arial" charset="0"/>
        <a:ea typeface="+mn-ea"/>
        <a:cs typeface="+mn-cs"/>
      </a:defRPr>
    </a:lvl3pPr>
    <a:lvl4pPr marL="1371600" algn="l" rtl="0" fontAlgn="base">
      <a:spcBef>
        <a:spcPct val="0"/>
      </a:spcBef>
      <a:spcAft>
        <a:spcPct val="0"/>
      </a:spcAft>
      <a:defRPr sz="1600" b="1" kern="1200">
        <a:solidFill>
          <a:schemeClr val="tx1"/>
        </a:solidFill>
        <a:latin typeface="Arial" charset="0"/>
        <a:ea typeface="+mn-ea"/>
        <a:cs typeface="+mn-cs"/>
      </a:defRPr>
    </a:lvl4pPr>
    <a:lvl5pPr marL="1828800" algn="l" rtl="0" fontAlgn="base">
      <a:spcBef>
        <a:spcPct val="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FF99"/>
    <a:srgbClr val="FFFF99"/>
    <a:srgbClr val="FFFF66"/>
    <a:srgbClr val="40949A"/>
    <a:srgbClr val="0000CC"/>
    <a:srgbClr val="FF3300"/>
    <a:srgbClr val="FF9900"/>
    <a:srgbClr val="5469A2"/>
    <a:srgbClr val="294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65" autoAdjust="0"/>
    <p:restoredTop sz="98718" autoAdjust="0"/>
  </p:normalViewPr>
  <p:slideViewPr>
    <p:cSldViewPr>
      <p:cViewPr varScale="1">
        <p:scale>
          <a:sx n="123" d="100"/>
          <a:sy n="123" d="100"/>
        </p:scale>
        <p:origin x="-690" y="-90"/>
      </p:cViewPr>
      <p:guideLst>
        <p:guide orient="horz" pos="4224"/>
        <p:guide pos="1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lnSpc>
                <a:spcPct val="100000"/>
              </a:lnSpc>
              <a:spcBef>
                <a:spcPct val="0"/>
              </a:spcBef>
              <a:defRPr sz="1200" b="0">
                <a:latin typeface="Arial" charset="0"/>
              </a:defRPr>
            </a:lvl1pPr>
          </a:lstStyle>
          <a:p>
            <a:pPr>
              <a:defRPr/>
            </a:pPr>
            <a:endParaRPr lang="en-US"/>
          </a:p>
        </p:txBody>
      </p:sp>
      <p:sp>
        <p:nvSpPr>
          <p:cNvPr id="27651" name="Rectangle 3"/>
          <p:cNvSpPr>
            <a:spLocks noGrp="1" noChangeArrowheads="1"/>
          </p:cNvSpPr>
          <p:nvPr>
            <p:ph type="dt" idx="1"/>
          </p:nvPr>
        </p:nvSpPr>
        <p:spPr bwMode="auto">
          <a:xfrm>
            <a:off x="3970338" y="0"/>
            <a:ext cx="3038475" cy="4619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lnSpc>
                <a:spcPct val="100000"/>
              </a:lnSpc>
              <a:spcBef>
                <a:spcPct val="0"/>
              </a:spcBef>
              <a:defRPr sz="1200" b="0">
                <a:latin typeface="Arial"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701675" y="4387850"/>
            <a:ext cx="5607050" cy="415607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772525"/>
            <a:ext cx="3038475" cy="461963"/>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lnSpc>
                <a:spcPct val="100000"/>
              </a:lnSpc>
              <a:spcBef>
                <a:spcPct val="0"/>
              </a:spcBef>
              <a:defRPr sz="1200" b="0">
                <a:latin typeface="Arial" charset="0"/>
              </a:defRPr>
            </a:lvl1pPr>
          </a:lstStyle>
          <a:p>
            <a:pPr>
              <a:defRPr/>
            </a:pPr>
            <a:endParaRPr lang="en-US"/>
          </a:p>
        </p:txBody>
      </p:sp>
      <p:sp>
        <p:nvSpPr>
          <p:cNvPr id="27655" name="Rectangle 7"/>
          <p:cNvSpPr>
            <a:spLocks noGrp="1" noChangeArrowheads="1"/>
          </p:cNvSpPr>
          <p:nvPr>
            <p:ph type="sldNum" sz="quarter" idx="5"/>
          </p:nvPr>
        </p:nvSpPr>
        <p:spPr bwMode="auto">
          <a:xfrm>
            <a:off x="3970338" y="8772525"/>
            <a:ext cx="3038475" cy="461963"/>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lnSpc>
                <a:spcPct val="100000"/>
              </a:lnSpc>
              <a:spcBef>
                <a:spcPct val="0"/>
              </a:spcBef>
              <a:defRPr sz="1200" b="0">
                <a:latin typeface="Arial" charset="0"/>
              </a:defRPr>
            </a:lvl1pPr>
          </a:lstStyle>
          <a:p>
            <a:pPr>
              <a:defRPr/>
            </a:pPr>
            <a:fld id="{EF9FDEEA-5704-4A08-B22C-F16CA0CD24BB}" type="slidenum">
              <a:rPr lang="en-US"/>
              <a:pPr>
                <a:defRPr/>
              </a:pPr>
              <a:t>‹#›</a:t>
            </a:fld>
            <a:endParaRPr lang="en-US"/>
          </a:p>
        </p:txBody>
      </p:sp>
    </p:spTree>
    <p:extLst>
      <p:ext uri="{BB962C8B-B14F-4D97-AF65-F5344CB8AC3E}">
        <p14:creationId xmlns:p14="http://schemas.microsoft.com/office/powerpoint/2010/main" val="23287261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1600" b="1">
                <a:solidFill>
                  <a:schemeClr val="tx1"/>
                </a:solidFill>
                <a:latin typeface="Arial" charset="0"/>
              </a:defRPr>
            </a:lvl1pPr>
            <a:lvl2pPr marL="742950" indent="-285750" defTabSz="931863" eaLnBrk="0" hangingPunct="0">
              <a:defRPr sz="1600" b="1">
                <a:solidFill>
                  <a:schemeClr val="tx1"/>
                </a:solidFill>
                <a:latin typeface="Arial" charset="0"/>
              </a:defRPr>
            </a:lvl2pPr>
            <a:lvl3pPr marL="1143000" indent="-228600" defTabSz="931863" eaLnBrk="0" hangingPunct="0">
              <a:defRPr sz="1600" b="1">
                <a:solidFill>
                  <a:schemeClr val="tx1"/>
                </a:solidFill>
                <a:latin typeface="Arial" charset="0"/>
              </a:defRPr>
            </a:lvl3pPr>
            <a:lvl4pPr marL="1600200" indent="-228600" defTabSz="931863" eaLnBrk="0" hangingPunct="0">
              <a:defRPr sz="1600" b="1">
                <a:solidFill>
                  <a:schemeClr val="tx1"/>
                </a:solidFill>
                <a:latin typeface="Arial" charset="0"/>
              </a:defRPr>
            </a:lvl4pPr>
            <a:lvl5pPr marL="2057400" indent="-228600" defTabSz="931863" eaLnBrk="0" hangingPunct="0">
              <a:defRPr sz="1600" b="1">
                <a:solidFill>
                  <a:schemeClr val="tx1"/>
                </a:solidFill>
                <a:latin typeface="Arial" charset="0"/>
              </a:defRPr>
            </a:lvl5pPr>
            <a:lvl6pPr marL="2514600" indent="-228600" defTabSz="931863" eaLnBrk="0" fontAlgn="base" hangingPunct="0">
              <a:spcBef>
                <a:spcPct val="0"/>
              </a:spcBef>
              <a:spcAft>
                <a:spcPct val="0"/>
              </a:spcAft>
              <a:defRPr sz="1600" b="1">
                <a:solidFill>
                  <a:schemeClr val="tx1"/>
                </a:solidFill>
                <a:latin typeface="Arial" charset="0"/>
              </a:defRPr>
            </a:lvl6pPr>
            <a:lvl7pPr marL="2971800" indent="-228600" defTabSz="931863" eaLnBrk="0" fontAlgn="base" hangingPunct="0">
              <a:spcBef>
                <a:spcPct val="0"/>
              </a:spcBef>
              <a:spcAft>
                <a:spcPct val="0"/>
              </a:spcAft>
              <a:defRPr sz="1600" b="1">
                <a:solidFill>
                  <a:schemeClr val="tx1"/>
                </a:solidFill>
                <a:latin typeface="Arial" charset="0"/>
              </a:defRPr>
            </a:lvl7pPr>
            <a:lvl8pPr marL="3429000" indent="-228600" defTabSz="931863" eaLnBrk="0" fontAlgn="base" hangingPunct="0">
              <a:spcBef>
                <a:spcPct val="0"/>
              </a:spcBef>
              <a:spcAft>
                <a:spcPct val="0"/>
              </a:spcAft>
              <a:defRPr sz="1600" b="1">
                <a:solidFill>
                  <a:schemeClr val="tx1"/>
                </a:solidFill>
                <a:latin typeface="Arial" charset="0"/>
              </a:defRPr>
            </a:lvl8pPr>
            <a:lvl9pPr marL="3886200" indent="-228600" defTabSz="931863" eaLnBrk="0" fontAlgn="base" hangingPunct="0">
              <a:spcBef>
                <a:spcPct val="0"/>
              </a:spcBef>
              <a:spcAft>
                <a:spcPct val="0"/>
              </a:spcAft>
              <a:defRPr sz="1600" b="1">
                <a:solidFill>
                  <a:schemeClr val="tx1"/>
                </a:solidFill>
                <a:latin typeface="Arial" charset="0"/>
              </a:defRPr>
            </a:lvl9pPr>
          </a:lstStyle>
          <a:p>
            <a:pPr eaLnBrk="1" hangingPunct="1"/>
            <a:fld id="{DCC51442-EDE7-4953-BB55-E71AD2260C8B}" type="slidenum">
              <a:rPr lang="en-US" sz="1200" b="0" smtClean="0"/>
              <a:pPr eaLnBrk="1" hangingPunct="1"/>
              <a:t>1</a:t>
            </a:fld>
            <a:endParaRPr lang="en-US" sz="1200" b="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80000"/>
              </a:lnSpc>
              <a:spcBef>
                <a:spcPct val="20000"/>
              </a:spcBef>
            </a:pPr>
            <a:endParaRPr lang="en-US"/>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533400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2133600" cy="476250"/>
          </a:xfrm>
        </p:spPr>
        <p:txBody>
          <a:bodyPr/>
          <a:lstStyle>
            <a:lvl1pPr>
              <a:defRPr sz="1800" b="1">
                <a:solidFill>
                  <a:schemeClr val="bg1"/>
                </a:solidFill>
              </a:defRPr>
            </a:lvl1pPr>
          </a:lstStyle>
          <a:p>
            <a:pPr>
              <a:defRPr/>
            </a:pPr>
            <a:r>
              <a:rPr lang="en-US"/>
              <a:t>Date</a:t>
            </a:r>
          </a:p>
        </p:txBody>
      </p:sp>
      <p:sp>
        <p:nvSpPr>
          <p:cNvPr id="8" name="Footer Placeholder 7"/>
          <p:cNvSpPr>
            <a:spLocks noGrp="1" noChangeArrowheads="1"/>
          </p:cNvSpPr>
          <p:nvPr>
            <p:ph type="ftr" sz="quarter" idx="11"/>
          </p:nvPr>
        </p:nvSpPr>
        <p:spPr bwMode="auto">
          <a:xfrm>
            <a:off x="2333625" y="5067300"/>
            <a:ext cx="2895600" cy="4191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lnSpc>
                <a:spcPct val="100000"/>
              </a:lnSpc>
              <a:spcBef>
                <a:spcPct val="0"/>
              </a:spcBef>
              <a:defRPr sz="1800">
                <a:solidFill>
                  <a:schemeClr val="bg1"/>
                </a:solidFill>
                <a:latin typeface="Arial" charset="0"/>
              </a:defRPr>
            </a:lvl1pPr>
          </a:lstStyle>
          <a:p>
            <a:pPr>
              <a:defRPr/>
            </a:pPr>
            <a:r>
              <a:rPr lang="en-US"/>
              <a:t>Meeting Title (optional)</a:t>
            </a:r>
          </a:p>
        </p:txBody>
      </p:sp>
    </p:spTree>
    <p:extLst>
      <p:ext uri="{BB962C8B-B14F-4D97-AF65-F5344CB8AC3E}">
        <p14:creationId xmlns:p14="http://schemas.microsoft.com/office/powerpoint/2010/main" val="81249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7DD6BAE-A68F-473A-A2D7-CEEA128D748C}"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61051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E81CF20-39D3-4579-9E24-257361C91D1A}"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721034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731981A-7905-41B0-8858-66AAA0FFBCF3}"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206562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A9CEAF1-53AD-46BE-9176-013B2A2B7A35}"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63355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EB97839-E9E5-4038-9852-0A72C69A2A47}"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964477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E54D15DB-F492-417C-B3C1-95863FCAA218}"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241540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B4155851-3123-4476-B2AC-37AA7655915C}" type="slidenum">
              <a:rPr lang="en-US"/>
              <a:pPr>
                <a:defRPr/>
              </a:pPr>
              <a:t>‹#›</a:t>
            </a:fld>
            <a:endParaRPr lang="en-US"/>
          </a:p>
        </p:txBody>
      </p:sp>
      <p:sp>
        <p:nvSpPr>
          <p:cNvPr id="8"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205758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DBB0A38D-180F-42DE-8177-B03C76167E0F}" type="slidenum">
              <a:rPr lang="en-US"/>
              <a:pPr>
                <a:defRPr/>
              </a:pPr>
              <a:t>‹#›</a:t>
            </a:fld>
            <a:endParaRPr lang="en-US"/>
          </a:p>
        </p:txBody>
      </p:sp>
      <p:sp>
        <p:nvSpPr>
          <p:cNvPr id="4"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834267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61FCC2D1-2CC9-45D0-AD2A-3A9F9D772C5E}" type="slidenum">
              <a:rPr lang="en-US"/>
              <a:pPr>
                <a:defRPr/>
              </a:pPr>
              <a:t>‹#›</a:t>
            </a:fld>
            <a:endParaRPr lang="en-US"/>
          </a:p>
        </p:txBody>
      </p:sp>
      <p:sp>
        <p:nvSpPr>
          <p:cNvPr id="3"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953210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806BC6-3DFE-4977-B534-48CCD8B6B131}"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33999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CADADD4-17AA-47F5-8402-FBC938F97C7C}"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901267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b="0">
                <a:latin typeface="Arial" charset="0"/>
              </a:defRPr>
            </a:lvl1pPr>
          </a:lstStyle>
          <a:p>
            <a:pPr>
              <a:defRPr/>
            </a:pPr>
            <a:fld id="{E718ABEB-4B20-4DAD-9F08-0F3C9742EABF}" type="slidenum">
              <a:rPr lang="en-US"/>
              <a:pPr>
                <a:defRPr/>
              </a:pPr>
              <a:t>‹#›</a:t>
            </a:fld>
            <a:endParaRPr lang="en-US"/>
          </a:p>
        </p:txBody>
      </p:sp>
      <p:sp>
        <p:nvSpPr>
          <p:cNvPr id="1028"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80000"/>
              </a:lnSpc>
              <a:spcBef>
                <a:spcPct val="20000"/>
              </a:spcBef>
            </a:pPr>
            <a:endParaRPr lang="en-US"/>
          </a:p>
        </p:txBody>
      </p:sp>
      <p:pic>
        <p:nvPicPr>
          <p:cNvPr id="1029" name="Picture 8" descr="logo_C"/>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userDrawn="1"/>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80000"/>
              </a:lnSpc>
              <a:spcBef>
                <a:spcPct val="20000"/>
              </a:spcBef>
            </a:pPr>
            <a:endParaRPr lang="en-US"/>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2" name="Line 11"/>
          <p:cNvSpPr>
            <a:spLocks noChangeShapeType="1"/>
          </p:cNvSpPr>
          <p:nvPr userDrawn="1"/>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b="0">
                <a:latin typeface="Arial" charset="0"/>
              </a:defRPr>
            </a:lvl1pPr>
          </a:lstStyle>
          <a:p>
            <a:pPr>
              <a:defRPr/>
            </a:pPr>
            <a:r>
              <a:rPr lang="en-US"/>
              <a:t>Date</a:t>
            </a:r>
          </a:p>
        </p:txBody>
      </p:sp>
      <p:sp>
        <p:nvSpPr>
          <p:cNvPr id="1034"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Rectangle 13"/>
          <p:cNvSpPr>
            <a:spLocks noChangeArrowheads="1"/>
          </p:cNvSpPr>
          <p:nvPr userDrawn="1"/>
        </p:nvSpPr>
        <p:spPr bwMode="auto">
          <a:xfrm>
            <a:off x="8229600" y="62484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03670EEC-6877-42F5-BF6B-1CB534FE5D5D}" type="slidenum">
              <a:rPr lang="en-US" sz="1200" b="0"/>
              <a:pPr algn="ctr"/>
              <a:t>‹#›</a:t>
            </a:fld>
            <a:endParaRPr lang="en-US" sz="1200" b="0"/>
          </a:p>
        </p:txBody>
      </p:sp>
    </p:spTree>
  </p:cSld>
  <p:clrMap bg1="lt1" tx1="dk1" bg2="lt2" tx2="dk2" accent1="accent1" accent2="accent2" accent3="accent3" accent4="accent4" accent5="accent5" accent6="accent6" hlink="hlink" folHlink="folHlink"/>
  <p:sldLayoutIdLst>
    <p:sldLayoutId id="2147484185" r:id="rId1"/>
    <p:sldLayoutId id="2147484174" r:id="rId2"/>
    <p:sldLayoutId id="2147484175" r:id="rId3"/>
    <p:sldLayoutId id="2147484176" r:id="rId4"/>
    <p:sldLayoutId id="2147484177" r:id="rId5"/>
    <p:sldLayoutId id="2147484178" r:id="rId6"/>
    <p:sldLayoutId id="2147484179" r:id="rId7"/>
    <p:sldLayoutId id="2147484180" r:id="rId8"/>
    <p:sldLayoutId id="2147484181" r:id="rId9"/>
    <p:sldLayoutId id="2147484182" r:id="rId10"/>
    <p:sldLayoutId id="2147484183" r:id="rId11"/>
    <p:sldLayoutId id="2147484184" r:id="rId12"/>
  </p:sldLayoutIdLst>
  <p:hf hdr="0" ftr="0" dt="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371600" y="2133600"/>
            <a:ext cx="7239000" cy="1238250"/>
          </a:xfrm>
          <a:prstGeom prst="rect">
            <a:avLst/>
          </a:prstGeom>
          <a:noFill/>
          <a:ln w="9525">
            <a:noFill/>
            <a:miter lim="800000"/>
            <a:headEnd/>
            <a:tailEnd/>
          </a:ln>
        </p:spPr>
        <p:txBody>
          <a:bodyPr anchor="ctr"/>
          <a:lstStyle/>
          <a:p>
            <a:pPr>
              <a:defRPr/>
            </a:pPr>
            <a:r>
              <a:rPr lang="en-US" sz="2800" b="0" kern="0" dirty="0">
                <a:latin typeface="+mj-lt"/>
              </a:rPr>
              <a:t>Project </a:t>
            </a:r>
            <a:r>
              <a:rPr lang="en-US" sz="2800" b="0" kern="0" dirty="0" smtClean="0">
                <a:latin typeface="+mj-lt"/>
              </a:rPr>
              <a:t>Prioritization Review</a:t>
            </a:r>
            <a:endParaRPr lang="en-US" sz="2800" b="0" kern="0" dirty="0">
              <a:latin typeface="+mj-lt"/>
            </a:endParaRPr>
          </a:p>
        </p:txBody>
      </p:sp>
      <p:sp>
        <p:nvSpPr>
          <p:cNvPr id="5" name="Rectangle 3"/>
          <p:cNvSpPr txBox="1">
            <a:spLocks noChangeArrowheads="1"/>
          </p:cNvSpPr>
          <p:nvPr/>
        </p:nvSpPr>
        <p:spPr bwMode="auto">
          <a:xfrm>
            <a:off x="1371600" y="3581400"/>
            <a:ext cx="2590800" cy="1905000"/>
          </a:xfrm>
          <a:prstGeom prst="rect">
            <a:avLst/>
          </a:prstGeom>
          <a:noFill/>
          <a:ln w="9525">
            <a:noFill/>
            <a:miter lim="800000"/>
            <a:headEnd/>
            <a:tailEnd/>
          </a:ln>
        </p:spPr>
        <p:txBody>
          <a:bodyPr/>
          <a:lstStyle/>
          <a:p>
            <a:pPr marL="342900" indent="-342900">
              <a:lnSpc>
                <a:spcPct val="80000"/>
              </a:lnSpc>
              <a:spcBef>
                <a:spcPct val="20000"/>
              </a:spcBef>
              <a:defRPr/>
            </a:pPr>
            <a:endParaRPr lang="en-US" sz="2000" kern="0" dirty="0">
              <a:latin typeface="+mn-lt"/>
            </a:endParaRPr>
          </a:p>
          <a:p>
            <a:pPr marL="342900" indent="-342900">
              <a:lnSpc>
                <a:spcPct val="80000"/>
              </a:lnSpc>
              <a:spcBef>
                <a:spcPct val="20000"/>
              </a:spcBef>
              <a:defRPr/>
            </a:pPr>
            <a:endParaRPr lang="en-US" sz="2000" kern="0" dirty="0">
              <a:latin typeface="+mn-lt"/>
            </a:endParaRPr>
          </a:p>
          <a:p>
            <a:pPr marL="342900" indent="-342900">
              <a:lnSpc>
                <a:spcPct val="80000"/>
              </a:lnSpc>
              <a:spcBef>
                <a:spcPct val="20000"/>
              </a:spcBef>
              <a:defRPr/>
            </a:pPr>
            <a:endParaRPr lang="en-US" sz="2000" kern="0" dirty="0">
              <a:latin typeface="+mn-lt"/>
            </a:endParaRPr>
          </a:p>
          <a:p>
            <a:pPr marL="342900" indent="-342900">
              <a:lnSpc>
                <a:spcPct val="80000"/>
              </a:lnSpc>
              <a:spcBef>
                <a:spcPct val="20000"/>
              </a:spcBef>
              <a:defRPr/>
            </a:pPr>
            <a:r>
              <a:rPr lang="en-US" sz="2000" kern="0" dirty="0" smtClean="0">
                <a:latin typeface="+mn-lt"/>
              </a:rPr>
              <a:t>May 14, </a:t>
            </a:r>
            <a:r>
              <a:rPr lang="en-US" sz="2000" kern="0" dirty="0" smtClean="0">
                <a:latin typeface="+mn-lt"/>
              </a:rPr>
              <a:t>2015</a:t>
            </a:r>
            <a:endParaRPr lang="en-US" sz="2000" kern="0"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1"/>
          <p:cNvSpPr>
            <a:spLocks noGrp="1"/>
          </p:cNvSpPr>
          <p:nvPr>
            <p:ph type="title"/>
          </p:nvPr>
        </p:nvSpPr>
        <p:spPr>
          <a:xfrm>
            <a:off x="152400" y="0"/>
            <a:ext cx="8915400" cy="685800"/>
          </a:xfrm>
        </p:spPr>
        <p:txBody>
          <a:bodyPr/>
          <a:lstStyle/>
          <a:p>
            <a:pPr eaLnBrk="1" hangingPunct="1"/>
            <a:r>
              <a:rPr lang="en-US" sz="1600" dirty="0" smtClean="0"/>
              <a:t>Approved Revision Requests “Not Started</a:t>
            </a:r>
            <a:r>
              <a:rPr lang="en-US" sz="1600" dirty="0"/>
              <a:t>” – </a:t>
            </a:r>
            <a:r>
              <a:rPr lang="en-US" sz="1600" dirty="0" smtClean="0"/>
              <a:t>Planned to Start in Future Months</a:t>
            </a:r>
          </a:p>
        </p:txBody>
      </p:sp>
      <p:graphicFrame>
        <p:nvGraphicFramePr>
          <p:cNvPr id="5" name="Table 4"/>
          <p:cNvGraphicFramePr>
            <a:graphicFrameLocks noGrp="1"/>
          </p:cNvGraphicFramePr>
          <p:nvPr>
            <p:extLst>
              <p:ext uri="{D42A27DB-BD31-4B8C-83A1-F6EECF244321}">
                <p14:modId xmlns:p14="http://schemas.microsoft.com/office/powerpoint/2010/main" val="2643046013"/>
              </p:ext>
            </p:extLst>
          </p:nvPr>
        </p:nvGraphicFramePr>
        <p:xfrm>
          <a:off x="76201" y="762000"/>
          <a:ext cx="8991599" cy="4582392"/>
        </p:xfrm>
        <a:graphic>
          <a:graphicData uri="http://schemas.openxmlformats.org/drawingml/2006/table">
            <a:tbl>
              <a:tblPr firstRow="1" bandRow="1">
                <a:tableStyleId>{5940675A-B579-460E-94D1-54222C63F5DA}</a:tableStyleId>
              </a:tblPr>
              <a:tblGrid>
                <a:gridCol w="5465937"/>
                <a:gridCol w="858663"/>
                <a:gridCol w="796239"/>
                <a:gridCol w="1032561"/>
                <a:gridCol w="838199"/>
              </a:tblGrid>
              <a:tr h="457200">
                <a:tc>
                  <a:txBody>
                    <a:bodyPr/>
                    <a:lstStyle/>
                    <a:p>
                      <a:pPr algn="ctr"/>
                      <a:r>
                        <a:rPr lang="en-US" sz="1200" b="1" dirty="0" smtClean="0"/>
                        <a:t>Revision Request</a:t>
                      </a:r>
                      <a:endParaRPr lang="en-US" sz="1200" b="1" dirty="0">
                        <a:solidFill>
                          <a:schemeClr val="tx1"/>
                        </a:solidFill>
                      </a:endParaRPr>
                    </a:p>
                  </a:txBody>
                  <a:tcPr marT="45732" marB="45732" anchor="ctr">
                    <a:solidFill>
                      <a:srgbClr val="FFFF99"/>
                    </a:solidFill>
                  </a:tcPr>
                </a:tc>
                <a:tc>
                  <a:txBody>
                    <a:bodyPr/>
                    <a:lstStyle/>
                    <a:p>
                      <a:pPr algn="ctr"/>
                      <a:r>
                        <a:rPr lang="en-US" sz="1100" b="1" dirty="0" smtClean="0"/>
                        <a:t>Target</a:t>
                      </a:r>
                    </a:p>
                    <a:p>
                      <a:pPr algn="ctr"/>
                      <a:r>
                        <a:rPr lang="en-US" sz="1100" b="1" dirty="0" smtClean="0"/>
                        <a:t>Start Date</a:t>
                      </a:r>
                      <a:endParaRPr lang="en-US" sz="1100" b="1" dirty="0">
                        <a:solidFill>
                          <a:schemeClr val="tx1"/>
                        </a:solidFill>
                      </a:endParaRPr>
                    </a:p>
                  </a:txBody>
                  <a:tcPr marT="45732" marB="45732" anchor="ctr">
                    <a:solidFill>
                      <a:srgbClr val="99FF99"/>
                    </a:solidFill>
                  </a:tcPr>
                </a:tc>
                <a:tc>
                  <a:txBody>
                    <a:bodyPr/>
                    <a:lstStyle/>
                    <a:p>
                      <a:pPr algn="ctr"/>
                      <a:r>
                        <a:rPr lang="en-US" sz="1100" b="1" dirty="0" smtClean="0">
                          <a:solidFill>
                            <a:schemeClr val="tx1"/>
                          </a:solidFill>
                        </a:rPr>
                        <a:t>Release Target</a:t>
                      </a:r>
                      <a:endParaRPr lang="en-US" sz="1100" b="1" dirty="0">
                        <a:solidFill>
                          <a:schemeClr val="tx1"/>
                        </a:solidFill>
                      </a:endParaRPr>
                    </a:p>
                  </a:txBody>
                  <a:tcPr marT="45732" marB="45732" anchor="ctr">
                    <a:solidFill>
                      <a:srgbClr val="FFFF99"/>
                    </a:solidFill>
                  </a:tcPr>
                </a:tc>
                <a:tc>
                  <a:txBody>
                    <a:bodyPr/>
                    <a:lstStyle/>
                    <a:p>
                      <a:pPr algn="ctr"/>
                      <a:r>
                        <a:rPr lang="en-US" sz="1200" b="1" dirty="0" smtClean="0">
                          <a:solidFill>
                            <a:schemeClr val="tx1"/>
                          </a:solidFill>
                        </a:rPr>
                        <a:t>Cost Estimate</a:t>
                      </a:r>
                      <a:endParaRPr lang="en-US" sz="1200" b="1" dirty="0">
                        <a:solidFill>
                          <a:schemeClr val="tx1"/>
                        </a:solidFill>
                      </a:endParaRPr>
                    </a:p>
                  </a:txBody>
                  <a:tcPr marT="45732" marB="45732" anchor="ctr">
                    <a:solidFill>
                      <a:srgbClr val="FFFF99"/>
                    </a:solidFill>
                  </a:tcPr>
                </a:tc>
                <a:tc>
                  <a:txBody>
                    <a:bodyPr/>
                    <a:lstStyle/>
                    <a:p>
                      <a:pPr algn="ctr"/>
                      <a:r>
                        <a:rPr lang="en-US" sz="1200" b="1" dirty="0" smtClean="0">
                          <a:solidFill>
                            <a:schemeClr val="tx1"/>
                          </a:solidFill>
                        </a:rPr>
                        <a:t>Author</a:t>
                      </a:r>
                      <a:endParaRPr lang="en-US" sz="1200" b="1" dirty="0">
                        <a:solidFill>
                          <a:schemeClr val="tx1"/>
                        </a:solidFill>
                      </a:endParaRPr>
                    </a:p>
                  </a:txBody>
                  <a:tcPr marT="45732" marB="45732" anchor="ctr">
                    <a:solidFill>
                      <a:srgbClr val="FFFF99"/>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NPRR484</a:t>
                      </a:r>
                      <a:r>
                        <a:rPr lang="en-US" sz="1100" b="1" baseline="0" dirty="0" smtClean="0"/>
                        <a:t> (</a:t>
                      </a:r>
                      <a:r>
                        <a:rPr lang="en-US" sz="1100" b="1" baseline="0" dirty="0" err="1" smtClean="0"/>
                        <a:t>ph</a:t>
                      </a:r>
                      <a:r>
                        <a:rPr lang="en-US" sz="1100" b="1" baseline="0" dirty="0" smtClean="0"/>
                        <a:t> 1b) </a:t>
                      </a:r>
                      <a:r>
                        <a:rPr lang="en-US" sz="1000" dirty="0" smtClean="0"/>
                        <a:t>– </a:t>
                      </a:r>
                      <a:r>
                        <a:rPr lang="en-US" sz="1050" dirty="0" smtClean="0"/>
                        <a:t>Revisions to CRR Credit Calculations and Payments</a:t>
                      </a:r>
                      <a:endParaRPr lang="en-US" sz="1000" dirty="0" smtClean="0"/>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May </a:t>
                      </a:r>
                      <a:r>
                        <a:rPr lang="en-US" sz="1050" dirty="0" smtClean="0"/>
                        <a:t>2015</a:t>
                      </a:r>
                    </a:p>
                  </a:txBody>
                  <a:tcPr marT="45732" marB="45732" anchor="ctr">
                    <a:solidFill>
                      <a:srgbClr val="99FF99"/>
                    </a:solidFill>
                  </a:tcPr>
                </a:tc>
                <a:tc>
                  <a:txBody>
                    <a:bodyPr/>
                    <a:lstStyle/>
                    <a:p>
                      <a:pPr algn="ctr"/>
                      <a:r>
                        <a:rPr lang="en-US" sz="1050" dirty="0" smtClean="0"/>
                        <a:t>2016-R1</a:t>
                      </a:r>
                      <a:endParaRPr lang="en-US" sz="1050" dirty="0"/>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$300k-$400k</a:t>
                      </a:r>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Luminant</a:t>
                      </a:r>
                    </a:p>
                  </a:txBody>
                  <a:tcPr marT="45732" marB="45732" anchor="ctr">
                    <a:solidFill>
                      <a:schemeClr val="accent2">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NPRR484</a:t>
                      </a:r>
                      <a:r>
                        <a:rPr lang="en-US" sz="1100" b="1" baseline="0" dirty="0" smtClean="0"/>
                        <a:t> (</a:t>
                      </a:r>
                      <a:r>
                        <a:rPr lang="en-US" sz="1100" b="1" baseline="0" dirty="0" err="1" smtClean="0"/>
                        <a:t>ph</a:t>
                      </a:r>
                      <a:r>
                        <a:rPr lang="en-US" sz="1100" b="1" baseline="0" dirty="0" smtClean="0"/>
                        <a:t> 2) </a:t>
                      </a:r>
                      <a:r>
                        <a:rPr lang="en-US" sz="1050" dirty="0" smtClean="0"/>
                        <a:t>– Revisions to CRR Credit Calculations and Payments</a:t>
                      </a:r>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May </a:t>
                      </a:r>
                      <a:r>
                        <a:rPr lang="en-US" sz="1050" dirty="0" smtClean="0"/>
                        <a:t>2015</a:t>
                      </a:r>
                    </a:p>
                  </a:txBody>
                  <a:tcPr marT="45732" marB="45732" anchor="ctr">
                    <a:solidFill>
                      <a:srgbClr val="99FF99"/>
                    </a:solidFill>
                  </a:tcPr>
                </a:tc>
                <a:tc>
                  <a:txBody>
                    <a:bodyPr/>
                    <a:lstStyle/>
                    <a:p>
                      <a:pPr algn="ctr"/>
                      <a:r>
                        <a:rPr lang="en-US" sz="1050" dirty="0" smtClean="0"/>
                        <a:t>2016-R1</a:t>
                      </a:r>
                      <a:endParaRPr lang="en-US" sz="1050" dirty="0"/>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$100k-$120k</a:t>
                      </a:r>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Luminant</a:t>
                      </a:r>
                    </a:p>
                  </a:txBody>
                  <a:tcPr marT="45732" marB="45732" anchor="ctr">
                    <a:solidFill>
                      <a:schemeClr val="accent2">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i="0" u="none" strike="noStrike" kern="1200" dirty="0" smtClean="0">
                          <a:solidFill>
                            <a:srgbClr val="000000"/>
                          </a:solidFill>
                          <a:effectLst/>
                          <a:latin typeface="+mn-lt"/>
                          <a:ea typeface="+mn-ea"/>
                          <a:cs typeface="+mn-cs"/>
                        </a:rPr>
                        <a:t>NPRR210</a:t>
                      </a:r>
                      <a:r>
                        <a:rPr lang="en-US" sz="1100" b="0" i="0" u="none" strike="noStrike" kern="1200" dirty="0" smtClean="0">
                          <a:solidFill>
                            <a:srgbClr val="000000"/>
                          </a:solidFill>
                          <a:effectLst/>
                          <a:latin typeface="+mn-lt"/>
                          <a:ea typeface="+mn-ea"/>
                          <a:cs typeface="+mn-cs"/>
                        </a:rPr>
                        <a:t> </a:t>
                      </a:r>
                      <a:r>
                        <a:rPr lang="en-US" sz="1050" b="0" i="0" u="none" strike="noStrike" kern="1200" dirty="0" smtClean="0">
                          <a:solidFill>
                            <a:srgbClr val="000000"/>
                          </a:solidFill>
                          <a:effectLst/>
                          <a:latin typeface="+mn-lt"/>
                          <a:ea typeface="+mn-ea"/>
                          <a:cs typeface="+mn-cs"/>
                        </a:rPr>
                        <a:t>– Wind Forecasting Change</a:t>
                      </a:r>
                      <a:r>
                        <a:rPr lang="en-US" sz="1050" b="0" i="0" u="none" strike="noStrike" kern="1200" baseline="0" dirty="0" smtClean="0">
                          <a:solidFill>
                            <a:srgbClr val="000000"/>
                          </a:solidFill>
                          <a:effectLst/>
                          <a:latin typeface="+mn-lt"/>
                          <a:ea typeface="+mn-ea"/>
                          <a:cs typeface="+mn-cs"/>
                        </a:rPr>
                        <a:t> to P50, Synchronization with PRR841</a:t>
                      </a:r>
                      <a:endParaRPr lang="en-US" sz="1050" b="1" i="0" u="none" strike="noStrike" kern="1200" dirty="0" smtClean="0">
                        <a:solidFill>
                          <a:srgbClr val="000000"/>
                        </a:solidFill>
                        <a:effectLst/>
                        <a:latin typeface="+mn-lt"/>
                        <a:ea typeface="+mn-ea"/>
                        <a:cs typeface="+mn-cs"/>
                      </a:endParaRP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TBD</a:t>
                      </a:r>
                      <a:endParaRPr lang="en-US" sz="1050" b="0" i="0" u="none" strike="noStrike" kern="1200" dirty="0">
                        <a:solidFill>
                          <a:srgbClr val="000000"/>
                        </a:solidFill>
                        <a:effectLst/>
                        <a:latin typeface="+mn-lt"/>
                        <a:ea typeface="+mn-ea"/>
                        <a:cs typeface="+mn-cs"/>
                      </a:endParaRP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$45k-$55k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Morgan Stanley</a:t>
                      </a:r>
                    </a:p>
                  </a:txBody>
                  <a:tcPr marT="45732" marB="45732" anchor="ctr">
                    <a:solidFill>
                      <a:schemeClr val="accent6">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NPRR219</a:t>
                      </a:r>
                      <a:r>
                        <a:rPr lang="en-US" sz="1100" b="0" dirty="0" smtClean="0"/>
                        <a:t> </a:t>
                      </a:r>
                      <a:r>
                        <a:rPr lang="en-US" sz="1050" b="0" dirty="0" smtClean="0"/>
                        <a:t>– </a:t>
                      </a:r>
                      <a:r>
                        <a:rPr lang="en-US" sz="1050" b="0" baseline="0" dirty="0" smtClean="0"/>
                        <a:t>TSPs Must Submit Outages for Resource Owned Equipment and Clarification of Changes in Status of Transmission Element Postings</a:t>
                      </a:r>
                      <a:endParaRPr lang="en-US" sz="1050" b="1" dirty="0" smtClean="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algn="ctr"/>
                      <a:r>
                        <a:rPr lang="en-US" sz="1050" dirty="0" smtClean="0"/>
                        <a:t>2016-R3</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$300k-$400k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solidFill>
                      <a:schemeClr val="accent6">
                        <a:lumMod val="20000"/>
                        <a:lumOff val="80000"/>
                      </a:schemeClr>
                    </a:solidFill>
                  </a:tcPr>
                </a:tc>
              </a:tr>
              <a:tr h="282762">
                <a:tc>
                  <a:txBody>
                    <a:bodyPr/>
                    <a:lstStyle/>
                    <a:p>
                      <a:r>
                        <a:rPr lang="en-US" sz="1100" b="1" dirty="0" smtClean="0"/>
                        <a:t>NPRR256 </a:t>
                      </a:r>
                      <a:r>
                        <a:rPr lang="en-US" sz="1050" dirty="0" smtClean="0"/>
                        <a:t>– Sync w/PRR787, Add Non-Compliance Language to QSE </a:t>
                      </a:r>
                      <a:r>
                        <a:rPr lang="en-US" sz="1050" dirty="0" err="1" smtClean="0"/>
                        <a:t>Perf</a:t>
                      </a:r>
                      <a:r>
                        <a:rPr lang="en-US" sz="1050" dirty="0" smtClean="0"/>
                        <a:t>. Standards</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July 2015</a:t>
                      </a:r>
                    </a:p>
                  </a:txBody>
                  <a:tcPr marT="45732" marB="45732" anchor="ctr">
                    <a:solidFill>
                      <a:srgbClr val="99FF99"/>
                    </a:solidFill>
                  </a:tcPr>
                </a:tc>
                <a:tc>
                  <a:txBody>
                    <a:bodyPr/>
                    <a:lstStyle/>
                    <a:p>
                      <a:pPr algn="ctr"/>
                      <a:r>
                        <a:rPr lang="en-US" sz="1050" b="0" i="0" u="none" strike="noStrike" kern="1200" dirty="0" smtClean="0">
                          <a:solidFill>
                            <a:srgbClr val="000000"/>
                          </a:solidFill>
                          <a:effectLst/>
                          <a:latin typeface="+mn-lt"/>
                          <a:ea typeface="+mn-ea"/>
                          <a:cs typeface="+mn-cs"/>
                        </a:rPr>
                        <a:t>TBD</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$120k-$135k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Luminant</a:t>
                      </a:r>
                    </a:p>
                  </a:txBody>
                  <a:tcPr marT="45732" marB="45732" anchor="ctr">
                    <a:solidFill>
                      <a:schemeClr val="accent6">
                        <a:lumMod val="20000"/>
                        <a:lumOff val="80000"/>
                      </a:schemeClr>
                    </a:solidFill>
                  </a:tcPr>
                </a:tc>
              </a:tr>
              <a:tr h="2827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NPRR419</a:t>
                      </a:r>
                      <a:r>
                        <a:rPr lang="en-US" sz="1100" b="0" dirty="0" smtClean="0"/>
                        <a:t> </a:t>
                      </a:r>
                      <a:r>
                        <a:rPr lang="en-US" sz="1050" b="0" dirty="0" smtClean="0"/>
                        <a:t>– Revise Real-Time Energy Imbalance and RMR Adjustment Charge</a:t>
                      </a:r>
                      <a:endParaRPr lang="en-US" sz="1050" b="1" dirty="0" smtClean="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algn="ctr"/>
                      <a:r>
                        <a:rPr lang="en-US" sz="1050" dirty="0" smtClean="0"/>
                        <a:t>2015-R6</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$25k-$30k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solidFill>
                      <a:schemeClr val="accent6">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NPRR495 </a:t>
                      </a:r>
                      <a:r>
                        <a:rPr lang="en-US" sz="1050" b="0" dirty="0" smtClean="0"/>
                        <a:t>–</a:t>
                      </a:r>
                      <a:r>
                        <a:rPr lang="en-US" sz="1050" b="0" baseline="0" dirty="0" smtClean="0"/>
                        <a:t> Changes to Ancillary Services Capacity Monitor</a:t>
                      </a:r>
                      <a:endParaRPr lang="en-US" sz="1050" b="0" dirty="0" smtClean="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algn="ctr"/>
                      <a:r>
                        <a:rPr lang="en-US" sz="1050" dirty="0" smtClean="0"/>
                        <a:t>2015-R6</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$105k-$125k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MIS User Group</a:t>
                      </a:r>
                    </a:p>
                  </a:txBody>
                  <a:tcPr marT="45732" marB="45732" anchor="ctr">
                    <a:solidFill>
                      <a:schemeClr val="accent6">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latin typeface="+mn-lt"/>
                          <a:ea typeface="+mn-ea"/>
                          <a:cs typeface="+mn-cs"/>
                        </a:rPr>
                        <a:t>NPRR556 </a:t>
                      </a:r>
                      <a:r>
                        <a:rPr lang="en-US" sz="1050" b="0" kern="1200" dirty="0" smtClean="0">
                          <a:solidFill>
                            <a:schemeClr val="tx1"/>
                          </a:solidFill>
                          <a:latin typeface="+mn-lt"/>
                          <a:ea typeface="+mn-ea"/>
                          <a:cs typeface="+mn-cs"/>
                        </a:rPr>
                        <a:t>–</a:t>
                      </a:r>
                      <a:r>
                        <a:rPr lang="en-US" sz="1050" b="0" kern="1200" baseline="0" dirty="0" smtClean="0">
                          <a:solidFill>
                            <a:schemeClr val="tx1"/>
                          </a:solidFill>
                          <a:latin typeface="+mn-lt"/>
                          <a:ea typeface="+mn-ea"/>
                          <a:cs typeface="+mn-cs"/>
                        </a:rPr>
                        <a:t> Resource Adequacy During Transmission Equipment Outage</a:t>
                      </a:r>
                      <a:endParaRPr lang="en-US" sz="1050" b="1" kern="1200" dirty="0" smtClean="0">
                        <a:solidFill>
                          <a:schemeClr val="tx1"/>
                        </a:solidFill>
                        <a:latin typeface="+mn-lt"/>
                        <a:ea typeface="+mn-ea"/>
                        <a:cs typeface="+mn-cs"/>
                      </a:endParaRP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algn="ctr"/>
                      <a:r>
                        <a:rPr lang="en-US" sz="1050" dirty="0" smtClean="0"/>
                        <a:t>2015-R6</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$65k-$95k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Tenaska</a:t>
                      </a:r>
                    </a:p>
                  </a:txBody>
                  <a:tcPr marT="45732" marB="45732" anchor="ctr">
                    <a:solidFill>
                      <a:schemeClr val="accent6">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RRGRR003</a:t>
                      </a:r>
                      <a:r>
                        <a:rPr lang="en-US" sz="1100" b="0" dirty="0" smtClean="0"/>
                        <a:t> </a:t>
                      </a:r>
                      <a:r>
                        <a:rPr lang="en-US" sz="1050" b="0" dirty="0" smtClean="0"/>
                        <a:t>– Modifications to Improve</a:t>
                      </a:r>
                      <a:r>
                        <a:rPr lang="en-US" sz="1050" b="0" baseline="0" dirty="0" smtClean="0"/>
                        <a:t> Wind Forecasting</a:t>
                      </a:r>
                      <a:endParaRPr lang="en-US" sz="1050" b="1" dirty="0" smtClean="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algn="ctr"/>
                      <a:r>
                        <a:rPr lang="en-US" sz="1050" dirty="0" smtClean="0"/>
                        <a:t>2015-R6</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$35k-$50k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solidFill>
                      <a:schemeClr val="accent6">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SCR783</a:t>
                      </a:r>
                      <a:r>
                        <a:rPr lang="en-US" sz="1100" b="0" dirty="0" smtClean="0"/>
                        <a:t> </a:t>
                      </a:r>
                      <a:r>
                        <a:rPr lang="en-US" sz="1050" b="0" dirty="0" smtClean="0"/>
                        <a:t>– Outage Scheduler Enhancements</a:t>
                      </a:r>
                      <a:endParaRPr lang="en-US" sz="1050" b="1" dirty="0" smtClean="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algn="ctr"/>
                      <a:r>
                        <a:rPr lang="en-US" sz="1050" dirty="0" smtClean="0"/>
                        <a:t>2016-R3</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$600k-$800k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solidFill>
                      <a:schemeClr val="accent6">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NPRR515</a:t>
                      </a:r>
                      <a:r>
                        <a:rPr lang="en-US" sz="1100" b="0" dirty="0" smtClean="0"/>
                        <a:t> </a:t>
                      </a:r>
                      <a:r>
                        <a:rPr lang="en-US" sz="1050" b="0" dirty="0" smtClean="0"/>
                        <a:t>– Day-Ahead</a:t>
                      </a:r>
                      <a:r>
                        <a:rPr lang="en-US" sz="1050" b="0" baseline="0" dirty="0" smtClean="0"/>
                        <a:t> Market Self-Commitment of Generation Resources</a:t>
                      </a:r>
                      <a:endParaRPr lang="en-US" sz="1050" b="1" dirty="0" smtClean="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Aug 2015</a:t>
                      </a:r>
                      <a:endParaRPr lang="en-US" sz="1050" b="0" i="0" u="none" strike="noStrike" kern="1200" dirty="0" smtClean="0">
                        <a:solidFill>
                          <a:srgbClr val="000000"/>
                        </a:solidFill>
                        <a:effectLst/>
                        <a:latin typeface="+mn-lt"/>
                        <a:ea typeface="+mn-ea"/>
                        <a:cs typeface="+mn-cs"/>
                      </a:endParaRPr>
                    </a:p>
                  </a:txBody>
                  <a:tcPr marT="45732" marB="45732" anchor="ctr">
                    <a:solidFill>
                      <a:srgbClr val="99FF99"/>
                    </a:solidFill>
                  </a:tcPr>
                </a:tc>
                <a:tc>
                  <a:txBody>
                    <a:bodyPr/>
                    <a:lstStyle/>
                    <a:p>
                      <a:pPr algn="ctr"/>
                      <a:r>
                        <a:rPr lang="en-US" sz="1050" dirty="0" smtClean="0"/>
                        <a:t>2016-R2</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$260k-$285k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NPRR617 </a:t>
                      </a:r>
                      <a:r>
                        <a:rPr lang="en-US" sz="1000" dirty="0" smtClean="0"/>
                        <a:t>– </a:t>
                      </a:r>
                      <a:r>
                        <a:rPr lang="en-US" sz="1050" kern="1200" dirty="0" smtClean="0">
                          <a:solidFill>
                            <a:schemeClr val="tx1"/>
                          </a:solidFill>
                          <a:latin typeface="+mn-lt"/>
                          <a:ea typeface="+mn-ea"/>
                          <a:cs typeface="+mn-cs"/>
                        </a:rPr>
                        <a:t>Energy Offer Flexibility</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Aug 2015</a:t>
                      </a:r>
                    </a:p>
                  </a:txBody>
                  <a:tcPr marT="45732" marB="45732" anchor="ctr">
                    <a:solidFill>
                      <a:srgbClr val="99FF99"/>
                    </a:solidFill>
                  </a:tcPr>
                </a:tc>
                <a:tc>
                  <a:txBody>
                    <a:bodyPr/>
                    <a:lstStyle/>
                    <a:p>
                      <a:pPr algn="ctr"/>
                      <a:r>
                        <a:rPr lang="en-US" sz="1050" dirty="0" smtClean="0"/>
                        <a:t>2016-R1</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$60k-$80k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Calpine</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NPRR620 </a:t>
                      </a:r>
                      <a:r>
                        <a:rPr lang="en-US" sz="1000" dirty="0" smtClean="0"/>
                        <a:t>– </a:t>
                      </a:r>
                      <a:r>
                        <a:rPr lang="en-US" sz="1050" kern="1200" dirty="0" smtClean="0">
                          <a:solidFill>
                            <a:schemeClr val="tx1"/>
                          </a:solidFill>
                          <a:latin typeface="+mn-lt"/>
                          <a:ea typeface="+mn-ea"/>
                          <a:cs typeface="+mn-cs"/>
                        </a:rPr>
                        <a:t>Collateral Requirements for Counter-Parties with No Load or Generation</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Nov 2015</a:t>
                      </a:r>
                    </a:p>
                  </a:txBody>
                  <a:tcPr marT="45732" marB="45732" anchor="ctr">
                    <a:solidFill>
                      <a:srgbClr val="99FF99"/>
                    </a:solidFill>
                  </a:tcPr>
                </a:tc>
                <a:tc>
                  <a:txBody>
                    <a:bodyPr/>
                    <a:lstStyle/>
                    <a:p>
                      <a:pPr algn="ctr"/>
                      <a:r>
                        <a:rPr lang="en-US" sz="1050" dirty="0" smtClean="0"/>
                        <a:t>2016-R2</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$80k-$100k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noFill/>
                  </a:tcPr>
                </a:tc>
              </a:tr>
            </a:tbl>
          </a:graphicData>
        </a:graphic>
      </p:graphicFrame>
      <p:sp>
        <p:nvSpPr>
          <p:cNvPr id="3" name="Rectangle 2"/>
          <p:cNvSpPr/>
          <p:nvPr/>
        </p:nvSpPr>
        <p:spPr>
          <a:xfrm>
            <a:off x="304800" y="5562600"/>
            <a:ext cx="8534400" cy="553998"/>
          </a:xfrm>
          <a:prstGeom prst="rect">
            <a:avLst/>
          </a:prstGeom>
        </p:spPr>
        <p:txBody>
          <a:bodyPr wrap="square">
            <a:spAutoFit/>
          </a:bodyPr>
          <a:lstStyle/>
          <a:p>
            <a:pPr marL="971550" lvl="2" eaLnBrk="1" hangingPunct="1">
              <a:tabLst>
                <a:tab pos="1143000" algn="l"/>
                <a:tab pos="2514600" algn="l"/>
                <a:tab pos="6864350" algn="l"/>
              </a:tabLst>
              <a:defRPr/>
            </a:pPr>
            <a:r>
              <a:rPr lang="en-US" dirty="0" smtClean="0"/>
              <a:t>See Next Slides for </a:t>
            </a:r>
            <a:r>
              <a:rPr lang="en-US" dirty="0" smtClean="0"/>
              <a:t>More </a:t>
            </a:r>
            <a:r>
              <a:rPr lang="en-US" dirty="0"/>
              <a:t>Detailed </a:t>
            </a:r>
            <a:r>
              <a:rPr lang="en-US" dirty="0" smtClean="0"/>
              <a:t>Questions and Comments </a:t>
            </a:r>
            <a:endParaRPr lang="en-US" dirty="0"/>
          </a:p>
          <a:p>
            <a:pPr marL="1714500" lvl="3" indent="-285750" eaLnBrk="1" hangingPunct="1">
              <a:buFont typeface="Arial" panose="020B0604020202020204" pitchFamily="34" charset="0"/>
              <a:buChar char="•"/>
              <a:tabLst>
                <a:tab pos="1143000" algn="l"/>
                <a:tab pos="2514600" algn="l"/>
                <a:tab pos="6864350" algn="l"/>
              </a:tabLst>
              <a:defRPr/>
            </a:pPr>
            <a:r>
              <a:rPr lang="en-US" sz="1400" b="0" dirty="0"/>
              <a:t>Aging Revision Requests where importance/relevance </a:t>
            </a:r>
            <a:r>
              <a:rPr lang="en-US" sz="1400" b="0" dirty="0" smtClean="0"/>
              <a:t>input is requested</a:t>
            </a:r>
            <a:endParaRPr lang="en-US" sz="1400" b="0" dirty="0"/>
          </a:p>
        </p:txBody>
      </p:sp>
    </p:spTree>
    <p:extLst>
      <p:ext uri="{BB962C8B-B14F-4D97-AF65-F5344CB8AC3E}">
        <p14:creationId xmlns:p14="http://schemas.microsoft.com/office/powerpoint/2010/main" val="1199128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1"/>
          <p:cNvSpPr>
            <a:spLocks noGrp="1"/>
          </p:cNvSpPr>
          <p:nvPr>
            <p:ph type="title"/>
          </p:nvPr>
        </p:nvSpPr>
        <p:spPr>
          <a:xfrm>
            <a:off x="152400" y="0"/>
            <a:ext cx="8915400" cy="685800"/>
          </a:xfrm>
        </p:spPr>
        <p:txBody>
          <a:bodyPr/>
          <a:lstStyle/>
          <a:p>
            <a:pPr eaLnBrk="1" hangingPunct="1"/>
            <a:r>
              <a:rPr lang="en-US" sz="1600" dirty="0" smtClean="0"/>
              <a:t>Aging Revision Requests – ERCOT Comments and Requests for Market Input</a:t>
            </a:r>
            <a:endParaRPr lang="en-US" sz="1600" dirty="0" smtClean="0"/>
          </a:p>
        </p:txBody>
      </p:sp>
      <p:graphicFrame>
        <p:nvGraphicFramePr>
          <p:cNvPr id="3" name="Table 2"/>
          <p:cNvGraphicFramePr>
            <a:graphicFrameLocks noGrp="1"/>
          </p:cNvGraphicFramePr>
          <p:nvPr>
            <p:extLst>
              <p:ext uri="{D42A27DB-BD31-4B8C-83A1-F6EECF244321}">
                <p14:modId xmlns:p14="http://schemas.microsoft.com/office/powerpoint/2010/main" val="4228293259"/>
              </p:ext>
            </p:extLst>
          </p:nvPr>
        </p:nvGraphicFramePr>
        <p:xfrm>
          <a:off x="76200" y="914400"/>
          <a:ext cx="8915400" cy="4953000"/>
        </p:xfrm>
        <a:graphic>
          <a:graphicData uri="http://schemas.openxmlformats.org/drawingml/2006/table">
            <a:tbl>
              <a:tblPr>
                <a:tableStyleId>{5C22544A-7EE6-4342-B048-85BDC9FD1C3A}</a:tableStyleId>
              </a:tblPr>
              <a:tblGrid>
                <a:gridCol w="569890"/>
                <a:gridCol w="2047740"/>
                <a:gridCol w="637504"/>
                <a:gridCol w="560231"/>
                <a:gridCol w="598868"/>
                <a:gridCol w="2733541"/>
                <a:gridCol w="1767626"/>
              </a:tblGrid>
              <a:tr h="501147">
                <a:tc>
                  <a:txBody>
                    <a:bodyPr/>
                    <a:lstStyle/>
                    <a:p>
                      <a:pPr algn="ctr" fontAlgn="ctr"/>
                      <a:r>
                        <a:rPr lang="en-US" sz="900" b="1" u="none" strike="noStrike" dirty="0">
                          <a:effectLst/>
                        </a:rPr>
                        <a:t>Item</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Description</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Board Approval Date</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Submitter</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Target PPL Start Date</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Comments / Questions</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ERCOT Opinion</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r>
              <a:tr h="384213">
                <a:tc>
                  <a:txBody>
                    <a:bodyPr/>
                    <a:lstStyle/>
                    <a:p>
                      <a:pPr algn="ctr" fontAlgn="ctr"/>
                      <a:r>
                        <a:rPr lang="en-US" sz="800" u="none" strike="noStrike" dirty="0">
                          <a:effectLst/>
                        </a:rPr>
                        <a:t>NOGRR084</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Daily Grid Operations Summary Report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5/15/2012</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MISUG</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Oct-2015</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Pending NOGRR to revise NOGRR084 language.  ERCOT is the author so an Impact Analysis is in progress.</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Do not start - pending revisions</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668196">
                <a:tc>
                  <a:txBody>
                    <a:bodyPr/>
                    <a:lstStyle/>
                    <a:p>
                      <a:pPr algn="ctr" fontAlgn="ctr"/>
                      <a:r>
                        <a:rPr lang="en-US" sz="800" u="none" strike="noStrike" dirty="0">
                          <a:effectLst/>
                        </a:rPr>
                        <a:t>NPRR181</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FIP Definition Revision</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n/a</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Luminant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TAC tabled the IA in 2011 pending FERC clarification of alignment of gas and electricity days.  WMS reviewed the NPRR in 2014 and voted to continue tabling.  To our knowledge this has not been addressed by FERC. </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smtClean="0">
                          <a:effectLst/>
                        </a:rPr>
                        <a:t>Should this continue to be tabled at TAC or should the language</a:t>
                      </a:r>
                      <a:r>
                        <a:rPr lang="en-US" sz="800" u="none" strike="noStrike" baseline="0" dirty="0" smtClean="0">
                          <a:effectLst/>
                        </a:rPr>
                        <a:t> be removed?  Any future FERC decision could be addressed with a new NPRR.</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835244">
                <a:tc>
                  <a:txBody>
                    <a:bodyPr/>
                    <a:lstStyle/>
                    <a:p>
                      <a:pPr algn="ctr" fontAlgn="ctr"/>
                      <a:r>
                        <a:rPr lang="en-US" sz="800" u="none" strike="noStrike" dirty="0">
                          <a:effectLst/>
                        </a:rPr>
                        <a:t>NPRR210</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Wind Forecasting Change to P50, Sync with PRR841</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6/15/2010</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Morgan Stanley</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Jul-2015</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Language issue, ERCOT can't implement as written.  The P80 forecast required in the NPRR is not available in MMS, which was assumed in the IA.  However it is available in EMS.  If the market wishes to pursue we will ask for an updated IA.  </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Do not start </a:t>
                      </a:r>
                      <a:r>
                        <a:rPr lang="en-US" sz="800" u="none" strike="noStrike" dirty="0" smtClean="0">
                          <a:effectLst/>
                        </a:rPr>
                        <a:t>– market input requested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501147">
                <a:tc>
                  <a:txBody>
                    <a:bodyPr/>
                    <a:lstStyle/>
                    <a:p>
                      <a:pPr algn="ctr" fontAlgn="ctr"/>
                      <a:r>
                        <a:rPr lang="en-US" sz="800" u="none" strike="noStrike" dirty="0">
                          <a:effectLst/>
                        </a:rPr>
                        <a:t>NPRR256</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Sync with PRR787, Add Non-Compliance Language to QSE Performance Standards</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11/16/2010</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Luminant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Jul-2015</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2 </a:t>
                      </a:r>
                      <a:r>
                        <a:rPr lang="en-US" sz="800" u="none" strike="noStrike" dirty="0" smtClean="0">
                          <a:effectLst/>
                        </a:rPr>
                        <a:t>gray boxes </a:t>
                      </a:r>
                      <a:r>
                        <a:rPr lang="en-US" sz="800" u="none" strike="noStrike" dirty="0">
                          <a:effectLst/>
                        </a:rPr>
                        <a:t>still in Protocols:</a:t>
                      </a:r>
                      <a:br>
                        <a:rPr lang="en-US" sz="800" u="none" strike="noStrike" dirty="0">
                          <a:effectLst/>
                        </a:rPr>
                      </a:br>
                      <a:r>
                        <a:rPr lang="en-US" sz="800" u="none" strike="noStrike" dirty="0">
                          <a:effectLst/>
                        </a:rPr>
                        <a:t>  -  8.1.1.4.1 (6) ( c )</a:t>
                      </a:r>
                      <a:br>
                        <a:rPr lang="en-US" sz="800" u="none" strike="noStrike" dirty="0">
                          <a:effectLst/>
                        </a:rPr>
                      </a:br>
                      <a:r>
                        <a:rPr lang="en-US" sz="800" u="none" strike="noStrike" dirty="0">
                          <a:effectLst/>
                        </a:rPr>
                        <a:t>  -  8.1.1.4.1 (7)</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Is this still needed?  </a:t>
                      </a:r>
                      <a:r>
                        <a:rPr lang="en-US" sz="800" u="none" strike="noStrike" dirty="0" smtClean="0">
                          <a:effectLst/>
                        </a:rPr>
                        <a:t>Market input requested.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1227809">
                <a:tc>
                  <a:txBody>
                    <a:bodyPr/>
                    <a:lstStyle/>
                    <a:p>
                      <a:pPr algn="ctr" fontAlgn="ctr"/>
                      <a:r>
                        <a:rPr lang="en-US" sz="800" u="none" strike="noStrike" dirty="0">
                          <a:effectLst/>
                        </a:rPr>
                        <a:t>NPRR272</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Definition and Participation of Quick Start Generation Resources</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11/16/2010</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ERCOT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Jan-2016</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6 </a:t>
                      </a:r>
                      <a:r>
                        <a:rPr lang="en-US" sz="800" u="none" strike="noStrike" dirty="0" smtClean="0">
                          <a:effectLst/>
                        </a:rPr>
                        <a:t>gray boxes </a:t>
                      </a:r>
                      <a:r>
                        <a:rPr lang="en-US" sz="800" u="none" strike="noStrike" dirty="0">
                          <a:effectLst/>
                        </a:rPr>
                        <a:t>still in Protocols:</a:t>
                      </a:r>
                      <a:br>
                        <a:rPr lang="en-US" sz="800" u="none" strike="noStrike" dirty="0">
                          <a:effectLst/>
                        </a:rPr>
                      </a:br>
                      <a:r>
                        <a:rPr lang="en-US" sz="800" u="none" strike="noStrike" dirty="0">
                          <a:effectLst/>
                        </a:rPr>
                        <a:t>  - 3.8.3 (1)</a:t>
                      </a:r>
                      <a:br>
                        <a:rPr lang="en-US" sz="800" u="none" strike="noStrike" dirty="0">
                          <a:effectLst/>
                        </a:rPr>
                      </a:br>
                      <a:r>
                        <a:rPr lang="en-US" sz="800" u="none" strike="noStrike" dirty="0">
                          <a:effectLst/>
                        </a:rPr>
                        <a:t>  - 3.8.3 (2)</a:t>
                      </a:r>
                      <a:br>
                        <a:rPr lang="en-US" sz="800" u="none" strike="noStrike" dirty="0">
                          <a:effectLst/>
                        </a:rPr>
                      </a:br>
                      <a:r>
                        <a:rPr lang="en-US" sz="800" u="none" strike="noStrike" dirty="0">
                          <a:effectLst/>
                        </a:rPr>
                        <a:t>  - 3.8.3 (3)</a:t>
                      </a:r>
                      <a:br>
                        <a:rPr lang="en-US" sz="800" u="none" strike="noStrike" dirty="0">
                          <a:effectLst/>
                        </a:rPr>
                      </a:br>
                      <a:r>
                        <a:rPr lang="en-US" sz="800" u="none" strike="noStrike" dirty="0">
                          <a:effectLst/>
                        </a:rPr>
                        <a:t>  - 3.8.3 (7)</a:t>
                      </a:r>
                      <a:br>
                        <a:rPr lang="en-US" sz="800" u="none" strike="noStrike" dirty="0">
                          <a:effectLst/>
                        </a:rPr>
                      </a:br>
                      <a:r>
                        <a:rPr lang="en-US" sz="800" u="none" strike="noStrike" dirty="0">
                          <a:effectLst/>
                        </a:rPr>
                        <a:t>  - 3.9.1 (5)(b)(</a:t>
                      </a:r>
                      <a:r>
                        <a:rPr lang="en-US" sz="800" u="none" strike="noStrike" dirty="0" err="1">
                          <a:effectLst/>
                        </a:rPr>
                        <a:t>i</a:t>
                      </a:r>
                      <a:r>
                        <a:rPr lang="en-US" sz="800" u="none" strike="noStrike" dirty="0">
                          <a:effectLst/>
                        </a:rPr>
                        <a:t>)( C )</a:t>
                      </a:r>
                      <a:br>
                        <a:rPr lang="en-US" sz="800" u="none" strike="noStrike" dirty="0">
                          <a:effectLst/>
                        </a:rPr>
                      </a:br>
                      <a:r>
                        <a:rPr lang="en-US" sz="800" u="none" strike="noStrike" dirty="0">
                          <a:effectLst/>
                        </a:rPr>
                        <a:t>  - 3.9.1 (5)(b)(</a:t>
                      </a:r>
                      <a:r>
                        <a:rPr lang="en-US" sz="800" u="none" strike="noStrike" dirty="0" err="1">
                          <a:effectLst/>
                        </a:rPr>
                        <a:t>i</a:t>
                      </a:r>
                      <a:r>
                        <a:rPr lang="en-US" sz="800" u="none" strike="noStrike" dirty="0">
                          <a:effectLst/>
                        </a:rPr>
                        <a:t>)(N)</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ERCOT opinion is 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835244">
                <a:tc>
                  <a:txBody>
                    <a:bodyPr/>
                    <a:lstStyle/>
                    <a:p>
                      <a:pPr algn="ctr" fontAlgn="ctr"/>
                      <a:r>
                        <a:rPr lang="en-US" sz="800" u="none" strike="noStrike" dirty="0">
                          <a:effectLst/>
                        </a:rPr>
                        <a:t>NPRR285</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fr-FR" sz="800" u="none" strike="noStrike">
                          <a:effectLst/>
                        </a:rPr>
                        <a:t>Generation Resource Base Point Deviation Charge Corrections</a:t>
                      </a:r>
                      <a:endParaRPr lang="fr-FR"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11/16/2010</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WMS</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TBD</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Section 6.5.7.4 (e) was </a:t>
                      </a:r>
                      <a:r>
                        <a:rPr lang="en-US" sz="800" u="none" strike="noStrike" dirty="0" smtClean="0">
                          <a:effectLst/>
                        </a:rPr>
                        <a:t>inadvertently un-gray-boxed </a:t>
                      </a:r>
                      <a:r>
                        <a:rPr lang="en-US" sz="800" u="none" strike="noStrike" dirty="0">
                          <a:effectLst/>
                        </a:rPr>
                        <a:t>when the first phase of this NPRR was implemented.  This caused it to be missed as part of the second (and final) phase.  The submitter has agreed it is not urgent but would like to see it implemented in 2016.</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Original NPRR was $30k-$40k.  ERCOT is investigating to determine the cost of the remaining deliverable.  No market action requested at this time.</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bl>
          </a:graphicData>
        </a:graphic>
      </p:graphicFrame>
    </p:spTree>
    <p:extLst>
      <p:ext uri="{BB962C8B-B14F-4D97-AF65-F5344CB8AC3E}">
        <p14:creationId xmlns:p14="http://schemas.microsoft.com/office/powerpoint/2010/main" val="3490215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1"/>
          <p:cNvSpPr>
            <a:spLocks noGrp="1"/>
          </p:cNvSpPr>
          <p:nvPr>
            <p:ph type="title"/>
          </p:nvPr>
        </p:nvSpPr>
        <p:spPr>
          <a:xfrm>
            <a:off x="152400" y="0"/>
            <a:ext cx="8915400" cy="685800"/>
          </a:xfrm>
        </p:spPr>
        <p:txBody>
          <a:bodyPr/>
          <a:lstStyle/>
          <a:p>
            <a:pPr eaLnBrk="1" hangingPunct="1"/>
            <a:r>
              <a:rPr lang="en-US" sz="1600" dirty="0"/>
              <a:t>Aging Revision Requests – ERCOT Comments and Requests for Market Input</a:t>
            </a:r>
            <a:endParaRPr lang="en-US" sz="1600" dirty="0" smtClean="0"/>
          </a:p>
        </p:txBody>
      </p:sp>
      <p:graphicFrame>
        <p:nvGraphicFramePr>
          <p:cNvPr id="3" name="Table 2"/>
          <p:cNvGraphicFramePr>
            <a:graphicFrameLocks noGrp="1"/>
          </p:cNvGraphicFramePr>
          <p:nvPr>
            <p:extLst>
              <p:ext uri="{D42A27DB-BD31-4B8C-83A1-F6EECF244321}">
                <p14:modId xmlns:p14="http://schemas.microsoft.com/office/powerpoint/2010/main" val="3258130833"/>
              </p:ext>
            </p:extLst>
          </p:nvPr>
        </p:nvGraphicFramePr>
        <p:xfrm>
          <a:off x="76200" y="914400"/>
          <a:ext cx="8915400" cy="5029200"/>
        </p:xfrm>
        <a:graphic>
          <a:graphicData uri="http://schemas.openxmlformats.org/drawingml/2006/table">
            <a:tbl>
              <a:tblPr>
                <a:tableStyleId>{5C22544A-7EE6-4342-B048-85BDC9FD1C3A}</a:tableStyleId>
              </a:tblPr>
              <a:tblGrid>
                <a:gridCol w="569890"/>
                <a:gridCol w="2047740"/>
                <a:gridCol w="637504"/>
                <a:gridCol w="560231"/>
                <a:gridCol w="598868"/>
                <a:gridCol w="2733541"/>
                <a:gridCol w="1767626"/>
              </a:tblGrid>
              <a:tr h="737086">
                <a:tc>
                  <a:txBody>
                    <a:bodyPr/>
                    <a:lstStyle/>
                    <a:p>
                      <a:pPr algn="ctr" fontAlgn="ctr"/>
                      <a:r>
                        <a:rPr lang="en-US" sz="900" b="1" u="none" strike="noStrike" dirty="0">
                          <a:effectLst/>
                        </a:rPr>
                        <a:t>Item</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Description</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Board Approval Date</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Submitter</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Target PPL Start Date</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Comments / Questions</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ERCOT Opinion</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r>
              <a:tr h="982783">
                <a:tc>
                  <a:txBody>
                    <a:bodyPr/>
                    <a:lstStyle/>
                    <a:p>
                      <a:pPr algn="ctr" fontAlgn="ctr"/>
                      <a:r>
                        <a:rPr lang="en-US" sz="800" u="none" strike="noStrike" dirty="0">
                          <a:effectLst/>
                        </a:rPr>
                        <a:t>NPRR327</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State Estimator Data Redaction Methodology</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4/17/2012</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ERCOT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Oct-2012</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This NPRR has been </a:t>
                      </a:r>
                      <a:r>
                        <a:rPr lang="en-US" sz="800" u="none" strike="noStrike" dirty="0" smtClean="0">
                          <a:effectLst/>
                        </a:rPr>
                        <a:t>“On Hold” </a:t>
                      </a:r>
                      <a:r>
                        <a:rPr lang="en-US" sz="800" u="none" strike="noStrike" dirty="0">
                          <a:effectLst/>
                        </a:rPr>
                        <a:t>for an extended period.  ERCOT </a:t>
                      </a:r>
                      <a:r>
                        <a:rPr lang="en-US" sz="800" u="none" strike="noStrike" dirty="0" smtClean="0">
                          <a:effectLst/>
                        </a:rPr>
                        <a:t>has assessed the effort required to deliver and maintain</a:t>
                      </a:r>
                      <a:r>
                        <a:rPr lang="en-US" sz="800" u="none" strike="noStrike" baseline="0" dirty="0" smtClean="0">
                          <a:effectLst/>
                        </a:rPr>
                        <a:t> this reporting </a:t>
                      </a:r>
                      <a:r>
                        <a:rPr lang="en-US" sz="800" u="none" strike="noStrike" dirty="0" smtClean="0">
                          <a:effectLst/>
                        </a:rPr>
                        <a:t>and wishes</a:t>
                      </a:r>
                      <a:r>
                        <a:rPr lang="en-US" sz="800" u="none" strike="noStrike" baseline="0" dirty="0" smtClean="0">
                          <a:effectLst/>
                        </a:rPr>
                        <a:t> to discuss the value proposition with the market</a:t>
                      </a:r>
                      <a:r>
                        <a:rPr lang="en-US" sz="800" u="none" strike="noStrike" dirty="0" smtClean="0">
                          <a:effectLst/>
                        </a:rPr>
                        <a: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smtClean="0">
                          <a:effectLst/>
                        </a:rPr>
                        <a:t>Request market</a:t>
                      </a:r>
                      <a:r>
                        <a:rPr lang="en-US" sz="800" u="none" strike="noStrike" baseline="0" dirty="0" smtClean="0">
                          <a:effectLst/>
                        </a:rPr>
                        <a:t> input on value proposition</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491390">
                <a:tc>
                  <a:txBody>
                    <a:bodyPr/>
                    <a:lstStyle/>
                    <a:p>
                      <a:pPr algn="ctr" fontAlgn="ctr"/>
                      <a:r>
                        <a:rPr lang="en-US" sz="800" u="none" strike="noStrike" dirty="0">
                          <a:effectLst/>
                        </a:rPr>
                        <a:t>NPRR455</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CRR Shift Factors Report</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7/17/2012</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MISUG</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High cost item - market has asked that ERCOT not proceed until cost can be reduced considerably</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Do not start - pending efficiencies with other efforts</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737086">
                <a:tc>
                  <a:txBody>
                    <a:bodyPr/>
                    <a:lstStyle/>
                    <a:p>
                      <a:pPr algn="ctr" fontAlgn="ctr"/>
                      <a:r>
                        <a:rPr lang="en-US" sz="800" u="none" strike="noStrike" dirty="0">
                          <a:effectLst/>
                        </a:rPr>
                        <a:t>NPRR484</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Revisions to Congestion Revenue Rights Credit Calculations and Payments - Phase 1b / 2</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3/19/2013</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Luminant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smtClean="0">
                          <a:effectLst/>
                        </a:rPr>
                        <a:t>May-2015</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Only Phases 1b and 2 remain - ERCOT would like to work with the market to provide clarifications to the NPRR language.</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Do not start - </a:t>
                      </a:r>
                      <a:r>
                        <a:rPr lang="en-US" sz="800" u="none" strike="noStrike" dirty="0" smtClean="0">
                          <a:effectLst/>
                        </a:rPr>
                        <a:t>market input requested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737086">
                <a:tc>
                  <a:txBody>
                    <a:bodyPr/>
                    <a:lstStyle/>
                    <a:p>
                      <a:pPr algn="ctr" fontAlgn="ctr"/>
                      <a:r>
                        <a:rPr lang="en-US" sz="800" u="none" strike="noStrike" dirty="0">
                          <a:effectLst/>
                        </a:rPr>
                        <a:t>NPRR493</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Half-Hour RUC Clawback</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3/19/2013</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GDF Suez</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TBD</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Not sure if still needed given other market changes that have been implemented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Do not start - </a:t>
                      </a:r>
                      <a:r>
                        <a:rPr lang="en-US" sz="800" u="none" strike="noStrike" dirty="0" smtClean="0">
                          <a:effectLst/>
                        </a:rPr>
                        <a:t>market input requested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567438">
                <a:tc>
                  <a:txBody>
                    <a:bodyPr/>
                    <a:lstStyle/>
                    <a:p>
                      <a:pPr algn="ctr" fontAlgn="ctr"/>
                      <a:r>
                        <a:rPr lang="en-US" sz="800" u="none" strike="noStrike" dirty="0">
                          <a:effectLst/>
                        </a:rPr>
                        <a:t>NPRR515</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Day-Ahead Market Self-Commitment of Generation Resources</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7/16/2013</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ERCOT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Aug-2015</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Consider pushing to </a:t>
                      </a:r>
                      <a:r>
                        <a:rPr lang="en-US" sz="800" u="none" strike="noStrike" dirty="0" smtClean="0">
                          <a:effectLst/>
                        </a:rPr>
                        <a:t>2016</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smtClean="0">
                          <a:effectLst/>
                        </a:rPr>
                        <a:t>Request market</a:t>
                      </a:r>
                      <a:r>
                        <a:rPr lang="en-US" sz="800" u="none" strike="noStrike" baseline="0" dirty="0" smtClean="0">
                          <a:effectLst/>
                        </a:rPr>
                        <a:t> input on value given 2015 </a:t>
                      </a:r>
                      <a:r>
                        <a:rPr lang="en-US" sz="800" u="none" strike="noStrike" dirty="0" smtClean="0">
                          <a:effectLst/>
                        </a:rPr>
                        <a:t>budget constraints</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386624">
                <a:tc>
                  <a:txBody>
                    <a:bodyPr/>
                    <a:lstStyle/>
                    <a:p>
                      <a:pPr algn="ctr" fontAlgn="ctr"/>
                      <a:r>
                        <a:rPr lang="en-US" sz="800" u="none" strike="noStrike" dirty="0">
                          <a:effectLst/>
                        </a:rPr>
                        <a:t>NPRR664</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Index Fuel Price</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12/9/2014</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RCWG</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TAC asked that ERCOT not proceed until further notice</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Do not start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389707">
                <a:tc>
                  <a:txBody>
                    <a:bodyPr/>
                    <a:lstStyle/>
                    <a:p>
                      <a:pPr marL="0" algn="ctr" defTabSz="914400" rtl="0" eaLnBrk="1" fontAlgn="ctr" latinLnBrk="0" hangingPunct="1"/>
                      <a:r>
                        <a:rPr lang="en-US" sz="800" u="none" strike="noStrike" kern="1200" dirty="0" smtClean="0">
                          <a:solidFill>
                            <a:schemeClr val="dk1"/>
                          </a:solidFill>
                          <a:effectLst/>
                          <a:latin typeface="+mn-lt"/>
                          <a:ea typeface="+mn-ea"/>
                          <a:cs typeface="+mn-cs"/>
                        </a:rPr>
                        <a:t>OS-14</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0" algn="l" defTabSz="914400" rtl="0" eaLnBrk="1" fontAlgn="ctr" latinLnBrk="0" hangingPunct="1"/>
                      <a:r>
                        <a:rPr lang="en-US" sz="800" u="none" strike="noStrike" kern="1200" dirty="0" smtClean="0">
                          <a:solidFill>
                            <a:schemeClr val="dk1"/>
                          </a:solidFill>
                          <a:effectLst/>
                          <a:latin typeface="+mn-lt"/>
                          <a:ea typeface="+mn-ea"/>
                          <a:cs typeface="+mn-cs"/>
                        </a:rPr>
                        <a:t>Outage Scheduler</a:t>
                      </a:r>
                      <a:r>
                        <a:rPr lang="en-US" sz="800" u="none" strike="noStrike" kern="1200" baseline="0" dirty="0" smtClean="0">
                          <a:solidFill>
                            <a:schemeClr val="dk1"/>
                          </a:solidFill>
                          <a:effectLst/>
                          <a:latin typeface="+mn-lt"/>
                          <a:ea typeface="+mn-ea"/>
                          <a:cs typeface="+mn-cs"/>
                        </a:rPr>
                        <a:t> Reporting Change</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0" algn="ctr" defTabSz="914400" rtl="0" eaLnBrk="1" fontAlgn="ctr" latinLnBrk="0" hangingPunct="1"/>
                      <a:r>
                        <a:rPr lang="en-US" sz="800" u="none" strike="noStrike" kern="1200" dirty="0" smtClean="0">
                          <a:solidFill>
                            <a:schemeClr val="dk1"/>
                          </a:solidFill>
                          <a:effectLst/>
                          <a:latin typeface="+mn-lt"/>
                          <a:ea typeface="+mn-ea"/>
                          <a:cs typeface="+mn-cs"/>
                        </a:rPr>
                        <a:t>N/A</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0" algn="ctr" defTabSz="914400" rtl="0" eaLnBrk="1" fontAlgn="ctr" latinLnBrk="0" hangingPunct="1"/>
                      <a:r>
                        <a:rPr lang="en-US" sz="800" u="none" strike="noStrike" kern="1200" dirty="0" smtClean="0">
                          <a:solidFill>
                            <a:schemeClr val="dk1"/>
                          </a:solidFill>
                          <a:effectLst/>
                          <a:latin typeface="+mn-lt"/>
                          <a:ea typeface="+mn-ea"/>
                          <a:cs typeface="+mn-cs"/>
                        </a:rPr>
                        <a:t>N/A</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0" algn="ctr" defTabSz="914400" rtl="0" eaLnBrk="1" fontAlgn="ctr" latinLnBrk="0" hangingPunct="1"/>
                      <a:r>
                        <a:rPr lang="en-US" sz="800" u="none" strike="noStrike" kern="1200" dirty="0" smtClean="0">
                          <a:solidFill>
                            <a:schemeClr val="dk1"/>
                          </a:solidFill>
                          <a:effectLst/>
                          <a:latin typeface="+mn-lt"/>
                          <a:ea typeface="+mn-ea"/>
                          <a:cs typeface="+mn-cs"/>
                        </a:rPr>
                        <a:t>TBD</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0" algn="l" defTabSz="914400" rtl="0" eaLnBrk="1" fontAlgn="ctr" latinLnBrk="0" hangingPunct="1"/>
                      <a:r>
                        <a:rPr lang="en-US" sz="800" u="none" strike="noStrike" kern="1200" dirty="0" smtClean="0">
                          <a:solidFill>
                            <a:schemeClr val="dk1"/>
                          </a:solidFill>
                          <a:effectLst/>
                          <a:latin typeface="+mn-lt"/>
                          <a:ea typeface="+mn-ea"/>
                          <a:cs typeface="+mn-cs"/>
                        </a:rPr>
                        <a:t>Add to reporting autotransformers with high side or low side breakers and open and single-ended transmission lines.</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0" algn="l" defTabSz="914400" rtl="0" eaLnBrk="1" fontAlgn="ctr" latinLnBrk="0" hangingPunct="1"/>
                      <a:r>
                        <a:rPr lang="en-US" sz="800" u="none" strike="noStrike" kern="1200" dirty="0" smtClean="0">
                          <a:solidFill>
                            <a:schemeClr val="dk1"/>
                          </a:solidFill>
                          <a:effectLst/>
                          <a:latin typeface="+mn-lt"/>
                          <a:ea typeface="+mn-ea"/>
                          <a:cs typeface="+mn-cs"/>
                        </a:rPr>
                        <a:t>Due to estimated cost, ERCOT requests the market submit an SCR if this is still needed</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bl>
          </a:graphicData>
        </a:graphic>
      </p:graphicFrame>
    </p:spTree>
    <p:extLst>
      <p:ext uri="{BB962C8B-B14F-4D97-AF65-F5344CB8AC3E}">
        <p14:creationId xmlns:p14="http://schemas.microsoft.com/office/powerpoint/2010/main" val="26921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60801</TotalTime>
  <Words>911</Words>
  <Application>Microsoft Office PowerPoint</Application>
  <PresentationFormat>On-screen Show (4:3)</PresentationFormat>
  <Paragraphs>187</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Custom Design</vt:lpstr>
      <vt:lpstr>PowerPoint Presentation</vt:lpstr>
      <vt:lpstr>Approved Revision Requests “Not Started” – Planned to Start in Future Months</vt:lpstr>
      <vt:lpstr>Aging Revision Requests – ERCOT Comments and Requests for Market Input</vt:lpstr>
      <vt:lpstr>Aging Revision Requests – ERCOT Comments and Requests for Market Input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Anderson, Troy</dc:creator>
  <cp:lastModifiedBy>Anderson, Troy</cp:lastModifiedBy>
  <cp:revision>1448</cp:revision>
  <cp:lastPrinted>2014-10-08T13:10:42Z</cp:lastPrinted>
  <dcterms:created xsi:type="dcterms:W3CDTF">2005-04-21T14:28:35Z</dcterms:created>
  <dcterms:modified xsi:type="dcterms:W3CDTF">2015-05-13T19:34:07Z</dcterms:modified>
</cp:coreProperties>
</file>