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3"/>
  </p:notesMasterIdLst>
  <p:handoutMasterIdLst>
    <p:handoutMasterId r:id="rId14"/>
  </p:handoutMasterIdLst>
  <p:sldIdLst>
    <p:sldId id="267" r:id="rId6"/>
    <p:sldId id="316" r:id="rId7"/>
    <p:sldId id="317" r:id="rId8"/>
    <p:sldId id="318" r:id="rId9"/>
    <p:sldId id="320" r:id="rId10"/>
    <p:sldId id="319" r:id="rId11"/>
    <p:sldId id="312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80" d="100"/>
          <a:sy n="80" d="100"/>
        </p:scale>
        <p:origin x="-522" y="-156"/>
      </p:cViewPr>
      <p:guideLst>
        <p:guide orient="horz" pos="4032"/>
        <p:guide orient="horz" pos="544"/>
        <p:guide orient="horz" pos="989"/>
        <p:guide pos="1272"/>
        <p:guide pos="353"/>
        <p:guide pos="396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4551403"/>
            <a:chOff x="603250" y="546100"/>
            <a:chExt cx="7727950" cy="4551403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Credit Protocols Clarifications and Corrections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Mark </a:t>
              </a:r>
              <a:r>
                <a:rPr lang="en-US" b="1" dirty="0"/>
                <a:t>Ruane</a:t>
              </a:r>
            </a:p>
            <a:p>
              <a:r>
                <a:rPr lang="en-US" dirty="0" smtClean="0"/>
                <a:t>Director Settlements, Retail and Credit</a:t>
              </a:r>
            </a:p>
            <a:p>
              <a:endParaRPr lang="en-US" dirty="0" smtClean="0"/>
            </a:p>
            <a:p>
              <a:r>
                <a:rPr lang="en-US" dirty="0" smtClean="0"/>
                <a:t>CWG / MCWG</a:t>
              </a:r>
            </a:p>
            <a:p>
              <a:r>
                <a:rPr lang="en-US" dirty="0" smtClean="0"/>
                <a:t>May 20, 2015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ERCOT staff have reviewed credit Protocols and identified a number of items for correction/clarification.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93821"/>
              </p:ext>
            </p:extLst>
          </p:nvPr>
        </p:nvGraphicFramePr>
        <p:xfrm>
          <a:off x="571500" y="1909285"/>
          <a:ext cx="7717476" cy="3148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555"/>
                <a:gridCol w="3930732"/>
                <a:gridCol w="2363189"/>
              </a:tblGrid>
              <a:tr h="5016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Ref.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Rationale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CRRA flag for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CRR activity other than FCE deleted.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CRRA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flag was temporary pending finalization of CFTC rules.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Apply SAF to DARTNET in MCE calculation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As-built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alignment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DARTNET is defined as the absolute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value of net DAM clearings.  The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function is applied to DARTNET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As-built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alignment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“Calendar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days” changed to “Operating Days” and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subscript changed to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 consistency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Move Potential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Uplift (PUL) from EAL to TPE calculation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PUL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is only computed at the Counter-Party level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(cont.)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17834"/>
              </p:ext>
            </p:extLst>
          </p:nvPr>
        </p:nvGraphicFramePr>
        <p:xfrm>
          <a:off x="571500" y="1570038"/>
          <a:ext cx="7717476" cy="3652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181"/>
                <a:gridCol w="3895106"/>
                <a:gridCol w="2363189"/>
              </a:tblGrid>
              <a:tr h="5016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Ref.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Rationale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16.11.4.2(1)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Delete “until ERCOT issues the first Invoice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the Counter-Party.  After ERCOT issues the first Invoice, it shall calculate credit exposure based on the Counter-Party’s EAL.”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 language 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use of the IEL is contradictory.  This aims to eliminate the contradiction.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 “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IELq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during the first 40-day period” to “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IELq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during the first 40-day period beginning on the date that the Counter-Party commences activity in ERCOT markets”.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Simplify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EAL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equation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by grouping terms.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Simplification.  Previously suggested at CWG/MCWG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Simplify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EAL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formula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by eliminating terms that evaluate to zero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Simplification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Throughout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 “Real Time” to “Real-Time”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consistency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5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(cont.)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57980"/>
              </p:ext>
            </p:extLst>
          </p:nvPr>
        </p:nvGraphicFramePr>
        <p:xfrm>
          <a:off x="571500" y="1570038"/>
          <a:ext cx="7717476" cy="301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181"/>
                <a:gridCol w="3895106"/>
                <a:gridCol w="2363189"/>
              </a:tblGrid>
              <a:tr h="5016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Ref.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Rationale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Provide definitions for components of Outstanding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Unpaid Transactions (OUT) calculation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Transparency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Correct M1b =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(B, (2 + Max(1,(u+1)/2))*(1-DF)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) to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M1b = </a:t>
                      </a:r>
                      <a:r>
                        <a:rPr lang="en-US" sz="1200" b="1" u="sng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(B, (2 + Max(1,(u+1)/2))*(1-DF)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Correction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M1 parameters in a table specifying current change control process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Simplification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and transparency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“CRR Owner” to “CRR Account Holder”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 consistency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 CRRAH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subscript from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 consistency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7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(cont.)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54151"/>
              </p:ext>
            </p:extLst>
          </p:nvPr>
        </p:nvGraphicFramePr>
        <p:xfrm>
          <a:off x="571500" y="1570038"/>
          <a:ext cx="7717476" cy="297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181"/>
                <a:gridCol w="3895106"/>
                <a:gridCol w="2363189"/>
              </a:tblGrid>
              <a:tr h="5016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Ref.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Rationale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16.11.4.7(2)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Pending implementation of NPRR484 Phase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1b (deferred invoicing), delete:</a:t>
                      </a:r>
                    </a:p>
                    <a:p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en-US" sz="1200" dirty="0" smtClean="0"/>
                        <a:t>ERCOT shall post once each Business Day on the MIS Certified Area each active Counter-Party’s credit monitoring and management related reports or extracts as listed below;</a:t>
                      </a:r>
                      <a:r>
                        <a:rPr lang="en-US" sz="1200" b="0" dirty="0" smtClean="0"/>
                        <a:t> however, these reports may not be posted if system limitations are prohibitive or if the Counter-Party has no active CRR ownership.</a:t>
                      </a:r>
                    </a:p>
                    <a:p>
                      <a:pPr lvl="1"/>
                      <a:r>
                        <a:rPr lang="en-US" sz="1200" b="0" dirty="0" smtClean="0"/>
                        <a:t>(a)	Future Credit Exposure for CRR PTP Obligations (FCEOBL) Detail Report; and</a:t>
                      </a:r>
                    </a:p>
                    <a:p>
                      <a:pPr lvl="1"/>
                      <a:r>
                        <a:rPr lang="en-US" sz="1200" b="0" dirty="0" smtClean="0"/>
                        <a:t>(b)	Future Credit Exposure for CRR PTP Options (FCEOPT) Detail Report.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Language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should no longer be necessary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addition, other changes may be considered, including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Revising order of TPE 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Breaking out MCE into a separate sub-section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“Parameterizing” and providing change control process for additional variables used in IEL, URTA,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Where feasible, replacing verbiage with formulas</a:t>
            </a:r>
          </a:p>
        </p:txBody>
      </p:sp>
    </p:spTree>
    <p:extLst>
      <p:ext uri="{BB962C8B-B14F-4D97-AF65-F5344CB8AC3E}">
        <p14:creationId xmlns:p14="http://schemas.microsoft.com/office/powerpoint/2010/main" val="4297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5894F7-4D7A-4D8F-A591-B84DC218AF70}">
  <ds:schemaRefs>
    <ds:schemaRef ds:uri="http://schemas.microsoft.com/office/2006/documentManagement/types"/>
    <ds:schemaRef ds:uri="http://www.w3.org/XML/1998/namespace"/>
    <ds:schemaRef ds:uri="http://purl.org/dc/terms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24568</TotalTime>
  <Words>533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330</cp:revision>
  <cp:lastPrinted>2014-07-21T20:53:41Z</cp:lastPrinted>
  <dcterms:created xsi:type="dcterms:W3CDTF">2010-04-12T23:12:02Z</dcterms:created>
  <dcterms:modified xsi:type="dcterms:W3CDTF">2015-05-12T20:52:26Z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