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67" r:id="rId5"/>
  </p:sldMasterIdLst>
  <p:notesMasterIdLst>
    <p:notesMasterId r:id="rId12"/>
  </p:notesMasterIdLst>
  <p:handoutMasterIdLst>
    <p:handoutMasterId r:id="rId13"/>
  </p:handoutMasterIdLst>
  <p:sldIdLst>
    <p:sldId id="267" r:id="rId6"/>
    <p:sldId id="314" r:id="rId7"/>
    <p:sldId id="316" r:id="rId8"/>
    <p:sldId id="318" r:id="rId9"/>
    <p:sldId id="315" r:id="rId10"/>
    <p:sldId id="312" r:id="rId11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uane, Mark" initials="M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D1E2"/>
    <a:srgbClr val="C4E3E1"/>
    <a:srgbClr val="005386"/>
    <a:srgbClr val="55BAB7"/>
    <a:srgbClr val="00385E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1" autoAdjust="0"/>
    <p:restoredTop sz="94595" autoAdjust="0"/>
  </p:normalViewPr>
  <p:slideViewPr>
    <p:cSldViewPr snapToGrid="0" snapToObjects="1">
      <p:cViewPr>
        <p:scale>
          <a:sx n="80" d="100"/>
          <a:sy n="80" d="100"/>
        </p:scale>
        <p:origin x="-2436" y="-114"/>
      </p:cViewPr>
      <p:guideLst>
        <p:guide orient="horz" pos="4032"/>
        <p:guide orient="horz" pos="544"/>
        <p:guide orient="horz" pos="1168"/>
        <p:guide pos="2888"/>
        <p:guide pos="323"/>
        <p:guide pos="953"/>
        <p:guide pos="481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 showGuides="1">
      <p:cViewPr varScale="1">
        <p:scale>
          <a:sx n="78" d="100"/>
          <a:sy n="78" d="100"/>
        </p:scale>
        <p:origin x="-2034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5/13/2015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5/13/2015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47625" y="0"/>
            <a:ext cx="923925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3" name="Picture 12"/>
          <p:cNvPicPr>
            <a:picLocks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pic>
        <p:nvPicPr>
          <p:cNvPr id="9" name="Picture 8" descr="ERCOT cmyk-01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6024691"/>
            <a:ext cx="817615" cy="34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7" r:id="rId1"/>
    <p:sldLayoutId id="2147493458" r:id="rId2"/>
    <p:sldLayoutId id="2147493459" r:id="rId3"/>
    <p:sldLayoutId id="2147493460" r:id="rId4"/>
    <p:sldLayoutId id="2147493461" r:id="rId5"/>
    <p:sldLayoutId id="2147493462" r:id="rId6"/>
    <p:sldLayoutId id="2147493463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13"/>
          <p:cNvGrpSpPr>
            <a:grpSpLocks/>
          </p:cNvGrpSpPr>
          <p:nvPr/>
        </p:nvGrpSpPr>
        <p:grpSpPr bwMode="auto">
          <a:xfrm>
            <a:off x="603250" y="1498600"/>
            <a:ext cx="6470650" cy="1319213"/>
            <a:chOff x="603250" y="546100"/>
            <a:chExt cx="6470650" cy="1319323"/>
          </a:xfrm>
        </p:grpSpPr>
        <p:pic>
          <p:nvPicPr>
            <p:cNvPr id="4099" name="Picture 8" descr="ERCOT cmyk-0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3250" y="546100"/>
              <a:ext cx="2457704" cy="1041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3" name="Straight Connector 12"/>
            <p:cNvCxnSpPr/>
            <p:nvPr/>
          </p:nvCxnSpPr>
          <p:spPr>
            <a:xfrm flipV="1">
              <a:off x="787400" y="1852722"/>
              <a:ext cx="6286500" cy="12701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/>
          <p:cNvGrpSpPr/>
          <p:nvPr/>
        </p:nvGrpSpPr>
        <p:grpSpPr>
          <a:xfrm>
            <a:off x="603250" y="1498064"/>
            <a:ext cx="7727950" cy="4120516"/>
            <a:chOff x="603250" y="546100"/>
            <a:chExt cx="7727950" cy="4120516"/>
          </a:xfrm>
        </p:grpSpPr>
        <p:pic>
          <p:nvPicPr>
            <p:cNvPr id="7" name="Picture 6" descr="ERCOT cmyk-0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250" y="546100"/>
              <a:ext cx="2457704" cy="10414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787400" y="1865849"/>
              <a:ext cx="7543800" cy="2800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NPRR 484/554 Phase 2</a:t>
              </a:r>
              <a:endParaRPr lang="en-US" sz="2000" dirty="0" smtClean="0"/>
            </a:p>
            <a:p>
              <a:endParaRPr lang="en-US" sz="2000" dirty="0" smtClean="0"/>
            </a:p>
            <a:p>
              <a:endParaRPr lang="en-US" sz="2000" dirty="0" smtClean="0"/>
            </a:p>
            <a:p>
              <a:pPr>
                <a:tabLst>
                  <a:tab pos="5257800" algn="l"/>
                </a:tabLst>
              </a:pPr>
              <a:r>
                <a:rPr lang="en-US" b="1" dirty="0" smtClean="0"/>
                <a:t>Suresh Pabbisetty, ERP, CQF, CSQA</a:t>
              </a:r>
            </a:p>
            <a:p>
              <a:pPr>
                <a:tabLst>
                  <a:tab pos="5257800" algn="l"/>
                </a:tabLst>
              </a:pPr>
              <a:r>
                <a:rPr lang="en-US" b="1" dirty="0" smtClean="0"/>
                <a:t>Lead Technical Analyst, Credit</a:t>
              </a:r>
            </a:p>
            <a:p>
              <a:endParaRPr lang="en-US" dirty="0" smtClean="0"/>
            </a:p>
            <a:p>
              <a:r>
                <a:rPr lang="en-US" dirty="0" smtClean="0"/>
                <a:t>CWG / MCWG</a:t>
              </a:r>
            </a:p>
            <a:p>
              <a:r>
                <a:rPr lang="en-US" dirty="0" smtClean="0"/>
                <a:t>May 20, 2015</a:t>
              </a:r>
            </a:p>
            <a:p>
              <a:r>
                <a:rPr lang="en-US" dirty="0"/>
                <a:t>ERCOT </a:t>
              </a:r>
              <a:r>
                <a:rPr lang="en-US" dirty="0" smtClean="0"/>
                <a:t>Public</a:t>
              </a:r>
              <a:endParaRPr lang="en-US" dirty="0"/>
            </a:p>
          </p:txBody>
        </p:sp>
        <p:cxnSp>
          <p:nvCxnSpPr>
            <p:cNvPr id="9" name="Straight Connector 8"/>
            <p:cNvCxnSpPr/>
            <p:nvPr/>
          </p:nvCxnSpPr>
          <p:spPr>
            <a:xfrm flipV="1">
              <a:off x="787400" y="1852613"/>
              <a:ext cx="6286500" cy="1270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571500" y="12700"/>
            <a:ext cx="7627991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dirty="0" smtClean="0"/>
              <a:t>NPRR 484/554 Phase 2 - Issues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3290" y="6046466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50" dirty="0" smtClean="0"/>
          </a:p>
          <a:p>
            <a:pPr algn="l"/>
            <a:r>
              <a:rPr lang="en-US" sz="1050" dirty="0" smtClean="0"/>
              <a:t>ERCOT</a:t>
            </a:r>
            <a:r>
              <a:rPr lang="en-US" sz="1050" baseline="0" dirty="0" smtClean="0"/>
              <a:t> Public</a:t>
            </a:r>
            <a:endParaRPr lang="en-US" sz="1050" dirty="0"/>
          </a:p>
        </p:txBody>
      </p:sp>
      <p:sp>
        <p:nvSpPr>
          <p:cNvPr id="8" name="Rectangle 7"/>
          <p:cNvSpPr/>
          <p:nvPr/>
        </p:nvSpPr>
        <p:spPr>
          <a:xfrm>
            <a:off x="495300" y="873496"/>
            <a:ext cx="80391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As ERCOT reviews NPRR Phase 1b and Phase 2 for project initiation, it has identified some issues that may need further clarifications.</a:t>
            </a:r>
          </a:p>
          <a:p>
            <a:pPr marL="457200" lvl="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000" dirty="0" smtClean="0"/>
              <a:t>Methodology </a:t>
            </a:r>
            <a:r>
              <a:rPr lang="en-US" sz="2000" dirty="0"/>
              <a:t>to account for deferred payment of CRR Awards for future </a:t>
            </a:r>
            <a:r>
              <a:rPr lang="en-US" sz="2000" dirty="0" smtClean="0"/>
              <a:t>period</a:t>
            </a:r>
            <a:endParaRPr lang="en-US" sz="2000" dirty="0"/>
          </a:p>
          <a:p>
            <a:pPr marL="457200" lvl="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000" dirty="0"/>
              <a:t>Mechanism </a:t>
            </a:r>
            <a:r>
              <a:rPr lang="en-US" sz="2000" dirty="0" smtClean="0"/>
              <a:t>for prepayment of deferred auction invoices</a:t>
            </a:r>
            <a:endParaRPr lang="en-US" sz="2000" dirty="0"/>
          </a:p>
          <a:p>
            <a:pPr marL="457200" lvl="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000" dirty="0" smtClean="0"/>
              <a:t>Accounting </a:t>
            </a:r>
            <a:r>
              <a:rPr lang="en-US" sz="2000" dirty="0"/>
              <a:t>and </a:t>
            </a:r>
            <a:r>
              <a:rPr lang="en-US" sz="2000" dirty="0" smtClean="0"/>
              <a:t>payment of </a:t>
            </a:r>
            <a:r>
              <a:rPr lang="en-US" sz="2000" dirty="0"/>
              <a:t>unpaid CRRs when </a:t>
            </a:r>
            <a:r>
              <a:rPr lang="en-US" sz="2000" dirty="0" smtClean="0"/>
              <a:t>a Counter-Party </a:t>
            </a:r>
            <a:r>
              <a:rPr lang="en-US" sz="2000" dirty="0"/>
              <a:t>leaves the market voluntarily or by </a:t>
            </a:r>
            <a:r>
              <a:rPr lang="en-US" sz="2000" dirty="0" smtClean="0"/>
              <a:t>default</a:t>
            </a:r>
            <a:endParaRPr lang="en-US" sz="2000" dirty="0"/>
          </a:p>
          <a:p>
            <a:pPr marL="457200" lvl="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000" dirty="0" smtClean="0"/>
              <a:t>Timing impact for CRR awards </a:t>
            </a:r>
            <a:r>
              <a:rPr lang="en-US" sz="2000" dirty="0"/>
              <a:t>acquired by a </a:t>
            </a:r>
            <a:r>
              <a:rPr lang="en-US" sz="2000" dirty="0" smtClean="0"/>
              <a:t>Counter-Party pre-484 Phase </a:t>
            </a:r>
            <a:r>
              <a:rPr lang="en-US" sz="2000" dirty="0"/>
              <a:t>II </a:t>
            </a:r>
            <a:r>
              <a:rPr lang="en-US" sz="2000" dirty="0" smtClean="0"/>
              <a:t>implementation Long </a:t>
            </a:r>
            <a:r>
              <a:rPr lang="en-US" sz="2000" dirty="0"/>
              <a:t>Term Sequence </a:t>
            </a:r>
            <a:r>
              <a:rPr lang="en-US" sz="2000" dirty="0" smtClean="0"/>
              <a:t>Auctions </a:t>
            </a:r>
            <a:r>
              <a:rPr lang="en-US" sz="2000" dirty="0"/>
              <a:t>and sold in subsequent (post 484 </a:t>
            </a:r>
            <a:r>
              <a:rPr lang="en-US" sz="2000" dirty="0" smtClean="0"/>
              <a:t>Phase </a:t>
            </a:r>
            <a:r>
              <a:rPr lang="en-US" sz="2000" dirty="0"/>
              <a:t>II implementation) </a:t>
            </a:r>
            <a:r>
              <a:rPr lang="en-US" sz="2000" dirty="0" smtClean="0"/>
              <a:t>auctions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8876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571500" y="12700"/>
            <a:ext cx="7627991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dirty="0"/>
              <a:t>NPRR 484/554 Phase </a:t>
            </a:r>
            <a:r>
              <a:rPr lang="en-US" dirty="0" smtClean="0"/>
              <a:t>2 – Potential Solution (partial)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3290" y="6046466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50" dirty="0" smtClean="0"/>
          </a:p>
          <a:p>
            <a:pPr algn="l"/>
            <a:r>
              <a:rPr lang="en-US" sz="1050" dirty="0" smtClean="0"/>
              <a:t>ERCOT</a:t>
            </a:r>
            <a:r>
              <a:rPr lang="en-US" sz="1050" baseline="0" dirty="0" smtClean="0"/>
              <a:t> Public</a:t>
            </a:r>
            <a:endParaRPr lang="en-US" sz="1050" dirty="0"/>
          </a:p>
        </p:txBody>
      </p:sp>
      <p:sp>
        <p:nvSpPr>
          <p:cNvPr id="8" name="Rectangle 7"/>
          <p:cNvSpPr/>
          <p:nvPr/>
        </p:nvSpPr>
        <p:spPr>
          <a:xfrm>
            <a:off x="495300" y="873496"/>
            <a:ext cx="8039100" cy="5955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2000" dirty="0" smtClean="0"/>
              <a:t>Potential solution to address issues 1-3 in the previous slide: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For </a:t>
            </a:r>
            <a:r>
              <a:rPr lang="en-US" sz="2000" dirty="0"/>
              <a:t>each Long Term Auction Sequence (LTAS</a:t>
            </a:r>
            <a:r>
              <a:rPr lang="en-US" sz="2000" dirty="0" smtClean="0"/>
              <a:t>), split Auction results transactions by operating month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Create a separate invoice for each month of each Long Term Auction Sequence under current invoice posting timeline, due as follows:</a:t>
            </a:r>
          </a:p>
          <a:p>
            <a:pPr marL="125730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 smtClean="0"/>
              <a:t>For </a:t>
            </a:r>
            <a:r>
              <a:rPr lang="en-US" sz="1600" dirty="0"/>
              <a:t>Invoice Recipient </a:t>
            </a:r>
            <a:r>
              <a:rPr lang="en-US" sz="1600" dirty="0" smtClean="0"/>
              <a:t>payment </a:t>
            </a:r>
            <a:r>
              <a:rPr lang="en-US" sz="1600" dirty="0"/>
              <a:t>to </a:t>
            </a:r>
            <a:r>
              <a:rPr lang="en-US" sz="1600" dirty="0" smtClean="0"/>
              <a:t>ERCOT, by </a:t>
            </a:r>
            <a:r>
              <a:rPr lang="en-US" sz="1600" dirty="0"/>
              <a:t>1700 </a:t>
            </a:r>
            <a:r>
              <a:rPr lang="en-US" sz="1600" dirty="0" smtClean="0"/>
              <a:t>on the first </a:t>
            </a:r>
            <a:r>
              <a:rPr lang="en-US" sz="1600" dirty="0"/>
              <a:t>day that is both a Business Day and a Bank Business </a:t>
            </a:r>
            <a:r>
              <a:rPr lang="en-US" sz="1600" dirty="0" smtClean="0"/>
              <a:t>Day of the calendar month prior to the Operating Month</a:t>
            </a:r>
          </a:p>
          <a:p>
            <a:pPr marL="125730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 smtClean="0"/>
              <a:t>For ERCOT </a:t>
            </a:r>
            <a:r>
              <a:rPr lang="en-US" sz="1600" dirty="0"/>
              <a:t>p</a:t>
            </a:r>
            <a:r>
              <a:rPr lang="en-US" sz="1600" dirty="0" smtClean="0"/>
              <a:t>ayment </a:t>
            </a:r>
            <a:r>
              <a:rPr lang="en-US" sz="1600" dirty="0"/>
              <a:t>to Invoice </a:t>
            </a:r>
            <a:r>
              <a:rPr lang="en-US" sz="1600" dirty="0" smtClean="0"/>
              <a:t>Recipients, by 1700 </a:t>
            </a:r>
            <a:r>
              <a:rPr lang="en-US" sz="1600" dirty="0"/>
              <a:t>on the next day that is both a Business Day and a Bank Business Day after the day that payments are due for that CRR Auction Invoice under Section </a:t>
            </a:r>
            <a:r>
              <a:rPr lang="en-US" sz="1600" dirty="0" smtClean="0"/>
              <a:t>9.9.1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Update deferred invoice portions of FCE calculations to be equal to unpaid invoices of Long Term Auction Sequence.</a:t>
            </a:r>
          </a:p>
          <a:p>
            <a:pPr lvl="1">
              <a:spcBef>
                <a:spcPts val="600"/>
              </a:spcBef>
            </a:pPr>
            <a:endParaRPr lang="en-US" sz="2000" dirty="0" smtClean="0"/>
          </a:p>
          <a:p>
            <a:pPr lvl="1">
              <a:spcBef>
                <a:spcPts val="600"/>
              </a:spcBef>
            </a:pPr>
            <a:r>
              <a:rPr lang="en-US" sz="2000" dirty="0" smtClean="0"/>
              <a:t>Note </a:t>
            </a:r>
            <a:r>
              <a:rPr lang="en-US" sz="2000" dirty="0"/>
              <a:t>that this would not address issue 4 </a:t>
            </a:r>
            <a:r>
              <a:rPr lang="en-US" sz="2000" dirty="0" smtClean="0"/>
              <a:t>above.</a:t>
            </a:r>
            <a:endParaRPr lang="en-US" sz="2000" dirty="0"/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4643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571500" y="12700"/>
            <a:ext cx="7627991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dirty="0"/>
              <a:t>NPRR 484/554 Phase </a:t>
            </a:r>
            <a:r>
              <a:rPr lang="en-US" dirty="0" smtClean="0"/>
              <a:t>2 – Potential Solution (partial)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3290" y="6046466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50" dirty="0" smtClean="0"/>
          </a:p>
          <a:p>
            <a:pPr algn="l"/>
            <a:r>
              <a:rPr lang="en-US" sz="1050" dirty="0" smtClean="0"/>
              <a:t>ERCOT</a:t>
            </a:r>
            <a:r>
              <a:rPr lang="en-US" sz="1050" baseline="0" dirty="0" smtClean="0"/>
              <a:t> Public</a:t>
            </a:r>
            <a:endParaRPr lang="en-US" sz="1050" dirty="0"/>
          </a:p>
        </p:txBody>
      </p:sp>
      <p:sp>
        <p:nvSpPr>
          <p:cNvPr id="8" name="Rectangle 7"/>
          <p:cNvSpPr/>
          <p:nvPr/>
        </p:nvSpPr>
        <p:spPr>
          <a:xfrm>
            <a:off x="495300" y="873496"/>
            <a:ext cx="8039100" cy="4632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ts val="600"/>
              </a:spcBef>
            </a:pPr>
            <a:r>
              <a:rPr lang="en-US" sz="2000" dirty="0" smtClean="0"/>
              <a:t>Impacts </a:t>
            </a:r>
            <a:r>
              <a:rPr lang="en-US" sz="2000" dirty="0"/>
              <a:t>of potential </a:t>
            </a:r>
            <a:r>
              <a:rPr lang="en-US" sz="2000" dirty="0" smtClean="0"/>
              <a:t>solution:</a:t>
            </a:r>
            <a:endParaRPr lang="en-US" sz="2000" dirty="0"/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This potential solution may also necessitate changes to protocols including but not limited to the following sections;</a:t>
            </a:r>
          </a:p>
          <a:p>
            <a:pPr marL="1257300" lvl="2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000" dirty="0" smtClean="0"/>
              <a:t>9.8</a:t>
            </a:r>
            <a:r>
              <a:rPr lang="en-US" sz="2000" dirty="0"/>
              <a:t>	CRR Auction Award </a:t>
            </a:r>
            <a:r>
              <a:rPr lang="en-US" sz="2000" dirty="0" smtClean="0"/>
              <a:t>Invoices,</a:t>
            </a:r>
          </a:p>
          <a:p>
            <a:pPr marL="1257300" lvl="2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000" dirty="0" smtClean="0"/>
              <a:t>9.9.1</a:t>
            </a:r>
            <a:r>
              <a:rPr lang="en-US" sz="2000" dirty="0"/>
              <a:t>	</a:t>
            </a:r>
            <a:r>
              <a:rPr lang="en-US" sz="2000" dirty="0" smtClean="0"/>
              <a:t> 	Invoice </a:t>
            </a:r>
            <a:r>
              <a:rPr lang="en-US" sz="2000" dirty="0"/>
              <a:t>Recipient Payment to ERCOT for the Awarded CRRs Settling In Prompt </a:t>
            </a:r>
            <a:r>
              <a:rPr lang="en-US" sz="2000" dirty="0" smtClean="0"/>
              <a:t>Month,</a:t>
            </a:r>
          </a:p>
          <a:p>
            <a:pPr marL="1257300" lvl="2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000" dirty="0" smtClean="0"/>
              <a:t>9.9.2 </a:t>
            </a:r>
            <a:r>
              <a:rPr lang="en-US" sz="2000" dirty="0"/>
              <a:t>	ERCOT Payment to Invoice Recipients for Awarded CRRs Settling In Prompt </a:t>
            </a:r>
            <a:r>
              <a:rPr lang="en-US" sz="2000" dirty="0" smtClean="0"/>
              <a:t>Month, and</a:t>
            </a:r>
          </a:p>
          <a:p>
            <a:pPr marL="1257300" lvl="2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000" dirty="0" smtClean="0"/>
              <a:t>Deferred Invoice Exposure (DIEOBL, DIEOPT and DIEFGR) defined in section 16.11.4.5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This potential solution could have additional costs and may require additional impact analysis</a:t>
            </a:r>
            <a:endParaRPr lang="en-US" sz="2000" dirty="0"/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4735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571500" y="12700"/>
            <a:ext cx="7627991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dirty="0"/>
              <a:t>NPRR 484/554 Phase </a:t>
            </a:r>
            <a:r>
              <a:rPr lang="en-US" dirty="0" smtClean="0"/>
              <a:t>2 – Next Steps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3290" y="6046466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50" dirty="0" smtClean="0"/>
          </a:p>
          <a:p>
            <a:pPr algn="l"/>
            <a:r>
              <a:rPr lang="en-US" sz="1050" dirty="0" smtClean="0"/>
              <a:t>ERCOT</a:t>
            </a:r>
            <a:r>
              <a:rPr lang="en-US" sz="1050" baseline="0" dirty="0" smtClean="0"/>
              <a:t> Public</a:t>
            </a:r>
            <a:endParaRPr lang="en-US" sz="1050" dirty="0"/>
          </a:p>
        </p:txBody>
      </p:sp>
      <p:sp>
        <p:nvSpPr>
          <p:cNvPr id="8" name="Rectangle 7"/>
          <p:cNvSpPr/>
          <p:nvPr/>
        </p:nvSpPr>
        <p:spPr>
          <a:xfrm>
            <a:off x="495300" y="873496"/>
            <a:ext cx="80391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Review the potential solution and any alternate solutions with Market to address the issues identified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Based on the input from Market, ERCOT to draft an NPRR as required</a:t>
            </a:r>
          </a:p>
          <a:p>
            <a:pPr>
              <a:spcBef>
                <a:spcPts val="600"/>
              </a:spcBef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04644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63290" y="6046466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50" dirty="0" smtClean="0"/>
          </a:p>
          <a:p>
            <a:pPr algn="l"/>
            <a:r>
              <a:rPr lang="en-US" sz="1050" dirty="0" smtClean="0"/>
              <a:t>ERCOT</a:t>
            </a:r>
            <a:r>
              <a:rPr lang="en-US" sz="1050" baseline="0" dirty="0" smtClean="0"/>
              <a:t> Public</a:t>
            </a:r>
            <a:endParaRPr lang="en-US" sz="1050" dirty="0"/>
          </a:p>
        </p:txBody>
      </p:sp>
      <p:sp>
        <p:nvSpPr>
          <p:cNvPr id="8" name="Rectangle 7"/>
          <p:cNvSpPr/>
          <p:nvPr/>
        </p:nvSpPr>
        <p:spPr>
          <a:xfrm>
            <a:off x="508000" y="2600696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ym typeface="Wingdings" pitchFamily="2" charset="2"/>
              </a:rPr>
              <a:t>Questions</a:t>
            </a:r>
            <a:endParaRPr lang="en-US" sz="2800" b="1" dirty="0">
              <a:sym typeface="Wingdings" pitchFamily="2" charset="2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571500" y="12700"/>
            <a:ext cx="7627991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dirty="0" smtClean="0"/>
              <a:t>NPRR 484/554 Phase 2</a:t>
            </a:r>
          </a:p>
        </p:txBody>
      </p:sp>
    </p:spTree>
    <p:extLst>
      <p:ext uri="{BB962C8B-B14F-4D97-AF65-F5344CB8AC3E}">
        <p14:creationId xmlns:p14="http://schemas.microsoft.com/office/powerpoint/2010/main" val="83378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F5894F7-4D7A-4D8F-A591-B84DC218AF70}">
  <ds:schemaRefs>
    <ds:schemaRef ds:uri="c34af464-7aa1-4edd-9be4-83dffc1cb926"/>
    <ds:schemaRef ds:uri="http://schemas.microsoft.com/office/2006/metadata/properties"/>
    <ds:schemaRef ds:uri="http://schemas.microsoft.com/office/infopath/2007/PartnerControls"/>
    <ds:schemaRef ds:uri="http://purl.org/dc/terms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24946</TotalTime>
  <Words>366</Words>
  <Application>Microsoft Office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Zapanta, Zaldy</cp:lastModifiedBy>
  <cp:revision>361</cp:revision>
  <cp:lastPrinted>2015-04-22T14:15:49Z</cp:lastPrinted>
  <dcterms:created xsi:type="dcterms:W3CDTF">2010-04-12T23:12:02Z</dcterms:created>
  <dcterms:modified xsi:type="dcterms:W3CDTF">2015-05-13T15:33:20Z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