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2"/>
  </p:notesMasterIdLst>
  <p:handoutMasterIdLst>
    <p:handoutMasterId r:id="rId13"/>
  </p:handoutMasterIdLst>
  <p:sldIdLst>
    <p:sldId id="267" r:id="rId6"/>
    <p:sldId id="314" r:id="rId7"/>
    <p:sldId id="316" r:id="rId8"/>
    <p:sldId id="318" r:id="rId9"/>
    <p:sldId id="315" r:id="rId10"/>
    <p:sldId id="312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2436" y="-114"/>
      </p:cViewPr>
      <p:guideLst>
        <p:guide orient="horz" pos="4032"/>
        <p:guide orient="horz" pos="544"/>
        <p:guide orient="horz" pos="1168"/>
        <p:guide pos="2888"/>
        <p:guide pos="323"/>
        <p:guide pos="953"/>
        <p:guide pos="4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4120516"/>
            <a:chOff x="603250" y="546100"/>
            <a:chExt cx="7727950" cy="4120516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NPRR 484/554 Phase 2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Suresh Pabbisetty, ERP, CQF, CSQA</a:t>
              </a:r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Lead Technical Analyst, Credit</a:t>
              </a:r>
            </a:p>
            <a:p>
              <a:endParaRPr lang="en-US" dirty="0" smtClean="0"/>
            </a:p>
            <a:p>
              <a:r>
                <a:rPr lang="en-US" dirty="0" smtClean="0"/>
                <a:t>CWG / MCWG</a:t>
              </a:r>
            </a:p>
            <a:p>
              <a:r>
                <a:rPr lang="en-US" dirty="0" smtClean="0"/>
                <a:t>May 20,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 484/554 Phase 2 - Issues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73496"/>
            <a:ext cx="80391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As ERCOT reviews NPRR Phase 1b and Phase 2 for project initiation, it has identified some issues that may need further clarifications.</a:t>
            </a:r>
          </a:p>
          <a:p>
            <a:pPr marL="457200" lvl="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Methodology </a:t>
            </a:r>
            <a:r>
              <a:rPr lang="en-US" sz="2000" dirty="0"/>
              <a:t>to account for deferred payment of CRR Awards for future </a:t>
            </a:r>
            <a:r>
              <a:rPr lang="en-US" sz="2000" dirty="0" smtClean="0"/>
              <a:t>period</a:t>
            </a:r>
            <a:endParaRPr lang="en-US" sz="2000" dirty="0"/>
          </a:p>
          <a:p>
            <a:pPr marL="457200" lvl="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/>
              <a:t>Mechanism </a:t>
            </a:r>
            <a:r>
              <a:rPr lang="en-US" sz="2000" dirty="0" smtClean="0"/>
              <a:t>for prepayment of deferred auction invoices</a:t>
            </a:r>
            <a:endParaRPr lang="en-US" sz="2000" dirty="0"/>
          </a:p>
          <a:p>
            <a:pPr marL="457200" lvl="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Accounting </a:t>
            </a:r>
            <a:r>
              <a:rPr lang="en-US" sz="2000" dirty="0"/>
              <a:t>and </a:t>
            </a:r>
            <a:r>
              <a:rPr lang="en-US" sz="2000" dirty="0" smtClean="0"/>
              <a:t>payment of </a:t>
            </a:r>
            <a:r>
              <a:rPr lang="en-US" sz="2000" dirty="0"/>
              <a:t>unpaid CRRs when </a:t>
            </a:r>
            <a:r>
              <a:rPr lang="en-US" sz="2000" dirty="0" smtClean="0"/>
              <a:t>a Counter-Party </a:t>
            </a:r>
            <a:r>
              <a:rPr lang="en-US" sz="2000" dirty="0"/>
              <a:t>leaves the market voluntarily or by </a:t>
            </a:r>
            <a:r>
              <a:rPr lang="en-US" sz="2000" dirty="0" smtClean="0"/>
              <a:t>default</a:t>
            </a:r>
            <a:endParaRPr lang="en-US" sz="2000" dirty="0"/>
          </a:p>
          <a:p>
            <a:pPr marL="457200" lvl="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smtClean="0"/>
              <a:t>Timing impact for CRR awards </a:t>
            </a:r>
            <a:r>
              <a:rPr lang="en-US" sz="2000" dirty="0"/>
              <a:t>acquired by a </a:t>
            </a:r>
            <a:r>
              <a:rPr lang="en-US" sz="2000" dirty="0" smtClean="0"/>
              <a:t>Counter-Party pre-484 Phase </a:t>
            </a:r>
            <a:r>
              <a:rPr lang="en-US" sz="2000" dirty="0"/>
              <a:t>II </a:t>
            </a:r>
            <a:r>
              <a:rPr lang="en-US" sz="2000" dirty="0" smtClean="0"/>
              <a:t>implementation Long </a:t>
            </a:r>
            <a:r>
              <a:rPr lang="en-US" sz="2000" dirty="0"/>
              <a:t>Term Sequence </a:t>
            </a:r>
            <a:r>
              <a:rPr lang="en-US" sz="2000" dirty="0" smtClean="0"/>
              <a:t>Auctions </a:t>
            </a:r>
            <a:r>
              <a:rPr lang="en-US" sz="2000" dirty="0"/>
              <a:t>and sold in subsequent (post 484 </a:t>
            </a:r>
            <a:r>
              <a:rPr lang="en-US" sz="2000" dirty="0" smtClean="0"/>
              <a:t>Phase </a:t>
            </a:r>
            <a:r>
              <a:rPr lang="en-US" sz="2000" dirty="0"/>
              <a:t>II implementation) </a:t>
            </a:r>
            <a:r>
              <a:rPr lang="en-US" sz="2000" dirty="0" smtClean="0"/>
              <a:t>auctions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87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NPRR 484/554 Phase </a:t>
            </a:r>
            <a:r>
              <a:rPr lang="en-US" dirty="0" smtClean="0"/>
              <a:t>2 – Potential Solution (partial)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73496"/>
            <a:ext cx="80391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/>
              <a:t>Potential solution to address issues 1-3 in the previous slide: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For </a:t>
            </a:r>
            <a:r>
              <a:rPr lang="en-US" sz="2000" dirty="0"/>
              <a:t>each Long Term Auction Sequence (LTAS</a:t>
            </a:r>
            <a:r>
              <a:rPr lang="en-US" sz="2000" dirty="0" smtClean="0"/>
              <a:t>), split Auction results transactions by operating month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Create a separate invoice for each month of each Long Term Auction Sequence under current invoice posting timeline, due as follows: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Invoice Recipient </a:t>
            </a:r>
            <a:r>
              <a:rPr lang="en-US" sz="1600" dirty="0" smtClean="0"/>
              <a:t>payment </a:t>
            </a:r>
            <a:r>
              <a:rPr lang="en-US" sz="1600" dirty="0"/>
              <a:t>to </a:t>
            </a:r>
            <a:r>
              <a:rPr lang="en-US" sz="1600" dirty="0" smtClean="0"/>
              <a:t>ERCOT, by </a:t>
            </a:r>
            <a:r>
              <a:rPr lang="en-US" sz="1600" dirty="0"/>
              <a:t>1700 </a:t>
            </a:r>
            <a:r>
              <a:rPr lang="en-US" sz="1600" dirty="0" smtClean="0"/>
              <a:t>on the first </a:t>
            </a:r>
            <a:r>
              <a:rPr lang="en-US" sz="1600" dirty="0"/>
              <a:t>day that is both a Business Day and a Bank Business </a:t>
            </a:r>
            <a:r>
              <a:rPr lang="en-US" sz="1600" dirty="0" smtClean="0"/>
              <a:t>Day of the calendar month prior to the Operating Month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For ERCOT </a:t>
            </a:r>
            <a:r>
              <a:rPr lang="en-US" sz="1600" dirty="0"/>
              <a:t>p</a:t>
            </a:r>
            <a:r>
              <a:rPr lang="en-US" sz="1600" dirty="0" smtClean="0"/>
              <a:t>ayment </a:t>
            </a:r>
            <a:r>
              <a:rPr lang="en-US" sz="1600" dirty="0"/>
              <a:t>to Invoice </a:t>
            </a:r>
            <a:r>
              <a:rPr lang="en-US" sz="1600" dirty="0" smtClean="0"/>
              <a:t>Recipients, by 1700 </a:t>
            </a:r>
            <a:r>
              <a:rPr lang="en-US" sz="1600" dirty="0"/>
              <a:t>on the next day that is both a Business Day and a Bank Business Day after the day that payments are due for that CRR Auction Invoice under Section </a:t>
            </a:r>
            <a:r>
              <a:rPr lang="en-US" sz="1600" dirty="0" smtClean="0"/>
              <a:t>9.9.1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Update deferred invoice portions of FCE calculations to be equal to unpaid invoices of Long Term Auction Sequence.</a:t>
            </a:r>
          </a:p>
          <a:p>
            <a:pPr lvl="1">
              <a:spcBef>
                <a:spcPts val="600"/>
              </a:spcBef>
            </a:pPr>
            <a:endParaRPr lang="en-US" sz="2000" dirty="0" smtClean="0"/>
          </a:p>
          <a:p>
            <a:pPr lvl="1">
              <a:spcBef>
                <a:spcPts val="600"/>
              </a:spcBef>
            </a:pPr>
            <a:r>
              <a:rPr lang="en-US" sz="2000" dirty="0" smtClean="0"/>
              <a:t>Note </a:t>
            </a:r>
            <a:r>
              <a:rPr lang="en-US" sz="2000" dirty="0"/>
              <a:t>that this would not address issue 4 </a:t>
            </a:r>
            <a:r>
              <a:rPr lang="en-US" sz="2000" dirty="0" smtClean="0"/>
              <a:t>above.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643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NPRR 484/554 Phase </a:t>
            </a:r>
            <a:r>
              <a:rPr lang="en-US" dirty="0" smtClean="0"/>
              <a:t>2 – Potential Solution (partial)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73496"/>
            <a:ext cx="803910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2000" dirty="0" smtClean="0"/>
              <a:t>Impacts </a:t>
            </a:r>
            <a:r>
              <a:rPr lang="en-US" sz="2000" dirty="0"/>
              <a:t>of potential </a:t>
            </a:r>
            <a:r>
              <a:rPr lang="en-US" sz="2000" dirty="0" smtClean="0"/>
              <a:t>solution:</a:t>
            </a:r>
            <a:endParaRPr lang="en-US" sz="20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This potential solution may also necessitate changes to protocols including but not limited to the following sections;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 smtClean="0"/>
              <a:t>9.8</a:t>
            </a:r>
            <a:r>
              <a:rPr lang="en-US" sz="2000" dirty="0"/>
              <a:t>	CRR Auction Award </a:t>
            </a:r>
            <a:r>
              <a:rPr lang="en-US" sz="2000" dirty="0" smtClean="0"/>
              <a:t>Invoices,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 smtClean="0"/>
              <a:t>9.9.1</a:t>
            </a:r>
            <a:r>
              <a:rPr lang="en-US" sz="2000" dirty="0"/>
              <a:t>	</a:t>
            </a:r>
            <a:r>
              <a:rPr lang="en-US" sz="2000" dirty="0" smtClean="0"/>
              <a:t> 	Invoice </a:t>
            </a:r>
            <a:r>
              <a:rPr lang="en-US" sz="2000" dirty="0"/>
              <a:t>Recipient Payment to ERCOT for the Awarded CRRs Settling In Prompt </a:t>
            </a:r>
            <a:r>
              <a:rPr lang="en-US" sz="2000" dirty="0" smtClean="0"/>
              <a:t>Month,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 smtClean="0"/>
              <a:t>9.9.2 </a:t>
            </a:r>
            <a:r>
              <a:rPr lang="en-US" sz="2000" dirty="0"/>
              <a:t>	ERCOT Payment to Invoice Recipients for Awarded CRRs Settling In Prompt </a:t>
            </a:r>
            <a:r>
              <a:rPr lang="en-US" sz="2000" dirty="0" smtClean="0"/>
              <a:t>Month, and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 smtClean="0"/>
              <a:t>Deferred Invoice Exposure (DIEOBL, DIEOPT and DIEFGR) defined in section 16.11.4.5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This potential solution could have additional costs and may require additional impact analysis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73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NPRR 484/554 Phase </a:t>
            </a:r>
            <a:r>
              <a:rPr lang="en-US" dirty="0" smtClean="0"/>
              <a:t>2 – Next Steps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73496"/>
            <a:ext cx="80391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Review the potential solution and any alternate solutions with Market to address the issues identified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Based on the input from Market, ERCOT to draft an NPRR as required</a:t>
            </a:r>
          </a:p>
          <a:p>
            <a:pPr>
              <a:spcBef>
                <a:spcPts val="60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464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 484/554 Phase 2</a:t>
            </a:r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24946</TotalTime>
  <Words>366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Zapanta, Zaldy</cp:lastModifiedBy>
  <cp:revision>361</cp:revision>
  <cp:lastPrinted>2015-04-22T14:15:49Z</cp:lastPrinted>
  <dcterms:created xsi:type="dcterms:W3CDTF">2010-04-12T23:12:02Z</dcterms:created>
  <dcterms:modified xsi:type="dcterms:W3CDTF">2015-05-13T15:33:20Z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