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93455" r:id="rId4"/>
  </p:sldMasterIdLst>
  <p:notesMasterIdLst>
    <p:notesMasterId r:id="rId18"/>
  </p:notesMasterIdLst>
  <p:handoutMasterIdLst>
    <p:handoutMasterId r:id="rId19"/>
  </p:handoutMasterIdLst>
  <p:sldIdLst>
    <p:sldId id="621" r:id="rId5"/>
    <p:sldId id="622" r:id="rId6"/>
    <p:sldId id="636" r:id="rId7"/>
    <p:sldId id="623" r:id="rId8"/>
    <p:sldId id="624" r:id="rId9"/>
    <p:sldId id="627" r:id="rId10"/>
    <p:sldId id="628" r:id="rId11"/>
    <p:sldId id="630" r:id="rId12"/>
    <p:sldId id="632" r:id="rId13"/>
    <p:sldId id="634" r:id="rId14"/>
    <p:sldId id="633" r:id="rId15"/>
    <p:sldId id="631" r:id="rId16"/>
    <p:sldId id="629" r:id="rId1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6508"/>
    <a:srgbClr val="00385E"/>
    <a:srgbClr val="005386"/>
    <a:srgbClr val="55BAB7"/>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1331" autoAdjust="0"/>
  </p:normalViewPr>
  <p:slideViewPr>
    <p:cSldViewPr snapToGrid="0" snapToObjects="1">
      <p:cViewPr>
        <p:scale>
          <a:sx n="90" d="100"/>
          <a:sy n="90" d="100"/>
        </p:scale>
        <p:origin x="-840" y="-72"/>
      </p:cViewPr>
      <p:guideLst>
        <p:guide orient="horz" pos="2160"/>
        <p:guide pos="2880"/>
      </p:guideLst>
    </p:cSldViewPr>
  </p:slideViewPr>
  <p:outlineViewPr>
    <p:cViewPr>
      <p:scale>
        <a:sx n="33" d="100"/>
        <a:sy n="33" d="100"/>
      </p:scale>
      <p:origin x="0" y="1434"/>
    </p:cViewPr>
  </p:outlin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1D927E2-FFDB-4897-B6DB-247925A8EE18}" type="datetimeFigureOut">
              <a:rPr lang="en-US"/>
              <a:pPr>
                <a:defRPr/>
              </a:pPr>
              <a:t>5/12/2015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815E004-926F-44A4-8A66-1FE280300B6F}" type="slidenum">
              <a:rPr lang="en-US"/>
              <a:pPr>
                <a:defRPr/>
              </a:pPr>
              <a:t>‹#›</a:t>
            </a:fld>
            <a:endParaRPr lang="en-US" dirty="0"/>
          </a:p>
        </p:txBody>
      </p:sp>
    </p:spTree>
    <p:extLst>
      <p:ext uri="{BB962C8B-B14F-4D97-AF65-F5344CB8AC3E}">
        <p14:creationId xmlns:p14="http://schemas.microsoft.com/office/powerpoint/2010/main" val="3317873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CCA7013-26B0-4B2C-8441-131EF42B558D}" type="datetimeFigureOut">
              <a:rPr lang="en-US"/>
              <a:pPr>
                <a:defRPr/>
              </a:pPr>
              <a:t>5/12/2015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CEC152-A146-40F3-A7CE-5B298286BE1D}" type="slidenum">
              <a:rPr lang="en-US"/>
              <a:pPr>
                <a:defRPr/>
              </a:pPr>
              <a:t>‹#›</a:t>
            </a:fld>
            <a:endParaRPr lang="en-US" dirty="0"/>
          </a:p>
        </p:txBody>
      </p:sp>
    </p:spTree>
    <p:extLst>
      <p:ext uri="{BB962C8B-B14F-4D97-AF65-F5344CB8AC3E}">
        <p14:creationId xmlns:p14="http://schemas.microsoft.com/office/powerpoint/2010/main" val="10848526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1741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fontAlgn="base">
              <a:spcBef>
                <a:spcPct val="0"/>
              </a:spcBef>
              <a:spcAft>
                <a:spcPct val="0"/>
              </a:spcAft>
              <a:defRPr/>
            </a:pPr>
            <a:fld id="{070FDE92-7DF1-43D2-8F29-2BC9BBE1F512}" type="slidenum">
              <a:rPr lang="en-US" altLang="en-US" smtClean="0">
                <a:latin typeface="Calibri" pitchFamily="34" charset="0"/>
              </a:rPr>
              <a:pPr fontAlgn="base">
                <a:spcBef>
                  <a:spcPct val="0"/>
                </a:spcBef>
                <a:spcAft>
                  <a:spcPct val="0"/>
                </a:spcAft>
                <a:defRPr/>
              </a:pPr>
              <a:t>1</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a:xfrm>
            <a:off x="457200" y="6497638"/>
            <a:ext cx="2133600" cy="365125"/>
          </a:xfrm>
        </p:spPr>
        <p:txBody>
          <a:bodyPr/>
          <a:lstStyle>
            <a:lvl1pPr>
              <a:defRPr/>
            </a:lvl1pPr>
          </a:lstStyle>
          <a:p>
            <a:pPr>
              <a:defRPr/>
            </a:pPr>
            <a:fld id="{DF180203-C688-401A-8B03-151E23A028EB}" type="datetime1">
              <a:rPr lang="en-US"/>
              <a:pPr>
                <a:defRPr/>
              </a:pPr>
              <a:t>5/12/2015</a:t>
            </a:fld>
            <a:endParaRPr lang="en-US" dirty="0"/>
          </a:p>
        </p:txBody>
      </p:sp>
      <p:sp>
        <p:nvSpPr>
          <p:cNvPr id="6" name="Footer Placeholder 4"/>
          <p:cNvSpPr>
            <a:spLocks noGrp="1"/>
          </p:cNvSpPr>
          <p:nvPr>
            <p:ph type="ftr" sz="quarter" idx="11"/>
          </p:nvPr>
        </p:nvSpPr>
        <p:spPr>
          <a:xfrm>
            <a:off x="3124200" y="6492875"/>
            <a:ext cx="2895600" cy="365125"/>
          </a:xfrm>
        </p:spPr>
        <p:txBody>
          <a:bodyPr/>
          <a:lstStyle>
            <a:lvl1pPr>
              <a:defRPr>
                <a:solidFill>
                  <a:schemeClr val="bg1"/>
                </a:solidFill>
              </a:defRPr>
            </a:lvl1pPr>
          </a:lstStyle>
          <a:p>
            <a:pPr>
              <a:defRPr/>
            </a:pPr>
            <a:endParaRPr lang="en-US"/>
          </a:p>
        </p:txBody>
      </p:sp>
      <p:sp>
        <p:nvSpPr>
          <p:cNvPr id="7" name="Slide Number Placeholder 5"/>
          <p:cNvSpPr>
            <a:spLocks noGrp="1"/>
          </p:cNvSpPr>
          <p:nvPr>
            <p:ph type="sldNum" sz="quarter" idx="12"/>
          </p:nvPr>
        </p:nvSpPr>
        <p:spPr>
          <a:xfrm>
            <a:off x="6553200" y="6497638"/>
            <a:ext cx="2133600" cy="365125"/>
          </a:xfrm>
        </p:spPr>
        <p:txBody>
          <a:bodyPr/>
          <a:lstStyle>
            <a:lvl1pPr>
              <a:defRPr>
                <a:solidFill>
                  <a:schemeClr val="bg1"/>
                </a:solidFill>
              </a:defRPr>
            </a:lvl1pPr>
          </a:lstStyle>
          <a:p>
            <a:pPr>
              <a:defRPr/>
            </a:pPr>
            <a:fld id="{3BFD022D-6259-4725-8CC0-F531A4295C3D}" type="slidenum">
              <a:rPr lang="en-US"/>
              <a:pPr>
                <a:defRPr/>
              </a:pPr>
              <a:t>‹#›</a:t>
            </a:fld>
            <a:endParaRPr lang="en-US" dirty="0"/>
          </a:p>
        </p:txBody>
      </p:sp>
    </p:spTree>
    <p:extLst>
      <p:ext uri="{BB962C8B-B14F-4D97-AF65-F5344CB8AC3E}">
        <p14:creationId xmlns:p14="http://schemas.microsoft.com/office/powerpoint/2010/main" val="249703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3"/>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457200" y="874060"/>
            <a:ext cx="8229600" cy="5123328"/>
          </a:xfrm>
        </p:spPr>
        <p:txBody>
          <a:bodyPr/>
          <a:lstStyle>
            <a:lvl1pPr>
              <a:defRPr sz="2400"/>
            </a:lvl1pPr>
            <a:lvl2pPr>
              <a:defRPr sz="20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457200" y="-151031"/>
            <a:ext cx="8229600" cy="813183"/>
          </a:xfrm>
        </p:spPr>
        <p:txBody>
          <a:bodyPr/>
          <a:lstStyle/>
          <a:p>
            <a:r>
              <a:rPr lang="en-US" dirty="0" smtClean="0"/>
              <a:t>Click to edit Master title style</a:t>
            </a:r>
            <a:endParaRPr lang="en-US" dirty="0"/>
          </a:p>
        </p:txBody>
      </p:sp>
      <p:sp>
        <p:nvSpPr>
          <p:cNvPr id="5" name="Footer Placeholder 4"/>
          <p:cNvSpPr>
            <a:spLocks noGrp="1"/>
          </p:cNvSpPr>
          <p:nvPr>
            <p:ph type="ftr" sz="quarter" idx="10"/>
          </p:nvPr>
        </p:nvSpPr>
        <p:spPr>
          <a:xfrm>
            <a:off x="3124200" y="6492875"/>
            <a:ext cx="2895600" cy="365125"/>
          </a:xfrm>
        </p:spPr>
        <p:txBody>
          <a:bodyPr/>
          <a:lstStyle>
            <a:lvl1pPr>
              <a:defRPr>
                <a:solidFill>
                  <a:schemeClr val="bg1"/>
                </a:solidFill>
              </a:defRPr>
            </a:lvl1pPr>
          </a:lstStyle>
          <a:p>
            <a:pPr>
              <a:defRPr/>
            </a:pPr>
            <a:endParaRPr lang="en-US"/>
          </a:p>
        </p:txBody>
      </p:sp>
      <p:sp>
        <p:nvSpPr>
          <p:cNvPr id="6" name="Slide Number Placeholder 5"/>
          <p:cNvSpPr>
            <a:spLocks noGrp="1"/>
          </p:cNvSpPr>
          <p:nvPr>
            <p:ph type="sldNum" sz="quarter" idx="11"/>
          </p:nvPr>
        </p:nvSpPr>
        <p:spPr>
          <a:xfrm>
            <a:off x="6553200" y="6497638"/>
            <a:ext cx="2133600" cy="365125"/>
          </a:xfrm>
        </p:spPr>
        <p:txBody>
          <a:bodyPr/>
          <a:lstStyle>
            <a:lvl1pPr>
              <a:defRPr>
                <a:solidFill>
                  <a:schemeClr val="bg1"/>
                </a:solidFill>
              </a:defRPr>
            </a:lvl1pPr>
          </a:lstStyle>
          <a:p>
            <a:pPr>
              <a:defRPr/>
            </a:pPr>
            <a:fld id="{40CDEB42-B279-4F67-A065-B5CE5EFF1BE4}" type="slidenum">
              <a:rPr lang="en-US"/>
              <a:pPr>
                <a:defRPr/>
              </a:pPr>
              <a:t>‹#›</a:t>
            </a:fld>
            <a:endParaRPr lang="en-US" dirty="0"/>
          </a:p>
        </p:txBody>
      </p:sp>
      <p:sp>
        <p:nvSpPr>
          <p:cNvPr id="8" name="Date Placeholder 3"/>
          <p:cNvSpPr>
            <a:spLocks noGrp="1"/>
          </p:cNvSpPr>
          <p:nvPr>
            <p:ph type="dt" sz="half" idx="12"/>
          </p:nvPr>
        </p:nvSpPr>
        <p:spPr>
          <a:xfrm>
            <a:off x="457200" y="6497638"/>
            <a:ext cx="2133600" cy="365125"/>
          </a:xfrm>
        </p:spPr>
        <p:txBody>
          <a:bodyPr/>
          <a:lstStyle>
            <a:lvl1pPr>
              <a:defRPr/>
            </a:lvl1pPr>
          </a:lstStyle>
          <a:p>
            <a:pPr>
              <a:defRPr/>
            </a:pPr>
            <a:fld id="{C7FC6D08-A1C1-4C4F-99BD-B8D522B28CCF}" type="datetime1">
              <a:rPr lang="en-US"/>
              <a:pPr>
                <a:defRPr/>
              </a:pPr>
              <a:t>5/12/2015</a:t>
            </a:fld>
            <a:endParaRPr lang="en-US" dirty="0"/>
          </a:p>
        </p:txBody>
      </p:sp>
    </p:spTree>
    <p:extLst>
      <p:ext uri="{BB962C8B-B14F-4D97-AF65-F5344CB8AC3E}">
        <p14:creationId xmlns:p14="http://schemas.microsoft.com/office/powerpoint/2010/main" val="3281350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2325C54D-4FD5-4397-935B-BAB98509321E}" type="datetime1">
              <a:rPr lang="en-US"/>
              <a:pPr>
                <a:defRPr/>
              </a:pPr>
              <a:t>5/12/2015</a:t>
            </a:fld>
            <a:endParaRPr lang="en-US" dirty="0"/>
          </a:p>
        </p:txBody>
      </p:sp>
      <p:sp>
        <p:nvSpPr>
          <p:cNvPr id="3" name="Footer Placeholder 2"/>
          <p:cNvSpPr>
            <a:spLocks noGrp="1"/>
          </p:cNvSpPr>
          <p:nvPr>
            <p:ph type="ftr" sz="quarter" idx="11"/>
          </p:nvPr>
        </p:nvSpPr>
        <p:spPr/>
        <p:txBody>
          <a:bodyPr/>
          <a:lstStyle>
            <a:lvl1pPr>
              <a:defRPr>
                <a:solidFill>
                  <a:schemeClr val="bg1"/>
                </a:solidFill>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995F840-2C0A-43AE-9FCD-9932450F68C3}" type="slidenum">
              <a:rPr lang="en-US"/>
              <a:pPr>
                <a:defRPr/>
              </a:pPr>
              <a:t>‹#›</a:t>
            </a:fld>
            <a:endParaRPr lang="en-US" dirty="0"/>
          </a:p>
        </p:txBody>
      </p:sp>
    </p:spTree>
    <p:extLst>
      <p:ext uri="{BB962C8B-B14F-4D97-AF65-F5344CB8AC3E}">
        <p14:creationId xmlns:p14="http://schemas.microsoft.com/office/powerpoint/2010/main" val="15543240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36A3B1C-3E8B-400D-9819-688170EC2580}" type="datetime1">
              <a:rPr lang="en-US"/>
              <a:pPr>
                <a:defRPr/>
              </a:pPr>
              <a:t>5/12/2015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D46FEA8-DE8D-4CDD-81D7-2B4FA03B9693}" type="slidenum">
              <a:rPr lang="en-US"/>
              <a:pPr>
                <a:defRPr/>
              </a:pPr>
              <a:t>‹#›</a:t>
            </a:fld>
            <a:endParaRPr lang="en-US" dirty="0"/>
          </a:p>
        </p:txBody>
      </p:sp>
      <p:sp>
        <p:nvSpPr>
          <p:cNvPr id="7" name="Rectangle 6"/>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8" name="Picture 7"/>
          <p:cNvPicPr>
            <a:picLocks noChangeAspect="1"/>
          </p:cNvPicPr>
          <p:nvPr userDrawn="1"/>
        </p:nvPicPr>
        <p:blipFill rotWithShape="1">
          <a:blip r:embed="rId5"/>
          <a:srcRect t="9220"/>
          <a:stretch/>
        </p:blipFill>
        <p:spPr>
          <a:xfrm>
            <a:off x="214993" y="-168453"/>
            <a:ext cx="8714015" cy="6634475"/>
          </a:xfrm>
          <a:prstGeom prst="rect">
            <a:avLst/>
          </a:prstGeom>
          <a:effectLst>
            <a:reflection stA="58000" endPos="7000" dir="5400000" sy="-100000" algn="bl" rotWithShape="0"/>
          </a:effectLst>
        </p:spPr>
      </p:pic>
      <p:pic>
        <p:nvPicPr>
          <p:cNvPr id="1033" name="Picture 8" descr="ERCOT cmyk-01.pn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47650" y="6024563"/>
            <a:ext cx="817563"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93596" r:id="rId1"/>
    <p:sldLayoutId id="2147493597" r:id="rId2"/>
    <p:sldLayoutId id="2147493598" r:id="rId3"/>
  </p:sldLayoutIdLst>
  <p:timing>
    <p:tnLst>
      <p:par>
        <p:cTn id="1" dur="indefinite" restart="never" nodeType="tmRoot"/>
      </p:par>
    </p:tnLst>
  </p:timing>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13"/>
          <p:cNvGrpSpPr>
            <a:grpSpLocks/>
          </p:cNvGrpSpPr>
          <p:nvPr/>
        </p:nvGrpSpPr>
        <p:grpSpPr bwMode="auto">
          <a:xfrm>
            <a:off x="603250" y="244475"/>
            <a:ext cx="7727950" cy="3831713"/>
            <a:chOff x="603250" y="546100"/>
            <a:chExt cx="7727950" cy="3830216"/>
          </a:xfrm>
        </p:grpSpPr>
        <p:pic>
          <p:nvPicPr>
            <p:cNvPr id="5124" name="Picture 8" descr="ERCOT cmyk-01.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3250" y="546100"/>
              <a:ext cx="2457704"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9"/>
            <p:cNvSpPr txBox="1">
              <a:spLocks noChangeArrowheads="1"/>
            </p:cNvSpPr>
            <p:nvPr/>
          </p:nvSpPr>
          <p:spPr bwMode="auto">
            <a:xfrm>
              <a:off x="787400" y="2130425"/>
              <a:ext cx="7543800" cy="22458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algn="ctr" eaLnBrk="1" hangingPunct="1">
                <a:spcBef>
                  <a:spcPct val="0"/>
                </a:spcBef>
                <a:buFontTx/>
                <a:buNone/>
              </a:pPr>
              <a:endParaRPr lang="en-US" altLang="en-US" b="1" dirty="0"/>
            </a:p>
            <a:p>
              <a:pPr algn="ctr" eaLnBrk="1" hangingPunct="1">
                <a:spcBef>
                  <a:spcPct val="0"/>
                </a:spcBef>
                <a:buFontTx/>
                <a:buNone/>
              </a:pPr>
              <a:r>
                <a:rPr lang="en-US" altLang="en-US" sz="3600" b="1" dirty="0" smtClean="0"/>
                <a:t>FAST Procurement </a:t>
              </a:r>
              <a:r>
                <a:rPr lang="en-US" altLang="en-US" sz="3600" b="1" dirty="0" smtClean="0"/>
                <a:t>and </a:t>
              </a:r>
              <a:r>
                <a:rPr lang="en-US" altLang="en-US" sz="3600" b="1" dirty="0" smtClean="0"/>
                <a:t>Pricing</a:t>
              </a:r>
              <a:r>
                <a:rPr lang="en-US" altLang="en-US" sz="2800" b="1" dirty="0" smtClean="0"/>
                <a:t> </a:t>
              </a:r>
              <a:endParaRPr lang="en-US" altLang="en-US" sz="2800" b="1" dirty="0"/>
            </a:p>
            <a:p>
              <a:pPr algn="ctr" eaLnBrk="1" hangingPunct="1">
                <a:spcBef>
                  <a:spcPct val="0"/>
                </a:spcBef>
                <a:buFontTx/>
                <a:buNone/>
              </a:pPr>
              <a:endParaRPr lang="en-US" altLang="en-US" sz="1800" b="1" i="1" dirty="0"/>
            </a:p>
            <a:p>
              <a:pPr algn="ctr" eaLnBrk="1" hangingPunct="1">
                <a:spcBef>
                  <a:spcPct val="0"/>
                </a:spcBef>
                <a:buFontTx/>
                <a:buNone/>
              </a:pPr>
              <a:endParaRPr lang="en-US" altLang="en-US" sz="1800" b="1" i="1" dirty="0"/>
            </a:p>
            <a:p>
              <a:pPr algn="ctr" eaLnBrk="1" hangingPunct="1">
                <a:spcBef>
                  <a:spcPct val="0"/>
                </a:spcBef>
                <a:buFontTx/>
                <a:buNone/>
              </a:pPr>
              <a:r>
                <a:rPr lang="en-US" altLang="en-US" sz="1800" b="1" i="1" dirty="0" smtClean="0"/>
                <a:t>May 18, 2015 FAST Workshop</a:t>
              </a:r>
              <a:endParaRPr lang="en-US" altLang="en-US" sz="1800" i="1" dirty="0"/>
            </a:p>
            <a:p>
              <a:pPr algn="ctr" eaLnBrk="1" hangingPunct="1">
                <a:spcBef>
                  <a:spcPct val="0"/>
                </a:spcBef>
                <a:buFontTx/>
                <a:buNone/>
              </a:pPr>
              <a:r>
                <a:rPr lang="en-US" altLang="en-US" sz="1800" dirty="0"/>
                <a:t> </a:t>
              </a:r>
            </a:p>
          </p:txBody>
        </p:sp>
        <p:cxnSp>
          <p:nvCxnSpPr>
            <p:cNvPr id="13" name="Straight Connector 12"/>
            <p:cNvCxnSpPr/>
            <p:nvPr/>
          </p:nvCxnSpPr>
          <p:spPr>
            <a:xfrm flipV="1">
              <a:off x="787400" y="1852103"/>
              <a:ext cx="6286500" cy="12695"/>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Slide Number Placeholder 1"/>
          <p:cNvSpPr>
            <a:spLocks noGrp="1"/>
          </p:cNvSpPr>
          <p:nvPr>
            <p:ph type="sldNum" sz="quarter" idx="12"/>
          </p:nvPr>
        </p:nvSpPr>
        <p:spPr/>
        <p:txBody>
          <a:bodyPr/>
          <a:lstStyle/>
          <a:p>
            <a:pPr>
              <a:defRPr/>
            </a:pPr>
            <a:fld id="{79F773A4-5417-4D2A-AE88-D5BAB771A904}"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14325" y="698500"/>
            <a:ext cx="8502650" cy="5122863"/>
          </a:xfrm>
        </p:spPr>
        <p:txBody>
          <a:bodyPr>
            <a:normAutofit lnSpcReduction="10000"/>
          </a:bodyPr>
          <a:lstStyle/>
          <a:p>
            <a:pPr marL="0" indent="0" algn="ctr">
              <a:buNone/>
              <a:defRPr/>
            </a:pPr>
            <a:r>
              <a:rPr lang="en-US" altLang="en-US" sz="2000" b="1" dirty="0" smtClean="0"/>
              <a:t>Description (continued)</a:t>
            </a:r>
          </a:p>
          <a:p>
            <a:pPr>
              <a:defRPr/>
            </a:pPr>
            <a:r>
              <a:rPr lang="en-US" altLang="en-US" sz="1800" dirty="0" smtClean="0"/>
              <a:t>@10:00 AM, DAM submission window close, </a:t>
            </a:r>
          </a:p>
          <a:p>
            <a:pPr marL="800100" lvl="1" indent="-342900">
              <a:buFont typeface="+mj-lt"/>
              <a:buAutoNum type="arabicPeriod"/>
              <a:defRPr/>
            </a:pPr>
            <a:r>
              <a:rPr lang="en-US" altLang="en-US" sz="1700" dirty="0" smtClean="0"/>
              <a:t>ERCOT will review the submitted Offers and bids and,</a:t>
            </a:r>
          </a:p>
          <a:p>
            <a:pPr marL="800100" lvl="1" indent="-342900">
              <a:buFont typeface="+mj-lt"/>
              <a:buAutoNum type="arabicPeriod"/>
              <a:defRPr/>
            </a:pPr>
            <a:r>
              <a:rPr lang="en-US" altLang="en-US" sz="1700" dirty="0" smtClean="0"/>
              <a:t>Guesstimate the MCPC for PFR</a:t>
            </a:r>
          </a:p>
          <a:p>
            <a:pPr marL="800100" lvl="1" indent="-342900">
              <a:buFont typeface="+mj-lt"/>
              <a:buAutoNum type="arabicPeriod"/>
              <a:defRPr/>
            </a:pPr>
            <a:r>
              <a:rPr lang="en-US" altLang="en-US" sz="1700" dirty="0" smtClean="0"/>
              <a:t>Determine FFR MW amounts offered below X% of the guesstimated MCPC for PFR. This is the expected MW amount of FFR to be awarded</a:t>
            </a:r>
          </a:p>
          <a:p>
            <a:pPr marL="800100" lvl="1" indent="-342900">
              <a:buFont typeface="+mj-lt"/>
              <a:buAutoNum type="arabicPeriod"/>
              <a:defRPr/>
            </a:pPr>
            <a:r>
              <a:rPr lang="en-US" altLang="en-US" sz="1700" dirty="0"/>
              <a:t>Determine </a:t>
            </a:r>
            <a:r>
              <a:rPr lang="en-US" altLang="en-US" sz="1700" dirty="0" smtClean="0"/>
              <a:t>final total </a:t>
            </a:r>
            <a:r>
              <a:rPr lang="en-US" altLang="en-US" sz="1700" dirty="0"/>
              <a:t>requirements in PFR </a:t>
            </a:r>
            <a:r>
              <a:rPr lang="en-US" altLang="en-US" sz="1700" dirty="0" smtClean="0"/>
              <a:t>MW as:</a:t>
            </a:r>
          </a:p>
          <a:p>
            <a:pPr marL="857250" lvl="2" indent="0">
              <a:buNone/>
              <a:defRPr/>
            </a:pPr>
            <a:r>
              <a:rPr lang="en-US" altLang="en-US" sz="1700" dirty="0" err="1" smtClean="0"/>
              <a:t>New_Total_PFR_FFR_Req</a:t>
            </a:r>
            <a:r>
              <a:rPr lang="en-US" altLang="en-US" sz="1700" dirty="0" smtClean="0"/>
              <a:t> = </a:t>
            </a:r>
          </a:p>
          <a:p>
            <a:pPr marL="857250" lvl="2" indent="0">
              <a:buNone/>
              <a:defRPr/>
            </a:pPr>
            <a:r>
              <a:rPr lang="en-US" altLang="en-US" sz="1700" dirty="0"/>
              <a:t>	</a:t>
            </a:r>
            <a:r>
              <a:rPr lang="en-US" altLang="en-US" sz="1700" dirty="0" err="1" smtClean="0"/>
              <a:t>Original_total_PFR_FFR_req</a:t>
            </a:r>
            <a:r>
              <a:rPr lang="en-US" altLang="en-US" sz="1700" dirty="0" smtClean="0"/>
              <a:t> – (R-1)*</a:t>
            </a:r>
            <a:r>
              <a:rPr lang="en-US" altLang="en-US" sz="1700" dirty="0" err="1" smtClean="0"/>
              <a:t>Expected_FFR_cleared_amount</a:t>
            </a:r>
            <a:endParaRPr lang="en-US" altLang="en-US" sz="1700" dirty="0" smtClean="0"/>
          </a:p>
          <a:p>
            <a:pPr marL="857250" lvl="2" indent="0">
              <a:buNone/>
              <a:defRPr/>
            </a:pPr>
            <a:endParaRPr lang="en-US" altLang="en-US" sz="1700" dirty="0" smtClean="0"/>
          </a:p>
          <a:p>
            <a:pPr marL="800100" lvl="1" indent="-342900">
              <a:buFont typeface="+mj-lt"/>
              <a:buAutoNum type="arabicPeriod"/>
              <a:defRPr/>
            </a:pPr>
            <a:r>
              <a:rPr lang="en-US" altLang="en-US" sz="1700" dirty="0" smtClean="0"/>
              <a:t>The DAM optimization process PFR/FFR requirement inputs are modified to procure the original </a:t>
            </a:r>
            <a:r>
              <a:rPr lang="en-US" altLang="en-US" sz="1700" dirty="0" err="1" smtClean="0"/>
              <a:t>FFR_requirement</a:t>
            </a:r>
            <a:r>
              <a:rPr lang="en-US" altLang="en-US" sz="1700" dirty="0" smtClean="0"/>
              <a:t> and the new total PFR+FFR requirement in PFR MW</a:t>
            </a:r>
          </a:p>
          <a:p>
            <a:pPr marL="1200150" lvl="2" indent="-342900">
              <a:defRPr/>
            </a:pPr>
            <a:r>
              <a:rPr lang="en-US" altLang="en-US" sz="1700" dirty="0" smtClean="0"/>
              <a:t>DAM Procurement constraints are:</a:t>
            </a:r>
          </a:p>
          <a:p>
            <a:pPr marL="1657350" lvl="3" indent="-342900">
              <a:buFont typeface="+mj-lt"/>
              <a:buAutoNum type="alphaLcParenR"/>
              <a:defRPr/>
            </a:pPr>
            <a:r>
              <a:rPr lang="en-US" altLang="en-US" sz="1700" dirty="0" smtClean="0"/>
              <a:t>Sum(PFR)+Sum(FFR) &gt;=</a:t>
            </a:r>
            <a:r>
              <a:rPr lang="en-US" altLang="en-US" sz="1700" dirty="0" err="1" smtClean="0"/>
              <a:t>New_Total_PFR_FFR_Req</a:t>
            </a:r>
            <a:endParaRPr lang="en-US" altLang="en-US" sz="1700" dirty="0" smtClean="0"/>
          </a:p>
          <a:p>
            <a:pPr marL="1657350" lvl="3" indent="-342900">
              <a:buFont typeface="+mj-lt"/>
              <a:buAutoNum type="alphaLcParenR"/>
              <a:defRPr/>
            </a:pPr>
            <a:r>
              <a:rPr lang="en-US" altLang="en-US" sz="1700" dirty="0" smtClean="0"/>
              <a:t>Sum(FFR) &lt;= </a:t>
            </a:r>
            <a:r>
              <a:rPr lang="en-US" altLang="en-US" sz="1700" dirty="0" err="1" smtClean="0"/>
              <a:t>FFR_requirement</a:t>
            </a:r>
            <a:endParaRPr lang="en-US" altLang="en-US" sz="1700" dirty="0" smtClean="0"/>
          </a:p>
          <a:p>
            <a:pPr marL="800100" lvl="1" indent="-342900">
              <a:buFont typeface="+mj-lt"/>
              <a:buAutoNum type="arabicPeriod"/>
              <a:defRPr/>
            </a:pPr>
            <a:r>
              <a:rPr lang="en-US" altLang="en-US" sz="1700" dirty="0" smtClean="0"/>
              <a:t>The MCPC for PFR and FFR is the same and is the shadow price of constraint 5.a) above</a:t>
            </a:r>
          </a:p>
          <a:p>
            <a:pPr>
              <a:defRPr/>
            </a:pPr>
            <a:endParaRPr lang="en-US" altLang="en-US" sz="1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a:defRPr/>
            </a:pPr>
            <a:endParaRPr lang="en-US" altLang="en-US" sz="2800" dirty="0" smtClean="0"/>
          </a:p>
        </p:txBody>
      </p:sp>
      <p:sp>
        <p:nvSpPr>
          <p:cNvPr id="17411" name="Title 2"/>
          <p:cNvSpPr>
            <a:spLocks noGrp="1"/>
          </p:cNvSpPr>
          <p:nvPr>
            <p:ph type="title"/>
          </p:nvPr>
        </p:nvSpPr>
        <p:spPr>
          <a:xfrm>
            <a:off x="457200" y="-150813"/>
            <a:ext cx="8229600" cy="812801"/>
          </a:xfrm>
        </p:spPr>
        <p:txBody>
          <a:bodyPr/>
          <a:lstStyle/>
          <a:p>
            <a:r>
              <a:rPr lang="en-US" altLang="en-US" sz="2400" b="1" dirty="0">
                <a:solidFill>
                  <a:prstClr val="black"/>
                </a:solidFill>
              </a:rPr>
              <a:t>Enhanced 2015-2018 Alternative Proposal (PFR &amp; FFR)</a:t>
            </a:r>
            <a:endParaRPr lang="en-US" altLang="en-US" sz="4000" dirty="0" smtClean="0"/>
          </a:p>
        </p:txBody>
      </p:sp>
      <p:sp>
        <p:nvSpPr>
          <p:cNvPr id="2" name="Slide Number Placeholder 1"/>
          <p:cNvSpPr>
            <a:spLocks noGrp="1"/>
          </p:cNvSpPr>
          <p:nvPr>
            <p:ph type="sldNum" sz="quarter" idx="11"/>
          </p:nvPr>
        </p:nvSpPr>
        <p:spPr/>
        <p:txBody>
          <a:bodyPr/>
          <a:lstStyle/>
          <a:p>
            <a:pPr>
              <a:defRPr/>
            </a:pPr>
            <a:fld id="{CBA2EFB4-ECF8-49BD-BE14-8DE16EE82FD1}" type="slidenum">
              <a:rPr lang="en-US" smtClean="0"/>
              <a:pPr>
                <a:defRPr/>
              </a:pPr>
              <a:t>10</a:t>
            </a:fld>
            <a:endParaRPr lang="en-US" dirty="0"/>
          </a:p>
        </p:txBody>
      </p:sp>
    </p:spTree>
    <p:extLst>
      <p:ext uri="{BB962C8B-B14F-4D97-AF65-F5344CB8AC3E}">
        <p14:creationId xmlns:p14="http://schemas.microsoft.com/office/powerpoint/2010/main" val="1021235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14325" y="698500"/>
            <a:ext cx="8502650" cy="5122863"/>
          </a:xfrm>
        </p:spPr>
        <p:txBody>
          <a:bodyPr>
            <a:normAutofit fontScale="92500" lnSpcReduction="10000"/>
          </a:bodyPr>
          <a:lstStyle/>
          <a:p>
            <a:pPr marL="0" indent="0" algn="ctr">
              <a:buNone/>
              <a:defRPr/>
            </a:pPr>
            <a:r>
              <a:rPr lang="en-US" altLang="en-US" sz="2000" b="1" dirty="0" smtClean="0"/>
              <a:t>Description (continued)</a:t>
            </a:r>
          </a:p>
          <a:p>
            <a:pPr>
              <a:defRPr/>
            </a:pPr>
            <a:r>
              <a:rPr lang="en-US" altLang="en-US" sz="1800" dirty="0" smtClean="0"/>
              <a:t>For example, at 10:00 AM DAM submission window close, the following offers are in the system:</a:t>
            </a:r>
          </a:p>
          <a:p>
            <a:pPr lvl="1">
              <a:defRPr/>
            </a:pPr>
            <a:r>
              <a:rPr lang="en-US" altLang="en-US" sz="1600" dirty="0" smtClean="0"/>
              <a:t>3000 MW of PFR @10 $/MW</a:t>
            </a:r>
          </a:p>
          <a:p>
            <a:pPr lvl="1">
              <a:defRPr/>
            </a:pPr>
            <a:r>
              <a:rPr lang="en-US" altLang="en-US" sz="1600" dirty="0" smtClean="0"/>
              <a:t>800 MW of FFR @3 $/MW</a:t>
            </a:r>
          </a:p>
          <a:p>
            <a:pPr lvl="1">
              <a:defRPr/>
            </a:pPr>
            <a:r>
              <a:rPr lang="en-US" altLang="en-US" sz="1600" dirty="0" smtClean="0"/>
              <a:t>500 MW of FFR @11 $/MW</a:t>
            </a:r>
          </a:p>
          <a:p>
            <a:pPr lvl="1">
              <a:defRPr/>
            </a:pPr>
            <a:endParaRPr lang="en-US" altLang="en-US" sz="1600" dirty="0" smtClean="0"/>
          </a:p>
          <a:p>
            <a:pPr marL="800100" lvl="1" indent="-342900">
              <a:buFont typeface="+mj-lt"/>
              <a:buAutoNum type="arabicPeriod"/>
              <a:defRPr/>
            </a:pPr>
            <a:r>
              <a:rPr lang="en-US" altLang="en-US" sz="1600" dirty="0" smtClean="0"/>
              <a:t>ERCOT reviews offers/bids</a:t>
            </a:r>
          </a:p>
          <a:p>
            <a:pPr marL="800100" lvl="1" indent="-342900">
              <a:buFont typeface="+mj-lt"/>
              <a:buAutoNum type="arabicPeriod"/>
              <a:defRPr/>
            </a:pPr>
            <a:r>
              <a:rPr lang="en-US" altLang="en-US" sz="1600" dirty="0" smtClean="0"/>
              <a:t>ERCOT guesstimates the MCPC for PFR/FFR to be $10/MW (challenge to guestimate opportunity costs for energy and/or other AS)</a:t>
            </a:r>
          </a:p>
          <a:p>
            <a:pPr marL="800100" lvl="1" indent="-342900">
              <a:buFont typeface="+mj-lt"/>
              <a:buAutoNum type="arabicPeriod"/>
              <a:defRPr/>
            </a:pPr>
            <a:r>
              <a:rPr lang="en-US" altLang="en-US" sz="1600" dirty="0" smtClean="0"/>
              <a:t>FFR MW expected to clear is 0.9*800 = 720 MW FFR</a:t>
            </a:r>
          </a:p>
          <a:p>
            <a:pPr marL="800100" lvl="1" indent="-342900">
              <a:buFont typeface="+mj-lt"/>
              <a:buAutoNum type="arabicPeriod"/>
              <a:defRPr/>
            </a:pPr>
            <a:r>
              <a:rPr lang="en-US" altLang="en-US" sz="1600" dirty="0" smtClean="0"/>
              <a:t>New Total PFR+FFR requirement = 3360  - (2-1)*720 = 2640 MW in PFR MW</a:t>
            </a:r>
          </a:p>
          <a:p>
            <a:pPr marL="800100" lvl="1" indent="-342900">
              <a:buFont typeface="+mj-lt"/>
              <a:buAutoNum type="arabicPeriod"/>
              <a:defRPr/>
            </a:pPr>
            <a:r>
              <a:rPr lang="en-US" altLang="en-US" sz="1600" dirty="0" smtClean="0"/>
              <a:t>Run DAM with total PFR/FFR requirements in PFR MW  to 2640 MW and max FFR allowed to 1060 MW</a:t>
            </a:r>
          </a:p>
          <a:p>
            <a:pPr marL="1200150" lvl="2" indent="-342900">
              <a:defRPr/>
            </a:pPr>
            <a:r>
              <a:rPr lang="en-US" altLang="en-US" sz="1700" dirty="0"/>
              <a:t>DAM Procurement </a:t>
            </a:r>
            <a:r>
              <a:rPr lang="en-US" altLang="en-US" sz="1700" dirty="0" smtClean="0"/>
              <a:t>constraints </a:t>
            </a:r>
            <a:r>
              <a:rPr lang="en-US" altLang="en-US" sz="1700" dirty="0"/>
              <a:t>are:</a:t>
            </a:r>
          </a:p>
          <a:p>
            <a:pPr marL="1657350" lvl="3" indent="-342900">
              <a:buFont typeface="+mj-lt"/>
              <a:buAutoNum type="alphaLcParenR"/>
              <a:defRPr/>
            </a:pPr>
            <a:r>
              <a:rPr lang="en-US" altLang="en-US" sz="1700" dirty="0"/>
              <a:t>Sum(PFR)+Sum(FFR) </a:t>
            </a:r>
            <a:r>
              <a:rPr lang="en-US" altLang="en-US" sz="1700" dirty="0" smtClean="0"/>
              <a:t>&gt;=2640</a:t>
            </a:r>
            <a:endParaRPr lang="en-US" altLang="en-US" sz="1700" dirty="0"/>
          </a:p>
          <a:p>
            <a:pPr marL="1657350" lvl="3" indent="-342900">
              <a:buFont typeface="+mj-lt"/>
              <a:buAutoNum type="alphaLcParenR"/>
              <a:defRPr/>
            </a:pPr>
            <a:r>
              <a:rPr lang="en-US" altLang="en-US" sz="1700" dirty="0"/>
              <a:t>Sum(FFR) &lt;= </a:t>
            </a:r>
            <a:r>
              <a:rPr lang="en-US" altLang="en-US" sz="1700" dirty="0" smtClean="0"/>
              <a:t>1060</a:t>
            </a:r>
          </a:p>
          <a:p>
            <a:pPr marL="800100" lvl="1" indent="-342900">
              <a:buFont typeface="+mj-lt"/>
              <a:buAutoNum type="arabicPeriod"/>
              <a:defRPr/>
            </a:pPr>
            <a:r>
              <a:rPr lang="en-US" altLang="en-US" sz="1700" dirty="0"/>
              <a:t>The MCPC for PFR and FFR is the same and is the shadow price of constraint 5.a) </a:t>
            </a:r>
            <a:r>
              <a:rPr lang="en-US" altLang="en-US" sz="1700" dirty="0" smtClean="0"/>
              <a:t>above</a:t>
            </a:r>
            <a:endParaRPr lang="en-US" altLang="en-US" sz="1700" dirty="0"/>
          </a:p>
          <a:p>
            <a:pPr marL="800100" lvl="1" indent="-342900">
              <a:buFont typeface="+mj-lt"/>
              <a:buAutoNum type="arabicPeriod"/>
              <a:defRPr/>
            </a:pPr>
            <a:endParaRPr lang="en-US" altLang="en-US" sz="1600" dirty="0" smtClean="0"/>
          </a:p>
          <a:p>
            <a:pPr marL="800100" lvl="1" indent="-342900">
              <a:buFont typeface="+mj-lt"/>
              <a:buAutoNum type="arabicPeriod"/>
              <a:defRPr/>
            </a:pPr>
            <a:endParaRPr lang="en-US" altLang="en-US" sz="16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a:defRPr/>
            </a:pPr>
            <a:endParaRPr lang="en-US" altLang="en-US" sz="2800" dirty="0" smtClean="0"/>
          </a:p>
        </p:txBody>
      </p:sp>
      <p:sp>
        <p:nvSpPr>
          <p:cNvPr id="17411" name="Title 2"/>
          <p:cNvSpPr>
            <a:spLocks noGrp="1"/>
          </p:cNvSpPr>
          <p:nvPr>
            <p:ph type="title"/>
          </p:nvPr>
        </p:nvSpPr>
        <p:spPr>
          <a:xfrm>
            <a:off x="457200" y="-150813"/>
            <a:ext cx="8229600" cy="812801"/>
          </a:xfrm>
        </p:spPr>
        <p:txBody>
          <a:bodyPr/>
          <a:lstStyle/>
          <a:p>
            <a:r>
              <a:rPr lang="en-US" altLang="en-US" sz="2400" b="1" dirty="0">
                <a:solidFill>
                  <a:prstClr val="black"/>
                </a:solidFill>
              </a:rPr>
              <a:t>Enhanced 2015-2018 Alternative Proposal (PFR &amp; FFR)</a:t>
            </a:r>
            <a:endParaRPr lang="en-US" altLang="en-US" sz="4000" dirty="0" smtClean="0"/>
          </a:p>
        </p:txBody>
      </p:sp>
      <p:sp>
        <p:nvSpPr>
          <p:cNvPr id="2" name="Slide Number Placeholder 1"/>
          <p:cNvSpPr>
            <a:spLocks noGrp="1"/>
          </p:cNvSpPr>
          <p:nvPr>
            <p:ph type="sldNum" sz="quarter" idx="11"/>
          </p:nvPr>
        </p:nvSpPr>
        <p:spPr/>
        <p:txBody>
          <a:bodyPr/>
          <a:lstStyle/>
          <a:p>
            <a:pPr>
              <a:defRPr/>
            </a:pPr>
            <a:fld id="{CBA2EFB4-ECF8-49BD-BE14-8DE16EE82FD1}" type="slidenum">
              <a:rPr lang="en-US" smtClean="0"/>
              <a:pPr>
                <a:defRPr/>
              </a:pPr>
              <a:t>11</a:t>
            </a:fld>
            <a:endParaRPr lang="en-US" dirty="0"/>
          </a:p>
        </p:txBody>
      </p:sp>
    </p:spTree>
    <p:extLst>
      <p:ext uri="{BB962C8B-B14F-4D97-AF65-F5344CB8AC3E}">
        <p14:creationId xmlns:p14="http://schemas.microsoft.com/office/powerpoint/2010/main" val="2206706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874713"/>
            <a:ext cx="8229600" cy="5122862"/>
          </a:xfrm>
        </p:spPr>
        <p:txBody>
          <a:bodyPr>
            <a:normAutofit/>
          </a:bodyPr>
          <a:lstStyle/>
          <a:p>
            <a:pPr marL="0" indent="0" algn="ctr">
              <a:buFont typeface="Arial" charset="0"/>
              <a:buNone/>
              <a:defRPr/>
            </a:pPr>
            <a:r>
              <a:rPr lang="en-US" altLang="en-US" sz="2800" dirty="0" smtClean="0"/>
              <a:t>Replacement </a:t>
            </a:r>
          </a:p>
          <a:p>
            <a:pPr>
              <a:defRPr/>
            </a:pPr>
            <a:endParaRPr lang="en-US" altLang="en-US" sz="2000" dirty="0" smtClean="0"/>
          </a:p>
          <a:p>
            <a:pPr>
              <a:defRPr/>
            </a:pPr>
            <a:r>
              <a:rPr lang="en-US" altLang="en-US" sz="2000" dirty="0" smtClean="0"/>
              <a:t>If a need arises to replace FFR1,or FFR2 MW responsibility with an equivalent PFR MW responsibility, even though the cost to replace would be </a:t>
            </a:r>
            <a:r>
              <a:rPr lang="en-US" altLang="en-US" sz="2000" b="1" u="sng" dirty="0" smtClean="0"/>
              <a:t>inconsistent</a:t>
            </a:r>
            <a:r>
              <a:rPr lang="en-US" altLang="en-US" sz="2000" dirty="0" smtClean="0"/>
              <a:t> </a:t>
            </a:r>
            <a:r>
              <a:rPr lang="en-US" altLang="en-US" sz="2000" dirty="0"/>
              <a:t>with the cost to replace 1 MW of PFR with 1 MW of </a:t>
            </a:r>
            <a:r>
              <a:rPr lang="en-US" altLang="en-US" sz="2000" dirty="0" smtClean="0"/>
              <a:t>PFR.</a:t>
            </a:r>
          </a:p>
          <a:p>
            <a:pPr lvl="1">
              <a:defRPr/>
            </a:pPr>
            <a:r>
              <a:rPr lang="en-US" altLang="en-US" sz="1600" dirty="0" smtClean="0"/>
              <a:t>This is because, in the procurement process, PFR requirements would be set to include the effect of equivalency ratio and the FFR provider whose FFR responsibility was being replacement with PFR would be charged for the increased MW procured (Ratio*FFR replacement MW amount) as PFR</a:t>
            </a:r>
          </a:p>
          <a:p>
            <a:pPr marL="0" indent="0">
              <a:buFont typeface="Arial" charset="0"/>
              <a:buNone/>
              <a:defRPr/>
            </a:pPr>
            <a:endParaRPr lang="en-US" altLang="en-US" sz="2000" dirty="0" smtClean="0"/>
          </a:p>
          <a:p>
            <a:pPr marL="0" indent="0">
              <a:buFont typeface="Arial" charset="0"/>
              <a:buNone/>
              <a:defRPr/>
            </a:pPr>
            <a:endParaRPr lang="en-US" altLang="en-US" sz="2000" dirty="0" smtClean="0"/>
          </a:p>
          <a:p>
            <a:pPr marL="0" indent="0">
              <a:buFont typeface="Arial" charset="0"/>
              <a:buNone/>
              <a:defRPr/>
            </a:pPr>
            <a:endParaRPr lang="en-US" altLang="en-US" sz="2000" dirty="0" smtClean="0"/>
          </a:p>
          <a:p>
            <a:pPr>
              <a:defRPr/>
            </a:pPr>
            <a:endParaRPr lang="en-US" altLang="en-US" sz="2000" dirty="0" smtClean="0"/>
          </a:p>
        </p:txBody>
      </p:sp>
      <p:sp>
        <p:nvSpPr>
          <p:cNvPr id="18435" name="Title 2"/>
          <p:cNvSpPr>
            <a:spLocks noGrp="1"/>
          </p:cNvSpPr>
          <p:nvPr>
            <p:ph type="title"/>
          </p:nvPr>
        </p:nvSpPr>
        <p:spPr>
          <a:xfrm>
            <a:off x="457200" y="-150813"/>
            <a:ext cx="8229600" cy="812801"/>
          </a:xfrm>
        </p:spPr>
        <p:txBody>
          <a:bodyPr/>
          <a:lstStyle/>
          <a:p>
            <a:r>
              <a:rPr lang="en-US" altLang="en-US" sz="2400" b="1" dirty="0">
                <a:solidFill>
                  <a:prstClr val="black"/>
                </a:solidFill>
              </a:rPr>
              <a:t>Enhanced 2015-2018 Alternative Proposal (PFR &amp; FFR)</a:t>
            </a:r>
            <a:endParaRPr lang="en-US" altLang="en-US" b="1" dirty="0" smtClean="0"/>
          </a:p>
        </p:txBody>
      </p:sp>
      <p:sp>
        <p:nvSpPr>
          <p:cNvPr id="2" name="Slide Number Placeholder 1"/>
          <p:cNvSpPr>
            <a:spLocks noGrp="1"/>
          </p:cNvSpPr>
          <p:nvPr>
            <p:ph type="sldNum" sz="quarter" idx="11"/>
          </p:nvPr>
        </p:nvSpPr>
        <p:spPr/>
        <p:txBody>
          <a:bodyPr/>
          <a:lstStyle/>
          <a:p>
            <a:pPr>
              <a:defRPr/>
            </a:pPr>
            <a:fld id="{8E179C2A-12BB-45C6-A337-6585E60604D1}" type="slidenum">
              <a:rPr lang="en-US" smtClean="0"/>
              <a:pPr>
                <a:defRPr/>
              </a:pPr>
              <a:t>12</a:t>
            </a:fld>
            <a:endParaRPr lang="en-US" dirty="0"/>
          </a:p>
        </p:txBody>
      </p:sp>
    </p:spTree>
    <p:extLst>
      <p:ext uri="{BB962C8B-B14F-4D97-AF65-F5344CB8AC3E}">
        <p14:creationId xmlns:p14="http://schemas.microsoft.com/office/powerpoint/2010/main" val="1131767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2"/>
          <p:cNvSpPr>
            <a:spLocks noGrp="1"/>
          </p:cNvSpPr>
          <p:nvPr>
            <p:ph type="title"/>
          </p:nvPr>
        </p:nvSpPr>
        <p:spPr>
          <a:xfrm>
            <a:off x="457200" y="-150813"/>
            <a:ext cx="8229600" cy="812801"/>
          </a:xfrm>
        </p:spPr>
        <p:txBody>
          <a:bodyPr/>
          <a:lstStyle/>
          <a:p>
            <a:r>
              <a:rPr lang="en-US" altLang="en-US" sz="3200" dirty="0" smtClean="0"/>
              <a:t>PFR &amp; FFR MCPC Formulas</a:t>
            </a:r>
          </a:p>
        </p:txBody>
      </p:sp>
      <p:sp>
        <p:nvSpPr>
          <p:cNvPr id="2" name="Slide Number Placeholder 1"/>
          <p:cNvSpPr>
            <a:spLocks noGrp="1"/>
          </p:cNvSpPr>
          <p:nvPr>
            <p:ph type="sldNum" sz="quarter" idx="11"/>
          </p:nvPr>
        </p:nvSpPr>
        <p:spPr/>
        <p:txBody>
          <a:bodyPr/>
          <a:lstStyle/>
          <a:p>
            <a:pPr>
              <a:defRPr/>
            </a:pPr>
            <a:fld id="{C53040C0-CE04-4EF2-999B-5B23932399F9}" type="slidenum">
              <a:rPr lang="en-US" smtClean="0"/>
              <a:pPr>
                <a:defRPr/>
              </a:pPr>
              <a:t>13</a:t>
            </a:fld>
            <a:endParaRPr lang="en-US" dirty="0"/>
          </a:p>
        </p:txBody>
      </p:sp>
      <p:sp>
        <p:nvSpPr>
          <p:cNvPr id="23556" name="Content Placeholder 2"/>
          <p:cNvSpPr>
            <a:spLocks noGrp="1"/>
          </p:cNvSpPr>
          <p:nvPr>
            <p:ph idx="1"/>
          </p:nvPr>
        </p:nvSpPr>
        <p:spPr>
          <a:xfrm>
            <a:off x="457200" y="874713"/>
            <a:ext cx="8229600" cy="5122862"/>
          </a:xfrm>
        </p:spPr>
        <p:txBody>
          <a:bodyPr/>
          <a:lstStyle/>
          <a:p>
            <a:pPr marL="0" indent="0">
              <a:buFont typeface="Arial" charset="0"/>
              <a:buNone/>
            </a:pPr>
            <a:endParaRPr lang="en-US" altLang="en-US" dirty="0" smtClean="0"/>
          </a:p>
          <a:p>
            <a:pPr marL="0" indent="0">
              <a:buFont typeface="Arial" charset="0"/>
              <a:buNone/>
            </a:pPr>
            <a:endParaRPr lang="en-US" altLang="en-US" dirty="0"/>
          </a:p>
          <a:p>
            <a:pPr marL="0" indent="0">
              <a:buFont typeface="Arial" charset="0"/>
              <a:buNone/>
            </a:pPr>
            <a:endParaRPr lang="en-US" altLang="en-US" dirty="0" smtClean="0"/>
          </a:p>
          <a:p>
            <a:pPr marL="0" indent="0">
              <a:buFont typeface="Arial" charset="0"/>
              <a:buNone/>
            </a:pPr>
            <a:endParaRPr lang="en-US" altLang="en-US" dirty="0"/>
          </a:p>
          <a:p>
            <a:pPr marL="0" indent="0">
              <a:buFont typeface="Arial" charset="0"/>
              <a:buNone/>
            </a:pPr>
            <a:endParaRPr lang="en-US" altLang="en-US" dirty="0" smtClean="0"/>
          </a:p>
          <a:p>
            <a:pPr marL="457200" indent="-457200">
              <a:buFont typeface="+mj-lt"/>
              <a:buAutoNum type="arabicPeriod"/>
            </a:pPr>
            <a:r>
              <a:rPr lang="en-US" altLang="en-US" sz="1800" dirty="0" smtClean="0"/>
              <a:t>Note that FFRS is of two types - FFR1 and FFR2</a:t>
            </a:r>
            <a:endParaRPr lang="en-US" altLang="en-US" sz="1800" dirty="0"/>
          </a:p>
          <a:p>
            <a:pPr marL="457200" indent="-457200">
              <a:buFont typeface="+mj-lt"/>
              <a:buAutoNum type="arabicPeriod"/>
            </a:pPr>
            <a:r>
              <a:rPr lang="en-US" altLang="en-US" sz="1800" dirty="0" smtClean="0"/>
              <a:t>The details of the procurement constraints (in NPRR 667) are:</a:t>
            </a:r>
          </a:p>
          <a:p>
            <a:pPr marL="857250" lvl="1" indent="-457200">
              <a:buFont typeface="+mj-lt"/>
              <a:buAutoNum type="arabicPeriod"/>
            </a:pPr>
            <a:r>
              <a:rPr lang="en-US" altLang="en-US" sz="1600" dirty="0" smtClean="0"/>
              <a:t> Sum(PFR) + R*Sum(FFR1+FFR2) &gt;= Total Requirement in PFR MW terms</a:t>
            </a:r>
          </a:p>
          <a:p>
            <a:pPr marL="857250" lvl="1" indent="-457200">
              <a:buFont typeface="+mj-lt"/>
              <a:buAutoNum type="arabicPeriod"/>
            </a:pPr>
            <a:r>
              <a:rPr lang="en-US" altLang="en-US" sz="1600" dirty="0" smtClean="0"/>
              <a:t>Sum(FFR1+FFR2) &lt;= </a:t>
            </a:r>
            <a:r>
              <a:rPr lang="en-US" altLang="en-US" sz="1600" dirty="0" err="1" smtClean="0"/>
              <a:t>FFR_Total_Requirement</a:t>
            </a:r>
            <a:endParaRPr lang="en-US" altLang="en-US" sz="1600" dirty="0" smtClean="0"/>
          </a:p>
          <a:p>
            <a:pPr marL="857250" lvl="1" indent="-457200">
              <a:buFont typeface="+mj-lt"/>
              <a:buAutoNum type="arabicPeriod"/>
            </a:pPr>
            <a:r>
              <a:rPr lang="en-US" altLang="en-US" sz="1600" dirty="0" smtClean="0"/>
              <a:t>Sum(FFR1) &lt;= FFR1_Requirement</a:t>
            </a:r>
          </a:p>
        </p:txBody>
      </p:sp>
      <p:graphicFrame>
        <p:nvGraphicFramePr>
          <p:cNvPr id="6" name="Table 5"/>
          <p:cNvGraphicFramePr>
            <a:graphicFrameLocks noGrp="1"/>
          </p:cNvGraphicFramePr>
          <p:nvPr>
            <p:extLst>
              <p:ext uri="{D42A27DB-BD31-4B8C-83A1-F6EECF244321}">
                <p14:modId xmlns:p14="http://schemas.microsoft.com/office/powerpoint/2010/main" val="1553547001"/>
              </p:ext>
            </p:extLst>
          </p:nvPr>
        </p:nvGraphicFramePr>
        <p:xfrm>
          <a:off x="457200" y="762000"/>
          <a:ext cx="8388350" cy="1798239"/>
        </p:xfrm>
        <a:graphic>
          <a:graphicData uri="http://schemas.openxmlformats.org/drawingml/2006/table">
            <a:tbl>
              <a:tblPr firstRow="1" bandRow="1">
                <a:tableStyleId>{5C22544A-7EE6-4342-B048-85BDC9FD1C3A}</a:tableStyleId>
              </a:tblPr>
              <a:tblGrid>
                <a:gridCol w="737885"/>
                <a:gridCol w="1684008"/>
                <a:gridCol w="2896787"/>
                <a:gridCol w="3069670"/>
              </a:tblGrid>
              <a:tr h="416544">
                <a:tc>
                  <a:txBody>
                    <a:bodyPr/>
                    <a:lstStyle/>
                    <a:p>
                      <a:r>
                        <a:rPr lang="en-US" sz="1800" dirty="0" smtClean="0"/>
                        <a:t>AS</a:t>
                      </a:r>
                      <a:endParaRPr lang="en-US" sz="18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dirty="0" smtClean="0"/>
                        <a:t>FAST</a:t>
                      </a:r>
                      <a:endParaRPr lang="en-US" sz="18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IMM Proposal</a:t>
                      </a:r>
                      <a:endParaRPr lang="en-US" sz="18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800" dirty="0" smtClean="0"/>
                        <a:t>Enhanced 2015-2018 Alternative</a:t>
                      </a:r>
                      <a:endParaRPr lang="en-US" sz="18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58189">
                <a:tc>
                  <a:txBody>
                    <a:bodyPr/>
                    <a:lstStyle/>
                    <a:p>
                      <a:r>
                        <a:rPr lang="en-US" sz="1400" dirty="0" smtClean="0"/>
                        <a:t>FFR</a:t>
                      </a:r>
                      <a:endParaRPr lang="en-US" sz="14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Ratio * PFR MCPC</a:t>
                      </a:r>
                      <a:endParaRPr lang="en-US" sz="14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Ratio * PFR MCPC + </a:t>
                      </a:r>
                    </a:p>
                    <a:p>
                      <a:r>
                        <a:rPr lang="en-US" sz="1400" i="1" dirty="0" smtClean="0"/>
                        <a:t>SP</a:t>
                      </a:r>
                      <a:r>
                        <a:rPr lang="en-US" sz="1400" dirty="0" smtClean="0"/>
                        <a:t> of </a:t>
                      </a:r>
                      <a:r>
                        <a:rPr lang="en-US" sz="1400" dirty="0" err="1" smtClean="0"/>
                        <a:t>FFR</a:t>
                      </a:r>
                      <a:r>
                        <a:rPr lang="en-US" sz="1400" baseline="-25000" dirty="0" err="1" smtClean="0"/>
                        <a:t>max</a:t>
                      </a:r>
                      <a:r>
                        <a:rPr lang="en-US" sz="1400" dirty="0" smtClean="0"/>
                        <a:t> constraint</a:t>
                      </a:r>
                      <a:r>
                        <a:rPr lang="en-US" sz="1400" baseline="30000" dirty="0" smtClean="0"/>
                        <a:t>1</a:t>
                      </a:r>
                      <a:endParaRPr lang="en-US" sz="14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t>PFR MCPC</a:t>
                      </a:r>
                      <a:endParaRPr lang="en-US" sz="1400" dirty="0"/>
                    </a:p>
                  </a:txBody>
                  <a:tcPr marL="45722" marR="45722" marT="45705" marB="4570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3599" name="TextBox 3"/>
          <p:cNvSpPr txBox="1">
            <a:spLocks noChangeArrowheads="1"/>
          </p:cNvSpPr>
          <p:nvPr/>
        </p:nvSpPr>
        <p:spPr bwMode="auto">
          <a:xfrm>
            <a:off x="1203325" y="6080125"/>
            <a:ext cx="764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1400" baseline="30000"/>
              <a:t>1 </a:t>
            </a:r>
            <a:r>
              <a:rPr lang="en-US" altLang="en-US" sz="1400"/>
              <a:t>Opportunity costs, if present, will be included in the shadow prices</a:t>
            </a:r>
          </a:p>
        </p:txBody>
      </p:sp>
      <p:sp>
        <p:nvSpPr>
          <p:cNvPr id="23600" name="TextBox 3"/>
          <p:cNvSpPr txBox="1">
            <a:spLocks noChangeArrowheads="1"/>
          </p:cNvSpPr>
          <p:nvPr/>
        </p:nvSpPr>
        <p:spPr bwMode="auto">
          <a:xfrm>
            <a:off x="1203325" y="5689600"/>
            <a:ext cx="76422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Arial" charset="0"/>
              </a:defRPr>
            </a:lvl1pPr>
            <a:lvl2pPr marL="742950" indent="-285750" eaLnBrk="0" hangingPunct="0">
              <a:spcBef>
                <a:spcPct val="20000"/>
              </a:spcBef>
              <a:buFont typeface="Arial" charset="0"/>
              <a:buChar char="–"/>
              <a:defRPr sz="2800">
                <a:solidFill>
                  <a:schemeClr val="tx1"/>
                </a:solidFill>
                <a:latin typeface="Arial" charset="0"/>
              </a:defRPr>
            </a:lvl2pPr>
            <a:lvl3pPr marL="1143000" indent="-228600" eaLnBrk="0" hangingPunct="0">
              <a:spcBef>
                <a:spcPct val="20000"/>
              </a:spcBef>
              <a:buFont typeface="Arial" charset="0"/>
              <a:buChar char="•"/>
              <a:defRPr sz="2400">
                <a:solidFill>
                  <a:schemeClr val="tx1"/>
                </a:solidFill>
                <a:latin typeface="Arial" charset="0"/>
              </a:defRPr>
            </a:lvl3pPr>
            <a:lvl4pPr marL="1600200" indent="-228600" eaLnBrk="0" hangingPunct="0">
              <a:spcBef>
                <a:spcPct val="20000"/>
              </a:spcBef>
              <a:buFont typeface="Arial" charset="0"/>
              <a:buChar char="–"/>
              <a:defRPr sz="2000">
                <a:solidFill>
                  <a:schemeClr val="tx1"/>
                </a:solidFill>
                <a:latin typeface="Arial" charset="0"/>
              </a:defRPr>
            </a:lvl4pPr>
            <a:lvl5pPr marL="2057400" indent="-228600" eaLnBrk="0" hangingPunct="0">
              <a:spcBef>
                <a:spcPct val="20000"/>
              </a:spcBef>
              <a:buFont typeface="Arial" charset="0"/>
              <a:buChar char="»"/>
              <a:defRPr sz="2000">
                <a:solidFill>
                  <a:schemeClr val="tx1"/>
                </a:solidFill>
                <a:latin typeface="Arial"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defRPr>
            </a:lvl9pPr>
          </a:lstStyle>
          <a:p>
            <a:pPr eaLnBrk="1" hangingPunct="1">
              <a:spcBef>
                <a:spcPct val="0"/>
              </a:spcBef>
              <a:buFontTx/>
              <a:buNone/>
            </a:pPr>
            <a:r>
              <a:rPr lang="en-US" altLang="en-US" sz="1400" i="1"/>
              <a:t>SP</a:t>
            </a:r>
            <a:r>
              <a:rPr lang="en-US" altLang="en-US" sz="1400"/>
              <a:t> = Shadow Price of Constraint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703263"/>
            <a:ext cx="8229600" cy="5122862"/>
          </a:xfrm>
        </p:spPr>
        <p:txBody>
          <a:bodyPr>
            <a:noAutofit/>
          </a:bodyPr>
          <a:lstStyle/>
          <a:p>
            <a:pPr>
              <a:defRPr/>
            </a:pPr>
            <a:r>
              <a:rPr lang="en-US" altLang="en-US" sz="1800" dirty="0" smtClean="0"/>
              <a:t>The PFR and FFR procurement constraints are the same in the FAST and IMM proposals, i.e. equivalency ratio is incorporated into the optimization process for procuring PFR and FFR</a:t>
            </a:r>
          </a:p>
          <a:p>
            <a:pPr>
              <a:defRPr/>
            </a:pPr>
            <a:endParaRPr lang="en-US" altLang="en-US" sz="1800" dirty="0" smtClean="0"/>
          </a:p>
          <a:p>
            <a:pPr>
              <a:defRPr/>
            </a:pPr>
            <a:r>
              <a:rPr lang="en-US" altLang="en-US" sz="1800" dirty="0" smtClean="0"/>
              <a:t>The Enhanced 2015-2018 alternative proposal considers the equivalency ratio in determining the initial estimate for AS requirements, but the optimization process assumes that the equivalency ratio is </a:t>
            </a:r>
            <a:r>
              <a:rPr lang="en-US" altLang="en-US" sz="1800" u="sng" dirty="0" smtClean="0"/>
              <a:t>one</a:t>
            </a:r>
            <a:r>
              <a:rPr lang="en-US" altLang="en-US" sz="1800" dirty="0" smtClean="0"/>
              <a:t> for all hours (similar to current approach for RRS from Load Resources and Generation Resources)</a:t>
            </a:r>
          </a:p>
          <a:p>
            <a:pPr lvl="1">
              <a:defRPr/>
            </a:pPr>
            <a:r>
              <a:rPr lang="en-US" altLang="en-US" sz="1400" dirty="0" smtClean="0"/>
              <a:t>After DAM submission window closes, ERCOT operator may choose to modify PFR  (and/or FFR) </a:t>
            </a:r>
            <a:r>
              <a:rPr lang="en-US" altLang="en-US" sz="1600" dirty="0" smtClean="0"/>
              <a:t>requirements</a:t>
            </a:r>
            <a:r>
              <a:rPr lang="en-US" altLang="en-US" sz="1400" dirty="0" smtClean="0"/>
              <a:t> based on expectation of PFR MCPC.</a:t>
            </a:r>
            <a:endParaRPr lang="en-US" altLang="en-US" sz="1800" dirty="0" smtClean="0"/>
          </a:p>
          <a:p>
            <a:pPr>
              <a:defRPr/>
            </a:pPr>
            <a:endParaRPr lang="en-US" altLang="en-US" sz="1800" dirty="0"/>
          </a:p>
          <a:p>
            <a:pPr lvl="1">
              <a:defRPr/>
            </a:pPr>
            <a:endParaRPr lang="en-US" altLang="en-US" sz="1600" dirty="0" smtClean="0"/>
          </a:p>
          <a:p>
            <a:pPr marL="0" indent="0">
              <a:buFont typeface="Arial" charset="0"/>
              <a:buNone/>
              <a:defRPr/>
            </a:pPr>
            <a:endParaRPr lang="en-US" altLang="en-US" sz="1800" dirty="0" smtClean="0"/>
          </a:p>
          <a:p>
            <a:pPr>
              <a:defRPr/>
            </a:pPr>
            <a:endParaRPr lang="en-US" altLang="en-US" sz="1800" dirty="0" smtClean="0"/>
          </a:p>
        </p:txBody>
      </p:sp>
      <p:sp>
        <p:nvSpPr>
          <p:cNvPr id="16387" name="Title 2"/>
          <p:cNvSpPr>
            <a:spLocks noGrp="1"/>
          </p:cNvSpPr>
          <p:nvPr>
            <p:ph type="title"/>
          </p:nvPr>
        </p:nvSpPr>
        <p:spPr>
          <a:xfrm>
            <a:off x="457200" y="-150813"/>
            <a:ext cx="8229600" cy="812801"/>
          </a:xfrm>
        </p:spPr>
        <p:txBody>
          <a:bodyPr/>
          <a:lstStyle/>
          <a:p>
            <a:r>
              <a:rPr lang="en-US" altLang="en-US" smtClean="0"/>
              <a:t>Introduction</a:t>
            </a:r>
          </a:p>
        </p:txBody>
      </p:sp>
      <p:sp>
        <p:nvSpPr>
          <p:cNvPr id="2" name="Slide Number Placeholder 1"/>
          <p:cNvSpPr>
            <a:spLocks noGrp="1"/>
          </p:cNvSpPr>
          <p:nvPr>
            <p:ph type="sldNum" sz="quarter" idx="11"/>
          </p:nvPr>
        </p:nvSpPr>
        <p:spPr/>
        <p:txBody>
          <a:bodyPr/>
          <a:lstStyle/>
          <a:p>
            <a:pPr>
              <a:defRPr/>
            </a:pPr>
            <a:fld id="{F6C99ACA-58F2-4B93-B1F5-007FE5F01805}"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703263"/>
            <a:ext cx="8229600" cy="5122862"/>
          </a:xfrm>
        </p:spPr>
        <p:txBody>
          <a:bodyPr>
            <a:noAutofit/>
          </a:bodyPr>
          <a:lstStyle/>
          <a:p>
            <a:pPr>
              <a:defRPr/>
            </a:pPr>
            <a:endParaRPr lang="en-US" altLang="en-US" sz="1800" dirty="0"/>
          </a:p>
          <a:p>
            <a:pPr>
              <a:defRPr/>
            </a:pPr>
            <a:r>
              <a:rPr lang="en-US" altLang="en-US" sz="1800" dirty="0" smtClean="0"/>
              <a:t>The following slides describe the pricing and replacement costs associated with the different proposals:</a:t>
            </a:r>
          </a:p>
          <a:p>
            <a:pPr lvl="1">
              <a:defRPr/>
            </a:pPr>
            <a:r>
              <a:rPr lang="en-US" altLang="en-US" sz="1600" dirty="0" smtClean="0"/>
              <a:t>FAST proposal,</a:t>
            </a:r>
          </a:p>
          <a:p>
            <a:pPr lvl="1">
              <a:defRPr/>
            </a:pPr>
            <a:r>
              <a:rPr lang="en-US" altLang="en-US" sz="1600" dirty="0" smtClean="0"/>
              <a:t>IMM proposal (modification to NPRR 018 with introduction of linked energy bids from FFR providers),</a:t>
            </a:r>
          </a:p>
          <a:p>
            <a:pPr lvl="1">
              <a:defRPr/>
            </a:pPr>
            <a:r>
              <a:rPr lang="en-US" altLang="en-US" sz="1600" dirty="0" smtClean="0"/>
              <a:t>Enhanced 2015-2018 Alternative Proposal</a:t>
            </a:r>
          </a:p>
          <a:p>
            <a:pPr lvl="1">
              <a:defRPr/>
            </a:pPr>
            <a:endParaRPr lang="en-US" altLang="en-US" sz="1600" dirty="0" smtClean="0"/>
          </a:p>
          <a:p>
            <a:pPr marL="0" indent="0">
              <a:buFont typeface="Arial" charset="0"/>
              <a:buNone/>
              <a:defRPr/>
            </a:pPr>
            <a:endParaRPr lang="en-US" altLang="en-US" sz="1800" dirty="0" smtClean="0"/>
          </a:p>
          <a:p>
            <a:pPr>
              <a:defRPr/>
            </a:pPr>
            <a:r>
              <a:rPr lang="en-US" altLang="en-US" sz="1800" dirty="0"/>
              <a:t>Note that the purpose of these slides </a:t>
            </a:r>
            <a:r>
              <a:rPr lang="en-US" altLang="en-US" sz="1800" dirty="0" smtClean="0"/>
              <a:t>is </a:t>
            </a:r>
            <a:r>
              <a:rPr lang="en-US" altLang="en-US" sz="1800" dirty="0"/>
              <a:t>to explain the concepts and therefore, as a simplification, do not differentiate between FFR1 and FFR2.</a:t>
            </a:r>
          </a:p>
          <a:p>
            <a:pPr>
              <a:defRPr/>
            </a:pPr>
            <a:endParaRPr lang="en-US" altLang="en-US" sz="1800" dirty="0" smtClean="0"/>
          </a:p>
        </p:txBody>
      </p:sp>
      <p:sp>
        <p:nvSpPr>
          <p:cNvPr id="16387" name="Title 2"/>
          <p:cNvSpPr>
            <a:spLocks noGrp="1"/>
          </p:cNvSpPr>
          <p:nvPr>
            <p:ph type="title"/>
          </p:nvPr>
        </p:nvSpPr>
        <p:spPr>
          <a:xfrm>
            <a:off x="457200" y="-150813"/>
            <a:ext cx="8229600" cy="812801"/>
          </a:xfrm>
        </p:spPr>
        <p:txBody>
          <a:bodyPr/>
          <a:lstStyle/>
          <a:p>
            <a:r>
              <a:rPr lang="en-US" altLang="en-US" smtClean="0"/>
              <a:t>Introduction</a:t>
            </a:r>
          </a:p>
        </p:txBody>
      </p:sp>
      <p:sp>
        <p:nvSpPr>
          <p:cNvPr id="2" name="Slide Number Placeholder 1"/>
          <p:cNvSpPr>
            <a:spLocks noGrp="1"/>
          </p:cNvSpPr>
          <p:nvPr>
            <p:ph type="sldNum" sz="quarter" idx="11"/>
          </p:nvPr>
        </p:nvSpPr>
        <p:spPr/>
        <p:txBody>
          <a:bodyPr/>
          <a:lstStyle/>
          <a:p>
            <a:pPr>
              <a:defRPr/>
            </a:pPr>
            <a:fld id="{F6C99ACA-58F2-4B93-B1F5-007FE5F01805}" type="slidenum">
              <a:rPr lang="en-US" smtClean="0"/>
              <a:pPr>
                <a:defRPr/>
              </a:pPr>
              <a:t>3</a:t>
            </a:fld>
            <a:endParaRPr lang="en-US" dirty="0"/>
          </a:p>
        </p:txBody>
      </p:sp>
    </p:spTree>
    <p:extLst>
      <p:ext uri="{BB962C8B-B14F-4D97-AF65-F5344CB8AC3E}">
        <p14:creationId xmlns:p14="http://schemas.microsoft.com/office/powerpoint/2010/main" val="1340058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14325" y="698500"/>
            <a:ext cx="8502650" cy="5122863"/>
          </a:xfrm>
        </p:spPr>
        <p:txBody>
          <a:bodyPr>
            <a:normAutofit/>
          </a:bodyPr>
          <a:lstStyle/>
          <a:p>
            <a:pPr>
              <a:defRPr/>
            </a:pPr>
            <a:r>
              <a:rPr lang="en-US" altLang="en-US" sz="2000" b="1" dirty="0" smtClean="0"/>
              <a:t>Stays</a:t>
            </a:r>
            <a:r>
              <a:rPr lang="en-US" altLang="en-US" sz="2000" dirty="0" smtClean="0"/>
              <a:t> with the current approach of pricing </a:t>
            </a:r>
            <a:r>
              <a:rPr lang="en-US" altLang="en-US" sz="2000" b="1" i="1" dirty="0" smtClean="0"/>
              <a:t>equivalent</a:t>
            </a:r>
            <a:r>
              <a:rPr lang="en-US" altLang="en-US" sz="2000" dirty="0" smtClean="0"/>
              <a:t> FFR MW awards the same as </a:t>
            </a:r>
            <a:r>
              <a:rPr lang="en-US" altLang="en-US" sz="2000" b="1" i="1" dirty="0" smtClean="0"/>
              <a:t>equivalent</a:t>
            </a:r>
            <a:r>
              <a:rPr lang="en-US" altLang="en-US" sz="2000" dirty="0" smtClean="0"/>
              <a:t> PFR awards</a:t>
            </a:r>
          </a:p>
          <a:p>
            <a:pPr>
              <a:defRPr/>
            </a:pPr>
            <a:endParaRPr lang="en-US" altLang="en-US" sz="2000" dirty="0" smtClean="0"/>
          </a:p>
          <a:p>
            <a:pPr>
              <a:defRPr/>
            </a:pPr>
            <a:r>
              <a:rPr lang="en-US" altLang="en-US" sz="2000" dirty="0" smtClean="0"/>
              <a:t>For example, FFR1, FFR2, awards are valued the same as the corresponding </a:t>
            </a:r>
            <a:r>
              <a:rPr lang="en-US" altLang="en-US" sz="2000" b="1" i="1" dirty="0" smtClean="0"/>
              <a:t>equivalent</a:t>
            </a:r>
            <a:r>
              <a:rPr lang="en-US" altLang="en-US" sz="2000" dirty="0" smtClean="0"/>
              <a:t> PFRS awards</a:t>
            </a:r>
          </a:p>
          <a:p>
            <a:pPr>
              <a:defRPr/>
            </a:pPr>
            <a:endParaRPr lang="en-US" altLang="en-US" sz="2000" dirty="0" smtClean="0"/>
          </a:p>
          <a:p>
            <a:pPr>
              <a:defRPr/>
            </a:pPr>
            <a:r>
              <a:rPr lang="en-US" altLang="en-US" sz="2000" dirty="0" smtClean="0"/>
              <a:t>In the case of FFR, the ratio (R) determines the </a:t>
            </a:r>
            <a:r>
              <a:rPr lang="en-US" altLang="en-US" sz="2000" b="1" i="1" dirty="0" smtClean="0"/>
              <a:t>equivalence</a:t>
            </a:r>
            <a:r>
              <a:rPr lang="en-US" altLang="en-US" sz="2000" dirty="0" smtClean="0"/>
              <a:t> of R MW of PFR to 1 MW of FFR </a:t>
            </a:r>
          </a:p>
          <a:p>
            <a:pPr>
              <a:defRPr/>
            </a:pPr>
            <a:endParaRPr lang="en-US" altLang="en-US" sz="2000" dirty="0" smtClean="0"/>
          </a:p>
          <a:p>
            <a:pPr>
              <a:defRPr/>
            </a:pPr>
            <a:r>
              <a:rPr lang="en-US" altLang="en-US" sz="2000" dirty="0" smtClean="0"/>
              <a:t>If the PFR MCPC reflect opportunity costs, then the corresponding equivalent FFR1</a:t>
            </a:r>
            <a:r>
              <a:rPr lang="en-US" altLang="en-US" sz="2000" dirty="0"/>
              <a:t>, </a:t>
            </a:r>
            <a:r>
              <a:rPr lang="en-US" altLang="en-US" sz="2000" dirty="0" smtClean="0"/>
              <a:t>FFR2 MCPCs will also reflect opportunity costs</a:t>
            </a:r>
          </a:p>
          <a:p>
            <a:pPr>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a:defRPr/>
            </a:pPr>
            <a:endParaRPr lang="en-US" altLang="en-US" sz="2800" dirty="0" smtClean="0"/>
          </a:p>
        </p:txBody>
      </p:sp>
      <p:sp>
        <p:nvSpPr>
          <p:cNvPr id="17411" name="Title 2"/>
          <p:cNvSpPr>
            <a:spLocks noGrp="1"/>
          </p:cNvSpPr>
          <p:nvPr>
            <p:ph type="title"/>
          </p:nvPr>
        </p:nvSpPr>
        <p:spPr>
          <a:xfrm>
            <a:off x="457200" y="-150813"/>
            <a:ext cx="8229600" cy="812801"/>
          </a:xfrm>
        </p:spPr>
        <p:txBody>
          <a:bodyPr/>
          <a:lstStyle/>
          <a:p>
            <a:r>
              <a:rPr lang="en-US" altLang="en-US" dirty="0" smtClean="0"/>
              <a:t>FAST Proposal (PFR &amp; FFR)</a:t>
            </a:r>
          </a:p>
        </p:txBody>
      </p:sp>
      <p:sp>
        <p:nvSpPr>
          <p:cNvPr id="2" name="Slide Number Placeholder 1"/>
          <p:cNvSpPr>
            <a:spLocks noGrp="1"/>
          </p:cNvSpPr>
          <p:nvPr>
            <p:ph type="sldNum" sz="quarter" idx="11"/>
          </p:nvPr>
        </p:nvSpPr>
        <p:spPr/>
        <p:txBody>
          <a:bodyPr/>
          <a:lstStyle/>
          <a:p>
            <a:pPr>
              <a:defRPr/>
            </a:pPr>
            <a:fld id="{CBA2EFB4-ECF8-49BD-BE14-8DE16EE82FD1}"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874713"/>
            <a:ext cx="8229600" cy="5122862"/>
          </a:xfrm>
        </p:spPr>
        <p:txBody>
          <a:bodyPr>
            <a:normAutofit/>
          </a:bodyPr>
          <a:lstStyle/>
          <a:p>
            <a:pPr marL="0" indent="0" algn="ctr">
              <a:buFont typeface="Arial" charset="0"/>
              <a:buNone/>
              <a:defRPr/>
            </a:pPr>
            <a:r>
              <a:rPr lang="en-US" altLang="en-US" sz="2800" dirty="0" smtClean="0"/>
              <a:t>Replacement </a:t>
            </a:r>
          </a:p>
          <a:p>
            <a:pPr>
              <a:defRPr/>
            </a:pPr>
            <a:endParaRPr lang="en-US" altLang="en-US" sz="2000" dirty="0" smtClean="0"/>
          </a:p>
          <a:p>
            <a:pPr>
              <a:defRPr/>
            </a:pPr>
            <a:r>
              <a:rPr lang="en-US" altLang="en-US" sz="2000" dirty="0" smtClean="0"/>
              <a:t>If a need arises to replace FFR1,or FFR2 MW responsibility with an equivalent PFR MW responsibility, the cost to replace will be the same, i.e. is </a:t>
            </a:r>
            <a:r>
              <a:rPr lang="en-US" altLang="en-US" sz="2000" b="1" u="sng" dirty="0" smtClean="0"/>
              <a:t>consistent</a:t>
            </a:r>
            <a:r>
              <a:rPr lang="en-US" altLang="en-US" sz="2000" dirty="0" smtClean="0"/>
              <a:t> with replacing PFR with PFR.</a:t>
            </a:r>
          </a:p>
          <a:p>
            <a:pPr>
              <a:defRPr/>
            </a:pPr>
            <a:endParaRPr lang="en-US" altLang="en-US" sz="2000" dirty="0" smtClean="0"/>
          </a:p>
          <a:p>
            <a:pPr>
              <a:defRPr/>
            </a:pPr>
            <a:r>
              <a:rPr lang="en-US" altLang="en-US" sz="2000" dirty="0" smtClean="0"/>
              <a:t>ERCOT is planning to submit comments on NPRR 667 to REMOVE the VOLL cap on FFR MCPC.</a:t>
            </a:r>
          </a:p>
          <a:p>
            <a:pPr lvl="1">
              <a:defRPr/>
            </a:pPr>
            <a:r>
              <a:rPr lang="en-US" altLang="en-US" sz="1600" dirty="0" smtClean="0"/>
              <a:t>If this is accepted, then the FAST proposal ensures that PFR and FFR providers have the </a:t>
            </a:r>
            <a:r>
              <a:rPr lang="en-US" altLang="en-US" sz="1600" b="1" u="sng" dirty="0" smtClean="0"/>
              <a:t>same risks </a:t>
            </a:r>
            <a:r>
              <a:rPr lang="en-US" altLang="en-US" sz="1600" dirty="0" smtClean="0"/>
              <a:t>in terms of replacement</a:t>
            </a:r>
            <a:endParaRPr lang="en-US" altLang="en-US" sz="1600" dirty="0"/>
          </a:p>
          <a:p>
            <a:pPr marL="0" indent="0">
              <a:buFont typeface="Arial" charset="0"/>
              <a:buNone/>
              <a:defRPr/>
            </a:pPr>
            <a:endParaRPr lang="en-US" altLang="en-US" sz="2000" dirty="0" smtClean="0"/>
          </a:p>
          <a:p>
            <a:pPr marL="0" indent="0">
              <a:buFont typeface="Arial" charset="0"/>
              <a:buNone/>
              <a:defRPr/>
            </a:pPr>
            <a:endParaRPr lang="en-US" altLang="en-US" sz="2000" dirty="0" smtClean="0"/>
          </a:p>
          <a:p>
            <a:pPr marL="0" indent="0">
              <a:buFont typeface="Arial" charset="0"/>
              <a:buNone/>
              <a:defRPr/>
            </a:pPr>
            <a:endParaRPr lang="en-US" altLang="en-US" sz="2000" dirty="0" smtClean="0"/>
          </a:p>
          <a:p>
            <a:pPr>
              <a:defRPr/>
            </a:pPr>
            <a:endParaRPr lang="en-US" altLang="en-US" sz="2000" dirty="0" smtClean="0"/>
          </a:p>
        </p:txBody>
      </p:sp>
      <p:sp>
        <p:nvSpPr>
          <p:cNvPr id="18435" name="Title 2"/>
          <p:cNvSpPr>
            <a:spLocks noGrp="1"/>
          </p:cNvSpPr>
          <p:nvPr>
            <p:ph type="title"/>
          </p:nvPr>
        </p:nvSpPr>
        <p:spPr>
          <a:xfrm>
            <a:off x="457200" y="-150813"/>
            <a:ext cx="8229600" cy="812801"/>
          </a:xfrm>
        </p:spPr>
        <p:txBody>
          <a:bodyPr/>
          <a:lstStyle/>
          <a:p>
            <a:r>
              <a:rPr lang="en-US" altLang="en-US" dirty="0" smtClean="0"/>
              <a:t>FAST Proposal (PFR &amp; FFR)</a:t>
            </a:r>
          </a:p>
        </p:txBody>
      </p:sp>
      <p:sp>
        <p:nvSpPr>
          <p:cNvPr id="2" name="Slide Number Placeholder 1"/>
          <p:cNvSpPr>
            <a:spLocks noGrp="1"/>
          </p:cNvSpPr>
          <p:nvPr>
            <p:ph type="sldNum" sz="quarter" idx="11"/>
          </p:nvPr>
        </p:nvSpPr>
        <p:spPr/>
        <p:txBody>
          <a:bodyPr/>
          <a:lstStyle/>
          <a:p>
            <a:pPr>
              <a:defRPr/>
            </a:pPr>
            <a:fld id="{8E179C2A-12BB-45C6-A337-6585E60604D1}"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874713"/>
            <a:ext cx="8229600" cy="5122862"/>
          </a:xfrm>
        </p:spPr>
        <p:txBody>
          <a:bodyPr>
            <a:normAutofit fontScale="92500" lnSpcReduction="20000"/>
          </a:bodyPr>
          <a:lstStyle/>
          <a:p>
            <a:pPr>
              <a:defRPr/>
            </a:pPr>
            <a:r>
              <a:rPr lang="en-US" altLang="en-US" sz="2000" dirty="0" smtClean="0"/>
              <a:t>Different from the current approach of pricing </a:t>
            </a:r>
            <a:r>
              <a:rPr lang="en-US" altLang="en-US" sz="2000" dirty="0"/>
              <a:t>equivalent AS MW awards the same for equivalent AS types - (closer to NPRR018)</a:t>
            </a:r>
            <a:endParaRPr lang="en-US" altLang="en-US" sz="2000" dirty="0" smtClean="0"/>
          </a:p>
          <a:p>
            <a:pPr>
              <a:defRPr/>
            </a:pPr>
            <a:r>
              <a:rPr lang="en-US" altLang="en-US" sz="2000" dirty="0" smtClean="0"/>
              <a:t>Introduces the concept of a resource specific energy bid from FFR provider to incorporate opportunity costs for energy into FFR pricing</a:t>
            </a:r>
            <a:endParaRPr lang="en-US" altLang="en-US" sz="2000" dirty="0"/>
          </a:p>
          <a:p>
            <a:pPr>
              <a:defRPr/>
            </a:pPr>
            <a:r>
              <a:rPr lang="en-US" altLang="en-US" sz="2000" dirty="0"/>
              <a:t>MCPC Price Formation Process</a:t>
            </a:r>
            <a:r>
              <a:rPr lang="en-US" altLang="en-US" sz="2000" dirty="0" smtClean="0"/>
              <a:t>:</a:t>
            </a:r>
          </a:p>
          <a:p>
            <a:pPr lvl="1">
              <a:defRPr/>
            </a:pPr>
            <a:r>
              <a:rPr lang="en-US" altLang="en-US" dirty="0"/>
              <a:t>Execute FAST Proposal MCPC formula for </a:t>
            </a:r>
            <a:r>
              <a:rPr lang="en-US" altLang="en-US" dirty="0" smtClean="0"/>
              <a:t>FFR1, and FFR2</a:t>
            </a:r>
          </a:p>
          <a:p>
            <a:pPr lvl="1">
              <a:defRPr/>
            </a:pPr>
            <a:r>
              <a:rPr lang="en-US" altLang="en-US" dirty="0" smtClean="0"/>
              <a:t>Subtract from this the shadow price of the constraint that limits quantities to be procured for FFR1 or total FFR (as applicable), and then…</a:t>
            </a:r>
          </a:p>
          <a:p>
            <a:pPr lvl="1">
              <a:defRPr/>
            </a:pPr>
            <a:r>
              <a:rPr lang="en-US" altLang="en-US" b="1" i="1" dirty="0" smtClean="0"/>
              <a:t>STOP</a:t>
            </a:r>
            <a:r>
              <a:rPr lang="en-US" altLang="en-US" dirty="0" smtClean="0"/>
              <a:t> – Computed MCPCs for </a:t>
            </a:r>
            <a:r>
              <a:rPr lang="en-US" altLang="en-US" dirty="0"/>
              <a:t>FFR1, </a:t>
            </a:r>
            <a:r>
              <a:rPr lang="en-US" altLang="en-US" dirty="0" smtClean="0"/>
              <a:t>FFR2 are final</a:t>
            </a:r>
          </a:p>
          <a:p>
            <a:pPr lvl="1">
              <a:defRPr/>
            </a:pPr>
            <a:endParaRPr lang="en-US" altLang="en-US" dirty="0" smtClean="0"/>
          </a:p>
          <a:p>
            <a:pPr lvl="1">
              <a:defRPr/>
            </a:pPr>
            <a:r>
              <a:rPr lang="en-US" altLang="en-US" b="1" dirty="0" smtClean="0"/>
              <a:t>The end result is that FFR1 and FFR2 MCPC will incorporate the opportunity cost for energy if it exists.</a:t>
            </a:r>
          </a:p>
          <a:p>
            <a:pPr lvl="2">
              <a:defRPr/>
            </a:pPr>
            <a:r>
              <a:rPr lang="en-US" altLang="en-US" b="1" dirty="0" smtClean="0"/>
              <a:t>Note that in the case where MCPC for FFR1 and/or FFR2 incorporates the opportunity cost, the marginal resource specific linked energy bid will be charged a energy price for cleared amount that is higher than the submitted not-to-exceed bid price for energy consumption</a:t>
            </a:r>
          </a:p>
          <a:p>
            <a:pPr>
              <a:defRPr/>
            </a:pPr>
            <a:r>
              <a:rPr lang="en-US" altLang="en-US" b="1" dirty="0" smtClean="0"/>
              <a:t>Is the above philosophy applied to other AS (CR2, SR2)?</a:t>
            </a:r>
            <a:endParaRPr lang="en-US" altLang="en-US" dirty="0" smtClean="0"/>
          </a:p>
          <a:p>
            <a:pPr marL="0" indent="0">
              <a:buFont typeface="Arial" charset="0"/>
              <a:buNone/>
              <a:defRPr/>
            </a:pPr>
            <a:endParaRPr lang="en-US" altLang="en-US" dirty="0" smtClean="0"/>
          </a:p>
          <a:p>
            <a:pPr marL="0" indent="0">
              <a:buFont typeface="Arial" charset="0"/>
              <a:buNone/>
              <a:defRPr/>
            </a:pPr>
            <a:endParaRPr lang="en-US" altLang="en-US" dirty="0" smtClean="0"/>
          </a:p>
          <a:p>
            <a:pPr marL="0" indent="0">
              <a:buFont typeface="Arial" charset="0"/>
              <a:buNone/>
              <a:defRPr/>
            </a:pPr>
            <a:endParaRPr lang="en-US" altLang="en-US" dirty="0" smtClean="0"/>
          </a:p>
          <a:p>
            <a:pPr>
              <a:defRPr/>
            </a:pPr>
            <a:endParaRPr lang="en-US" altLang="en-US" dirty="0" smtClean="0"/>
          </a:p>
        </p:txBody>
      </p:sp>
      <p:sp>
        <p:nvSpPr>
          <p:cNvPr id="21507" name="Title 2"/>
          <p:cNvSpPr>
            <a:spLocks noGrp="1"/>
          </p:cNvSpPr>
          <p:nvPr>
            <p:ph type="title"/>
          </p:nvPr>
        </p:nvSpPr>
        <p:spPr>
          <a:xfrm>
            <a:off x="457200" y="-150813"/>
            <a:ext cx="8229600" cy="812801"/>
          </a:xfrm>
        </p:spPr>
        <p:txBody>
          <a:bodyPr/>
          <a:lstStyle/>
          <a:p>
            <a:r>
              <a:rPr lang="en-US" altLang="en-US" dirty="0" smtClean="0"/>
              <a:t>IMM Proposal (PFR &amp; FFR)</a:t>
            </a:r>
          </a:p>
        </p:txBody>
      </p:sp>
      <p:sp>
        <p:nvSpPr>
          <p:cNvPr id="2" name="Slide Number Placeholder 1"/>
          <p:cNvSpPr>
            <a:spLocks noGrp="1"/>
          </p:cNvSpPr>
          <p:nvPr>
            <p:ph type="sldNum" sz="quarter" idx="11"/>
          </p:nvPr>
        </p:nvSpPr>
        <p:spPr/>
        <p:txBody>
          <a:bodyPr/>
          <a:lstStyle/>
          <a:p>
            <a:pPr>
              <a:defRPr/>
            </a:pPr>
            <a:fld id="{3CE77EF2-68F7-43B9-86C4-2B59AE46939E}"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57200" y="874713"/>
            <a:ext cx="8229600" cy="5122862"/>
          </a:xfrm>
        </p:spPr>
        <p:txBody>
          <a:bodyPr>
            <a:normAutofit/>
          </a:bodyPr>
          <a:lstStyle/>
          <a:p>
            <a:pPr marL="0" indent="0" algn="ctr">
              <a:buNone/>
              <a:defRPr/>
            </a:pPr>
            <a:r>
              <a:rPr lang="en-US" altLang="en-US" sz="2800" dirty="0"/>
              <a:t>Replacement</a:t>
            </a:r>
            <a:r>
              <a:rPr lang="en-US" altLang="en-US" sz="2000" dirty="0"/>
              <a:t> </a:t>
            </a:r>
          </a:p>
          <a:p>
            <a:pPr>
              <a:defRPr/>
            </a:pPr>
            <a:endParaRPr lang="en-US" altLang="en-US" sz="2000" dirty="0" smtClean="0"/>
          </a:p>
          <a:p>
            <a:pPr>
              <a:defRPr/>
            </a:pPr>
            <a:endParaRPr lang="en-US" altLang="en-US" sz="2000" dirty="0"/>
          </a:p>
          <a:p>
            <a:pPr>
              <a:defRPr/>
            </a:pPr>
            <a:r>
              <a:rPr lang="en-US" altLang="en-US" sz="2000" dirty="0" smtClean="0"/>
              <a:t>If </a:t>
            </a:r>
            <a:r>
              <a:rPr lang="en-US" altLang="en-US" sz="2000" dirty="0"/>
              <a:t>a need arises to </a:t>
            </a:r>
            <a:r>
              <a:rPr lang="en-US" altLang="en-US" sz="2000" dirty="0" smtClean="0"/>
              <a:t>replace </a:t>
            </a:r>
            <a:r>
              <a:rPr lang="en-US" altLang="en-US" sz="2000" dirty="0"/>
              <a:t>FFR1, </a:t>
            </a:r>
            <a:r>
              <a:rPr lang="en-US" altLang="en-US" sz="2000" dirty="0" smtClean="0"/>
              <a:t>FFR2 </a:t>
            </a:r>
            <a:r>
              <a:rPr lang="en-US" altLang="en-US" sz="2000" dirty="0"/>
              <a:t>MW responsibility with an equivalent </a:t>
            </a:r>
            <a:r>
              <a:rPr lang="en-US" altLang="en-US" sz="2000" dirty="0" smtClean="0"/>
              <a:t>PFR MW </a:t>
            </a:r>
            <a:r>
              <a:rPr lang="en-US" altLang="en-US" sz="2000" dirty="0"/>
              <a:t>responsibility, the cost to replace </a:t>
            </a:r>
            <a:r>
              <a:rPr lang="en-US" altLang="en-US" sz="2000" dirty="0" smtClean="0"/>
              <a:t>would </a:t>
            </a:r>
            <a:r>
              <a:rPr lang="en-US" altLang="en-US" sz="2000" dirty="0"/>
              <a:t>be </a:t>
            </a:r>
            <a:r>
              <a:rPr lang="en-US" altLang="en-US" sz="2000" dirty="0" smtClean="0"/>
              <a:t> </a:t>
            </a:r>
            <a:r>
              <a:rPr lang="en-US" altLang="en-US" sz="2000" b="1" u="sng" dirty="0" smtClean="0"/>
              <a:t>inconsistent</a:t>
            </a:r>
            <a:r>
              <a:rPr lang="en-US" altLang="en-US" sz="2000" dirty="0" smtClean="0"/>
              <a:t> with the cost to replace </a:t>
            </a:r>
            <a:r>
              <a:rPr lang="en-US" altLang="en-US" sz="2000" dirty="0"/>
              <a:t>1 MW of PFR with 1 MW of </a:t>
            </a:r>
            <a:r>
              <a:rPr lang="en-US" altLang="en-US" sz="2000" dirty="0" smtClean="0"/>
              <a:t>PFR if:</a:t>
            </a:r>
          </a:p>
          <a:p>
            <a:pPr marL="342900" lvl="2" indent="-342900">
              <a:defRPr/>
            </a:pPr>
            <a:endParaRPr lang="en-US" altLang="en-US" dirty="0" smtClean="0"/>
          </a:p>
          <a:p>
            <a:pPr marL="800100" lvl="3" indent="-342900">
              <a:defRPr/>
            </a:pPr>
            <a:r>
              <a:rPr lang="en-US" altLang="en-US" dirty="0" smtClean="0"/>
              <a:t>The </a:t>
            </a:r>
            <a:r>
              <a:rPr lang="en-US" altLang="en-US" dirty="0"/>
              <a:t>shadow price that limits the </a:t>
            </a:r>
            <a:r>
              <a:rPr lang="en-US" altLang="en-US" dirty="0" smtClean="0"/>
              <a:t>quantities of FFR to </a:t>
            </a:r>
            <a:r>
              <a:rPr lang="en-US" altLang="en-US" dirty="0"/>
              <a:t>be procured is </a:t>
            </a:r>
            <a:r>
              <a:rPr lang="en-US" altLang="en-US" dirty="0" smtClean="0"/>
              <a:t>non-zero in DAM, i.e. the constraint(s) are binding</a:t>
            </a:r>
          </a:p>
          <a:p>
            <a:pPr>
              <a:defRPr/>
            </a:pPr>
            <a:endParaRPr lang="en-US" altLang="en-US" dirty="0" smtClean="0"/>
          </a:p>
          <a:p>
            <a:pPr>
              <a:defRPr/>
            </a:pPr>
            <a:endParaRPr lang="en-US" altLang="en-US" dirty="0"/>
          </a:p>
          <a:p>
            <a:pPr>
              <a:defRPr/>
            </a:pPr>
            <a:endParaRPr lang="en-US" altLang="en-US" dirty="0"/>
          </a:p>
          <a:p>
            <a:pPr>
              <a:defRPr/>
            </a:pPr>
            <a:endParaRPr lang="en-US" altLang="en-US" dirty="0" smtClean="0"/>
          </a:p>
          <a:p>
            <a:pPr marL="0" indent="0">
              <a:buFont typeface="Arial" charset="0"/>
              <a:buNone/>
              <a:defRPr/>
            </a:pPr>
            <a:endParaRPr lang="en-US" altLang="en-US" dirty="0" smtClean="0"/>
          </a:p>
          <a:p>
            <a:pPr marL="0" indent="0">
              <a:buFont typeface="Arial" charset="0"/>
              <a:buNone/>
              <a:defRPr/>
            </a:pPr>
            <a:endParaRPr lang="en-US" altLang="en-US" dirty="0" smtClean="0"/>
          </a:p>
          <a:p>
            <a:pPr marL="0" indent="0">
              <a:buFont typeface="Arial" charset="0"/>
              <a:buNone/>
              <a:defRPr/>
            </a:pPr>
            <a:endParaRPr lang="en-US" altLang="en-US" dirty="0" smtClean="0"/>
          </a:p>
          <a:p>
            <a:pPr>
              <a:defRPr/>
            </a:pPr>
            <a:endParaRPr lang="en-US" altLang="en-US" dirty="0" smtClean="0"/>
          </a:p>
        </p:txBody>
      </p:sp>
      <p:sp>
        <p:nvSpPr>
          <p:cNvPr id="22531" name="Title 2"/>
          <p:cNvSpPr>
            <a:spLocks noGrp="1"/>
          </p:cNvSpPr>
          <p:nvPr>
            <p:ph type="title"/>
          </p:nvPr>
        </p:nvSpPr>
        <p:spPr>
          <a:xfrm>
            <a:off x="457200" y="-150813"/>
            <a:ext cx="8229600" cy="812801"/>
          </a:xfrm>
        </p:spPr>
        <p:txBody>
          <a:bodyPr/>
          <a:lstStyle/>
          <a:p>
            <a:r>
              <a:rPr lang="en-US" altLang="en-US" dirty="0" smtClean="0"/>
              <a:t>IMM Proposal (PFR &amp; FFR)</a:t>
            </a:r>
          </a:p>
        </p:txBody>
      </p:sp>
      <p:sp>
        <p:nvSpPr>
          <p:cNvPr id="2" name="Slide Number Placeholder 1"/>
          <p:cNvSpPr>
            <a:spLocks noGrp="1"/>
          </p:cNvSpPr>
          <p:nvPr>
            <p:ph type="sldNum" sz="quarter" idx="11"/>
          </p:nvPr>
        </p:nvSpPr>
        <p:spPr/>
        <p:txBody>
          <a:bodyPr/>
          <a:lstStyle/>
          <a:p>
            <a:pPr>
              <a:defRPr/>
            </a:pPr>
            <a:fld id="{3B964981-A6A4-4BD7-BB79-F04A4EC77336}"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14325" y="698500"/>
            <a:ext cx="8502650" cy="5122863"/>
          </a:xfrm>
        </p:spPr>
        <p:txBody>
          <a:bodyPr>
            <a:normAutofit/>
          </a:bodyPr>
          <a:lstStyle/>
          <a:p>
            <a:pPr>
              <a:defRPr/>
            </a:pPr>
            <a:r>
              <a:rPr lang="en-US" altLang="en-US" sz="2000" b="1" dirty="0" smtClean="0"/>
              <a:t>Stays</a:t>
            </a:r>
            <a:r>
              <a:rPr lang="en-US" altLang="en-US" sz="2000" dirty="0" smtClean="0"/>
              <a:t> with the current approach of pricing FFR MW awards the same as PFR awards, </a:t>
            </a:r>
            <a:r>
              <a:rPr lang="en-US" altLang="en-US" sz="2000" b="1" u="sng" dirty="0" smtClean="0"/>
              <a:t>but</a:t>
            </a:r>
            <a:r>
              <a:rPr lang="en-US" altLang="en-US" sz="2000" u="sng" dirty="0" smtClean="0"/>
              <a:t> assumes an equivalency ratio of </a:t>
            </a:r>
            <a:r>
              <a:rPr lang="en-US" altLang="en-US" sz="2000" b="1" i="1" u="sng" dirty="0" smtClean="0"/>
              <a:t>one</a:t>
            </a:r>
            <a:r>
              <a:rPr lang="en-US" altLang="en-US" sz="2000" u="sng" dirty="0" smtClean="0"/>
              <a:t> for all hours</a:t>
            </a:r>
          </a:p>
          <a:p>
            <a:pPr>
              <a:defRPr/>
            </a:pPr>
            <a:endParaRPr lang="en-US" altLang="en-US" sz="2000" dirty="0" smtClean="0"/>
          </a:p>
          <a:p>
            <a:pPr>
              <a:defRPr/>
            </a:pPr>
            <a:r>
              <a:rPr lang="en-US" altLang="en-US" sz="2000" dirty="0" smtClean="0"/>
              <a:t>For example, FFR1, FFR2, awards are valued the same as the corresponding PFRS awards – MW for MW</a:t>
            </a:r>
          </a:p>
          <a:p>
            <a:pPr>
              <a:defRPr/>
            </a:pPr>
            <a:endParaRPr lang="en-US" altLang="en-US" sz="2000" dirty="0" smtClean="0"/>
          </a:p>
          <a:p>
            <a:pPr>
              <a:defRPr/>
            </a:pPr>
            <a:r>
              <a:rPr lang="en-US" altLang="en-US" sz="2000" dirty="0" smtClean="0"/>
              <a:t>If the PFR MCPC reflect opportunity costs, then the corresponding equivalent FFR1</a:t>
            </a:r>
            <a:r>
              <a:rPr lang="en-US" altLang="en-US" sz="2000" dirty="0"/>
              <a:t>, </a:t>
            </a:r>
            <a:r>
              <a:rPr lang="en-US" altLang="en-US" sz="2000" dirty="0" smtClean="0"/>
              <a:t>FFR2 MCPCs will also reflect opportunity costs</a:t>
            </a:r>
          </a:p>
          <a:p>
            <a:pPr>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a:defRPr/>
            </a:pPr>
            <a:endParaRPr lang="en-US" altLang="en-US" sz="2800" dirty="0" smtClean="0"/>
          </a:p>
        </p:txBody>
      </p:sp>
      <p:sp>
        <p:nvSpPr>
          <p:cNvPr id="17411" name="Title 2"/>
          <p:cNvSpPr>
            <a:spLocks noGrp="1"/>
          </p:cNvSpPr>
          <p:nvPr>
            <p:ph type="title"/>
          </p:nvPr>
        </p:nvSpPr>
        <p:spPr>
          <a:xfrm>
            <a:off x="457200" y="-150813"/>
            <a:ext cx="8229600" cy="812801"/>
          </a:xfrm>
        </p:spPr>
        <p:txBody>
          <a:bodyPr/>
          <a:lstStyle/>
          <a:p>
            <a:r>
              <a:rPr lang="en-US" altLang="en-US" sz="2400" b="1" dirty="0">
                <a:solidFill>
                  <a:prstClr val="black"/>
                </a:solidFill>
              </a:rPr>
              <a:t>Enhanced 2015-2018 Alternative Proposal (PFR &amp; FFR)</a:t>
            </a:r>
            <a:endParaRPr lang="en-US" altLang="en-US" sz="4000" dirty="0" smtClean="0"/>
          </a:p>
        </p:txBody>
      </p:sp>
      <p:sp>
        <p:nvSpPr>
          <p:cNvPr id="2" name="Slide Number Placeholder 1"/>
          <p:cNvSpPr>
            <a:spLocks noGrp="1"/>
          </p:cNvSpPr>
          <p:nvPr>
            <p:ph type="sldNum" sz="quarter" idx="11"/>
          </p:nvPr>
        </p:nvSpPr>
        <p:spPr/>
        <p:txBody>
          <a:bodyPr/>
          <a:lstStyle/>
          <a:p>
            <a:pPr>
              <a:defRPr/>
            </a:pPr>
            <a:fld id="{CBA2EFB4-ECF8-49BD-BE14-8DE16EE82FD1}" type="slidenum">
              <a:rPr lang="en-US" smtClean="0"/>
              <a:pPr>
                <a:defRPr/>
              </a:pPr>
              <a:t>8</a:t>
            </a:fld>
            <a:endParaRPr lang="en-US" dirty="0"/>
          </a:p>
        </p:txBody>
      </p:sp>
    </p:spTree>
    <p:extLst>
      <p:ext uri="{BB962C8B-B14F-4D97-AF65-F5344CB8AC3E}">
        <p14:creationId xmlns:p14="http://schemas.microsoft.com/office/powerpoint/2010/main" val="2644069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314325" y="698500"/>
            <a:ext cx="8502650" cy="5122863"/>
          </a:xfrm>
        </p:spPr>
        <p:txBody>
          <a:bodyPr>
            <a:normAutofit/>
          </a:bodyPr>
          <a:lstStyle/>
          <a:p>
            <a:pPr marL="0" indent="0" algn="ctr">
              <a:buNone/>
              <a:defRPr/>
            </a:pPr>
            <a:r>
              <a:rPr lang="en-US" altLang="en-US" sz="2000" b="1" dirty="0" smtClean="0"/>
              <a:t>Description</a:t>
            </a:r>
          </a:p>
          <a:p>
            <a:pPr>
              <a:defRPr/>
            </a:pPr>
            <a:r>
              <a:rPr lang="en-US" altLang="en-US" sz="1800" dirty="0" smtClean="0"/>
              <a:t>@6:00 AM ERCOT posts PFR and FFR requirements taking into account the equivalency ratio. For example, hour ending X:</a:t>
            </a:r>
          </a:p>
          <a:p>
            <a:pPr lvl="1">
              <a:defRPr/>
            </a:pPr>
            <a:r>
              <a:rPr lang="en-US" altLang="en-US" sz="1600" dirty="0" err="1" smtClean="0"/>
              <a:t>PFR_requirement</a:t>
            </a:r>
            <a:r>
              <a:rPr lang="en-US" altLang="en-US" sz="1600" dirty="0" smtClean="0"/>
              <a:t> = 1240 MW</a:t>
            </a:r>
          </a:p>
          <a:p>
            <a:pPr lvl="1">
              <a:defRPr/>
            </a:pPr>
            <a:r>
              <a:rPr lang="en-US" altLang="en-US" sz="1600" dirty="0" err="1" smtClean="0"/>
              <a:t>FFR_requirement</a:t>
            </a:r>
            <a:r>
              <a:rPr lang="en-US" altLang="en-US" sz="1600" dirty="0" smtClean="0"/>
              <a:t> = 1060 MW</a:t>
            </a:r>
          </a:p>
          <a:p>
            <a:pPr lvl="1">
              <a:defRPr/>
            </a:pPr>
            <a:r>
              <a:rPr lang="en-US" altLang="en-US" sz="1600" dirty="0" smtClean="0"/>
              <a:t>Equivalency Ratio (R) = 2.0</a:t>
            </a:r>
          </a:p>
          <a:p>
            <a:pPr lvl="1">
              <a:defRPr/>
            </a:pPr>
            <a:r>
              <a:rPr lang="en-US" altLang="en-US" sz="1600" dirty="0" smtClean="0"/>
              <a:t>Total PFR+FFR requirement in PFR MW is = 1240 + 2.0*1060 = 3360 MW</a:t>
            </a:r>
            <a:endParaRPr lang="en-US" altLang="en-US" sz="1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marL="0" indent="0">
              <a:buFont typeface="Arial" charset="0"/>
              <a:buNone/>
              <a:defRPr/>
            </a:pPr>
            <a:endParaRPr lang="en-US" altLang="en-US" sz="2800" dirty="0" smtClean="0"/>
          </a:p>
          <a:p>
            <a:pPr>
              <a:defRPr/>
            </a:pPr>
            <a:endParaRPr lang="en-US" altLang="en-US" sz="2800" dirty="0" smtClean="0"/>
          </a:p>
        </p:txBody>
      </p:sp>
      <p:sp>
        <p:nvSpPr>
          <p:cNvPr id="17411" name="Title 2"/>
          <p:cNvSpPr>
            <a:spLocks noGrp="1"/>
          </p:cNvSpPr>
          <p:nvPr>
            <p:ph type="title"/>
          </p:nvPr>
        </p:nvSpPr>
        <p:spPr>
          <a:xfrm>
            <a:off x="457200" y="-150813"/>
            <a:ext cx="8229600" cy="812801"/>
          </a:xfrm>
        </p:spPr>
        <p:txBody>
          <a:bodyPr/>
          <a:lstStyle/>
          <a:p>
            <a:r>
              <a:rPr lang="en-US" altLang="en-US" sz="2400" b="1" dirty="0">
                <a:solidFill>
                  <a:prstClr val="black"/>
                </a:solidFill>
              </a:rPr>
              <a:t>Enhanced 2015-2018 Alternative Proposal (PFR &amp; FFR)</a:t>
            </a:r>
            <a:endParaRPr lang="en-US" altLang="en-US" sz="4000" dirty="0" smtClean="0"/>
          </a:p>
        </p:txBody>
      </p:sp>
      <p:sp>
        <p:nvSpPr>
          <p:cNvPr id="2" name="Slide Number Placeholder 1"/>
          <p:cNvSpPr>
            <a:spLocks noGrp="1"/>
          </p:cNvSpPr>
          <p:nvPr>
            <p:ph type="sldNum" sz="quarter" idx="11"/>
          </p:nvPr>
        </p:nvSpPr>
        <p:spPr/>
        <p:txBody>
          <a:bodyPr/>
          <a:lstStyle/>
          <a:p>
            <a:pPr>
              <a:defRPr/>
            </a:pPr>
            <a:fld id="{CBA2EFB4-ECF8-49BD-BE14-8DE16EE82FD1}" type="slidenum">
              <a:rPr lang="en-US" smtClean="0"/>
              <a:pPr>
                <a:defRPr/>
              </a:pPr>
              <a:t>9</a:t>
            </a:fld>
            <a:endParaRPr lang="en-US" dirty="0"/>
          </a:p>
        </p:txBody>
      </p:sp>
    </p:spTree>
    <p:extLst>
      <p:ext uri="{BB962C8B-B14F-4D97-AF65-F5344CB8AC3E}">
        <p14:creationId xmlns:p14="http://schemas.microsoft.com/office/powerpoint/2010/main" val="1053243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D6BB0E-2C1C-4F26-95E5-07AC929C723C}">
  <ds:schemaRefs>
    <ds:schemaRef ds:uri="http://www.w3.org/XML/1998/namespace"/>
    <ds:schemaRef ds:uri="http://purl.org/dc/elements/1.1/"/>
    <ds:schemaRef ds:uri="http://schemas.openxmlformats.org/package/2006/metadata/core-properties"/>
    <ds:schemaRef ds:uri="http://purl.org/dc/dcmitype/"/>
    <ds:schemaRef ds:uri="http://purl.org/dc/term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s>
</ds:datastoreItem>
</file>

<file path=customXml/itemProps2.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33065</TotalTime>
  <Words>1188</Words>
  <Application>Microsoft Office PowerPoint</Application>
  <PresentationFormat>On-screen Show (4:3)</PresentationFormat>
  <Paragraphs>167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Introduction</vt:lpstr>
      <vt:lpstr>Introduction</vt:lpstr>
      <vt:lpstr>FAST Proposal (PFR &amp; FFR)</vt:lpstr>
      <vt:lpstr>FAST Proposal (PFR &amp; FFR)</vt:lpstr>
      <vt:lpstr>IMM Proposal (PFR &amp; FFR)</vt:lpstr>
      <vt:lpstr>IMM Proposal (PFR &amp; FFR)</vt:lpstr>
      <vt:lpstr>Enhanced 2015-2018 Alternative Proposal (PFR &amp; FFR)</vt:lpstr>
      <vt:lpstr>Enhanced 2015-2018 Alternative Proposal (PFR &amp; FFR)</vt:lpstr>
      <vt:lpstr>Enhanced 2015-2018 Alternative Proposal (PFR &amp; FFR)</vt:lpstr>
      <vt:lpstr>Enhanced 2015-2018 Alternative Proposal (PFR &amp; FFR)</vt:lpstr>
      <vt:lpstr>Enhanced 2015-2018 Alternative Proposal (PFR &amp; FFR)</vt:lpstr>
      <vt:lpstr>PFR &amp; FFR MCPC Formulas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Kenneth Ragsdale</cp:lastModifiedBy>
  <cp:revision>1337</cp:revision>
  <cp:lastPrinted>2013-12-09T17:46:13Z</cp:lastPrinted>
  <dcterms:created xsi:type="dcterms:W3CDTF">2010-04-12T23:12:02Z</dcterms:created>
  <dcterms:modified xsi:type="dcterms:W3CDTF">2015-05-12T17:10:43Z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