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4"/>
    <p:sldMasterId id="2147484557" r:id="rId5"/>
    <p:sldMasterId id="2147484570" r:id="rId6"/>
  </p:sldMasterIdLst>
  <p:notesMasterIdLst>
    <p:notesMasterId r:id="rId13"/>
  </p:notesMasterIdLst>
  <p:handoutMasterIdLst>
    <p:handoutMasterId r:id="rId14"/>
  </p:handoutMasterIdLst>
  <p:sldIdLst>
    <p:sldId id="258" r:id="rId7"/>
    <p:sldId id="270" r:id="rId8"/>
    <p:sldId id="272" r:id="rId9"/>
    <p:sldId id="266" r:id="rId10"/>
    <p:sldId id="263" r:id="rId11"/>
    <p:sldId id="262" r:id="rId12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DCC0"/>
    <a:srgbClr val="B6CEEA"/>
    <a:srgbClr val="D3DFBD"/>
    <a:srgbClr val="5469A2"/>
    <a:srgbClr val="40949A"/>
    <a:srgbClr val="0000CC"/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3346" autoAdjust="0"/>
  </p:normalViewPr>
  <p:slideViewPr>
    <p:cSldViewPr>
      <p:cViewPr>
        <p:scale>
          <a:sx n="90" d="100"/>
          <a:sy n="90" d="100"/>
        </p:scale>
        <p:origin x="-594" y="-468"/>
      </p:cViewPr>
      <p:guideLst>
        <p:guide orient="horz" pos="4224"/>
        <p:guide pos="15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576" y="-96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753" cy="461010"/>
          </a:xfrm>
          <a:prstGeom prst="rect">
            <a:avLst/>
          </a:prstGeom>
        </p:spPr>
        <p:txBody>
          <a:bodyPr vert="horz" lIns="92294" tIns="46147" rIns="92294" bIns="46147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6895" y="0"/>
            <a:ext cx="3005753" cy="461010"/>
          </a:xfrm>
          <a:prstGeom prst="rect">
            <a:avLst/>
          </a:prstGeom>
        </p:spPr>
        <p:txBody>
          <a:bodyPr vert="horz" lIns="92294" tIns="46147" rIns="92294" bIns="46147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40AB873-8418-4FF9-B0E9-7EEE62B7D353}" type="datetimeFigureOut">
              <a:rPr lang="en-US"/>
              <a:pPr>
                <a:defRPr/>
              </a:pPr>
              <a:t>5/11/2015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638"/>
            <a:ext cx="3005753" cy="461010"/>
          </a:xfrm>
          <a:prstGeom prst="rect">
            <a:avLst/>
          </a:prstGeom>
        </p:spPr>
        <p:txBody>
          <a:bodyPr vert="horz" lIns="92294" tIns="46147" rIns="92294" bIns="46147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6895" y="8757638"/>
            <a:ext cx="3005753" cy="461010"/>
          </a:xfrm>
          <a:prstGeom prst="rect">
            <a:avLst/>
          </a:prstGeom>
        </p:spPr>
        <p:txBody>
          <a:bodyPr vert="horz" lIns="92294" tIns="46147" rIns="92294" bIns="46147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D2BE994-B40A-42B7-A99C-1CC25E30AC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70691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753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4" tIns="46147" rIns="92294" bIns="4614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6895" y="0"/>
            <a:ext cx="3005753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4" tIns="46147" rIns="92294" bIns="4614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0463" y="690563"/>
            <a:ext cx="4613275" cy="3459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4353" y="4380371"/>
            <a:ext cx="5545496" cy="414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4" tIns="46147" rIns="92294" bIns="461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7638"/>
            <a:ext cx="3005753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4" tIns="46147" rIns="92294" bIns="4614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6895" y="8757638"/>
            <a:ext cx="3005753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4" tIns="46147" rIns="92294" bIns="4614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EB1E30D-9A37-4BCB-AD80-742C44C0EC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63135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143000"/>
            <a:ext cx="9144000" cy="5715000"/>
          </a:xfrm>
          <a:prstGeom prst="rect">
            <a:avLst/>
          </a:prstGeom>
          <a:solidFill>
            <a:srgbClr val="5469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6" name="Line 14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343150" y="3581400"/>
            <a:ext cx="6343650" cy="1143000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333625" y="1905000"/>
            <a:ext cx="6477000" cy="12414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2333625" y="5467350"/>
            <a:ext cx="6276975" cy="476250"/>
          </a:xfr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11/12/2013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33625" y="5067300"/>
            <a:ext cx="6276975" cy="419100"/>
          </a:xfrm>
        </p:spPr>
        <p:txBody>
          <a:bodyPr/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MISUG</a:t>
            </a:r>
          </a:p>
        </p:txBody>
      </p:sp>
    </p:spTree>
    <p:extLst>
      <p:ext uri="{BB962C8B-B14F-4D97-AF65-F5344CB8AC3E}">
        <p14:creationId xmlns:p14="http://schemas.microsoft.com/office/powerpoint/2010/main" val="2774632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ADBD5-8E14-496C-BEFD-60D3FD976D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MISUG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11/12/2013</a:t>
            </a:r>
          </a:p>
        </p:txBody>
      </p:sp>
    </p:spTree>
    <p:extLst>
      <p:ext uri="{BB962C8B-B14F-4D97-AF65-F5344CB8AC3E}">
        <p14:creationId xmlns:p14="http://schemas.microsoft.com/office/powerpoint/2010/main" val="1022569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0"/>
            <a:ext cx="21717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3627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94640-EEC4-4F28-8F69-6FCA5E7A32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MISUG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11/12/2013</a:t>
            </a:r>
          </a:p>
        </p:txBody>
      </p:sp>
    </p:spTree>
    <p:extLst>
      <p:ext uri="{BB962C8B-B14F-4D97-AF65-F5344CB8AC3E}">
        <p14:creationId xmlns:p14="http://schemas.microsoft.com/office/powerpoint/2010/main" val="3235690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0" y="1143000"/>
            <a:ext cx="9144000" cy="5715000"/>
          </a:xfrm>
          <a:prstGeom prst="rect">
            <a:avLst/>
          </a:prstGeom>
          <a:solidFill>
            <a:srgbClr val="5469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1600" b="1" dirty="0" smtClean="0">
              <a:solidFill>
                <a:srgbClr val="000000"/>
              </a:solidFill>
            </a:endParaRPr>
          </a:p>
        </p:txBody>
      </p:sp>
      <p:sp>
        <p:nvSpPr>
          <p:cNvPr id="6" name="Line 14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343150" y="3581400"/>
            <a:ext cx="5334000" cy="1143000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333625" y="1905000"/>
            <a:ext cx="6477000" cy="12414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2333625" y="5467350"/>
            <a:ext cx="2133600" cy="476250"/>
          </a:xfrm>
        </p:spPr>
        <p:txBody>
          <a:bodyPr/>
          <a:lstStyle>
            <a:lvl1pPr>
              <a:defRPr sz="18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/>
              <a:t>Date</a:t>
            </a: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2333625" y="5067300"/>
            <a:ext cx="2895600" cy="4191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800" b="1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Meeting 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891234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7E514-8344-4255-B596-51472E7089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316256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559AF-DD58-4B3E-B1EC-AAB046081B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80668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4BF26-FCFD-4B22-8CD7-93AD9CCF50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409543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B6943-6ABE-4208-8CD1-8D7E1F93BE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011218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3C08E-E457-48C3-B79F-7DCC7416F8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274014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6BBFA-74E9-4281-9FB1-C67721CE92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823537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0154D-D383-4028-BA5F-329DCB1B92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089264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MISUG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AFDFD-AF52-42B9-BFFA-3A6E01303ADF}" type="datetime1">
              <a:rPr lang="en-US" smtClean="0"/>
              <a:t>5/11/2015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896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48D57-AE05-4A24-8C82-21513A50D0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7250187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6DF57-71F4-4BDE-89D1-BC34EB338C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214879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0"/>
            <a:ext cx="21717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3627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F0079-5CEF-43F4-8365-0E52ED4336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9677413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FF079-913E-4CC1-AD78-1F91F803F8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5028541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0" y="1143000"/>
            <a:ext cx="9144000" cy="5715000"/>
          </a:xfrm>
          <a:prstGeom prst="rect">
            <a:avLst/>
          </a:prstGeom>
          <a:solidFill>
            <a:srgbClr val="5469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1600" b="1" dirty="0" smtClean="0">
              <a:solidFill>
                <a:srgbClr val="000000"/>
              </a:solidFill>
            </a:endParaRPr>
          </a:p>
        </p:txBody>
      </p:sp>
      <p:sp>
        <p:nvSpPr>
          <p:cNvPr id="6" name="Line 14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343150" y="3581400"/>
            <a:ext cx="5334000" cy="1143000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333625" y="1905000"/>
            <a:ext cx="6477000" cy="12414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2333625" y="5467350"/>
            <a:ext cx="2133600" cy="476250"/>
          </a:xfrm>
        </p:spPr>
        <p:txBody>
          <a:bodyPr/>
          <a:lstStyle>
            <a:lvl1pPr>
              <a:defRPr sz="18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/>
              <a:t>Date</a:t>
            </a: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2333625" y="5067300"/>
            <a:ext cx="2895600" cy="4191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800" b="1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Meeting 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7575829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29E5A-7120-4CA3-8470-17AD90039D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823021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19C27-A54B-4C6B-8966-907B1423D7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2941815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D4027-AF34-46EE-9FB0-ACCF958F7B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0632624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BECF3-9BC1-49D4-A10B-CA6A52D4A5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2125802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0E4CF-8617-4A59-8E1A-C964680B6B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537185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15C95-74DC-4513-A0C6-741B56F2C5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MISUG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11/12/2013</a:t>
            </a:r>
          </a:p>
        </p:txBody>
      </p:sp>
    </p:spTree>
    <p:extLst>
      <p:ext uri="{BB962C8B-B14F-4D97-AF65-F5344CB8AC3E}">
        <p14:creationId xmlns:p14="http://schemas.microsoft.com/office/powerpoint/2010/main" val="27035224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35E33-E79E-40A8-8CEE-26961E4540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7797883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9EA4C-79CA-44B3-8EC5-AB1FCC11B1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703293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9C9B3-6C51-43B0-9CF5-7956AD57BD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5765504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E323E-B317-4FA5-96D2-891A6413C8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5808964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0"/>
            <a:ext cx="21717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3627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105BC-F05D-4CD8-8789-53D732CAE9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9003188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AFDB7-8BAC-48BA-A059-84A6FC81A8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064612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27DEF-85A0-4C73-A6ED-9422E96817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MISUG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11/12/2013</a:t>
            </a:r>
          </a:p>
        </p:txBody>
      </p:sp>
    </p:spTree>
    <p:extLst>
      <p:ext uri="{BB962C8B-B14F-4D97-AF65-F5344CB8AC3E}">
        <p14:creationId xmlns:p14="http://schemas.microsoft.com/office/powerpoint/2010/main" val="396192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E7FD1-B434-402C-A8B9-A4C57B57E9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MISUG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11/12/2013</a:t>
            </a:r>
          </a:p>
        </p:txBody>
      </p:sp>
    </p:spTree>
    <p:extLst>
      <p:ext uri="{BB962C8B-B14F-4D97-AF65-F5344CB8AC3E}">
        <p14:creationId xmlns:p14="http://schemas.microsoft.com/office/powerpoint/2010/main" val="4172232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8626E-994C-4043-99F8-E38CDDD67F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MISUG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11/12/2013</a:t>
            </a:r>
          </a:p>
        </p:txBody>
      </p:sp>
    </p:spTree>
    <p:extLst>
      <p:ext uri="{BB962C8B-B14F-4D97-AF65-F5344CB8AC3E}">
        <p14:creationId xmlns:p14="http://schemas.microsoft.com/office/powerpoint/2010/main" val="2208904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67EF7-275A-4CBB-9ED3-3C812C3F6A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MISUG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11/12/2013</a:t>
            </a:r>
          </a:p>
        </p:txBody>
      </p:sp>
    </p:spTree>
    <p:extLst>
      <p:ext uri="{BB962C8B-B14F-4D97-AF65-F5344CB8AC3E}">
        <p14:creationId xmlns:p14="http://schemas.microsoft.com/office/powerpoint/2010/main" val="136893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BB353-2F96-4FCA-B929-B852567D6D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MISUG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11/12/2013</a:t>
            </a:r>
          </a:p>
        </p:txBody>
      </p:sp>
    </p:spTree>
    <p:extLst>
      <p:ext uri="{BB962C8B-B14F-4D97-AF65-F5344CB8AC3E}">
        <p14:creationId xmlns:p14="http://schemas.microsoft.com/office/powerpoint/2010/main" val="3473240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CF08E-C36B-45E0-B8A3-8A51423F42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MISUG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11/12/2013</a:t>
            </a:r>
          </a:p>
        </p:txBody>
      </p:sp>
    </p:spTree>
    <p:extLst>
      <p:ext uri="{BB962C8B-B14F-4D97-AF65-F5344CB8AC3E}">
        <p14:creationId xmlns:p14="http://schemas.microsoft.com/office/powerpoint/2010/main" val="1134516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1886128-D83E-425A-9A97-C8B7B01196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6235700"/>
            <a:ext cx="9144000" cy="622300"/>
          </a:xfrm>
          <a:prstGeom prst="rect">
            <a:avLst/>
          </a:prstGeom>
          <a:solidFill>
            <a:srgbClr val="ECEC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/>
          </a:p>
        </p:txBody>
      </p:sp>
      <p:pic>
        <p:nvPicPr>
          <p:cNvPr id="1029" name="Picture 8" descr="logo_C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289675"/>
            <a:ext cx="854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9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5469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68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MISUG</a:t>
            </a:r>
          </a:p>
        </p:txBody>
      </p:sp>
      <p:sp>
        <p:nvSpPr>
          <p:cNvPr id="1033" name="Line 11"/>
          <p:cNvSpPr>
            <a:spLocks noChangeShapeType="1"/>
          </p:cNvSpPr>
          <p:nvPr/>
        </p:nvSpPr>
        <p:spPr bwMode="auto">
          <a:xfrm>
            <a:off x="1069975" y="6457950"/>
            <a:ext cx="0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11/12/2013</a:t>
            </a:r>
          </a:p>
        </p:txBody>
      </p:sp>
      <p:sp>
        <p:nvSpPr>
          <p:cNvPr id="1035" name="Line 12"/>
          <p:cNvSpPr>
            <a:spLocks noChangeShapeType="1"/>
          </p:cNvSpPr>
          <p:nvPr/>
        </p:nvSpPr>
        <p:spPr bwMode="auto">
          <a:xfrm>
            <a:off x="0" y="673100"/>
            <a:ext cx="91440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36" name="Rectangle 13"/>
          <p:cNvSpPr>
            <a:spLocks noChangeArrowheads="1"/>
          </p:cNvSpPr>
          <p:nvPr/>
        </p:nvSpPr>
        <p:spPr bwMode="auto">
          <a:xfrm>
            <a:off x="3429000" y="64770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4BCA8036-EEAC-4AF0-BC5E-EE390FA20DE7}" type="slidenum">
              <a:rPr lang="en-US" altLang="en-US" sz="1200" smtClean="0"/>
              <a:pPr algn="ctr" eaLnBrk="1" hangingPunct="1">
                <a:defRPr/>
              </a:pPr>
              <a:t>‹#›</a:t>
            </a:fld>
            <a:endParaRPr lang="en-US" altLang="en-US" sz="12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6" r:id="rId1"/>
    <p:sldLayoutId id="2147484697" r:id="rId2"/>
    <p:sldLayoutId id="2147484665" r:id="rId3"/>
    <p:sldLayoutId id="2147484666" r:id="rId4"/>
    <p:sldLayoutId id="2147484667" r:id="rId5"/>
    <p:sldLayoutId id="2147484668" r:id="rId6"/>
    <p:sldLayoutId id="2147484669" r:id="rId7"/>
    <p:sldLayoutId id="2147484670" r:id="rId8"/>
    <p:sldLayoutId id="2147484671" r:id="rId9"/>
    <p:sldLayoutId id="2147484672" r:id="rId10"/>
    <p:sldLayoutId id="2147484673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8F683DC0-2E3D-49A2-8FF6-8A7361F62A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2" name="Rectangle 7"/>
          <p:cNvSpPr>
            <a:spLocks noChangeArrowheads="1"/>
          </p:cNvSpPr>
          <p:nvPr userDrawn="1"/>
        </p:nvSpPr>
        <p:spPr bwMode="auto">
          <a:xfrm>
            <a:off x="0" y="6235700"/>
            <a:ext cx="9144000" cy="622300"/>
          </a:xfrm>
          <a:prstGeom prst="rect">
            <a:avLst/>
          </a:prstGeom>
          <a:solidFill>
            <a:srgbClr val="ECEC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1600" b="1" dirty="0" smtClean="0">
              <a:solidFill>
                <a:srgbClr val="000000"/>
              </a:solidFill>
            </a:endParaRPr>
          </a:p>
        </p:txBody>
      </p:sp>
      <p:pic>
        <p:nvPicPr>
          <p:cNvPr id="2053" name="Picture 8" descr="logo_C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289675"/>
            <a:ext cx="854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5469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1600" b="1" dirty="0" smtClean="0">
              <a:solidFill>
                <a:srgbClr val="000000"/>
              </a:solidFill>
            </a:endParaRPr>
          </a:p>
        </p:txBody>
      </p:sp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68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6" name="Line 11"/>
          <p:cNvSpPr>
            <a:spLocks noChangeShapeType="1"/>
          </p:cNvSpPr>
          <p:nvPr userDrawn="1"/>
        </p:nvSpPr>
        <p:spPr bwMode="auto">
          <a:xfrm>
            <a:off x="1069975" y="6457950"/>
            <a:ext cx="0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Date</a:t>
            </a:r>
          </a:p>
        </p:txBody>
      </p:sp>
      <p:sp>
        <p:nvSpPr>
          <p:cNvPr id="2058" name="Line 12"/>
          <p:cNvSpPr>
            <a:spLocks noChangeShapeType="1"/>
          </p:cNvSpPr>
          <p:nvPr userDrawn="1"/>
        </p:nvSpPr>
        <p:spPr bwMode="auto">
          <a:xfrm>
            <a:off x="0" y="673100"/>
            <a:ext cx="91440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59" name="Rectangle 13"/>
          <p:cNvSpPr>
            <a:spLocks noChangeArrowheads="1"/>
          </p:cNvSpPr>
          <p:nvPr userDrawn="1"/>
        </p:nvSpPr>
        <p:spPr bwMode="auto">
          <a:xfrm>
            <a:off x="8229600" y="62484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A3E74C30-00D6-4D3D-9899-25A2A561F7F2}" type="slidenum">
              <a:rPr lang="en-US" altLang="en-US" sz="1200" smtClean="0">
                <a:solidFill>
                  <a:srgbClr val="000000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200" dirty="0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8" r:id="rId1"/>
    <p:sldLayoutId id="2147484674" r:id="rId2"/>
    <p:sldLayoutId id="2147484675" r:id="rId3"/>
    <p:sldLayoutId id="2147484676" r:id="rId4"/>
    <p:sldLayoutId id="2147484677" r:id="rId5"/>
    <p:sldLayoutId id="2147484678" r:id="rId6"/>
    <p:sldLayoutId id="2147484679" r:id="rId7"/>
    <p:sldLayoutId id="2147484680" r:id="rId8"/>
    <p:sldLayoutId id="2147484681" r:id="rId9"/>
    <p:sldLayoutId id="2147484682" r:id="rId10"/>
    <p:sldLayoutId id="2147484683" r:id="rId11"/>
    <p:sldLayoutId id="214748468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AAF883C0-4780-40CD-B9C9-28A3514AB6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6" name="Rectangle 7"/>
          <p:cNvSpPr>
            <a:spLocks noChangeArrowheads="1"/>
          </p:cNvSpPr>
          <p:nvPr userDrawn="1"/>
        </p:nvSpPr>
        <p:spPr bwMode="auto">
          <a:xfrm>
            <a:off x="0" y="6235700"/>
            <a:ext cx="9144000" cy="622300"/>
          </a:xfrm>
          <a:prstGeom prst="rect">
            <a:avLst/>
          </a:prstGeom>
          <a:solidFill>
            <a:srgbClr val="ECEC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1600" b="1" dirty="0" smtClean="0">
              <a:solidFill>
                <a:srgbClr val="000000"/>
              </a:solidFill>
            </a:endParaRPr>
          </a:p>
        </p:txBody>
      </p:sp>
      <p:pic>
        <p:nvPicPr>
          <p:cNvPr id="3077" name="Picture 8" descr="logo_C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289675"/>
            <a:ext cx="854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5469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1600" b="1" dirty="0" smtClean="0">
              <a:solidFill>
                <a:srgbClr val="000000"/>
              </a:solidFill>
            </a:endParaRPr>
          </a:p>
        </p:txBody>
      </p:sp>
      <p:sp>
        <p:nvSpPr>
          <p:cNvPr id="307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68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80" name="Line 11"/>
          <p:cNvSpPr>
            <a:spLocks noChangeShapeType="1"/>
          </p:cNvSpPr>
          <p:nvPr userDrawn="1"/>
        </p:nvSpPr>
        <p:spPr bwMode="auto">
          <a:xfrm>
            <a:off x="1069975" y="6457950"/>
            <a:ext cx="0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Date</a:t>
            </a:r>
          </a:p>
        </p:txBody>
      </p:sp>
      <p:sp>
        <p:nvSpPr>
          <p:cNvPr id="3082" name="Line 12"/>
          <p:cNvSpPr>
            <a:spLocks noChangeShapeType="1"/>
          </p:cNvSpPr>
          <p:nvPr userDrawn="1"/>
        </p:nvSpPr>
        <p:spPr bwMode="auto">
          <a:xfrm>
            <a:off x="0" y="673100"/>
            <a:ext cx="91440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83" name="Rectangle 13"/>
          <p:cNvSpPr>
            <a:spLocks noChangeArrowheads="1"/>
          </p:cNvSpPr>
          <p:nvPr userDrawn="1"/>
        </p:nvSpPr>
        <p:spPr bwMode="auto">
          <a:xfrm>
            <a:off x="8229600" y="62484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55E441C8-B86E-4BDF-B317-B0763D2EBCA8}" type="slidenum">
              <a:rPr lang="en-US" altLang="en-US" sz="1200" smtClean="0">
                <a:solidFill>
                  <a:srgbClr val="000000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200" dirty="0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9" r:id="rId1"/>
    <p:sldLayoutId id="2147484685" r:id="rId2"/>
    <p:sldLayoutId id="2147484686" r:id="rId3"/>
    <p:sldLayoutId id="2147484687" r:id="rId4"/>
    <p:sldLayoutId id="2147484688" r:id="rId5"/>
    <p:sldLayoutId id="2147484689" r:id="rId6"/>
    <p:sldLayoutId id="2147484690" r:id="rId7"/>
    <p:sldLayoutId id="2147484691" r:id="rId8"/>
    <p:sldLayoutId id="2147484692" r:id="rId9"/>
    <p:sldLayoutId id="2147484693" r:id="rId10"/>
    <p:sldLayoutId id="2147484694" r:id="rId11"/>
    <p:sldLayoutId id="214748469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0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May 13, 2015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MISUG Update to COPS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SCR775 – Indicative LMP Display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1313" indent="-341313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latin typeface="Calibri"/>
                <a:ea typeface="Times New Roman"/>
              </a:rPr>
              <a:t>ERCOT presented mock-ups that had been discussed with DSWG</a:t>
            </a:r>
          </a:p>
          <a:p>
            <a:pPr marL="341313" indent="-341313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latin typeface="Calibri"/>
                <a:ea typeface="Times New Roman"/>
              </a:rPr>
              <a:t>A layout and displayed time period were finalized</a:t>
            </a:r>
          </a:p>
          <a:p>
            <a:pPr marL="341313" indent="-341313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latin typeface="Calibri"/>
                <a:ea typeface="Times New Roman"/>
              </a:rPr>
              <a:t>Implementation is currently slated for 6/26/2015</a:t>
            </a:r>
          </a:p>
          <a:p>
            <a:pPr marL="341313" indent="-341313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latin typeface="Calibri"/>
                <a:ea typeface="Times New Roman"/>
              </a:rPr>
              <a:t>Drop-down menu changes display </a:t>
            </a:r>
            <a:r>
              <a:rPr lang="en-US" sz="2600" dirty="0" smtClean="0">
                <a:latin typeface="Calibri"/>
                <a:ea typeface="Times New Roman"/>
              </a:rPr>
              <a:t>data</a:t>
            </a:r>
            <a:endParaRPr lang="en-US" sz="2600" dirty="0">
              <a:latin typeface="Calibri"/>
              <a:ea typeface="Times New Roman"/>
            </a:endParaRPr>
          </a:p>
          <a:p>
            <a:pPr marL="341313" indent="-341313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latin typeface="Calibri"/>
                <a:ea typeface="Times New Roman"/>
              </a:rPr>
              <a:t>Table and “Help?” link formatting follow current display style </a:t>
            </a:r>
            <a:r>
              <a:rPr lang="en-US" sz="2600" dirty="0" smtClean="0">
                <a:latin typeface="Calibri"/>
                <a:ea typeface="Times New Roman"/>
              </a:rPr>
              <a:t>sheets</a:t>
            </a:r>
            <a:endParaRPr lang="en-US" sz="2600" dirty="0">
              <a:latin typeface="Calibri"/>
              <a:ea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64AFDFD-AF52-42B9-BFFA-3A6E01303ADF}" type="datetime1">
              <a:rPr lang="en-US" smtClean="0"/>
              <a:t>5/11/2015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68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SCR775 – Indicative LMP Display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64AFDFD-AF52-42B9-BFFA-3A6E01303ADF}" type="datetime1">
              <a:rPr lang="en-US" smtClean="0"/>
              <a:t>5/11/2015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296044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8727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External Web Services (EWS) Modification Workshop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05400"/>
          </a:xfrm>
        </p:spPr>
        <p:txBody>
          <a:bodyPr>
            <a:normAutofit fontScale="77500" lnSpcReduction="20000"/>
          </a:bodyPr>
          <a:lstStyle/>
          <a:p>
            <a:pPr marL="341313" indent="-341313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latin typeface="Calibri"/>
                <a:ea typeface="Times New Roman"/>
              </a:rPr>
              <a:t>Discussed </a:t>
            </a:r>
            <a:r>
              <a:rPr lang="en-US" sz="2600" dirty="0">
                <a:latin typeface="Calibri"/>
                <a:ea typeface="Times New Roman"/>
              </a:rPr>
              <a:t>options for providing </a:t>
            </a:r>
            <a:r>
              <a:rPr lang="en-US" sz="2600" dirty="0" smtClean="0">
                <a:latin typeface="Calibri"/>
                <a:ea typeface="Times New Roman"/>
              </a:rPr>
              <a:t>notifications</a:t>
            </a:r>
          </a:p>
          <a:p>
            <a:pPr marL="741363" lvl="1" indent="-341313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latin typeface="Calibri"/>
                <a:ea typeface="Times New Roman"/>
              </a:rPr>
              <a:t>Report </a:t>
            </a:r>
            <a:r>
              <a:rPr lang="en-US" sz="2600" dirty="0">
                <a:latin typeface="Calibri"/>
                <a:ea typeface="Times New Roman"/>
              </a:rPr>
              <a:t>ID level </a:t>
            </a:r>
            <a:r>
              <a:rPr lang="en-US" sz="2600" dirty="0" smtClean="0">
                <a:latin typeface="Calibri"/>
                <a:ea typeface="Times New Roman"/>
              </a:rPr>
              <a:t>vs. Document </a:t>
            </a:r>
            <a:r>
              <a:rPr lang="en-US" sz="2600" dirty="0">
                <a:latin typeface="Calibri"/>
                <a:ea typeface="Times New Roman"/>
              </a:rPr>
              <a:t>ID </a:t>
            </a:r>
            <a:r>
              <a:rPr lang="en-US" sz="2600" dirty="0" smtClean="0">
                <a:latin typeface="Calibri"/>
                <a:ea typeface="Times New Roman"/>
              </a:rPr>
              <a:t>level</a:t>
            </a:r>
          </a:p>
          <a:p>
            <a:pPr marL="741363" lvl="1" indent="-341313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latin typeface="Calibri"/>
                <a:ea typeface="Times New Roman"/>
              </a:rPr>
              <a:t>JMS</a:t>
            </a:r>
          </a:p>
          <a:p>
            <a:pPr marL="741363" lvl="1" indent="-341313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latin typeface="Calibri"/>
                <a:ea typeface="Times New Roman"/>
              </a:rPr>
              <a:t>Listener</a:t>
            </a:r>
          </a:p>
          <a:p>
            <a:pPr marL="741363" lvl="1" indent="-341313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latin typeface="Calibri"/>
                <a:ea typeface="Times New Roman"/>
              </a:rPr>
              <a:t>Amazon S3</a:t>
            </a:r>
          </a:p>
          <a:p>
            <a:pPr marL="741363" lvl="1" indent="-341313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latin typeface="Calibri"/>
                <a:ea typeface="Times New Roman"/>
              </a:rPr>
              <a:t>S</a:t>
            </a:r>
            <a:r>
              <a:rPr lang="en-US" sz="2600" dirty="0" smtClean="0">
                <a:latin typeface="Calibri"/>
                <a:ea typeface="Times New Roman"/>
              </a:rPr>
              <a:t>treaming solution</a:t>
            </a:r>
          </a:p>
          <a:p>
            <a:pPr marL="341313" indent="-341313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latin typeface="Calibri"/>
                <a:ea typeface="Times New Roman"/>
              </a:rPr>
              <a:t>Data protection is definitely a concern</a:t>
            </a:r>
          </a:p>
          <a:p>
            <a:pPr marL="341313" indent="-341313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latin typeface="Calibri"/>
                <a:ea typeface="Times New Roman"/>
              </a:rPr>
              <a:t>Next Steps</a:t>
            </a:r>
            <a:endParaRPr lang="en-US" sz="2600" dirty="0">
              <a:latin typeface="Calibri"/>
              <a:ea typeface="Times New Roman"/>
            </a:endParaRPr>
          </a:p>
          <a:p>
            <a:pPr marL="741363" lvl="1" indent="-341313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latin typeface="Calibri"/>
                <a:ea typeface="Times New Roman"/>
              </a:rPr>
              <a:t>ERCOT is working on a demo of a streaming solution that could be used for smaller sets of high-demand data, </a:t>
            </a:r>
            <a:r>
              <a:rPr lang="en-US" sz="2600" i="1" dirty="0" smtClean="0">
                <a:latin typeface="Calibri"/>
                <a:ea typeface="Times New Roman"/>
              </a:rPr>
              <a:t>e.g.</a:t>
            </a:r>
            <a:r>
              <a:rPr lang="en-US" sz="2600" dirty="0" smtClean="0">
                <a:latin typeface="Calibri"/>
                <a:ea typeface="Times New Roman"/>
              </a:rPr>
              <a:t>, LMPs</a:t>
            </a:r>
          </a:p>
          <a:p>
            <a:pPr marL="741363" lvl="1" indent="-341313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latin typeface="Calibri"/>
                <a:ea typeface="Times New Roman"/>
              </a:rPr>
              <a:t>ERCOT will </a:t>
            </a:r>
            <a:r>
              <a:rPr lang="en-US" sz="2600" dirty="0">
                <a:latin typeface="Calibri"/>
                <a:ea typeface="Times New Roman"/>
              </a:rPr>
              <a:t>send out a survey to </a:t>
            </a:r>
            <a:r>
              <a:rPr lang="en-US" sz="2600" dirty="0" smtClean="0">
                <a:latin typeface="Calibri"/>
                <a:ea typeface="Times New Roman"/>
              </a:rPr>
              <a:t>solicit MP feedback on the best solution for the Market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</a:rPr>
              <a:t>Results </a:t>
            </a:r>
            <a:r>
              <a:rPr lang="en-US" sz="2800" dirty="0">
                <a:latin typeface="Calibri" panose="020F0502020204030204" pitchFamily="34" charset="0"/>
              </a:rPr>
              <a:t>to be tabulated and distributed in a future MISUG meeting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Based on feedback, ERCOT will begin defining a revised EWS interface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MISUG will be used as the means for communicating progress and gathering feedback</a:t>
            </a:r>
          </a:p>
          <a:p>
            <a:pPr marL="741363" lvl="1" indent="-341313">
              <a:spcBef>
                <a:spcPts val="0"/>
              </a:spcBef>
              <a:spcAft>
                <a:spcPts val="0"/>
              </a:spcAft>
              <a:defRPr/>
            </a:pPr>
            <a:endParaRPr lang="en-US" sz="2600" dirty="0">
              <a:latin typeface="Calibri"/>
              <a:ea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64AFDFD-AF52-42B9-BFFA-3A6E01303ADF}" type="datetime1">
              <a:rPr lang="en-US" smtClean="0"/>
              <a:t>5/11/2015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26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NOGRR084 </a:t>
            </a:r>
            <a:r>
              <a:rPr lang="en-US" dirty="0" smtClean="0"/>
              <a:t>– </a:t>
            </a:r>
            <a:r>
              <a:rPr lang="en-US" dirty="0"/>
              <a:t>Daily </a:t>
            </a:r>
            <a:r>
              <a:rPr lang="en-US" dirty="0" smtClean="0"/>
              <a:t>Grid </a:t>
            </a:r>
            <a:r>
              <a:rPr lang="en-US" dirty="0"/>
              <a:t>Operations </a:t>
            </a:r>
            <a:r>
              <a:rPr lang="en-US" dirty="0" smtClean="0"/>
              <a:t>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1313" indent="-341313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latin typeface="Calibri"/>
                <a:ea typeface="Times New Roman"/>
              </a:rPr>
              <a:t>ERCOT is working with OWG/ROS to update gray-boxed language for NOGRR084</a:t>
            </a:r>
            <a:endParaRPr lang="en-US" sz="2600" dirty="0">
              <a:latin typeface="Calibri"/>
              <a:ea typeface="Times New Roman"/>
            </a:endParaRPr>
          </a:p>
          <a:p>
            <a:pPr marL="741363" lvl="1" indent="-341313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latin typeface="Calibri"/>
                <a:ea typeface="Times New Roman"/>
              </a:rPr>
              <a:t>New NOGRR will propose changes to the existing NOGRR084 gray-boxed language</a:t>
            </a:r>
          </a:p>
          <a:p>
            <a:pPr marL="341313" indent="-341313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latin typeface="Calibri"/>
                <a:ea typeface="Times New Roman"/>
              </a:rPr>
              <a:t>Next </a:t>
            </a:r>
            <a:r>
              <a:rPr lang="en-US" sz="2600" dirty="0">
                <a:latin typeface="Calibri"/>
                <a:ea typeface="Times New Roman"/>
              </a:rPr>
              <a:t>Steps</a:t>
            </a:r>
          </a:p>
          <a:p>
            <a:pPr marL="741363" lvl="1" indent="-341313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latin typeface="Calibri"/>
                <a:ea typeface="Times New Roman"/>
              </a:rPr>
              <a:t>New </a:t>
            </a:r>
            <a:r>
              <a:rPr lang="en-US" sz="2600" dirty="0">
                <a:latin typeface="Calibri"/>
                <a:ea typeface="Times New Roman"/>
              </a:rPr>
              <a:t>IA will be created with new price </a:t>
            </a:r>
            <a:r>
              <a:rPr lang="en-US" sz="2600" dirty="0" smtClean="0">
                <a:latin typeface="Calibri"/>
                <a:ea typeface="Times New Roman"/>
              </a:rPr>
              <a:t>tag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64AFDFD-AF52-42B9-BFFA-3A6E01303ADF}" type="datetime1">
              <a:rPr lang="en-US" smtClean="0"/>
              <a:t>5/11/2015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88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Reports to be Discontinued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-341313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100" dirty="0">
                <a:solidFill>
                  <a:srgbClr val="000000"/>
                </a:solidFill>
                <a:latin typeface="Calibri"/>
                <a:ea typeface="Times New Roman"/>
              </a:rPr>
              <a:t>MISUG previously reported ERCOT Manual Efforts &amp; Market Report True-Up</a:t>
            </a:r>
          </a:p>
          <a:p>
            <a:pPr marL="341313" indent="-341313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1900" dirty="0">
                <a:solidFill>
                  <a:srgbClr val="000000"/>
                </a:solidFill>
                <a:latin typeface="Calibri"/>
                <a:ea typeface="Times New Roman"/>
              </a:rPr>
              <a:t>15 reports have been recommended for discontinuation/decommissioning</a:t>
            </a:r>
          </a:p>
          <a:p>
            <a:pPr marL="741363" lvl="1" indent="-341313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100" dirty="0" smtClean="0">
                <a:solidFill>
                  <a:srgbClr val="000000"/>
                </a:solidFill>
                <a:latin typeface="Calibri"/>
                <a:ea typeface="Times New Roman"/>
              </a:rPr>
              <a:t>NPRRs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Times New Roman"/>
              </a:rPr>
              <a:t>, LPRR, NOGRR were submitted to PRS to discontinue these </a:t>
            </a:r>
            <a:r>
              <a:rPr lang="en-US" sz="2100" dirty="0" smtClean="0">
                <a:solidFill>
                  <a:srgbClr val="000000"/>
                </a:solidFill>
                <a:latin typeface="Calibri"/>
                <a:ea typeface="Times New Roman"/>
              </a:rPr>
              <a:t>reports </a:t>
            </a:r>
          </a:p>
          <a:p>
            <a:pPr marL="741363" lvl="1" indent="-341313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100" dirty="0" smtClean="0">
                <a:solidFill>
                  <a:srgbClr val="000000"/>
                </a:solidFill>
                <a:latin typeface="Calibri"/>
                <a:ea typeface="Times New Roman"/>
              </a:rPr>
              <a:t>TAC approved, to be implemented:</a:t>
            </a:r>
            <a:r>
              <a:rPr lang="en-US" sz="2100" b="1" dirty="0" smtClean="0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r>
              <a:rPr lang="en-US" sz="2100" b="1" dirty="0" smtClean="0">
                <a:solidFill>
                  <a:srgbClr val="000000"/>
                </a:solidFill>
                <a:latin typeface="Calibri"/>
                <a:ea typeface="Times New Roman"/>
              </a:rPr>
              <a:t>LPGRR054, NOGRR138 </a:t>
            </a:r>
          </a:p>
          <a:p>
            <a:pPr marL="741363" lvl="1" indent="-341313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100" dirty="0" smtClean="0">
                <a:solidFill>
                  <a:srgbClr val="000000"/>
                </a:solidFill>
                <a:latin typeface="Calibri"/>
                <a:ea typeface="Times New Roman"/>
              </a:rPr>
              <a:t>Board </a:t>
            </a:r>
            <a:r>
              <a:rPr lang="en-US" sz="2100" dirty="0" smtClean="0">
                <a:solidFill>
                  <a:srgbClr val="000000"/>
                </a:solidFill>
                <a:latin typeface="Calibri"/>
                <a:ea typeface="Times New Roman"/>
              </a:rPr>
              <a:t>approved, to be implemented:</a:t>
            </a:r>
            <a:r>
              <a:rPr lang="en-US" sz="2100" b="1" dirty="0">
                <a:solidFill>
                  <a:srgbClr val="000000"/>
                </a:solidFill>
                <a:latin typeface="Calibri"/>
                <a:ea typeface="Times New Roman"/>
              </a:rPr>
              <a:t> NPRR654, NPRR655, NPRR657, </a:t>
            </a:r>
            <a:r>
              <a:rPr lang="en-US" sz="2100" b="1" dirty="0" smtClean="0">
                <a:solidFill>
                  <a:srgbClr val="000000"/>
                </a:solidFill>
                <a:latin typeface="Calibri"/>
                <a:ea typeface="Times New Roman"/>
              </a:rPr>
              <a:t>NPRR661, NPRR659</a:t>
            </a:r>
          </a:p>
          <a:p>
            <a:pPr marL="741363" lvl="1" indent="-341313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100" dirty="0" smtClean="0">
                <a:solidFill>
                  <a:srgbClr val="000000"/>
                </a:solidFill>
                <a:latin typeface="Calibri"/>
                <a:ea typeface="Times New Roman"/>
              </a:rPr>
              <a:t>Board 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Times New Roman"/>
              </a:rPr>
              <a:t>approved, implemented: </a:t>
            </a:r>
            <a:r>
              <a:rPr lang="en-US" sz="2100" b="1" dirty="0" smtClean="0">
                <a:solidFill>
                  <a:srgbClr val="000000"/>
                </a:solidFill>
                <a:latin typeface="Calibri"/>
                <a:ea typeface="Times New Roman"/>
              </a:rPr>
              <a:t>NPRR658</a:t>
            </a:r>
            <a:endParaRPr lang="en-US" sz="2100" b="1" dirty="0">
              <a:solidFill>
                <a:srgbClr val="000000"/>
              </a:solidFill>
              <a:latin typeface="Calibri"/>
              <a:ea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64AFDFD-AF52-42B9-BFFA-3A6E01303ADF}" type="datetime1">
              <a:rPr lang="en-US" smtClean="0"/>
              <a:t>5/11/2015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09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>
            <a:tab pos="1033463" algn="l"/>
            <a:tab pos="1143000" algn="l"/>
            <a:tab pos="2624138" algn="l"/>
          </a:tabLst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>
            <a:tab pos="1033463" algn="l"/>
            <a:tab pos="1143000" algn="l"/>
            <a:tab pos="2624138" algn="l"/>
          </a:tabLst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>
            <a:tab pos="1033463" algn="l"/>
            <a:tab pos="1143000" algn="l"/>
            <a:tab pos="2624138" algn="l"/>
          </a:tabLst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>
            <a:tab pos="1033463" algn="l"/>
            <a:tab pos="1143000" algn="l"/>
            <a:tab pos="2624138" algn="l"/>
          </a:tabLst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206FDB-A00F-4E50-B10F-7F91EE97870B}">
  <ds:schemaRefs>
    <ds:schemaRef ds:uri="http://www.w3.org/XML/1998/namespace"/>
    <ds:schemaRef ds:uri="c34af464-7aa1-4edd-9be4-83dffc1cb926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AB91161-3323-48F3-8EC8-C98D5648DB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25E013-A11A-4E41-BBD9-78105CDE0F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11317</TotalTime>
  <Words>281</Words>
  <Application>Microsoft Office PowerPoint</Application>
  <PresentationFormat>On-screen Show (4:3)</PresentationFormat>
  <Paragraphs>40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Custom Design</vt:lpstr>
      <vt:lpstr>1_Custom Design</vt:lpstr>
      <vt:lpstr>2_Custom Design</vt:lpstr>
      <vt:lpstr>MISUG Update to COPS</vt:lpstr>
      <vt:lpstr>SCR775 – Indicative LMP Display</vt:lpstr>
      <vt:lpstr>SCR775 – Indicative LMP Display</vt:lpstr>
      <vt:lpstr>External Web Services (EWS) Modification Workshop II</vt:lpstr>
      <vt:lpstr>NOGRR084 – Daily Grid Operations Report</vt:lpstr>
      <vt:lpstr>Reports to be Discontinued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</dc:title>
  <dc:creator>Apodaca, Amy</dc:creator>
  <cp:lastModifiedBy>Jacobs, Kaci</cp:lastModifiedBy>
  <cp:revision>826</cp:revision>
  <cp:lastPrinted>2015-04-13T14:50:48Z</cp:lastPrinted>
  <dcterms:created xsi:type="dcterms:W3CDTF">2005-04-21T14:28:35Z</dcterms:created>
  <dcterms:modified xsi:type="dcterms:W3CDTF">2015-05-11T15:45:47Z</dcterms:modified>
</cp:coreProperties>
</file>