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 id="2147493499" r:id="rId6"/>
    <p:sldMasterId id="2147493511" r:id="rId7"/>
    <p:sldMasterId id="2147493523" r:id="rId8"/>
    <p:sldMasterId id="2147493535" r:id="rId9"/>
    <p:sldMasterId id="2147493547" r:id="rId10"/>
    <p:sldMasterId id="2147493559" r:id="rId11"/>
    <p:sldMasterId id="2147493574" r:id="rId12"/>
    <p:sldMasterId id="2147493589" r:id="rId13"/>
    <p:sldMasterId id="2147493601" r:id="rId14"/>
    <p:sldMasterId id="2147493610" r:id="rId15"/>
    <p:sldMasterId id="2147493618" r:id="rId16"/>
  </p:sldMasterIdLst>
  <p:notesMasterIdLst>
    <p:notesMasterId r:id="rId145"/>
  </p:notesMasterIdLst>
  <p:handoutMasterIdLst>
    <p:handoutMasterId r:id="rId146"/>
  </p:handoutMasterIdLst>
  <p:sldIdLst>
    <p:sldId id="260" r:id="rId17"/>
    <p:sldId id="306" r:id="rId18"/>
    <p:sldId id="325" r:id="rId19"/>
    <p:sldId id="434"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272" r:id="rId36"/>
    <p:sldId id="268" r:id="rId37"/>
    <p:sldId id="303" r:id="rId38"/>
    <p:sldId id="271" r:id="rId39"/>
    <p:sldId id="295" r:id="rId40"/>
    <p:sldId id="296" r:id="rId41"/>
    <p:sldId id="297" r:id="rId42"/>
    <p:sldId id="298" r:id="rId43"/>
    <p:sldId id="299" r:id="rId44"/>
    <p:sldId id="300" r:id="rId45"/>
    <p:sldId id="301" r:id="rId46"/>
    <p:sldId id="302" r:id="rId47"/>
    <p:sldId id="266" r:id="rId48"/>
    <p:sldId id="307" r:id="rId49"/>
    <p:sldId id="308"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284" r:id="rId1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52AC8A-C01A-4531-A6AE-F3D9403524AE}">
          <p14:sldIdLst>
            <p14:sldId id="260"/>
            <p14:sldId id="306"/>
            <p14:sldId id="325"/>
            <p14:sldId id="434"/>
            <p14:sldId id="326"/>
            <p14:sldId id="327"/>
            <p14:sldId id="328"/>
            <p14:sldId id="329"/>
            <p14:sldId id="330"/>
            <p14:sldId id="331"/>
            <p14:sldId id="332"/>
            <p14:sldId id="333"/>
            <p14:sldId id="334"/>
            <p14:sldId id="335"/>
            <p14:sldId id="336"/>
            <p14:sldId id="337"/>
            <p14:sldId id="338"/>
            <p14:sldId id="339"/>
            <p14:sldId id="340"/>
            <p14:sldId id="272"/>
            <p14:sldId id="268"/>
            <p14:sldId id="303"/>
            <p14:sldId id="271"/>
            <p14:sldId id="295"/>
            <p14:sldId id="296"/>
            <p14:sldId id="297"/>
            <p14:sldId id="298"/>
            <p14:sldId id="299"/>
            <p14:sldId id="300"/>
            <p14:sldId id="301"/>
            <p14:sldId id="302"/>
          </p14:sldIdLst>
        </p14:section>
        <p14:section name="Untitled Section" id="{204832B0-1EB2-42C8-A919-279A62ACA62A}">
          <p14:sldIdLst>
            <p14:sldId id="266"/>
            <p14:sldId id="307"/>
            <p14:sldId id="308"/>
            <p14:sldId id="418"/>
            <p14:sldId id="419"/>
            <p14:sldId id="420"/>
            <p14:sldId id="421"/>
            <p14:sldId id="422"/>
            <p14:sldId id="423"/>
            <p14:sldId id="424"/>
            <p14:sldId id="425"/>
            <p14:sldId id="426"/>
            <p14:sldId id="427"/>
            <p14:sldId id="428"/>
            <p14:sldId id="429"/>
            <p14:sldId id="430"/>
            <p14:sldId id="431"/>
            <p14:sldId id="432"/>
            <p14:sldId id="433"/>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84" autoAdjust="0"/>
    <p:restoredTop sz="94502" autoAdjust="0"/>
  </p:normalViewPr>
  <p:slideViewPr>
    <p:cSldViewPr snapToGrid="0" snapToObjects="1">
      <p:cViewPr>
        <p:scale>
          <a:sx n="110" d="100"/>
          <a:sy n="110" d="100"/>
        </p:scale>
        <p:origin x="-576" y="1224"/>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33" Type="http://schemas.openxmlformats.org/officeDocument/2006/relationships/slide" Target="slides/slide117.xml"/><Relationship Id="rId138" Type="http://schemas.openxmlformats.org/officeDocument/2006/relationships/slide" Target="slides/slide122.xml"/><Relationship Id="rId16" Type="http://schemas.openxmlformats.org/officeDocument/2006/relationships/slideMaster" Target="slideMasters/slideMaster13.xml"/><Relationship Id="rId107" Type="http://schemas.openxmlformats.org/officeDocument/2006/relationships/slide" Target="slides/slide91.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28" Type="http://schemas.openxmlformats.org/officeDocument/2006/relationships/slide" Target="slides/slide112.xml"/><Relationship Id="rId144" Type="http://schemas.openxmlformats.org/officeDocument/2006/relationships/slide" Target="slides/slide128.xml"/><Relationship Id="rId149"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slide" Target="slides/slide97.xml"/><Relationship Id="rId118" Type="http://schemas.openxmlformats.org/officeDocument/2006/relationships/slide" Target="slides/slide102.xml"/><Relationship Id="rId134" Type="http://schemas.openxmlformats.org/officeDocument/2006/relationships/slide" Target="slides/slide118.xml"/><Relationship Id="rId139" Type="http://schemas.openxmlformats.org/officeDocument/2006/relationships/slide" Target="slides/slide123.xml"/><Relationship Id="rId80" Type="http://schemas.openxmlformats.org/officeDocument/2006/relationships/slide" Target="slides/slide64.xml"/><Relationship Id="rId85" Type="http://schemas.openxmlformats.org/officeDocument/2006/relationships/slide" Target="slides/slide69.xml"/><Relationship Id="rId15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slide" Target="slides/slide92.xml"/><Relationship Id="rId116" Type="http://schemas.openxmlformats.org/officeDocument/2006/relationships/slide" Target="slides/slide100.xml"/><Relationship Id="rId124" Type="http://schemas.openxmlformats.org/officeDocument/2006/relationships/slide" Target="slides/slide108.xml"/><Relationship Id="rId129" Type="http://schemas.openxmlformats.org/officeDocument/2006/relationships/slide" Target="slides/slide113.xml"/><Relationship Id="rId137" Type="http://schemas.openxmlformats.org/officeDocument/2006/relationships/slide" Target="slides/slide12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slide" Target="slides/slide95.xml"/><Relationship Id="rId132" Type="http://schemas.openxmlformats.org/officeDocument/2006/relationships/slide" Target="slides/slide116.xml"/><Relationship Id="rId140" Type="http://schemas.openxmlformats.org/officeDocument/2006/relationships/slide" Target="slides/slide124.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slide" Target="slides/slide98.xml"/><Relationship Id="rId119" Type="http://schemas.openxmlformats.org/officeDocument/2006/relationships/slide" Target="slides/slide103.xml"/><Relationship Id="rId127" Type="http://schemas.openxmlformats.org/officeDocument/2006/relationships/slide" Target="slides/slide111.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130" Type="http://schemas.openxmlformats.org/officeDocument/2006/relationships/slide" Target="slides/slide114.xml"/><Relationship Id="rId135" Type="http://schemas.openxmlformats.org/officeDocument/2006/relationships/slide" Target="slides/slide119.xml"/><Relationship Id="rId143" Type="http://schemas.openxmlformats.org/officeDocument/2006/relationships/slide" Target="slides/slide127.xml"/><Relationship Id="rId14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slide" Target="slides/slide104.xml"/><Relationship Id="rId125" Type="http://schemas.openxmlformats.org/officeDocument/2006/relationships/slide" Target="slides/slide109.xml"/><Relationship Id="rId141" Type="http://schemas.openxmlformats.org/officeDocument/2006/relationships/slide" Target="slides/slide125.xml"/><Relationship Id="rId146"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 Id="rId131" Type="http://schemas.openxmlformats.org/officeDocument/2006/relationships/slide" Target="slides/slide115.xml"/><Relationship Id="rId136" Type="http://schemas.openxmlformats.org/officeDocument/2006/relationships/slide" Target="slides/slide120.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1.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26" Type="http://schemas.openxmlformats.org/officeDocument/2006/relationships/slide" Target="slides/slide110.xml"/><Relationship Id="rId14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slide" Target="slides/slide105.xml"/><Relationship Id="rId142" Type="http://schemas.openxmlformats.org/officeDocument/2006/relationships/slide" Target="slides/slide12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rcot.com\Departments\Retail%20Market%20Analysis\08%20-%20Performance%20Measures\2013%20Performance%20Measures%20Reports\2013%20Q4%20Report\Support%20Files\Narrative\Graphs%204Q%202013.xlsm"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ercot.com\Departments\RCC\17_TransactionDisputes\Reports\IAG_Numbers_for_RMS\MVI-SWI_AIG_Working.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ercot.com\Departments\RCC\17_TransactionDisputes\Reports\IAG_Numbers_for_RMS\MVI-SWI_AIG_Working.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ercot.com\Departments\RCC\17_TransactionDisputes\Reports\IAG_Numbers_for_RMS\MVI-SWI_AIG_Working.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400"/>
              <a:t>ERCOT Outbound Transactions
Switches</a:t>
            </a:r>
          </a:p>
        </c:rich>
      </c:tx>
      <c:layout>
        <c:manualLayout>
          <c:xMode val="edge"/>
          <c:yMode val="edge"/>
          <c:x val="0.32731648616125536"/>
          <c:y val="3.8612854552601217E-2"/>
        </c:manualLayout>
      </c:layout>
      <c:overlay val="0"/>
    </c:title>
    <c:autoTitleDeleted val="0"/>
    <c:plotArea>
      <c:layout>
        <c:manualLayout>
          <c:layoutTarget val="inner"/>
          <c:xMode val="edge"/>
          <c:yMode val="edge"/>
          <c:x val="0.1407942238267148"/>
          <c:y val="0.19196774316253948"/>
          <c:w val="0.78459687123947053"/>
          <c:h val="0.56568438663023968"/>
        </c:manualLayout>
      </c:layout>
      <c:barChart>
        <c:barDir val="col"/>
        <c:grouping val="clustered"/>
        <c:varyColors val="0"/>
        <c:ser>
          <c:idx val="0"/>
          <c:order val="0"/>
          <c:tx>
            <c:strRef>
              <c:f>Switch!$A$49</c:f>
              <c:strCache>
                <c:ptCount val="1"/>
                <c:pt idx="0">
                  <c:v>3rd Quarter 2013</c:v>
                </c:pt>
              </c:strCache>
            </c:strRef>
          </c:tx>
          <c:invertIfNegative val="0"/>
          <c:cat>
            <c:strRef>
              <c:f>Switch!$B$6:$H$6</c:f>
              <c:strCache>
                <c:ptCount val="6"/>
                <c:pt idx="0">
                  <c:v>814_02</c:v>
                </c:pt>
                <c:pt idx="1">
                  <c:v>814_03</c:v>
                </c:pt>
                <c:pt idx="2">
                  <c:v>814_05</c:v>
                </c:pt>
                <c:pt idx="3">
                  <c:v>814_06</c:v>
                </c:pt>
                <c:pt idx="4">
                  <c:v>867_02</c:v>
                </c:pt>
                <c:pt idx="5">
                  <c:v>867_04</c:v>
                </c:pt>
              </c:strCache>
            </c:strRef>
          </c:cat>
          <c:val>
            <c:numRef>
              <c:f>Switch!$B$49:$H$49</c:f>
              <c:numCache>
                <c:formatCode>0%</c:formatCode>
                <c:ptCount val="6"/>
                <c:pt idx="0">
                  <c:v>1</c:v>
                </c:pt>
                <c:pt idx="1">
                  <c:v>1</c:v>
                </c:pt>
                <c:pt idx="2">
                  <c:v>1</c:v>
                </c:pt>
                <c:pt idx="3">
                  <c:v>1</c:v>
                </c:pt>
                <c:pt idx="4">
                  <c:v>1</c:v>
                </c:pt>
                <c:pt idx="5">
                  <c:v>1</c:v>
                </c:pt>
              </c:numCache>
            </c:numRef>
          </c:val>
        </c:ser>
        <c:ser>
          <c:idx val="1"/>
          <c:order val="1"/>
          <c:tx>
            <c:strRef>
              <c:f>Switch!$A$50</c:f>
              <c:strCache>
                <c:ptCount val="1"/>
                <c:pt idx="0">
                  <c:v>4th Quarter 2013</c:v>
                </c:pt>
              </c:strCache>
            </c:strRef>
          </c:tx>
          <c:invertIfNegative val="0"/>
          <c:cat>
            <c:strRef>
              <c:f>Switch!$B$6:$H$6</c:f>
              <c:strCache>
                <c:ptCount val="6"/>
                <c:pt idx="0">
                  <c:v>814_02</c:v>
                </c:pt>
                <c:pt idx="1">
                  <c:v>814_03</c:v>
                </c:pt>
                <c:pt idx="2">
                  <c:v>814_05</c:v>
                </c:pt>
                <c:pt idx="3">
                  <c:v>814_06</c:v>
                </c:pt>
                <c:pt idx="4">
                  <c:v>867_02</c:v>
                </c:pt>
                <c:pt idx="5">
                  <c:v>867_04</c:v>
                </c:pt>
              </c:strCache>
            </c:strRef>
          </c:cat>
          <c:val>
            <c:numRef>
              <c:f>Switch!$B$50:$H$50</c:f>
              <c:numCache>
                <c:formatCode>0%</c:formatCode>
                <c:ptCount val="6"/>
                <c:pt idx="0">
                  <c:v>1</c:v>
                </c:pt>
                <c:pt idx="1">
                  <c:v>1</c:v>
                </c:pt>
                <c:pt idx="2">
                  <c:v>1</c:v>
                </c:pt>
                <c:pt idx="3">
                  <c:v>1</c:v>
                </c:pt>
                <c:pt idx="4">
                  <c:v>0.98</c:v>
                </c:pt>
                <c:pt idx="5">
                  <c:v>1</c:v>
                </c:pt>
              </c:numCache>
            </c:numRef>
          </c:val>
        </c:ser>
        <c:dLbls>
          <c:showLegendKey val="0"/>
          <c:showVal val="0"/>
          <c:showCatName val="0"/>
          <c:showSerName val="0"/>
          <c:showPercent val="0"/>
          <c:showBubbleSize val="0"/>
        </c:dLbls>
        <c:gapWidth val="150"/>
        <c:axId val="149904768"/>
        <c:axId val="149912192"/>
      </c:barChart>
      <c:catAx>
        <c:axId val="149904768"/>
        <c:scaling>
          <c:orientation val="minMax"/>
        </c:scaling>
        <c:delete val="0"/>
        <c:axPos val="b"/>
        <c:title>
          <c:tx>
            <c:rich>
              <a:bodyPr/>
              <a:lstStyle/>
              <a:p>
                <a:pPr>
                  <a:defRPr/>
                </a:pPr>
                <a:r>
                  <a:rPr lang="en-US"/>
                  <a:t>Transactions</a:t>
                </a:r>
              </a:p>
            </c:rich>
          </c:tx>
          <c:layout>
            <c:manualLayout>
              <c:xMode val="edge"/>
              <c:yMode val="edge"/>
              <c:x val="0.45487364620938631"/>
              <c:y val="0.82037646098527228"/>
            </c:manualLayout>
          </c:layout>
          <c:overlay val="0"/>
        </c:title>
        <c:numFmt formatCode="General" sourceLinked="1"/>
        <c:majorTickMark val="out"/>
        <c:minorTickMark val="none"/>
        <c:tickLblPos val="nextTo"/>
        <c:txPr>
          <a:bodyPr rot="0" vert="horz"/>
          <a:lstStyle/>
          <a:p>
            <a:pPr>
              <a:defRPr/>
            </a:pPr>
            <a:endParaRPr lang="en-US"/>
          </a:p>
        </c:txPr>
        <c:crossAx val="149912192"/>
        <c:crosses val="autoZero"/>
        <c:auto val="1"/>
        <c:lblAlgn val="ctr"/>
        <c:lblOffset val="100"/>
        <c:tickLblSkip val="1"/>
        <c:tickMarkSkip val="1"/>
        <c:noMultiLvlLbl val="0"/>
      </c:catAx>
      <c:valAx>
        <c:axId val="149912192"/>
        <c:scaling>
          <c:orientation val="minMax"/>
          <c:max val="1"/>
          <c:min val="0.9"/>
        </c:scaling>
        <c:delete val="0"/>
        <c:axPos val="l"/>
        <c:majorGridlines/>
        <c:title>
          <c:tx>
            <c:rich>
              <a:bodyPr/>
              <a:lstStyle/>
              <a:p>
                <a:pPr>
                  <a:defRPr/>
                </a:pPr>
                <a:r>
                  <a:rPr lang="en-US" dirty="0"/>
                  <a:t>% In Protocol        </a:t>
                </a:r>
              </a:p>
            </c:rich>
          </c:tx>
          <c:layout>
            <c:manualLayout>
              <c:xMode val="edge"/>
              <c:yMode val="edge"/>
              <c:x val="6.3037571692427324E-2"/>
              <c:y val="0.37185809654228003"/>
            </c:manualLayout>
          </c:layout>
          <c:overlay val="0"/>
        </c:title>
        <c:numFmt formatCode="0%" sourceLinked="0"/>
        <c:majorTickMark val="out"/>
        <c:minorTickMark val="none"/>
        <c:tickLblPos val="nextTo"/>
        <c:txPr>
          <a:bodyPr rot="0" vert="horz"/>
          <a:lstStyle/>
          <a:p>
            <a:pPr>
              <a:defRPr/>
            </a:pPr>
            <a:endParaRPr lang="en-US"/>
          </a:p>
        </c:txPr>
        <c:crossAx val="149904768"/>
        <c:crosses val="autoZero"/>
        <c:crossBetween val="between"/>
      </c:valAx>
    </c:plotArea>
    <c:legend>
      <c:legendPos val="r"/>
      <c:layout>
        <c:manualLayout>
          <c:xMode val="edge"/>
          <c:yMode val="edge"/>
          <c:x val="0.68592057761732861"/>
          <c:y val="0.82841823056300701"/>
          <c:w val="0.21098609966173001"/>
          <c:h val="0.11647609266233025"/>
        </c:manualLayout>
      </c:layout>
      <c:overlay val="0"/>
    </c:legend>
    <c:plotVisOnly val="1"/>
    <c:dispBlanksAs val="gap"/>
    <c:showDLblsOverMax val="0"/>
  </c:chart>
  <c:spPr>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42144407974921E-2"/>
          <c:y val="4.0009079946087822E-2"/>
          <c:w val="0.93843478163955618"/>
          <c:h val="0.82573285096119764"/>
        </c:manualLayout>
      </c:layout>
      <c:lineChart>
        <c:grouping val="standard"/>
        <c:varyColors val="0"/>
        <c:ser>
          <c:idx val="0"/>
          <c:order val="0"/>
          <c:tx>
            <c:strRef>
              <c:f>Sheet2!$K$6</c:f>
              <c:strCache>
                <c:ptCount val="1"/>
                <c:pt idx="0">
                  <c:v>IAG</c:v>
                </c:pt>
              </c:strCache>
            </c:strRef>
          </c:tx>
          <c:spPr>
            <a:ln>
              <a:solidFill>
                <a:srgbClr val="0066FF"/>
              </a:solidFill>
            </a:ln>
          </c:spPr>
          <c:marker>
            <c:symbol val="diamond"/>
            <c:size val="5"/>
            <c:spPr>
              <a:solidFill>
                <a:sysClr val="window" lastClr="FFFFFF"/>
              </a:solidFill>
              <a:ln>
                <a:solidFill>
                  <a:srgbClr val="0000FF"/>
                </a:solidFill>
              </a:ln>
            </c:spPr>
          </c:marker>
          <c:cat>
            <c:strRef>
              <c:f>Sheet2!$F$25:$F$49</c:f>
              <c:strCache>
                <c:ptCount val="25"/>
                <c:pt idx="0">
                  <c:v>Apr - 2012</c:v>
                </c:pt>
                <c:pt idx="1">
                  <c:v>May</c:v>
                </c:pt>
                <c:pt idx="2">
                  <c:v>June</c:v>
                </c:pt>
                <c:pt idx="3">
                  <c:v>Jul</c:v>
                </c:pt>
                <c:pt idx="4">
                  <c:v>Aug</c:v>
                </c:pt>
                <c:pt idx="5">
                  <c:v>Sept</c:v>
                </c:pt>
                <c:pt idx="6">
                  <c:v>Oct</c:v>
                </c:pt>
                <c:pt idx="7">
                  <c:v>Nov</c:v>
                </c:pt>
                <c:pt idx="8">
                  <c:v>Dec</c:v>
                </c:pt>
                <c:pt idx="9">
                  <c:v>Jan - 2013</c:v>
                </c:pt>
                <c:pt idx="10">
                  <c:v>Feb</c:v>
                </c:pt>
                <c:pt idx="11">
                  <c:v>Mar</c:v>
                </c:pt>
                <c:pt idx="12">
                  <c:v>Apr</c:v>
                </c:pt>
                <c:pt idx="13">
                  <c:v>May</c:v>
                </c:pt>
                <c:pt idx="14">
                  <c:v>June</c:v>
                </c:pt>
                <c:pt idx="15">
                  <c:v>Jul</c:v>
                </c:pt>
                <c:pt idx="16">
                  <c:v>Aug</c:v>
                </c:pt>
                <c:pt idx="17">
                  <c:v>Sept</c:v>
                </c:pt>
                <c:pt idx="18">
                  <c:v>Oct</c:v>
                </c:pt>
                <c:pt idx="19">
                  <c:v>Nov</c:v>
                </c:pt>
                <c:pt idx="20">
                  <c:v>Dec</c:v>
                </c:pt>
                <c:pt idx="21">
                  <c:v>Jan - 2014</c:v>
                </c:pt>
                <c:pt idx="22">
                  <c:v>Feb</c:v>
                </c:pt>
                <c:pt idx="23">
                  <c:v>Mar</c:v>
                </c:pt>
                <c:pt idx="24">
                  <c:v>Apr</c:v>
                </c:pt>
              </c:strCache>
            </c:strRef>
          </c:cat>
          <c:val>
            <c:numRef>
              <c:f>Sheet2!$K$25:$K$49</c:f>
              <c:numCache>
                <c:formatCode>General</c:formatCode>
                <c:ptCount val="25"/>
                <c:pt idx="0">
                  <c:v>11.6</c:v>
                </c:pt>
                <c:pt idx="1">
                  <c:v>11.2</c:v>
                </c:pt>
                <c:pt idx="2">
                  <c:v>13.3</c:v>
                </c:pt>
                <c:pt idx="3">
                  <c:v>17.100000000000001</c:v>
                </c:pt>
                <c:pt idx="4">
                  <c:v>13.7</c:v>
                </c:pt>
                <c:pt idx="5">
                  <c:v>14.6</c:v>
                </c:pt>
                <c:pt idx="6">
                  <c:v>13.7</c:v>
                </c:pt>
                <c:pt idx="7">
                  <c:v>13.4</c:v>
                </c:pt>
                <c:pt idx="8">
                  <c:v>18</c:v>
                </c:pt>
                <c:pt idx="9">
                  <c:v>15.7</c:v>
                </c:pt>
                <c:pt idx="10">
                  <c:v>13.2</c:v>
                </c:pt>
                <c:pt idx="11">
                  <c:v>12.9</c:v>
                </c:pt>
                <c:pt idx="12">
                  <c:v>13.8</c:v>
                </c:pt>
                <c:pt idx="13">
                  <c:v>13</c:v>
                </c:pt>
                <c:pt idx="14">
                  <c:v>15.2</c:v>
                </c:pt>
                <c:pt idx="15">
                  <c:v>21</c:v>
                </c:pt>
                <c:pt idx="16">
                  <c:v>18.899999999999999</c:v>
                </c:pt>
                <c:pt idx="17">
                  <c:v>14.8</c:v>
                </c:pt>
                <c:pt idx="18">
                  <c:v>14.1</c:v>
                </c:pt>
                <c:pt idx="19">
                  <c:v>14.1</c:v>
                </c:pt>
                <c:pt idx="20">
                  <c:v>15.6</c:v>
                </c:pt>
                <c:pt idx="21">
                  <c:v>14.5</c:v>
                </c:pt>
                <c:pt idx="22">
                  <c:v>12.2</c:v>
                </c:pt>
                <c:pt idx="23">
                  <c:v>13.9</c:v>
                </c:pt>
                <c:pt idx="24">
                  <c:v>13.1</c:v>
                </c:pt>
              </c:numCache>
            </c:numRef>
          </c:val>
          <c:smooth val="0"/>
        </c:ser>
        <c:ser>
          <c:idx val="1"/>
          <c:order val="1"/>
          <c:tx>
            <c:strRef>
              <c:f>Sheet2!$L$6</c:f>
              <c:strCache>
                <c:ptCount val="1"/>
                <c:pt idx="0">
                  <c:v>IAL</c:v>
                </c:pt>
              </c:strCache>
            </c:strRef>
          </c:tx>
          <c:spPr>
            <a:ln>
              <a:solidFill>
                <a:srgbClr val="FF0000"/>
              </a:solidFill>
            </a:ln>
          </c:spPr>
          <c:marker>
            <c:symbol val="diamond"/>
            <c:size val="5"/>
            <c:spPr>
              <a:solidFill>
                <a:schemeClr val="bg1"/>
              </a:solidFill>
              <a:ln>
                <a:solidFill>
                  <a:srgbClr val="FF0000"/>
                </a:solidFill>
              </a:ln>
            </c:spPr>
          </c:marker>
          <c:cat>
            <c:strRef>
              <c:f>Sheet2!$F$25:$F$49</c:f>
              <c:strCache>
                <c:ptCount val="25"/>
                <c:pt idx="0">
                  <c:v>Apr - 2012</c:v>
                </c:pt>
                <c:pt idx="1">
                  <c:v>May</c:v>
                </c:pt>
                <c:pt idx="2">
                  <c:v>June</c:v>
                </c:pt>
                <c:pt idx="3">
                  <c:v>Jul</c:v>
                </c:pt>
                <c:pt idx="4">
                  <c:v>Aug</c:v>
                </c:pt>
                <c:pt idx="5">
                  <c:v>Sept</c:v>
                </c:pt>
                <c:pt idx="6">
                  <c:v>Oct</c:v>
                </c:pt>
                <c:pt idx="7">
                  <c:v>Nov</c:v>
                </c:pt>
                <c:pt idx="8">
                  <c:v>Dec</c:v>
                </c:pt>
                <c:pt idx="9">
                  <c:v>Jan - 2013</c:v>
                </c:pt>
                <c:pt idx="10">
                  <c:v>Feb</c:v>
                </c:pt>
                <c:pt idx="11">
                  <c:v>Mar</c:v>
                </c:pt>
                <c:pt idx="12">
                  <c:v>Apr</c:v>
                </c:pt>
                <c:pt idx="13">
                  <c:v>May</c:v>
                </c:pt>
                <c:pt idx="14">
                  <c:v>June</c:v>
                </c:pt>
                <c:pt idx="15">
                  <c:v>Jul</c:v>
                </c:pt>
                <c:pt idx="16">
                  <c:v>Aug</c:v>
                </c:pt>
                <c:pt idx="17">
                  <c:v>Sept</c:v>
                </c:pt>
                <c:pt idx="18">
                  <c:v>Oct</c:v>
                </c:pt>
                <c:pt idx="19">
                  <c:v>Nov</c:v>
                </c:pt>
                <c:pt idx="20">
                  <c:v>Dec</c:v>
                </c:pt>
                <c:pt idx="21">
                  <c:v>Jan - 2014</c:v>
                </c:pt>
                <c:pt idx="22">
                  <c:v>Feb</c:v>
                </c:pt>
                <c:pt idx="23">
                  <c:v>Mar</c:v>
                </c:pt>
                <c:pt idx="24">
                  <c:v>Apr</c:v>
                </c:pt>
              </c:strCache>
            </c:strRef>
          </c:cat>
          <c:val>
            <c:numRef>
              <c:f>Sheet2!$L$25:$L$49</c:f>
              <c:numCache>
                <c:formatCode>General</c:formatCode>
                <c:ptCount val="25"/>
                <c:pt idx="0">
                  <c:v>16.2</c:v>
                </c:pt>
                <c:pt idx="1">
                  <c:v>15.1</c:v>
                </c:pt>
                <c:pt idx="2">
                  <c:v>17.2</c:v>
                </c:pt>
                <c:pt idx="3">
                  <c:v>19.2</c:v>
                </c:pt>
                <c:pt idx="4">
                  <c:v>18.600000000000001</c:v>
                </c:pt>
                <c:pt idx="5">
                  <c:v>18.3</c:v>
                </c:pt>
                <c:pt idx="6">
                  <c:v>17.600000000000001</c:v>
                </c:pt>
                <c:pt idx="7">
                  <c:v>17.2</c:v>
                </c:pt>
                <c:pt idx="8">
                  <c:v>22.8</c:v>
                </c:pt>
                <c:pt idx="9">
                  <c:v>21.2</c:v>
                </c:pt>
                <c:pt idx="10">
                  <c:v>18</c:v>
                </c:pt>
                <c:pt idx="11">
                  <c:v>16.100000000000001</c:v>
                </c:pt>
                <c:pt idx="12">
                  <c:v>15.6</c:v>
                </c:pt>
                <c:pt idx="13">
                  <c:v>15.8</c:v>
                </c:pt>
                <c:pt idx="14">
                  <c:v>19.600000000000001</c:v>
                </c:pt>
                <c:pt idx="15">
                  <c:v>26.6</c:v>
                </c:pt>
                <c:pt idx="16">
                  <c:v>24.5</c:v>
                </c:pt>
                <c:pt idx="17">
                  <c:v>21.9</c:v>
                </c:pt>
                <c:pt idx="18">
                  <c:v>17.399999999999999</c:v>
                </c:pt>
                <c:pt idx="19">
                  <c:v>19.2</c:v>
                </c:pt>
                <c:pt idx="20">
                  <c:v>22.2</c:v>
                </c:pt>
                <c:pt idx="21">
                  <c:v>20</c:v>
                </c:pt>
                <c:pt idx="22">
                  <c:v>16.8</c:v>
                </c:pt>
                <c:pt idx="23">
                  <c:v>19.899999999999999</c:v>
                </c:pt>
                <c:pt idx="24">
                  <c:v>19.3</c:v>
                </c:pt>
              </c:numCache>
            </c:numRef>
          </c:val>
          <c:smooth val="0"/>
        </c:ser>
        <c:ser>
          <c:idx val="2"/>
          <c:order val="2"/>
          <c:tx>
            <c:strRef>
              <c:f>Sheet2!$M$6</c:f>
              <c:strCache>
                <c:ptCount val="1"/>
                <c:pt idx="0">
                  <c:v>Rescission</c:v>
                </c:pt>
              </c:strCache>
            </c:strRef>
          </c:tx>
          <c:spPr>
            <a:ln>
              <a:solidFill>
                <a:srgbClr val="00B050"/>
              </a:solidFill>
            </a:ln>
          </c:spPr>
          <c:marker>
            <c:symbol val="diamond"/>
            <c:size val="5"/>
            <c:spPr>
              <a:solidFill>
                <a:sysClr val="window" lastClr="FFFFFF"/>
              </a:solidFill>
              <a:ln>
                <a:solidFill>
                  <a:srgbClr val="00B050"/>
                </a:solidFill>
              </a:ln>
            </c:spPr>
          </c:marker>
          <c:cat>
            <c:strRef>
              <c:f>Sheet2!$F$25:$F$49</c:f>
              <c:strCache>
                <c:ptCount val="25"/>
                <c:pt idx="0">
                  <c:v>Apr - 2012</c:v>
                </c:pt>
                <c:pt idx="1">
                  <c:v>May</c:v>
                </c:pt>
                <c:pt idx="2">
                  <c:v>June</c:v>
                </c:pt>
                <c:pt idx="3">
                  <c:v>Jul</c:v>
                </c:pt>
                <c:pt idx="4">
                  <c:v>Aug</c:v>
                </c:pt>
                <c:pt idx="5">
                  <c:v>Sept</c:v>
                </c:pt>
                <c:pt idx="6">
                  <c:v>Oct</c:v>
                </c:pt>
                <c:pt idx="7">
                  <c:v>Nov</c:v>
                </c:pt>
                <c:pt idx="8">
                  <c:v>Dec</c:v>
                </c:pt>
                <c:pt idx="9">
                  <c:v>Jan - 2013</c:v>
                </c:pt>
                <c:pt idx="10">
                  <c:v>Feb</c:v>
                </c:pt>
                <c:pt idx="11">
                  <c:v>Mar</c:v>
                </c:pt>
                <c:pt idx="12">
                  <c:v>Apr</c:v>
                </c:pt>
                <c:pt idx="13">
                  <c:v>May</c:v>
                </c:pt>
                <c:pt idx="14">
                  <c:v>June</c:v>
                </c:pt>
                <c:pt idx="15">
                  <c:v>Jul</c:v>
                </c:pt>
                <c:pt idx="16">
                  <c:v>Aug</c:v>
                </c:pt>
                <c:pt idx="17">
                  <c:v>Sept</c:v>
                </c:pt>
                <c:pt idx="18">
                  <c:v>Oct</c:v>
                </c:pt>
                <c:pt idx="19">
                  <c:v>Nov</c:v>
                </c:pt>
                <c:pt idx="20">
                  <c:v>Dec</c:v>
                </c:pt>
                <c:pt idx="21">
                  <c:v>Jan - 2014</c:v>
                </c:pt>
                <c:pt idx="22">
                  <c:v>Feb</c:v>
                </c:pt>
                <c:pt idx="23">
                  <c:v>Mar</c:v>
                </c:pt>
                <c:pt idx="24">
                  <c:v>Apr</c:v>
                </c:pt>
              </c:strCache>
            </c:strRef>
          </c:cat>
          <c:val>
            <c:numRef>
              <c:f>Sheet2!$M$25:$M$49</c:f>
              <c:numCache>
                <c:formatCode>General</c:formatCode>
                <c:ptCount val="25"/>
                <c:pt idx="2">
                  <c:v>8</c:v>
                </c:pt>
                <c:pt idx="3">
                  <c:v>13</c:v>
                </c:pt>
                <c:pt idx="4">
                  <c:v>13.5</c:v>
                </c:pt>
                <c:pt idx="5">
                  <c:v>14.4</c:v>
                </c:pt>
                <c:pt idx="6">
                  <c:v>13.3</c:v>
                </c:pt>
                <c:pt idx="7">
                  <c:v>12.7</c:v>
                </c:pt>
                <c:pt idx="8">
                  <c:v>16.899999999999999</c:v>
                </c:pt>
                <c:pt idx="9">
                  <c:v>15.9</c:v>
                </c:pt>
                <c:pt idx="10">
                  <c:v>11.3</c:v>
                </c:pt>
                <c:pt idx="11">
                  <c:v>10.1</c:v>
                </c:pt>
                <c:pt idx="12">
                  <c:v>10.9</c:v>
                </c:pt>
                <c:pt idx="13">
                  <c:v>14.2</c:v>
                </c:pt>
                <c:pt idx="14">
                  <c:v>14.7</c:v>
                </c:pt>
                <c:pt idx="15">
                  <c:v>20</c:v>
                </c:pt>
                <c:pt idx="16">
                  <c:v>18.600000000000001</c:v>
                </c:pt>
                <c:pt idx="17">
                  <c:v>15.6</c:v>
                </c:pt>
                <c:pt idx="18">
                  <c:v>12.9</c:v>
                </c:pt>
                <c:pt idx="19">
                  <c:v>12.5</c:v>
                </c:pt>
                <c:pt idx="20">
                  <c:v>14.5</c:v>
                </c:pt>
                <c:pt idx="21">
                  <c:v>13.3</c:v>
                </c:pt>
                <c:pt idx="22">
                  <c:v>10.6</c:v>
                </c:pt>
                <c:pt idx="23">
                  <c:v>13.7</c:v>
                </c:pt>
                <c:pt idx="24">
                  <c:v>12.3</c:v>
                </c:pt>
              </c:numCache>
            </c:numRef>
          </c:val>
          <c:smooth val="0"/>
        </c:ser>
        <c:dLbls>
          <c:showLegendKey val="0"/>
          <c:showVal val="0"/>
          <c:showCatName val="0"/>
          <c:showSerName val="0"/>
          <c:showPercent val="0"/>
          <c:showBubbleSize val="0"/>
        </c:dLbls>
        <c:marker val="1"/>
        <c:smooth val="0"/>
        <c:axId val="151382656"/>
        <c:axId val="138892032"/>
      </c:lineChart>
      <c:catAx>
        <c:axId val="151382656"/>
        <c:scaling>
          <c:orientation val="minMax"/>
        </c:scaling>
        <c:delete val="0"/>
        <c:axPos val="b"/>
        <c:majorGridlines/>
        <c:majorTickMark val="out"/>
        <c:minorTickMark val="none"/>
        <c:tickLblPos val="nextTo"/>
        <c:spPr>
          <a:ln>
            <a:solidFill>
              <a:srgbClr val="00B050"/>
            </a:solidFill>
          </a:ln>
        </c:spPr>
        <c:crossAx val="138892032"/>
        <c:crosses val="autoZero"/>
        <c:auto val="1"/>
        <c:lblAlgn val="ctr"/>
        <c:lblOffset val="100"/>
        <c:noMultiLvlLbl val="0"/>
      </c:catAx>
      <c:valAx>
        <c:axId val="138892032"/>
        <c:scaling>
          <c:orientation val="minMax"/>
        </c:scaling>
        <c:delete val="0"/>
        <c:axPos val="l"/>
        <c:majorGridlines/>
        <c:numFmt formatCode="General" sourceLinked="1"/>
        <c:majorTickMark val="out"/>
        <c:minorTickMark val="none"/>
        <c:tickLblPos val="nextTo"/>
        <c:crossAx val="151382656"/>
        <c:crosses val="autoZero"/>
        <c:crossBetween val="between"/>
      </c:valAx>
      <c:spPr>
        <a:gradFill>
          <a:gsLst>
            <a:gs pos="90000">
              <a:srgbClr val="FFF200"/>
            </a:gs>
            <a:gs pos="98000">
              <a:srgbClr val="FF7A00"/>
            </a:gs>
            <a:gs pos="99000">
              <a:srgbClr val="FF3F00"/>
            </a:gs>
            <a:gs pos="0">
              <a:srgbClr val="FFC000"/>
            </a:gs>
          </a:gsLst>
          <a:lin ang="5400000" scaled="0"/>
        </a:gradFill>
        <a:ln w="25400">
          <a:solidFill>
            <a:schemeClr val="tx1"/>
          </a:solidFill>
        </a:ln>
      </c:spPr>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42324779057045514"/>
          <c:y val="6.7119245229481456E-2"/>
          <c:w val="0.12388781524013351"/>
          <c:h val="0.15945491948641624"/>
        </c:manualLayout>
      </c:layout>
      <c:overlay val="0"/>
      <c:spPr>
        <a:solidFill>
          <a:sysClr val="window" lastClr="FFFFFF"/>
        </a:solidFill>
      </c:sp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225418938017362E-2"/>
          <c:y val="3.239247172878007E-2"/>
          <c:w val="0.93154128810821724"/>
          <c:h val="0.85890843513269965"/>
        </c:manualLayout>
      </c:layout>
      <c:areaChart>
        <c:grouping val="stacked"/>
        <c:varyColors val="0"/>
        <c:ser>
          <c:idx val="1"/>
          <c:order val="0"/>
          <c:tx>
            <c:strRef>
              <c:f>Sheet2!$I$6</c:f>
              <c:strCache>
                <c:ptCount val="1"/>
                <c:pt idx="0">
                  <c:v>Rescission</c:v>
                </c:pt>
              </c:strCache>
            </c:strRef>
          </c:tx>
          <c:spPr>
            <a:solidFill>
              <a:srgbClr val="00B050"/>
            </a:solidFill>
            <a:ln w="25400">
              <a:solidFill>
                <a:sysClr val="windowText" lastClr="000000"/>
              </a:solidFill>
            </a:ln>
          </c:spPr>
          <c:cat>
            <c:strRef>
              <c:f>Sheet2!$F$25:$F$49</c:f>
              <c:strCache>
                <c:ptCount val="25"/>
                <c:pt idx="0">
                  <c:v>Apr - 2012</c:v>
                </c:pt>
                <c:pt idx="1">
                  <c:v>May</c:v>
                </c:pt>
                <c:pt idx="2">
                  <c:v>June</c:v>
                </c:pt>
                <c:pt idx="3">
                  <c:v>Jul</c:v>
                </c:pt>
                <c:pt idx="4">
                  <c:v>Aug</c:v>
                </c:pt>
                <c:pt idx="5">
                  <c:v>Sept</c:v>
                </c:pt>
                <c:pt idx="6">
                  <c:v>Oct</c:v>
                </c:pt>
                <c:pt idx="7">
                  <c:v>Nov</c:v>
                </c:pt>
                <c:pt idx="8">
                  <c:v>Dec</c:v>
                </c:pt>
                <c:pt idx="9">
                  <c:v>Jan - 2013</c:v>
                </c:pt>
                <c:pt idx="10">
                  <c:v>Feb</c:v>
                </c:pt>
                <c:pt idx="11">
                  <c:v>Mar</c:v>
                </c:pt>
                <c:pt idx="12">
                  <c:v>Apr</c:v>
                </c:pt>
                <c:pt idx="13">
                  <c:v>May</c:v>
                </c:pt>
                <c:pt idx="14">
                  <c:v>June</c:v>
                </c:pt>
                <c:pt idx="15">
                  <c:v>Jul</c:v>
                </c:pt>
                <c:pt idx="16">
                  <c:v>Aug</c:v>
                </c:pt>
                <c:pt idx="17">
                  <c:v>Sept</c:v>
                </c:pt>
                <c:pt idx="18">
                  <c:v>Oct</c:v>
                </c:pt>
                <c:pt idx="19">
                  <c:v>Nov</c:v>
                </c:pt>
                <c:pt idx="20">
                  <c:v>Dec</c:v>
                </c:pt>
                <c:pt idx="21">
                  <c:v>Jan - 2014</c:v>
                </c:pt>
                <c:pt idx="22">
                  <c:v>Feb</c:v>
                </c:pt>
                <c:pt idx="23">
                  <c:v>Mar</c:v>
                </c:pt>
                <c:pt idx="24">
                  <c:v>Apr</c:v>
                </c:pt>
              </c:strCache>
            </c:strRef>
          </c:cat>
          <c:val>
            <c:numRef>
              <c:f>Sheet2!$I$25:$I$49</c:f>
              <c:numCache>
                <c:formatCode>General</c:formatCode>
                <c:ptCount val="25"/>
                <c:pt idx="2">
                  <c:v>321</c:v>
                </c:pt>
                <c:pt idx="3">
                  <c:v>1166</c:v>
                </c:pt>
                <c:pt idx="4">
                  <c:v>1434</c:v>
                </c:pt>
                <c:pt idx="5">
                  <c:v>1077</c:v>
                </c:pt>
                <c:pt idx="6">
                  <c:v>1121</c:v>
                </c:pt>
                <c:pt idx="7">
                  <c:v>806</c:v>
                </c:pt>
                <c:pt idx="8">
                  <c:v>783</c:v>
                </c:pt>
                <c:pt idx="9">
                  <c:v>989</c:v>
                </c:pt>
                <c:pt idx="10">
                  <c:v>1131</c:v>
                </c:pt>
                <c:pt idx="11">
                  <c:v>1635</c:v>
                </c:pt>
                <c:pt idx="12">
                  <c:v>1185</c:v>
                </c:pt>
                <c:pt idx="13">
                  <c:v>1747</c:v>
                </c:pt>
                <c:pt idx="14">
                  <c:v>1107</c:v>
                </c:pt>
                <c:pt idx="15">
                  <c:v>1172</c:v>
                </c:pt>
                <c:pt idx="16">
                  <c:v>1706</c:v>
                </c:pt>
                <c:pt idx="17">
                  <c:v>1081</c:v>
                </c:pt>
                <c:pt idx="18">
                  <c:v>1085</c:v>
                </c:pt>
                <c:pt idx="19">
                  <c:v>1081</c:v>
                </c:pt>
                <c:pt idx="20">
                  <c:v>908</c:v>
                </c:pt>
                <c:pt idx="21">
                  <c:v>1042</c:v>
                </c:pt>
                <c:pt idx="22">
                  <c:v>1000</c:v>
                </c:pt>
                <c:pt idx="23">
                  <c:v>1162</c:v>
                </c:pt>
                <c:pt idx="24">
                  <c:v>1386</c:v>
                </c:pt>
              </c:numCache>
            </c:numRef>
          </c:val>
        </c:ser>
        <c:ser>
          <c:idx val="0"/>
          <c:order val="1"/>
          <c:tx>
            <c:strRef>
              <c:f>Sheet2!$H$6</c:f>
              <c:strCache>
                <c:ptCount val="1"/>
                <c:pt idx="0">
                  <c:v>IAL</c:v>
                </c:pt>
              </c:strCache>
            </c:strRef>
          </c:tx>
          <c:spPr>
            <a:solidFill>
              <a:srgbClr val="FF0000"/>
            </a:solidFill>
            <a:ln w="25400" cap="flat" cmpd="sng">
              <a:solidFill>
                <a:sysClr val="windowText" lastClr="000000"/>
              </a:solidFill>
            </a:ln>
          </c:spPr>
          <c:cat>
            <c:strRef>
              <c:f>Sheet2!$F$25:$F$49</c:f>
              <c:strCache>
                <c:ptCount val="25"/>
                <c:pt idx="0">
                  <c:v>Apr - 2012</c:v>
                </c:pt>
                <c:pt idx="1">
                  <c:v>May</c:v>
                </c:pt>
                <c:pt idx="2">
                  <c:v>June</c:v>
                </c:pt>
                <c:pt idx="3">
                  <c:v>Jul</c:v>
                </c:pt>
                <c:pt idx="4">
                  <c:v>Aug</c:v>
                </c:pt>
                <c:pt idx="5">
                  <c:v>Sept</c:v>
                </c:pt>
                <c:pt idx="6">
                  <c:v>Oct</c:v>
                </c:pt>
                <c:pt idx="7">
                  <c:v>Nov</c:v>
                </c:pt>
                <c:pt idx="8">
                  <c:v>Dec</c:v>
                </c:pt>
                <c:pt idx="9">
                  <c:v>Jan - 2013</c:v>
                </c:pt>
                <c:pt idx="10">
                  <c:v>Feb</c:v>
                </c:pt>
                <c:pt idx="11">
                  <c:v>Mar</c:v>
                </c:pt>
                <c:pt idx="12">
                  <c:v>Apr</c:v>
                </c:pt>
                <c:pt idx="13">
                  <c:v>May</c:v>
                </c:pt>
                <c:pt idx="14">
                  <c:v>June</c:v>
                </c:pt>
                <c:pt idx="15">
                  <c:v>Jul</c:v>
                </c:pt>
                <c:pt idx="16">
                  <c:v>Aug</c:v>
                </c:pt>
                <c:pt idx="17">
                  <c:v>Sept</c:v>
                </c:pt>
                <c:pt idx="18">
                  <c:v>Oct</c:v>
                </c:pt>
                <c:pt idx="19">
                  <c:v>Nov</c:v>
                </c:pt>
                <c:pt idx="20">
                  <c:v>Dec</c:v>
                </c:pt>
                <c:pt idx="21">
                  <c:v>Jan - 2014</c:v>
                </c:pt>
                <c:pt idx="22">
                  <c:v>Feb</c:v>
                </c:pt>
                <c:pt idx="23">
                  <c:v>Mar</c:v>
                </c:pt>
                <c:pt idx="24">
                  <c:v>Apr</c:v>
                </c:pt>
              </c:strCache>
            </c:strRef>
          </c:cat>
          <c:val>
            <c:numRef>
              <c:f>Sheet2!$H$25:$H$49</c:f>
              <c:numCache>
                <c:formatCode>General</c:formatCode>
                <c:ptCount val="25"/>
                <c:pt idx="0">
                  <c:v>1743</c:v>
                </c:pt>
                <c:pt idx="1">
                  <c:v>1966</c:v>
                </c:pt>
                <c:pt idx="2">
                  <c:v>1756</c:v>
                </c:pt>
                <c:pt idx="3">
                  <c:v>1849</c:v>
                </c:pt>
                <c:pt idx="4">
                  <c:v>2195</c:v>
                </c:pt>
                <c:pt idx="5">
                  <c:v>1671</c:v>
                </c:pt>
                <c:pt idx="6">
                  <c:v>2065</c:v>
                </c:pt>
                <c:pt idx="7">
                  <c:v>1547</c:v>
                </c:pt>
                <c:pt idx="8">
                  <c:v>1726</c:v>
                </c:pt>
                <c:pt idx="9">
                  <c:v>2098</c:v>
                </c:pt>
                <c:pt idx="10">
                  <c:v>1629</c:v>
                </c:pt>
                <c:pt idx="11">
                  <c:v>1612</c:v>
                </c:pt>
                <c:pt idx="12">
                  <c:v>1586</c:v>
                </c:pt>
                <c:pt idx="13">
                  <c:v>1571</c:v>
                </c:pt>
                <c:pt idx="14">
                  <c:v>1317</c:v>
                </c:pt>
                <c:pt idx="15">
                  <c:v>1492</c:v>
                </c:pt>
                <c:pt idx="16">
                  <c:v>2084</c:v>
                </c:pt>
                <c:pt idx="17">
                  <c:v>1602</c:v>
                </c:pt>
                <c:pt idx="18">
                  <c:v>1547</c:v>
                </c:pt>
                <c:pt idx="19">
                  <c:v>1343</c:v>
                </c:pt>
                <c:pt idx="20">
                  <c:v>1083</c:v>
                </c:pt>
                <c:pt idx="21">
                  <c:v>1244</c:v>
                </c:pt>
                <c:pt idx="22">
                  <c:v>1111</c:v>
                </c:pt>
                <c:pt idx="23">
                  <c:v>1216</c:v>
                </c:pt>
                <c:pt idx="24">
                  <c:v>1253</c:v>
                </c:pt>
              </c:numCache>
            </c:numRef>
          </c:val>
        </c:ser>
        <c:ser>
          <c:idx val="2"/>
          <c:order val="2"/>
          <c:tx>
            <c:strRef>
              <c:f>Sheet2!$G$6</c:f>
              <c:strCache>
                <c:ptCount val="1"/>
                <c:pt idx="0">
                  <c:v>IAG</c:v>
                </c:pt>
              </c:strCache>
            </c:strRef>
          </c:tx>
          <c:spPr>
            <a:solidFill>
              <a:srgbClr val="0066FF"/>
            </a:solidFill>
            <a:ln w="25400">
              <a:solidFill>
                <a:sysClr val="windowText" lastClr="000000"/>
              </a:solidFill>
            </a:ln>
          </c:spPr>
          <c:cat>
            <c:strRef>
              <c:f>Sheet2!$F$25:$F$49</c:f>
              <c:strCache>
                <c:ptCount val="25"/>
                <c:pt idx="0">
                  <c:v>Apr - 2012</c:v>
                </c:pt>
                <c:pt idx="1">
                  <c:v>May</c:v>
                </c:pt>
                <c:pt idx="2">
                  <c:v>June</c:v>
                </c:pt>
                <c:pt idx="3">
                  <c:v>Jul</c:v>
                </c:pt>
                <c:pt idx="4">
                  <c:v>Aug</c:v>
                </c:pt>
                <c:pt idx="5">
                  <c:v>Sept</c:v>
                </c:pt>
                <c:pt idx="6">
                  <c:v>Oct</c:v>
                </c:pt>
                <c:pt idx="7">
                  <c:v>Nov</c:v>
                </c:pt>
                <c:pt idx="8">
                  <c:v>Dec</c:v>
                </c:pt>
                <c:pt idx="9">
                  <c:v>Jan - 2013</c:v>
                </c:pt>
                <c:pt idx="10">
                  <c:v>Feb</c:v>
                </c:pt>
                <c:pt idx="11">
                  <c:v>Mar</c:v>
                </c:pt>
                <c:pt idx="12">
                  <c:v>Apr</c:v>
                </c:pt>
                <c:pt idx="13">
                  <c:v>May</c:v>
                </c:pt>
                <c:pt idx="14">
                  <c:v>June</c:v>
                </c:pt>
                <c:pt idx="15">
                  <c:v>Jul</c:v>
                </c:pt>
                <c:pt idx="16">
                  <c:v>Aug</c:v>
                </c:pt>
                <c:pt idx="17">
                  <c:v>Sept</c:v>
                </c:pt>
                <c:pt idx="18">
                  <c:v>Oct</c:v>
                </c:pt>
                <c:pt idx="19">
                  <c:v>Nov</c:v>
                </c:pt>
                <c:pt idx="20">
                  <c:v>Dec</c:v>
                </c:pt>
                <c:pt idx="21">
                  <c:v>Jan - 2014</c:v>
                </c:pt>
                <c:pt idx="22">
                  <c:v>Feb</c:v>
                </c:pt>
                <c:pt idx="23">
                  <c:v>Mar</c:v>
                </c:pt>
                <c:pt idx="24">
                  <c:v>Apr</c:v>
                </c:pt>
              </c:strCache>
            </c:strRef>
          </c:cat>
          <c:val>
            <c:numRef>
              <c:f>Sheet2!$G$25:$G$49</c:f>
              <c:numCache>
                <c:formatCode>General</c:formatCode>
                <c:ptCount val="25"/>
                <c:pt idx="0">
                  <c:v>2816</c:v>
                </c:pt>
                <c:pt idx="1">
                  <c:v>2668</c:v>
                </c:pt>
                <c:pt idx="2">
                  <c:v>2381</c:v>
                </c:pt>
                <c:pt idx="3">
                  <c:v>1885</c:v>
                </c:pt>
                <c:pt idx="4">
                  <c:v>2332</c:v>
                </c:pt>
                <c:pt idx="5">
                  <c:v>1896</c:v>
                </c:pt>
                <c:pt idx="6">
                  <c:v>2219</c:v>
                </c:pt>
                <c:pt idx="7">
                  <c:v>1449</c:v>
                </c:pt>
                <c:pt idx="8">
                  <c:v>1290</c:v>
                </c:pt>
                <c:pt idx="9">
                  <c:v>2073</c:v>
                </c:pt>
                <c:pt idx="10">
                  <c:v>1553</c:v>
                </c:pt>
                <c:pt idx="11">
                  <c:v>2004</c:v>
                </c:pt>
                <c:pt idx="12">
                  <c:v>1840</c:v>
                </c:pt>
                <c:pt idx="13">
                  <c:v>1758</c:v>
                </c:pt>
                <c:pt idx="14">
                  <c:v>1448</c:v>
                </c:pt>
                <c:pt idx="15">
                  <c:v>2275</c:v>
                </c:pt>
                <c:pt idx="16">
                  <c:v>2559</c:v>
                </c:pt>
                <c:pt idx="17">
                  <c:v>2087</c:v>
                </c:pt>
                <c:pt idx="18">
                  <c:v>2210</c:v>
                </c:pt>
                <c:pt idx="19">
                  <c:v>2013</c:v>
                </c:pt>
                <c:pt idx="20">
                  <c:v>1407</c:v>
                </c:pt>
                <c:pt idx="21">
                  <c:v>1517</c:v>
                </c:pt>
                <c:pt idx="22">
                  <c:v>1447</c:v>
                </c:pt>
                <c:pt idx="23">
                  <c:v>1999</c:v>
                </c:pt>
                <c:pt idx="24">
                  <c:v>1861</c:v>
                </c:pt>
              </c:numCache>
            </c:numRef>
          </c:val>
        </c:ser>
        <c:dLbls>
          <c:showLegendKey val="0"/>
          <c:showVal val="0"/>
          <c:showCatName val="0"/>
          <c:showSerName val="0"/>
          <c:showPercent val="0"/>
          <c:showBubbleSize val="0"/>
        </c:dLbls>
        <c:axId val="151851008"/>
        <c:axId val="151852544"/>
      </c:areaChart>
      <c:catAx>
        <c:axId val="151851008"/>
        <c:scaling>
          <c:orientation val="minMax"/>
        </c:scaling>
        <c:delete val="0"/>
        <c:axPos val="b"/>
        <c:majorGridlines/>
        <c:majorTickMark val="out"/>
        <c:minorTickMark val="none"/>
        <c:tickLblPos val="nextTo"/>
        <c:crossAx val="151852544"/>
        <c:crosses val="autoZero"/>
        <c:auto val="1"/>
        <c:lblAlgn val="ctr"/>
        <c:lblOffset val="100"/>
        <c:noMultiLvlLbl val="0"/>
      </c:catAx>
      <c:valAx>
        <c:axId val="151852544"/>
        <c:scaling>
          <c:orientation val="minMax"/>
        </c:scaling>
        <c:delete val="0"/>
        <c:axPos val="l"/>
        <c:majorGridlines/>
        <c:numFmt formatCode="General" sourceLinked="1"/>
        <c:majorTickMark val="out"/>
        <c:minorTickMark val="none"/>
        <c:tickLblPos val="nextTo"/>
        <c:crossAx val="151851008"/>
        <c:crosses val="autoZero"/>
        <c:crossBetween val="midCat"/>
      </c:valAx>
      <c:spPr>
        <a:gradFill>
          <a:gsLst>
            <a:gs pos="26000">
              <a:srgbClr val="FFF200"/>
            </a:gs>
            <a:gs pos="98000">
              <a:srgbClr val="FF7A00"/>
            </a:gs>
            <a:gs pos="99000">
              <a:srgbClr val="FF3F00"/>
            </a:gs>
            <a:gs pos="0">
              <a:srgbClr val="FFC000"/>
            </a:gs>
          </a:gsLst>
          <a:lin ang="5400000" scaled="0"/>
        </a:gradFill>
        <a:ln w="25400">
          <a:solidFill>
            <a:schemeClr val="tx1"/>
          </a:solidFill>
        </a:ln>
      </c:spPr>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4166221613602647"/>
          <c:y val="5.6560110921010424E-2"/>
          <c:w val="0.10829426610135306"/>
          <c:h val="0.1845331587380899"/>
        </c:manualLayout>
      </c:layout>
      <c:overlay val="0"/>
      <c:spPr>
        <a:solidFill>
          <a:schemeClr val="bg1"/>
        </a:solidFill>
      </c:sp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86778287968988E-2"/>
          <c:y val="3.4267036064936335E-2"/>
          <c:w val="0.91885305911040493"/>
          <c:h val="0.81307353941868465"/>
        </c:manualLayout>
      </c:layout>
      <c:lineChart>
        <c:grouping val="standard"/>
        <c:varyColors val="0"/>
        <c:ser>
          <c:idx val="0"/>
          <c:order val="0"/>
          <c:tx>
            <c:strRef>
              <c:f>Sheet1!$J$2</c:f>
              <c:strCache>
                <c:ptCount val="1"/>
                <c:pt idx="0">
                  <c:v>Overall</c:v>
                </c:pt>
              </c:strCache>
            </c:strRef>
          </c:tx>
          <c:spPr>
            <a:ln>
              <a:solidFill>
                <a:sysClr val="windowText" lastClr="000000"/>
              </a:solidFill>
            </a:ln>
          </c:spPr>
          <c:marker>
            <c:symbol val="diamond"/>
            <c:size val="5"/>
            <c:spPr>
              <a:solidFill>
                <a:sysClr val="window" lastClr="FFFFFF"/>
              </a:solidFill>
              <a:ln>
                <a:solidFill>
                  <a:sysClr val="windowText" lastClr="000000"/>
                </a:solidFill>
              </a:ln>
            </c:spPr>
          </c:marker>
          <c:trendline>
            <c:trendlineType val="linear"/>
            <c:dispRSqr val="0"/>
            <c:dispEq val="0"/>
          </c:trendline>
          <c:cat>
            <c:strRef>
              <c:f>Sheet1!$A$21:$A$45</c:f>
              <c:strCache>
                <c:ptCount val="25"/>
                <c:pt idx="0">
                  <c:v>Apr - 2012</c:v>
                </c:pt>
                <c:pt idx="1">
                  <c:v>May</c:v>
                </c:pt>
                <c:pt idx="2">
                  <c:v>Jun</c:v>
                </c:pt>
                <c:pt idx="3">
                  <c:v>Jul</c:v>
                </c:pt>
                <c:pt idx="4">
                  <c:v>Aug</c:v>
                </c:pt>
                <c:pt idx="5">
                  <c:v>Sept</c:v>
                </c:pt>
                <c:pt idx="6">
                  <c:v>Oct</c:v>
                </c:pt>
                <c:pt idx="7">
                  <c:v>Nov</c:v>
                </c:pt>
                <c:pt idx="8">
                  <c:v>Dec</c:v>
                </c:pt>
                <c:pt idx="9">
                  <c:v>Jan - 2013</c:v>
                </c:pt>
                <c:pt idx="10">
                  <c:v>Feb</c:v>
                </c:pt>
                <c:pt idx="11">
                  <c:v>Mar</c:v>
                </c:pt>
                <c:pt idx="12">
                  <c:v>Apr</c:v>
                </c:pt>
                <c:pt idx="13">
                  <c:v>May</c:v>
                </c:pt>
                <c:pt idx="14">
                  <c:v>Jun</c:v>
                </c:pt>
                <c:pt idx="15">
                  <c:v>Jul</c:v>
                </c:pt>
                <c:pt idx="16">
                  <c:v>Aug</c:v>
                </c:pt>
                <c:pt idx="17">
                  <c:v>Sept</c:v>
                </c:pt>
                <c:pt idx="18">
                  <c:v>Oct</c:v>
                </c:pt>
                <c:pt idx="19">
                  <c:v>Nov</c:v>
                </c:pt>
                <c:pt idx="20">
                  <c:v>Dec</c:v>
                </c:pt>
                <c:pt idx="21">
                  <c:v>Jan - 2014</c:v>
                </c:pt>
                <c:pt idx="22">
                  <c:v>Feb</c:v>
                </c:pt>
                <c:pt idx="23">
                  <c:v>Mar</c:v>
                </c:pt>
                <c:pt idx="24">
                  <c:v>Apr</c:v>
                </c:pt>
              </c:strCache>
            </c:strRef>
          </c:cat>
          <c:val>
            <c:numRef>
              <c:f>Sheet1!$J$21:$J$45</c:f>
              <c:numCache>
                <c:formatCode>0.00%</c:formatCode>
                <c:ptCount val="25"/>
                <c:pt idx="0">
                  <c:v>1.7268743158221685E-2</c:v>
                </c:pt>
                <c:pt idx="1">
                  <c:v>1.4127273503283357E-2</c:v>
                </c:pt>
                <c:pt idx="2">
                  <c:v>1.4219914259467184E-2</c:v>
                </c:pt>
                <c:pt idx="3">
                  <c:v>1.509578119127279E-2</c:v>
                </c:pt>
                <c:pt idx="4">
                  <c:v>1.7824304565067235E-2</c:v>
                </c:pt>
                <c:pt idx="5">
                  <c:v>1.6539639575468338E-2</c:v>
                </c:pt>
                <c:pt idx="6">
                  <c:v>1.8912091141933408E-2</c:v>
                </c:pt>
                <c:pt idx="7">
                  <c:v>1.5779338280458854E-2</c:v>
                </c:pt>
                <c:pt idx="8">
                  <c:v>1.7025796389581054E-2</c:v>
                </c:pt>
                <c:pt idx="9">
                  <c:v>1.9723036583175025E-2</c:v>
                </c:pt>
                <c:pt idx="10">
                  <c:v>1.6828986592998394E-2</c:v>
                </c:pt>
                <c:pt idx="11">
                  <c:v>1.9729475859477739E-2</c:v>
                </c:pt>
                <c:pt idx="12">
                  <c:v>1.6274251670307872E-2</c:v>
                </c:pt>
                <c:pt idx="13">
                  <c:v>1.5240131144390935E-2</c:v>
                </c:pt>
                <c:pt idx="14">
                  <c:v>1.194497660055591E-2</c:v>
                </c:pt>
                <c:pt idx="15">
                  <c:v>1.4044177026581285E-2</c:v>
                </c:pt>
                <c:pt idx="16">
                  <c:v>1.8183588659672758E-2</c:v>
                </c:pt>
                <c:pt idx="17">
                  <c:v>1.5955044904921979E-2</c:v>
                </c:pt>
                <c:pt idx="18">
                  <c:v>1.2094387175253714E-2</c:v>
                </c:pt>
                <c:pt idx="19">
                  <c:v>1.8910786436401452E-2</c:v>
                </c:pt>
                <c:pt idx="20">
                  <c:v>1.4002439506824026E-2</c:v>
                </c:pt>
                <c:pt idx="21">
                  <c:v>1.2934846196753873E-2</c:v>
                </c:pt>
                <c:pt idx="22">
                  <c:v>1.2739446453507107E-2</c:v>
                </c:pt>
                <c:pt idx="23">
                  <c:v>1.418290339618484E-2</c:v>
                </c:pt>
                <c:pt idx="24">
                  <c:v>1.2833968377101919E-2</c:v>
                </c:pt>
              </c:numCache>
            </c:numRef>
          </c:val>
          <c:smooth val="0"/>
        </c:ser>
        <c:dLbls>
          <c:showLegendKey val="0"/>
          <c:showVal val="0"/>
          <c:showCatName val="0"/>
          <c:showSerName val="0"/>
          <c:showPercent val="0"/>
          <c:showBubbleSize val="0"/>
        </c:dLbls>
        <c:marker val="1"/>
        <c:smooth val="0"/>
        <c:axId val="151883776"/>
        <c:axId val="151885312"/>
      </c:lineChart>
      <c:catAx>
        <c:axId val="151883776"/>
        <c:scaling>
          <c:orientation val="minMax"/>
        </c:scaling>
        <c:delete val="0"/>
        <c:axPos val="b"/>
        <c:majorGridlines/>
        <c:numFmt formatCode="@" sourceLinked="1"/>
        <c:majorTickMark val="out"/>
        <c:minorTickMark val="none"/>
        <c:tickLblPos val="nextTo"/>
        <c:crossAx val="151885312"/>
        <c:crosses val="autoZero"/>
        <c:auto val="1"/>
        <c:lblAlgn val="ctr"/>
        <c:lblOffset val="100"/>
        <c:noMultiLvlLbl val="0"/>
      </c:catAx>
      <c:valAx>
        <c:axId val="151885312"/>
        <c:scaling>
          <c:orientation val="minMax"/>
          <c:max val="2.0000000000000011E-2"/>
          <c:min val="1.0000000000000005E-2"/>
        </c:scaling>
        <c:delete val="0"/>
        <c:axPos val="l"/>
        <c:majorGridlines/>
        <c:numFmt formatCode="0.00%" sourceLinked="1"/>
        <c:majorTickMark val="out"/>
        <c:minorTickMark val="none"/>
        <c:tickLblPos val="nextTo"/>
        <c:crossAx val="151883776"/>
        <c:crosses val="autoZero"/>
        <c:crossBetween val="between"/>
      </c:valAx>
      <c:spPr>
        <a:gradFill>
          <a:gsLst>
            <a:gs pos="90000">
              <a:srgbClr val="FFF200"/>
            </a:gs>
            <a:gs pos="98000">
              <a:srgbClr val="FF7A00"/>
            </a:gs>
            <a:gs pos="99000">
              <a:srgbClr val="FF3F00"/>
            </a:gs>
            <a:gs pos="0">
              <a:srgbClr val="FFC000"/>
            </a:gs>
          </a:gsLst>
          <a:lin ang="5400000" scaled="0"/>
        </a:gradFill>
      </c:spPr>
    </c:plotArea>
    <c:legend>
      <c:legendPos val="r"/>
      <c:layout>
        <c:manualLayout>
          <c:xMode val="edge"/>
          <c:yMode val="edge"/>
          <c:x val="0.54131501300696616"/>
          <c:y val="5.8386069796830954E-2"/>
          <c:w val="0.13643812816080916"/>
          <c:h val="0.11162292213473315"/>
        </c:manualLayout>
      </c:layout>
      <c:overlay val="0"/>
      <c:spPr>
        <a:solidFill>
          <a:sysClr val="window" lastClr="FFFFFF"/>
        </a:solidFill>
      </c:spPr>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0.14079</cdr:x>
      <cdr:y>0.30435</cdr:y>
    </cdr:from>
    <cdr:to>
      <cdr:x>0.9278</cdr:x>
      <cdr:y>0.30435</cdr:y>
    </cdr:to>
    <cdr:cxnSp macro="">
      <cdr:nvCxnSpPr>
        <cdr:cNvPr id="3" name="Straight Connector 2"/>
        <cdr:cNvCxnSpPr/>
      </cdr:nvCxnSpPr>
      <cdr:spPr>
        <a:xfrm xmlns:a="http://schemas.openxmlformats.org/drawingml/2006/main">
          <a:off x="742950" y="1200150"/>
          <a:ext cx="4152900" cy="0"/>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0.8935</cdr:x>
      <cdr:y>0.26087</cdr:y>
    </cdr:from>
    <cdr:to>
      <cdr:x>0.99458</cdr:x>
      <cdr:y>0.32126</cdr:y>
    </cdr:to>
    <cdr:sp macro="" textlink="">
      <cdr:nvSpPr>
        <cdr:cNvPr id="4" name="TextBox 3"/>
        <cdr:cNvSpPr txBox="1"/>
      </cdr:nvSpPr>
      <cdr:spPr>
        <a:xfrm xmlns:a="http://schemas.openxmlformats.org/drawingml/2006/main">
          <a:off x="4714875" y="1028700"/>
          <a:ext cx="5334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a:solidFill>
                <a:srgbClr val="FF0000"/>
              </a:solidFill>
            </a:rPr>
            <a:t>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5/8/2014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5/8/2014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82688" y="696913"/>
            <a:ext cx="4648200" cy="3486150"/>
          </a:xfrm>
          <a:ln/>
        </p:spPr>
      </p:sp>
      <p:sp>
        <p:nvSpPr>
          <p:cNvPr id="91139" name="Notes Placeholder 2"/>
          <p:cNvSpPr>
            <a:spLocks noGrp="1"/>
          </p:cNvSpPr>
          <p:nvPr>
            <p:ph type="body" idx="1"/>
          </p:nvPr>
        </p:nvSpPr>
        <p:spPr>
          <a:noFill/>
          <a:ln/>
        </p:spPr>
        <p:txBody>
          <a:bodyPr lIns="92433" tIns="46216" rIns="92433" bIns="46216"/>
          <a:lstStyle/>
          <a:p>
            <a:pPr eaLnBrk="1" hangingPunct="1"/>
            <a:endParaRPr lang="en-US" dirty="0" smtClean="0">
              <a:ea typeface="ＭＳ Ｐゴシック"/>
              <a:cs typeface="ＭＳ Ｐゴシック"/>
            </a:endParaRPr>
          </a:p>
        </p:txBody>
      </p:sp>
      <p:sp>
        <p:nvSpPr>
          <p:cNvPr id="91140" name="Slide Number Placeholder 3"/>
          <p:cNvSpPr txBox="1">
            <a:spLocks noGrp="1"/>
          </p:cNvSpPr>
          <p:nvPr/>
        </p:nvSpPr>
        <p:spPr bwMode="auto">
          <a:xfrm>
            <a:off x="3970939" y="8829966"/>
            <a:ext cx="3037840" cy="464820"/>
          </a:xfrm>
          <a:prstGeom prst="rect">
            <a:avLst/>
          </a:prstGeom>
          <a:noFill/>
          <a:ln w="9525">
            <a:noFill/>
            <a:miter lim="800000"/>
            <a:headEnd/>
            <a:tailEnd/>
          </a:ln>
        </p:spPr>
        <p:txBody>
          <a:bodyPr lIns="92433" tIns="46216" rIns="92433" bIns="46216" anchor="b"/>
          <a:lstStyle/>
          <a:p>
            <a:pPr algn="r" defTabSz="923672" fontAlgn="base">
              <a:spcBef>
                <a:spcPct val="0"/>
              </a:spcBef>
              <a:spcAft>
                <a:spcPct val="0"/>
              </a:spcAft>
            </a:pPr>
            <a:fld id="{D447A8DA-5815-4EE6-A509-425FBE96F4CF}" type="slidenum">
              <a:rPr lang="en-US" sz="1100">
                <a:solidFill>
                  <a:prstClr val="black"/>
                </a:solidFill>
                <a:latin typeface="Arial" pitchFamily="34" charset="0"/>
                <a:ea typeface="ＭＳ Ｐゴシック"/>
              </a:rPr>
              <a:pPr algn="r" defTabSz="923672" fontAlgn="base">
                <a:spcBef>
                  <a:spcPct val="0"/>
                </a:spcBef>
                <a:spcAft>
                  <a:spcPct val="0"/>
                </a:spcAft>
              </a:pPr>
              <a:t>97</a:t>
            </a:fld>
            <a:endParaRPr lang="en-US" sz="1100" dirty="0">
              <a:solidFill>
                <a:prstClr val="black"/>
              </a:solidFill>
              <a:latin typeface="Arial" pitchFamily="34" charset="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82688" y="696913"/>
            <a:ext cx="4648200" cy="3486150"/>
          </a:xfrm>
          <a:ln/>
        </p:spPr>
      </p:sp>
      <p:sp>
        <p:nvSpPr>
          <p:cNvPr id="91139" name="Notes Placeholder 2"/>
          <p:cNvSpPr>
            <a:spLocks noGrp="1"/>
          </p:cNvSpPr>
          <p:nvPr>
            <p:ph type="body" idx="1"/>
          </p:nvPr>
        </p:nvSpPr>
        <p:spPr>
          <a:noFill/>
          <a:ln/>
        </p:spPr>
        <p:txBody>
          <a:bodyPr lIns="92433" tIns="46216" rIns="92433" bIns="46216"/>
          <a:lstStyle/>
          <a:p>
            <a:pPr eaLnBrk="1" hangingPunct="1"/>
            <a:endParaRPr lang="en-US" dirty="0" smtClean="0">
              <a:ea typeface="ＭＳ Ｐゴシック"/>
              <a:cs typeface="ＭＳ Ｐゴシック"/>
            </a:endParaRPr>
          </a:p>
        </p:txBody>
      </p:sp>
      <p:sp>
        <p:nvSpPr>
          <p:cNvPr id="91140" name="Slide Number Placeholder 3"/>
          <p:cNvSpPr txBox="1">
            <a:spLocks noGrp="1"/>
          </p:cNvSpPr>
          <p:nvPr/>
        </p:nvSpPr>
        <p:spPr bwMode="auto">
          <a:xfrm>
            <a:off x="3970939" y="8829966"/>
            <a:ext cx="3037840" cy="464820"/>
          </a:xfrm>
          <a:prstGeom prst="rect">
            <a:avLst/>
          </a:prstGeom>
          <a:noFill/>
          <a:ln w="9525">
            <a:noFill/>
            <a:miter lim="800000"/>
            <a:headEnd/>
            <a:tailEnd/>
          </a:ln>
        </p:spPr>
        <p:txBody>
          <a:bodyPr lIns="92433" tIns="46216" rIns="92433" bIns="46216" anchor="b"/>
          <a:lstStyle/>
          <a:p>
            <a:pPr algn="r" defTabSz="923672" fontAlgn="base">
              <a:spcBef>
                <a:spcPct val="0"/>
              </a:spcBef>
              <a:spcAft>
                <a:spcPct val="0"/>
              </a:spcAft>
            </a:pPr>
            <a:fld id="{D447A8DA-5815-4EE6-A509-425FBE96F4CF}" type="slidenum">
              <a:rPr lang="en-US" sz="1100">
                <a:solidFill>
                  <a:prstClr val="black"/>
                </a:solidFill>
                <a:latin typeface="Arial" pitchFamily="34" charset="0"/>
                <a:ea typeface="ＭＳ Ｐゴシック"/>
              </a:rPr>
              <a:pPr algn="r" defTabSz="923672" fontAlgn="base">
                <a:spcBef>
                  <a:spcPct val="0"/>
                </a:spcBef>
                <a:spcAft>
                  <a:spcPct val="0"/>
                </a:spcAft>
              </a:pPr>
              <a:t>98</a:t>
            </a:fld>
            <a:endParaRPr lang="en-US" sz="1100" dirty="0">
              <a:solidFill>
                <a:prstClr val="black"/>
              </a:solidFill>
              <a:latin typeface="Arial" pitchFamily="34" charset="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82688" y="696913"/>
            <a:ext cx="4648200" cy="3486150"/>
          </a:xfrm>
          <a:ln/>
        </p:spPr>
      </p:sp>
      <p:sp>
        <p:nvSpPr>
          <p:cNvPr id="91139" name="Notes Placeholder 2"/>
          <p:cNvSpPr>
            <a:spLocks noGrp="1"/>
          </p:cNvSpPr>
          <p:nvPr>
            <p:ph type="body" idx="1"/>
          </p:nvPr>
        </p:nvSpPr>
        <p:spPr>
          <a:noFill/>
          <a:ln/>
        </p:spPr>
        <p:txBody>
          <a:bodyPr lIns="92433" tIns="46216" rIns="92433" bIns="46216"/>
          <a:lstStyle/>
          <a:p>
            <a:pPr eaLnBrk="1" hangingPunct="1"/>
            <a:endParaRPr lang="en-US" dirty="0" smtClean="0">
              <a:ea typeface="ＭＳ Ｐゴシック"/>
              <a:cs typeface="ＭＳ Ｐゴシック"/>
            </a:endParaRPr>
          </a:p>
        </p:txBody>
      </p:sp>
      <p:sp>
        <p:nvSpPr>
          <p:cNvPr id="91140" name="Slide Number Placeholder 3"/>
          <p:cNvSpPr txBox="1">
            <a:spLocks noGrp="1"/>
          </p:cNvSpPr>
          <p:nvPr/>
        </p:nvSpPr>
        <p:spPr bwMode="auto">
          <a:xfrm>
            <a:off x="3970939" y="8829966"/>
            <a:ext cx="3037840" cy="464820"/>
          </a:xfrm>
          <a:prstGeom prst="rect">
            <a:avLst/>
          </a:prstGeom>
          <a:noFill/>
          <a:ln w="9525">
            <a:noFill/>
            <a:miter lim="800000"/>
            <a:headEnd/>
            <a:tailEnd/>
          </a:ln>
        </p:spPr>
        <p:txBody>
          <a:bodyPr lIns="92433" tIns="46216" rIns="92433" bIns="46216" anchor="b"/>
          <a:lstStyle/>
          <a:p>
            <a:pPr algn="r" defTabSz="923672" fontAlgn="base">
              <a:spcBef>
                <a:spcPct val="0"/>
              </a:spcBef>
              <a:spcAft>
                <a:spcPct val="0"/>
              </a:spcAft>
            </a:pPr>
            <a:fld id="{D447A8DA-5815-4EE6-A509-425FBE96F4CF}" type="slidenum">
              <a:rPr lang="en-US" sz="1100">
                <a:solidFill>
                  <a:prstClr val="black"/>
                </a:solidFill>
                <a:latin typeface="Arial" pitchFamily="34" charset="0"/>
                <a:ea typeface="ＭＳ Ｐゴシック"/>
              </a:rPr>
              <a:pPr algn="r" defTabSz="923672" fontAlgn="base">
                <a:spcBef>
                  <a:spcPct val="0"/>
                </a:spcBef>
                <a:spcAft>
                  <a:spcPct val="0"/>
                </a:spcAft>
              </a:pPr>
              <a:t>101</a:t>
            </a:fld>
            <a:endParaRPr lang="en-US" sz="1100" dirty="0">
              <a:solidFill>
                <a:prstClr val="black"/>
              </a:solidFill>
              <a:latin typeface="Arial" pitchFamily="34" charset="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82688" y="696913"/>
            <a:ext cx="4648200" cy="3486150"/>
          </a:xfrm>
          <a:ln/>
        </p:spPr>
      </p:sp>
      <p:sp>
        <p:nvSpPr>
          <p:cNvPr id="92163" name="Notes Placeholder 2"/>
          <p:cNvSpPr>
            <a:spLocks noGrp="1"/>
          </p:cNvSpPr>
          <p:nvPr>
            <p:ph type="body" idx="1"/>
          </p:nvPr>
        </p:nvSpPr>
        <p:spPr>
          <a:noFill/>
          <a:ln/>
        </p:spPr>
        <p:txBody>
          <a:bodyPr lIns="92433" tIns="46216" rIns="92433" bIns="46216"/>
          <a:lstStyle/>
          <a:p>
            <a:pPr eaLnBrk="1" hangingPunct="1"/>
            <a:endParaRPr lang="en-US" smtClean="0">
              <a:ea typeface="ＭＳ Ｐゴシック"/>
              <a:cs typeface="ＭＳ Ｐゴシック"/>
            </a:endParaRPr>
          </a:p>
        </p:txBody>
      </p:sp>
      <p:sp>
        <p:nvSpPr>
          <p:cNvPr id="92164" name="Slide Number Placeholder 3"/>
          <p:cNvSpPr txBox="1">
            <a:spLocks noGrp="1"/>
          </p:cNvSpPr>
          <p:nvPr/>
        </p:nvSpPr>
        <p:spPr bwMode="auto">
          <a:xfrm>
            <a:off x="3970939" y="8829966"/>
            <a:ext cx="3037840" cy="464820"/>
          </a:xfrm>
          <a:prstGeom prst="rect">
            <a:avLst/>
          </a:prstGeom>
          <a:noFill/>
          <a:ln w="9525">
            <a:noFill/>
            <a:miter lim="800000"/>
            <a:headEnd/>
            <a:tailEnd/>
          </a:ln>
        </p:spPr>
        <p:txBody>
          <a:bodyPr lIns="92433" tIns="46216" rIns="92433" bIns="46216" anchor="b"/>
          <a:lstStyle/>
          <a:p>
            <a:pPr algn="r" defTabSz="923672" fontAlgn="base">
              <a:spcBef>
                <a:spcPct val="0"/>
              </a:spcBef>
              <a:spcAft>
                <a:spcPct val="0"/>
              </a:spcAft>
            </a:pPr>
            <a:fld id="{1088419D-4F15-4DE0-87B2-11C9D79A3CC0}" type="slidenum">
              <a:rPr lang="en-US" sz="1100">
                <a:solidFill>
                  <a:prstClr val="black"/>
                </a:solidFill>
                <a:latin typeface="Arial" pitchFamily="34" charset="0"/>
                <a:ea typeface="ＭＳ Ｐゴシック"/>
              </a:rPr>
              <a:pPr algn="r" defTabSz="923672" fontAlgn="base">
                <a:spcBef>
                  <a:spcPct val="0"/>
                </a:spcBef>
                <a:spcAft>
                  <a:spcPct val="0"/>
                </a:spcAft>
              </a:pPr>
              <a:t>102</a:t>
            </a:fld>
            <a:endParaRPr lang="en-US" sz="1100">
              <a:solidFill>
                <a:prstClr val="black"/>
              </a:solidFill>
              <a:latin typeface="Arial" pitchFamily="34"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4100">
                <a:solidFill>
                  <a:schemeClr val="tx1"/>
                </a:solidFill>
                <a:latin typeface="Times New Roman" pitchFamily="18" charset="0"/>
              </a:defRPr>
            </a:lvl1pPr>
            <a:lvl2pPr marL="757066" indent="-291179" eaLnBrk="0" hangingPunct="0">
              <a:defRPr sz="4100">
                <a:solidFill>
                  <a:schemeClr val="tx1"/>
                </a:solidFill>
                <a:latin typeface="Times New Roman" pitchFamily="18" charset="0"/>
              </a:defRPr>
            </a:lvl2pPr>
            <a:lvl3pPr marL="1164717" indent="-232943" eaLnBrk="0" hangingPunct="0">
              <a:defRPr sz="4100">
                <a:solidFill>
                  <a:schemeClr val="tx1"/>
                </a:solidFill>
                <a:latin typeface="Times New Roman" pitchFamily="18" charset="0"/>
              </a:defRPr>
            </a:lvl3pPr>
            <a:lvl4pPr marL="1630604" indent="-232943" eaLnBrk="0" hangingPunct="0">
              <a:defRPr sz="4100">
                <a:solidFill>
                  <a:schemeClr val="tx1"/>
                </a:solidFill>
                <a:latin typeface="Times New Roman" pitchFamily="18" charset="0"/>
              </a:defRPr>
            </a:lvl4pPr>
            <a:lvl5pPr marL="2096491" indent="-232943" eaLnBrk="0" hangingPunct="0">
              <a:defRPr sz="4100">
                <a:solidFill>
                  <a:schemeClr val="tx1"/>
                </a:solidFill>
                <a:latin typeface="Times New Roman" pitchFamily="18" charset="0"/>
              </a:defRPr>
            </a:lvl5pPr>
            <a:lvl6pPr marL="2562377" indent="-232943" algn="ctr" eaLnBrk="0" fontAlgn="base" hangingPunct="0">
              <a:spcBef>
                <a:spcPct val="0"/>
              </a:spcBef>
              <a:spcAft>
                <a:spcPct val="0"/>
              </a:spcAft>
              <a:defRPr sz="4100">
                <a:solidFill>
                  <a:schemeClr val="tx1"/>
                </a:solidFill>
                <a:latin typeface="Times New Roman" pitchFamily="18" charset="0"/>
              </a:defRPr>
            </a:lvl6pPr>
            <a:lvl7pPr marL="3028264" indent="-232943" algn="ctr" eaLnBrk="0" fontAlgn="base" hangingPunct="0">
              <a:spcBef>
                <a:spcPct val="0"/>
              </a:spcBef>
              <a:spcAft>
                <a:spcPct val="0"/>
              </a:spcAft>
              <a:defRPr sz="4100">
                <a:solidFill>
                  <a:schemeClr val="tx1"/>
                </a:solidFill>
                <a:latin typeface="Times New Roman" pitchFamily="18" charset="0"/>
              </a:defRPr>
            </a:lvl7pPr>
            <a:lvl8pPr marL="3494151" indent="-232943" algn="ctr" eaLnBrk="0" fontAlgn="base" hangingPunct="0">
              <a:spcBef>
                <a:spcPct val="0"/>
              </a:spcBef>
              <a:spcAft>
                <a:spcPct val="0"/>
              </a:spcAft>
              <a:defRPr sz="4100">
                <a:solidFill>
                  <a:schemeClr val="tx1"/>
                </a:solidFill>
                <a:latin typeface="Times New Roman" pitchFamily="18" charset="0"/>
              </a:defRPr>
            </a:lvl8pPr>
            <a:lvl9pPr marL="3960038" indent="-232943" algn="ctr" eaLnBrk="0" fontAlgn="base" hangingPunct="0">
              <a:spcBef>
                <a:spcPct val="0"/>
              </a:spcBef>
              <a:spcAft>
                <a:spcPct val="0"/>
              </a:spcAft>
              <a:defRPr sz="4100">
                <a:solidFill>
                  <a:schemeClr val="tx1"/>
                </a:solidFill>
                <a:latin typeface="Times New Roman" pitchFamily="18" charset="0"/>
              </a:defRPr>
            </a:lvl9pPr>
          </a:lstStyle>
          <a:p>
            <a:pPr eaLnBrk="1" hangingPunct="1"/>
            <a:fld id="{276C8C06-012B-42E6-BCB7-BD03A393D120}" type="slidenum">
              <a:rPr lang="en-US" sz="1200">
                <a:solidFill>
                  <a:prstClr val="black"/>
                </a:solidFill>
              </a:rPr>
              <a:pPr eaLnBrk="1" hangingPunct="1"/>
              <a:t>104</a:t>
            </a:fld>
            <a:endParaRPr lang="en-US" sz="120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2270D-E12B-4768-83D6-7842E31B08E4}"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47379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A1E5A-11A5-422E-A695-D10930EB1BF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6595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A1E5A-11A5-422E-A695-D10930EB1BF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8683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831" y="8829424"/>
            <a:ext cx="3038044" cy="465436"/>
          </a:xfrm>
          <a:prstGeom prst="rect">
            <a:avLst/>
          </a:prstGeom>
          <a:ln/>
        </p:spPr>
        <p:txBody>
          <a:bodyPr lIns="88399" tIns="44199" rIns="88399" bIns="44199"/>
          <a:lstStyle/>
          <a:p>
            <a:fld id="{F715A8E3-379F-4988-A8F6-6EFBF8778EC2}" type="slidenum">
              <a:rPr lang="en-US" altLang="en-US">
                <a:solidFill>
                  <a:prstClr val="black"/>
                </a:solidFill>
              </a:rPr>
              <a:pPr/>
              <a:t>18</a:t>
            </a:fld>
            <a:endParaRPr lang="en-US" altLang="en-US" dirty="0">
              <a:solidFill>
                <a:prstClr val="black"/>
              </a:solidFill>
            </a:endParaRPr>
          </a:p>
        </p:txBody>
      </p:sp>
      <p:sp>
        <p:nvSpPr>
          <p:cNvPr id="304130" name="Rectangle 2"/>
          <p:cNvSpPr>
            <a:spLocks noGrp="1" noRot="1" noChangeAspect="1" noChangeArrowheads="1" noTextEdit="1"/>
          </p:cNvSpPr>
          <p:nvPr>
            <p:ph type="sldImg"/>
          </p:nvPr>
        </p:nvSpPr>
        <p:spPr>
          <a:xfrm>
            <a:off x="1171575" y="687388"/>
            <a:ext cx="4672013" cy="3503612"/>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73305-E4F2-42A5-80F1-6D32FDF20084}"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29544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80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a:ea typeface="ＭＳ Ｐゴシック" pitchFamily="34" charset="-128"/>
              </a:rPr>
              <a:t>Commission basis for rate design, see Preamble in (P-31416)  </a:t>
            </a:r>
          </a:p>
          <a:p>
            <a:pPr>
              <a:lnSpc>
                <a:spcPct val="80000"/>
              </a:lnSpc>
            </a:pPr>
            <a:endParaRPr lang="en-US" altLang="en-US" sz="800">
              <a:ea typeface="ＭＳ Ｐゴシック" pitchFamily="34" charset="-128"/>
            </a:endParaRPr>
          </a:p>
          <a:p>
            <a:pPr>
              <a:lnSpc>
                <a:spcPct val="80000"/>
              </a:lnSpc>
            </a:pPr>
            <a:r>
              <a:rPr lang="en-US" altLang="en-US" sz="800">
                <a:ea typeface="ＭＳ Ｐゴシック" pitchFamily="34" charset="-128"/>
              </a:rPr>
              <a:t>The POLR rate is designed  to reflect several elements: a pass through of utility non-bypassable charges, a pass through of  ERCOT charges, an additional POLR customer and demand charge (to reflect the costs to the POLR provider), and an energy charge that is 130% of the actual hourly market clearing price of energy (MCPE) with an associated price floor. For the large non-residential customer class, the POLR rate consists of a pass through of utility non-bypassable charges, a pass through of ERCOT charges, an additional POLR customer and demand charge, and an energy charge that is 130% of the 15 minute interval MCPE with an associated price floor. This POLR rate structure is similar to the current POLR rate structure for the large non-residential customer class. </a:t>
            </a:r>
          </a:p>
          <a:p>
            <a:pPr>
              <a:lnSpc>
                <a:spcPct val="80000"/>
              </a:lnSpc>
            </a:pPr>
            <a:endParaRPr lang="en-US" altLang="en-US" sz="800">
              <a:ea typeface="ＭＳ Ｐゴシック" pitchFamily="34" charset="-128"/>
            </a:endParaRPr>
          </a:p>
          <a:p>
            <a:pPr>
              <a:lnSpc>
                <a:spcPct val="80000"/>
              </a:lnSpc>
            </a:pPr>
            <a:r>
              <a:rPr lang="en-US" altLang="en-US" sz="800">
                <a:ea typeface="ＭＳ Ｐゴシック" pitchFamily="34" charset="-128"/>
              </a:rPr>
              <a:t>The POLR rate is intended to recover the costs associated with POLR service and should not be a rate that competes with market offerings. The commission is concerned that the implementation of a 150% multiplier, in addition to customer charges, demand charges, and the flow through of wires charges creates a POLR rate that is slightly excessive and would give POLRs an incentive to keep customers on the POLR rate, and therefore has modified the multiplier to 130% of MCPE. The commission disagrees with OPC and Cities that an MCPE based formula is not the appropriate method of pricing POLR service for residential customers as the cost to serve customers is directly correlated with the MCPE.  The POLR rate formula has been revised accordingly.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800">
              <a:ea typeface="ＭＳ Ｐゴシック" pitchFamily="34" charset="-128"/>
            </a:endParaRPr>
          </a:p>
          <a:p>
            <a:pPr>
              <a:lnSpc>
                <a:spcPct val="80000"/>
              </a:lnSpc>
            </a:pPr>
            <a:endParaRPr lang="en-US" altLang="en-US" sz="800">
              <a:ea typeface="ＭＳ Ｐゴシック" pitchFamily="34" charset="-128"/>
            </a:endParaRPr>
          </a:p>
          <a:p>
            <a:pPr>
              <a:lnSpc>
                <a:spcPct val="80000"/>
              </a:lnSpc>
            </a:pPr>
            <a:r>
              <a:rPr lang="en-US" altLang="en-US" sz="800">
                <a:ea typeface="ＭＳ Ｐゴシック" pitchFamily="34" charset="-128"/>
              </a:rPr>
              <a:t>The POLR rate is designed  to reflect several elements: a pass through of utility non-bypassable charges, a pass through of  ERCOT charges, an additional POLR customer and demand charge (to reflect the costs to the POLR provider), and an energy charge that is 130% of the actual hourly market clearing price of energy (MCPE) with an associated price floor. For the large non-residential customer class, the POLR rate consists of a pass through of utility non-bypassable charges, a pass through of ERCOT charges, an additional POLR customer and demand charge, and an energy charge that is 130% of the 15 minute interval MCPE with an associated price floor. This POLR rate structure is similar to the current POLR rate structure for the large non-residential customer class. </a:t>
            </a:r>
          </a:p>
          <a:p>
            <a:pPr>
              <a:lnSpc>
                <a:spcPct val="80000"/>
              </a:lnSpc>
            </a:pPr>
            <a:endParaRPr lang="en-US" altLang="en-US" sz="800">
              <a:ea typeface="ＭＳ Ｐゴシック" pitchFamily="34" charset="-128"/>
            </a:endParaRPr>
          </a:p>
          <a:p>
            <a:pPr>
              <a:lnSpc>
                <a:spcPct val="80000"/>
              </a:lnSpc>
            </a:pPr>
            <a:r>
              <a:rPr lang="en-US" altLang="en-US" sz="800">
                <a:ea typeface="ＭＳ Ｐゴシック" pitchFamily="34" charset="-128"/>
              </a:rPr>
              <a:t>The POLR rate is intended to recover the costs associated with POLR service and should not be a rate that competes with market offerings. The commission is concerned that the implementation of a 150% multiplier, in addition to customer charges, demand charges, and the flow through of wires charges creates a POLR rate that is slightly excessive and would give POLRs an incentive to keep customers on the POLR rate, and therefore has modified the multiplier to 130% of MCPE. The commission disagrees with OPC and Cities that an MCPE based formula is not the appropriate method of pricing POLR service for residential customers as the cost to serve customers is directly correlated with the MCPE.  The POLR rate formula has been revised accordingly.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829035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957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8715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654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9967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944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5518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Arc_PPT.png"/>
          <p:cNvPicPr>
            <a:picLocks noChangeAspect="1"/>
          </p:cNvPicPr>
          <p:nvPr/>
        </p:nvPicPr>
        <p:blipFill>
          <a:blip r:embed="rId2">
            <a:extLst>
              <a:ext uri="{28A0092B-C50C-407E-A947-70E740481C1C}">
                <a14:useLocalDpi xmlns:a14="http://schemas.microsoft.com/office/drawing/2010/main" val="0"/>
              </a:ext>
            </a:extLst>
          </a:blip>
          <a:srcRect r="18855" b="64877"/>
          <a:stretch>
            <a:fillRect/>
          </a:stretch>
        </p:blipFill>
        <p:spPr bwMode="auto">
          <a:xfrm>
            <a:off x="184150" y="2146300"/>
            <a:ext cx="895985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034338" y="6161088"/>
            <a:ext cx="1109662" cy="696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6" name="Picture 10" descr="Oncor_2color_RGB.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5724525"/>
            <a:ext cx="2603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
            <a:ext cx="7428457" cy="2768031"/>
          </a:xfrm>
        </p:spPr>
        <p:txBody>
          <a:bodyPr lIns="365760">
            <a:noAutofit/>
          </a:bodyPr>
          <a:lstStyle>
            <a:lvl1pPr algn="l">
              <a:defRPr sz="3200" b="1" i="0">
                <a:latin typeface="Helvetica"/>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1" y="2768030"/>
            <a:ext cx="7428457" cy="1752600"/>
          </a:xfrm>
        </p:spPr>
        <p:txBody>
          <a:bodyPr lIns="365760">
            <a:normAutofit/>
          </a:bodyPr>
          <a:lstStyle>
            <a:lvl1pPr marL="0" indent="0" algn="l">
              <a:lnSpc>
                <a:spcPts val="2000"/>
              </a:lnSpc>
              <a:spcBef>
                <a:spcPts val="0"/>
              </a:spcBef>
              <a:buNone/>
              <a:defRPr sz="1600">
                <a:solidFill>
                  <a:srgbClr val="717073"/>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a:xfrm>
            <a:off x="790575" y="6161088"/>
            <a:ext cx="504825" cy="347662"/>
          </a:xfrm>
        </p:spPr>
        <p:txBody>
          <a:bodyPr/>
          <a:lstStyle>
            <a:lvl1pPr>
              <a:defRPr sz="700" b="0" i="0">
                <a:solidFill>
                  <a:schemeClr val="accent1"/>
                </a:solidFill>
                <a:latin typeface="Helvetica"/>
                <a:cs typeface="Helvetica"/>
              </a:defRPr>
            </a:lvl1pPr>
          </a:lstStyle>
          <a:p>
            <a:pPr>
              <a:defRPr/>
            </a:pPr>
            <a:fld id="{E5E37682-31C9-4168-8AED-A583031E3B38}" type="datetimeFigureOut">
              <a:rPr lang="en-US">
                <a:solidFill>
                  <a:srgbClr val="007698"/>
                </a:solidFill>
              </a:rPr>
              <a:pPr>
                <a:defRPr/>
              </a:pPr>
              <a:t>5/8/2014</a:t>
            </a:fld>
            <a:endParaRPr lang="en-US">
              <a:solidFill>
                <a:srgbClr val="007698"/>
              </a:solidFill>
            </a:endParaRPr>
          </a:p>
        </p:txBody>
      </p:sp>
      <p:sp>
        <p:nvSpPr>
          <p:cNvPr id="8" name="Footer Placeholder 4"/>
          <p:cNvSpPr>
            <a:spLocks noGrp="1"/>
          </p:cNvSpPr>
          <p:nvPr>
            <p:ph type="ftr" sz="quarter" idx="11"/>
          </p:nvPr>
        </p:nvSpPr>
        <p:spPr>
          <a:xfrm>
            <a:off x="1377950" y="6161088"/>
            <a:ext cx="3194050" cy="347662"/>
          </a:xfrm>
        </p:spPr>
        <p:txBody>
          <a:bodyPr/>
          <a:lstStyle>
            <a:lvl1pPr algn="l">
              <a:defRPr sz="700">
                <a:solidFill>
                  <a:srgbClr val="717073"/>
                </a:solidFill>
                <a:latin typeface="Helvetica"/>
                <a:cs typeface="Helvetica"/>
              </a:defRPr>
            </a:lvl1pPr>
          </a:lstStyle>
          <a:p>
            <a:pPr>
              <a:defRPr/>
            </a:pPr>
            <a:endParaRPr lang="en-US"/>
          </a:p>
        </p:txBody>
      </p:sp>
      <p:sp>
        <p:nvSpPr>
          <p:cNvPr id="9" name="Slide Number Placeholder 5"/>
          <p:cNvSpPr>
            <a:spLocks noGrp="1"/>
          </p:cNvSpPr>
          <p:nvPr>
            <p:ph type="sldNum" sz="quarter" idx="12"/>
          </p:nvPr>
        </p:nvSpPr>
        <p:spPr>
          <a:xfrm>
            <a:off x="344488" y="6161088"/>
            <a:ext cx="347662" cy="347662"/>
          </a:xfrm>
        </p:spPr>
        <p:txBody>
          <a:bodyPr/>
          <a:lstStyle>
            <a:lvl1pPr algn="ctr">
              <a:defRPr sz="800" b="1" i="0">
                <a:solidFill>
                  <a:schemeClr val="tx1"/>
                </a:solidFill>
                <a:latin typeface="Helvetica"/>
                <a:cs typeface="Helvetica"/>
              </a:defRPr>
            </a:lvl1pPr>
          </a:lstStyle>
          <a:p>
            <a:pPr>
              <a:defRPr/>
            </a:pPr>
            <a:fld id="{A9A0CDE5-B0E6-4526-80BB-EF6DEBDEAA84}"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34130150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BD1E19-E5CE-4534-9103-959036C4501D}" type="datetimeFigureOut">
              <a:rPr lang="en-US">
                <a:solidFill>
                  <a:srgbClr val="007698"/>
                </a:solidFill>
              </a:rPr>
              <a:pPr>
                <a:defRPr/>
              </a:pPr>
              <a:t>5/8/2014</a:t>
            </a:fld>
            <a:endParaRPr lang="en-US">
              <a:solidFill>
                <a:srgbClr val="007698"/>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0E4B02-085A-4DFF-AB21-7F78BD16516B}"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4551363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2880" y="1600200"/>
            <a:ext cx="3814186"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31126" y="1600200"/>
            <a:ext cx="3840258" cy="4525963"/>
          </a:xfrm>
        </p:spPr>
        <p:txBody>
          <a:bodyPr/>
          <a:lstStyle>
            <a:lvl1pPr>
              <a:defRPr sz="2200"/>
            </a:lvl1pPr>
            <a:lvl2pPr>
              <a:defRPr sz="22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28E37A6-108E-4E64-8F63-DE420309977F}" type="datetimeFigureOut">
              <a:rPr lang="en-US">
                <a:solidFill>
                  <a:srgbClr val="007698"/>
                </a:solidFill>
              </a:rPr>
              <a:pPr>
                <a:defRPr/>
              </a:pPr>
              <a:t>5/8/2014</a:t>
            </a:fld>
            <a:endParaRPr lang="en-US">
              <a:solidFill>
                <a:srgbClr val="00769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3F4E52-8E21-4738-B758-0580FE7BFAD1}"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35310494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8918" y="1535113"/>
            <a:ext cx="3657600" cy="639762"/>
          </a:xfrm>
        </p:spPr>
        <p:txBody>
          <a:bodyPr lIns="0"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8918" y="2174875"/>
            <a:ext cx="3657600" cy="3951288"/>
          </a:xfrm>
        </p:spPr>
        <p:txBody>
          <a:bodyPr lIns="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01656" y="1535113"/>
            <a:ext cx="3657600" cy="639762"/>
          </a:xfrm>
        </p:spPr>
        <p:txBody>
          <a:bodyPr lIns="0"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01656" y="2174875"/>
            <a:ext cx="3657600" cy="3951288"/>
          </a:xfrm>
        </p:spPr>
        <p:txBody>
          <a:bodyPr lIns="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4089086-01ED-4E36-A6BC-FC9D45761306}" type="datetimeFigureOut">
              <a:rPr lang="en-US">
                <a:solidFill>
                  <a:srgbClr val="007698"/>
                </a:solidFill>
              </a:rPr>
              <a:pPr>
                <a:defRPr/>
              </a:pPr>
              <a:t>5/8/2014</a:t>
            </a:fld>
            <a:endParaRPr lang="en-US">
              <a:solidFill>
                <a:srgbClr val="007698"/>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EC7776-24B1-4228-AB32-F6A6A19C1298}"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187801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a:prstGeom prst="rect">
            <a:avLst/>
          </a:prstGeo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E5F7764-4A1E-47B9-AF04-AFA45088C058}" type="datetime1">
              <a:rPr lang="en-US" smtClean="0"/>
              <a:t>5/8/2014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99309A2-3AE9-4085-9C14-C7B09CDADA54}" type="slidenum">
              <a:rPr lang="en-US" smtClean="0"/>
              <a:t>‹#›</a:t>
            </a:fld>
            <a:endParaRPr lang="en-US" dirty="0"/>
          </a:p>
        </p:txBody>
      </p:sp>
    </p:spTree>
    <p:extLst>
      <p:ext uri="{BB962C8B-B14F-4D97-AF65-F5344CB8AC3E}">
        <p14:creationId xmlns:p14="http://schemas.microsoft.com/office/powerpoint/2010/main" val="266892935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B8D513-4E58-400F-82F8-1FE1BA6E3D75}" type="datetimeFigureOut">
              <a:rPr lang="en-US">
                <a:solidFill>
                  <a:srgbClr val="007698"/>
                </a:solidFill>
              </a:rPr>
              <a:pPr>
                <a:defRPr/>
              </a:pPr>
              <a:t>5/8/2014</a:t>
            </a:fld>
            <a:endParaRPr lang="en-US">
              <a:solidFill>
                <a:srgbClr val="007698"/>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6EA50B-B7E4-4864-B573-D31CF9E4E6BA}"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15591458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733BA1-1B49-479D-82A1-14D4FD799FD2}" type="datetimeFigureOut">
              <a:rPr lang="en-US">
                <a:solidFill>
                  <a:srgbClr val="007698"/>
                </a:solidFill>
              </a:rPr>
              <a:pPr>
                <a:defRPr/>
              </a:pPr>
              <a:t>5/8/2014</a:t>
            </a:fld>
            <a:endParaRPr lang="en-US">
              <a:solidFill>
                <a:srgbClr val="007698"/>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5AF51D-4FCA-4AEA-B848-4BD6FDA8D69B}"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36908695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48B1C-0503-45DB-8F0F-0A1290A54FC6}" type="datetimeFigureOut">
              <a:rPr lang="en-US">
                <a:solidFill>
                  <a:srgbClr val="007698"/>
                </a:solidFill>
              </a:rPr>
              <a:pPr>
                <a:defRPr/>
              </a:pPr>
              <a:t>5/8/2014</a:t>
            </a:fld>
            <a:endParaRPr lang="en-US">
              <a:solidFill>
                <a:srgbClr val="00769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213D96-F66E-4FD7-A6C1-8DD206A6F0EB}"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12487403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472" y="4800600"/>
            <a:ext cx="5486400" cy="566738"/>
          </a:xfrm>
        </p:spPr>
        <p:txBody>
          <a:bodyPr lIns="0" tIns="0"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47471" y="400150"/>
            <a:ext cx="7750567" cy="4327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347472" y="5367338"/>
            <a:ext cx="5486400" cy="804862"/>
          </a:xfr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0DC215-9E95-4F25-836F-006D791C4467}" type="datetimeFigureOut">
              <a:rPr lang="en-US">
                <a:solidFill>
                  <a:srgbClr val="007698"/>
                </a:solidFill>
              </a:rPr>
              <a:pPr>
                <a:defRPr/>
              </a:pPr>
              <a:t>5/8/2014</a:t>
            </a:fld>
            <a:endParaRPr lang="en-US">
              <a:solidFill>
                <a:srgbClr val="00769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607A88-1707-43FF-969F-4B66C34D926B}" type="slidenum">
              <a:rPr lang="en-US">
                <a:solidFill>
                  <a:srgbClr val="860038"/>
                </a:solidFill>
              </a:rPr>
              <a:pPr>
                <a:defRPr/>
              </a:pPr>
              <a:t>‹#›</a:t>
            </a:fld>
            <a:endParaRPr lang="en-US">
              <a:solidFill>
                <a:srgbClr val="860038"/>
              </a:solidFill>
            </a:endParaRPr>
          </a:p>
        </p:txBody>
      </p:sp>
    </p:spTree>
    <p:extLst>
      <p:ext uri="{BB962C8B-B14F-4D97-AF65-F5344CB8AC3E}">
        <p14:creationId xmlns:p14="http://schemas.microsoft.com/office/powerpoint/2010/main" val="585839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54820765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03569709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405280489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55437067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95342486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314484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E5F7764-4A1E-47B9-AF04-AFA45088C058}" type="datetime1">
              <a:rPr lang="en-US" smtClean="0">
                <a:solidFill>
                  <a:srgbClr val="575F6D"/>
                </a:solidFill>
              </a:rPr>
              <a:pPr/>
              <a:t>5/8/2014</a:t>
            </a:fld>
            <a:endParaRPr lang="en-US" dirty="0">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F99309A2-3AE9-4085-9C14-C7B09CDADA54}" type="slidenum">
              <a:rPr lang="en-US" smtClean="0"/>
              <a:pPr/>
              <a:t>‹#›</a:t>
            </a:fld>
            <a:endParaRPr lang="en-US" dirty="0"/>
          </a:p>
        </p:txBody>
      </p:sp>
    </p:spTree>
    <p:extLst>
      <p:ext uri="{BB962C8B-B14F-4D97-AF65-F5344CB8AC3E}">
        <p14:creationId xmlns:p14="http://schemas.microsoft.com/office/powerpoint/2010/main" val="67011744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27221046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74790159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0098005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35317887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6019468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3247168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6801063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804145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5A2A133-B466-47C4-9B87-282FF3304195}" type="datetime1">
              <a:rPr lang="en-US" smtClean="0">
                <a:solidFill>
                  <a:srgbClr val="575F6D"/>
                </a:solidFill>
              </a:rPr>
              <a:pPr/>
              <a:t>5/8/2014</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p>
            <a:fld id="{F99309A2-3AE9-4085-9C14-C7B09CDADA54}"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421723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138D0DB-A30D-4077-B5AD-A9419E13DDD8}" type="datetime1">
              <a:rPr lang="en-US" smtClean="0">
                <a:solidFill>
                  <a:srgbClr val="FFF39D"/>
                </a:solidFill>
              </a:rPr>
              <a:pPr/>
              <a:t>5/8/2014</a:t>
            </a:fld>
            <a:endParaRPr lang="en-US" dirty="0">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F99309A2-3AE9-4085-9C14-C7B09CDADA54}" type="slidenum">
              <a:rPr lang="en-US" smtClean="0"/>
              <a:pPr/>
              <a:t>‹#›</a:t>
            </a:fld>
            <a:endParaRPr lang="en-US" dirty="0"/>
          </a:p>
        </p:txBody>
      </p:sp>
    </p:spTree>
    <p:extLst>
      <p:ext uri="{BB962C8B-B14F-4D97-AF65-F5344CB8AC3E}">
        <p14:creationId xmlns:p14="http://schemas.microsoft.com/office/powerpoint/2010/main" val="23879815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4F1790-51F3-4480-B058-A71B77261AB4}" type="datetime1">
              <a:rPr lang="en-US" smtClean="0">
                <a:solidFill>
                  <a:srgbClr val="575F6D"/>
                </a:solidFill>
              </a:rPr>
              <a:pPr/>
              <a:t>5/8/2014</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F99309A2-3AE9-4085-9C14-C7B09CDADA54}"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7873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4AA1A8A-3543-4D9E-9EBD-FCE2B8CFAFE1}" type="datetime1">
              <a:rPr lang="en-US" smtClean="0">
                <a:solidFill>
                  <a:srgbClr val="575F6D"/>
                </a:solidFill>
              </a:rPr>
              <a:pPr/>
              <a:t>5/8/2014</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F99309A2-3AE9-4085-9C14-C7B09CDADA54}"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8265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EBAB9EC-5604-42BB-801E-C8B831D434D3}" type="datetime1">
              <a:rPr lang="en-US" smtClean="0">
                <a:solidFill>
                  <a:srgbClr val="575F6D"/>
                </a:solidFill>
              </a:rPr>
              <a:pPr/>
              <a:t>5/8/2014</a:t>
            </a:fld>
            <a:endParaRPr lang="en-US" dirty="0">
              <a:solidFill>
                <a:srgbClr val="575F6D"/>
              </a:solidFill>
            </a:endParaRPr>
          </a:p>
        </p:txBody>
      </p:sp>
      <p:sp>
        <p:nvSpPr>
          <p:cNvPr id="7" name="Slide Number Placeholder 6"/>
          <p:cNvSpPr>
            <a:spLocks noGrp="1"/>
          </p:cNvSpPr>
          <p:nvPr>
            <p:ph type="sldNum" sz="quarter" idx="11"/>
          </p:nvPr>
        </p:nvSpPr>
        <p:spPr/>
        <p:txBody>
          <a:bodyPr rtlCol="0"/>
          <a:lstStyle/>
          <a:p>
            <a:fld id="{F99309A2-3AE9-4085-9C14-C7B09CDADA54}"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98250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95587-752F-453F-8CE0-3BBB5982CBC0}" type="datetime1">
              <a:rPr lang="en-US" smtClean="0">
                <a:solidFill>
                  <a:srgbClr val="575F6D"/>
                </a:solidFill>
              </a:rPr>
              <a:pPr/>
              <a:t>5/8/2014</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F99309A2-3AE9-4085-9C14-C7B09CDADA54}" type="slidenum">
              <a:rPr lang="en-US" smtClean="0"/>
              <a:pPr/>
              <a:t>‹#›</a:t>
            </a:fld>
            <a:endParaRPr lang="en-US" dirty="0"/>
          </a:p>
        </p:txBody>
      </p:sp>
    </p:spTree>
    <p:extLst>
      <p:ext uri="{BB962C8B-B14F-4D97-AF65-F5344CB8AC3E}">
        <p14:creationId xmlns:p14="http://schemas.microsoft.com/office/powerpoint/2010/main" val="1732761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E098B5A-31AB-4C52-B56C-0DB05FE570A6}" type="datetime1">
              <a:rPr lang="en-US" smtClean="0">
                <a:solidFill>
                  <a:srgbClr val="575F6D"/>
                </a:solidFill>
              </a:rPr>
              <a:pPr/>
              <a:t>5/8/2014</a:t>
            </a:fld>
            <a:endParaRPr lang="en-US" dirty="0">
              <a:solidFill>
                <a:srgbClr val="575F6D"/>
              </a:solidFill>
            </a:endParaRPr>
          </a:p>
        </p:txBody>
      </p:sp>
      <p:sp>
        <p:nvSpPr>
          <p:cNvPr id="22" name="Slide Number Placeholder 21"/>
          <p:cNvSpPr>
            <a:spLocks noGrp="1"/>
          </p:cNvSpPr>
          <p:nvPr>
            <p:ph type="sldNum" sz="quarter" idx="15"/>
          </p:nvPr>
        </p:nvSpPr>
        <p:spPr/>
        <p:txBody>
          <a:bodyPr rtlCol="0"/>
          <a:lstStyle/>
          <a:p>
            <a:fld id="{F99309A2-3AE9-4085-9C14-C7B09CDADA54}"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38636804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7" name="Date Placeholder 16"/>
          <p:cNvSpPr>
            <a:spLocks noGrp="1"/>
          </p:cNvSpPr>
          <p:nvPr>
            <p:ph type="dt" sz="half" idx="10"/>
          </p:nvPr>
        </p:nvSpPr>
        <p:spPr/>
        <p:txBody>
          <a:bodyPr rtlCol="0"/>
          <a:lstStyle/>
          <a:p>
            <a:fld id="{8FDD16A1-919C-4601-94AD-EA9A4A846BE5}" type="datetime1">
              <a:rPr lang="en-US" smtClean="0">
                <a:solidFill>
                  <a:srgbClr val="575F6D"/>
                </a:solidFill>
              </a:rPr>
              <a:pPr/>
              <a:t>5/8/2014</a:t>
            </a:fld>
            <a:endParaRPr lang="en-US" dirty="0">
              <a:solidFill>
                <a:srgbClr val="575F6D"/>
              </a:solidFill>
            </a:endParaRPr>
          </a:p>
        </p:txBody>
      </p:sp>
      <p:sp>
        <p:nvSpPr>
          <p:cNvPr id="18" name="Slide Number Placeholder 17"/>
          <p:cNvSpPr>
            <a:spLocks noGrp="1"/>
          </p:cNvSpPr>
          <p:nvPr>
            <p:ph type="sldNum" sz="quarter" idx="11"/>
          </p:nvPr>
        </p:nvSpPr>
        <p:spPr/>
        <p:txBody>
          <a:bodyPr rtlCol="0"/>
          <a:lstStyle/>
          <a:p>
            <a:fld id="{F99309A2-3AE9-4085-9C14-C7B09CDADA54}"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575F6D"/>
              </a:solidFill>
            </a:endParaRPr>
          </a:p>
        </p:txBody>
      </p:sp>
    </p:spTree>
    <p:extLst>
      <p:ext uri="{BB962C8B-B14F-4D97-AF65-F5344CB8AC3E}">
        <p14:creationId xmlns:p14="http://schemas.microsoft.com/office/powerpoint/2010/main" val="377124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A4E88-64FC-4E10-905E-6F144E9EABA8}" type="datetime1">
              <a:rPr lang="en-US" smtClean="0">
                <a:solidFill>
                  <a:srgbClr val="575F6D"/>
                </a:solidFill>
              </a:rPr>
              <a:pPr/>
              <a:t>5/8/2014</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F99309A2-3AE9-4085-9C14-C7B09CDADA54}" type="slidenum">
              <a:rPr lang="en-US" smtClean="0"/>
              <a:pPr/>
              <a:t>‹#›</a:t>
            </a:fld>
            <a:endParaRPr lang="en-US" dirty="0"/>
          </a:p>
        </p:txBody>
      </p:sp>
    </p:spTree>
    <p:extLst>
      <p:ext uri="{BB962C8B-B14F-4D97-AF65-F5344CB8AC3E}">
        <p14:creationId xmlns:p14="http://schemas.microsoft.com/office/powerpoint/2010/main" val="54329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C396C3-7A32-4D51-AA88-4451FE887FB5}" type="datetime1">
              <a:rPr lang="en-US" smtClean="0">
                <a:solidFill>
                  <a:srgbClr val="575F6D"/>
                </a:solidFill>
              </a:rPr>
              <a:pPr/>
              <a:t>5/8/2014</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F99309A2-3AE9-4085-9C14-C7B09CDADA54}" type="slidenum">
              <a:rPr lang="en-US" smtClean="0"/>
              <a:pPr/>
              <a:t>‹#›</a:t>
            </a:fld>
            <a:endParaRPr lang="en-US" dirty="0"/>
          </a:p>
        </p:txBody>
      </p:sp>
    </p:spTree>
    <p:extLst>
      <p:ext uri="{BB962C8B-B14F-4D97-AF65-F5344CB8AC3E}">
        <p14:creationId xmlns:p14="http://schemas.microsoft.com/office/powerpoint/2010/main" val="1701306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553295-AB92-400B-BA00-A66FBAEF5C22}"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B83FC5-425D-45F9-80EF-75ED3886BD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025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F536D-E210-4C3C-AFC1-719E070AF096}"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C68603-4D75-46B8-BDFB-67B4AAD74E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9460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AB6DF6-E7AD-46C1-AFE7-88F0EF88C9F1}"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35E681-7BFE-4242-96B0-68B2885F4E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9307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CD3707-41AE-4923-9D0F-974841F8DD0D}"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CC55FD-6F22-47CD-BCAE-3C54AFA702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5319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6E6436-8AC8-4600-9B18-2D28B7062930}" type="datetimeFigureOut">
              <a:rPr lang="en-US">
                <a:solidFill>
                  <a:prstClr val="black">
                    <a:tint val="75000"/>
                  </a:prstClr>
                </a:solidFill>
              </a:rPr>
              <a:pPr>
                <a:defRPr/>
              </a:pPr>
              <a:t>5/8/2014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133597-A82F-44C7-847F-125C1F32DA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6252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5BBA78-C3AE-423D-BFFC-482169DDF8CB}" type="datetimeFigureOut">
              <a:rPr lang="en-US">
                <a:solidFill>
                  <a:prstClr val="black">
                    <a:tint val="75000"/>
                  </a:prstClr>
                </a:solidFill>
              </a:rPr>
              <a:pPr>
                <a:defRPr/>
              </a:pPr>
              <a:t>5/8/2014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8D8678C-8747-4565-8C3E-7C94A1616F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6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2B0F49-92DE-45A0-998E-AE1FEC76586C}" type="datetimeFigureOut">
              <a:rPr lang="en-US">
                <a:solidFill>
                  <a:prstClr val="black">
                    <a:tint val="75000"/>
                  </a:prstClr>
                </a:solidFill>
              </a:rPr>
              <a:pPr>
                <a:defRPr/>
              </a:pPr>
              <a:t>5/8/2014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5DBF9C-57D1-484B-9146-70AB753187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30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DEA0CA-E5CC-4241-A9CD-97B423AA1B29}"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0A04E6-53E8-4241-AB45-2AB2829837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859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68DC15-0FC5-4F92-A63A-2CD39F52A105}"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260AD0-632E-4B4E-B586-9AE480A588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6923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5E6143-C3E5-400F-9BF3-AA067A1AA125}"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F4DBBF-23A7-4C36-B7A1-656D30ECC9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5068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EA2DFA-5B2D-4198-8C8E-CF64ECF8FD4F}"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C9D166-CA4A-40B5-947C-7DC193BFAD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2938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37F63-0165-4C52-A283-465E7E20E393}"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621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129938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37F63-0165-4C52-A283-465E7E20E393}"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9983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486394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37F63-0165-4C52-A283-465E7E20E393}"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369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149825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798219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37F63-0165-4C52-A283-465E7E20E393}"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810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1788861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358235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D99CE-4328-41EF-A193-95A5E94A8657}" type="datetimeFigureOut">
              <a:rPr lang="en-US" smtClean="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37F63-0165-4C52-A283-465E7E20E393}" type="slidenum">
              <a:rPr lang="en-US" smtClean="0"/>
              <a:pPr/>
              <a:t>‹#›</a:t>
            </a:fld>
            <a:endParaRPr lang="en-US" dirty="0"/>
          </a:p>
        </p:txBody>
      </p:sp>
    </p:spTree>
    <p:extLst>
      <p:ext uri="{BB962C8B-B14F-4D97-AF65-F5344CB8AC3E}">
        <p14:creationId xmlns:p14="http://schemas.microsoft.com/office/powerpoint/2010/main" val="3892786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320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586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590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30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88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816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169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419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731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662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0C508-CFF8-4CB0-BC70-7243B93D3D9C}"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BA3BC5-EAFE-485E-A22C-EB4F466720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239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D4603A-7EF8-46D0-A122-CF9BBC374DEA}"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F2A132-4AD3-428B-AA68-322663E8F4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148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3D9BA3-A9DF-4BA8-82AF-1646C84F309B}"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74E150-CD8F-4BDD-BF23-C6E208F8E8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3318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E61957-298E-45FD-BA4F-69DB7133E5BC}"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055E9E-3B74-4A05-B7CE-6D2D8FE425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413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8D1B45-0573-4780-9182-75C9AC4DE4E8}"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90D9BF-C104-4073-94C5-AD144C9A86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504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E6B22-9B25-4624-86D8-D1F4F39762A0}" type="datetimeFigureOut">
              <a:rPr lang="en-US">
                <a:solidFill>
                  <a:prstClr val="black">
                    <a:tint val="75000"/>
                  </a:prstClr>
                </a:solidFill>
              </a:rPr>
              <a:pPr>
                <a:defRPr/>
              </a:pPr>
              <a:t>5/8/2014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625908-87D7-4737-9740-C6E231B816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3453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D59A2E-6015-417C-9555-C6E06C242A67}" type="datetimeFigureOut">
              <a:rPr lang="en-US">
                <a:solidFill>
                  <a:prstClr val="black">
                    <a:tint val="75000"/>
                  </a:prstClr>
                </a:solidFill>
              </a:rPr>
              <a:pPr>
                <a:defRPr/>
              </a:pPr>
              <a:t>5/8/2014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159CFBE-6720-4300-A7DD-CC7A16522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6514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E8A814-1BD2-415F-917D-C5D0F486CBF6}" type="datetimeFigureOut">
              <a:rPr lang="en-US">
                <a:solidFill>
                  <a:prstClr val="black">
                    <a:tint val="75000"/>
                  </a:prstClr>
                </a:solidFill>
              </a:rPr>
              <a:pPr>
                <a:defRPr/>
              </a:pPr>
              <a:t>5/8/2014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ED5BDC-A506-4FD9-90B0-2FF180144D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8501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12AE1-D2DA-4C75-BBCD-B08E81D4508C}"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8E61FA-566C-4424-ABC4-EFAA131CBD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9418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DFE5C0-9B43-45CA-8085-A22CB3D27B8E}" type="datetimeFigureOut">
              <a:rPr lang="en-US">
                <a:solidFill>
                  <a:prstClr val="black">
                    <a:tint val="75000"/>
                  </a:prstClr>
                </a:solidFill>
              </a:rPr>
              <a:pPr>
                <a:defRPr/>
              </a:pPr>
              <a:t>5/8/2014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2A1762-C25A-4B6C-AD26-C316360D87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7711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A1AC50-439C-4348-9834-A99B397BBE1A}"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FAA234-BFAE-47AA-BD4B-5CF2B008AF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0389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848721-51DB-4A3A-97DA-34A6D6B56D08}" type="datetimeFigureOut">
              <a:rPr lang="en-US">
                <a:solidFill>
                  <a:prstClr val="black">
                    <a:tint val="75000"/>
                  </a:prstClr>
                </a:solidFill>
              </a:rPr>
              <a:pPr>
                <a:def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127FB8-7616-45CF-A92C-E4A1787B02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05141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RB.07.297 NRG Powerpoint I title t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51260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3" name="Subtitle 2"/>
          <p:cNvSpPr>
            <a:spLocks noGrp="1"/>
          </p:cNvSpPr>
          <p:nvPr>
            <p:ph type="subTitle" idx="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6"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lvl1pPr>
          </a:lstStyle>
          <a:p>
            <a:pPr lvl="0"/>
            <a:r>
              <a:rPr lang="en-US" smtClean="0"/>
              <a:t>Click to edit Master text styles</a:t>
            </a:r>
          </a:p>
        </p:txBody>
      </p:sp>
      <p:sp>
        <p:nvSpPr>
          <p:cNvPr id="18" name="Text Placeholder 17"/>
          <p:cNvSpPr>
            <a:spLocks noGrp="1"/>
          </p:cNvSpPr>
          <p:nvPr>
            <p:ph type="body" sz="quarter" idx="14"/>
          </p:nvPr>
        </p:nvSpPr>
        <p:spPr>
          <a:xfrm>
            <a:off x="248929" y="5120368"/>
            <a:ext cx="7647501" cy="968405"/>
          </a:xfrm>
          <a:prstGeom prst="rect">
            <a:avLst/>
          </a:prstGeom>
        </p:spPr>
        <p:txBody>
          <a:bodyPr/>
          <a:lstStyle>
            <a:lvl1pPr marL="0" indent="0">
              <a:buFontTx/>
              <a:buNone/>
              <a:defRPr sz="2400" baseline="0">
                <a:solidFill>
                  <a:schemeClr val="bg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368120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RB.07.297 NRG Powerpoint I title tag gr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51260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0" name="Subtitle 2"/>
          <p:cNvSpPr>
            <a:spLocks noGrp="1"/>
          </p:cNvSpPr>
          <p:nvPr>
            <p:ph type="subTitle" idx="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1"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lvl1pPr>
          </a:lstStyle>
          <a:p>
            <a:pPr lvl="0"/>
            <a:r>
              <a:rPr lang="en-US" smtClean="0"/>
              <a:t>Click to edit Master text styles</a:t>
            </a:r>
          </a:p>
        </p:txBody>
      </p:sp>
      <p:sp>
        <p:nvSpPr>
          <p:cNvPr id="12" name="Text Placeholder 17"/>
          <p:cNvSpPr>
            <a:spLocks noGrp="1"/>
          </p:cNvSpPr>
          <p:nvPr>
            <p:ph type="body" sz="quarter" idx="14"/>
          </p:nvPr>
        </p:nvSpPr>
        <p:spPr>
          <a:xfrm>
            <a:off x="248929" y="5120368"/>
            <a:ext cx="7647501" cy="968405"/>
          </a:xfrm>
          <a:prstGeom prst="rect">
            <a:avLst/>
          </a:prstGeom>
        </p:spPr>
        <p:txBody>
          <a:bodyPr/>
          <a:lstStyle>
            <a:lvl1pPr marL="0" indent="0">
              <a:buFontTx/>
              <a:buNone/>
              <a:defRPr sz="2400" baseline="0">
                <a:solidFill>
                  <a:schemeClr val="bg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777638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RB.07.297 NRG Powerpoint I title k t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5126038"/>
            <a:ext cx="84518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8" name="Subtitle 2"/>
          <p:cNvSpPr>
            <a:spLocks noGrp="1"/>
          </p:cNvSpPr>
          <p:nvPr>
            <p:ph type="subTitle" idx="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9"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solidFill>
                  <a:schemeClr val="bg1"/>
                </a:solidFill>
              </a:defRPr>
            </a:lvl1pPr>
          </a:lstStyle>
          <a:p>
            <a:pPr lvl="0"/>
            <a:r>
              <a:rPr lang="en-US" smtClean="0"/>
              <a:t>Click to edit Master text styles</a:t>
            </a:r>
          </a:p>
        </p:txBody>
      </p:sp>
      <p:sp>
        <p:nvSpPr>
          <p:cNvPr id="10" name="Text Placeholder 17"/>
          <p:cNvSpPr>
            <a:spLocks noGrp="1"/>
          </p:cNvSpPr>
          <p:nvPr>
            <p:ph type="body" sz="quarter" idx="14"/>
          </p:nvPr>
        </p:nvSpPr>
        <p:spPr>
          <a:xfrm>
            <a:off x="248929" y="5120368"/>
            <a:ext cx="7647501" cy="968405"/>
          </a:xfrm>
          <a:prstGeom prst="rect">
            <a:avLst/>
          </a:prstGeom>
        </p:spPr>
        <p:txBody>
          <a:bodyPr/>
          <a:lstStyle>
            <a:lvl1pPr marL="0" indent="0">
              <a:buFontTx/>
              <a:buNone/>
              <a:defRPr sz="2400" baseline="0">
                <a:solidFill>
                  <a:schemeClr val="bg1">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15355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5" name="RB.07.297 NRG Powerpoint I title gg t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5126038"/>
            <a:ext cx="8451850" cy="0"/>
          </a:xfrm>
          <a:prstGeom prst="line">
            <a:avLst/>
          </a:prstGeom>
          <a:noFill/>
          <a:ln w="12700">
            <a:solidFill>
              <a:schemeClr val="bg1">
                <a:lumMod val="65000"/>
              </a:schemeClr>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9" name="Text Placeholder 17"/>
          <p:cNvSpPr>
            <a:spLocks noGrp="1"/>
          </p:cNvSpPr>
          <p:nvPr>
            <p:ph type="body" sz="quarter" idx="15"/>
          </p:nvPr>
        </p:nvSpPr>
        <p:spPr>
          <a:xfrm>
            <a:off x="248929" y="5120368"/>
            <a:ext cx="7647501" cy="968405"/>
          </a:xfrm>
          <a:prstGeom prst="rect">
            <a:avLst/>
          </a:prstGeom>
        </p:spPr>
        <p:txBody>
          <a:bodyPr/>
          <a:lstStyle>
            <a:lvl1pPr marL="0" indent="0">
              <a:buFontTx/>
              <a:buNone/>
              <a:defRPr sz="2400" baseline="0">
                <a:solidFill>
                  <a:schemeClr val="bg1">
                    <a:lumMod val="50000"/>
                  </a:schemeClr>
                </a:solidFill>
              </a:defRPr>
            </a:lvl1pPr>
          </a:lstStyle>
          <a:p>
            <a:pPr lvl="0"/>
            <a:r>
              <a:rPr lang="en-US" smtClean="0"/>
              <a:t>Click to edit Master text styles</a:t>
            </a:r>
          </a:p>
        </p:txBody>
      </p:sp>
      <p:sp>
        <p:nvSpPr>
          <p:cNvPr id="13"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lvl1pPr>
          </a:lstStyle>
          <a:p>
            <a:pPr lvl="0"/>
            <a:r>
              <a:rPr lang="en-US" smtClean="0"/>
              <a:t>Click to edit Master text styles</a:t>
            </a:r>
          </a:p>
        </p:txBody>
      </p:sp>
      <p:sp>
        <p:nvSpPr>
          <p:cNvPr id="8" name="Subtitle 2"/>
          <p:cNvSpPr>
            <a:spLocks noGrp="1"/>
          </p:cNvSpPr>
          <p:nvPr>
            <p:ph type="subTitle" idx="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9809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slide, no subsection header">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2" name="Title 1"/>
          <p:cNvSpPr>
            <a:spLocks noGrp="1"/>
          </p:cNvSpPr>
          <p:nvPr>
            <p:ph type="title"/>
          </p:nvPr>
        </p:nvSpPr>
        <p:spPr>
          <a:xfrm>
            <a:off x="1761424" y="57750"/>
            <a:ext cx="6756411"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5" name="Date Placeholder 6"/>
          <p:cNvSpPr>
            <a:spLocks noGrp="1"/>
          </p:cNvSpPr>
          <p:nvPr>
            <p:ph type="dt" sz="half" idx="10"/>
          </p:nvPr>
        </p:nvSpPr>
        <p:spPr/>
        <p:txBody>
          <a:bodyPr/>
          <a:lstStyle>
            <a:lvl1pPr>
              <a:defRPr/>
            </a:lvl1pPr>
          </a:lstStyle>
          <a:p>
            <a:pPr>
              <a:defRPr/>
            </a:pPr>
            <a:fld id="{77A3181C-9A71-4919-B494-4DBE32EC770B}"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6" name="Slide Number Placeholder 7"/>
          <p:cNvSpPr>
            <a:spLocks noGrp="1"/>
          </p:cNvSpPr>
          <p:nvPr>
            <p:ph type="sldNum" sz="quarter" idx="11"/>
          </p:nvPr>
        </p:nvSpPr>
        <p:spPr/>
        <p:txBody>
          <a:bodyPr/>
          <a:lstStyle>
            <a:lvl1pPr>
              <a:defRPr/>
            </a:lvl1pPr>
          </a:lstStyle>
          <a:p>
            <a:pPr>
              <a:defRPr/>
            </a:pPr>
            <a:fld id="{8EEAA020-D6CE-464B-9C3C-F6D21D89C0D1}" type="slidenum">
              <a:rPr lang="en-US">
                <a:solidFill>
                  <a:srgbClr val="FFFFFF">
                    <a:lumMod val="50000"/>
                  </a:srgbClr>
                </a:solidFill>
              </a:rPr>
              <a:pPr>
                <a:defRPr/>
              </a:pPr>
              <a:t>‹#›</a:t>
            </a:fld>
            <a:endParaRPr lang="en-US" dirty="0">
              <a:solidFill>
                <a:srgbClr val="FFFFFF">
                  <a:lumMod val="50000"/>
                </a:srgbClr>
              </a:solidFill>
            </a:endParaRPr>
          </a:p>
        </p:txBody>
      </p:sp>
      <p:sp>
        <p:nvSpPr>
          <p:cNvPr id="7" name="Footer Placeholder 8"/>
          <p:cNvSpPr>
            <a:spLocks noGrp="1"/>
          </p:cNvSpPr>
          <p:nvPr>
            <p:ph type="ftr" sz="quarter" idx="12"/>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3615788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ent slide chart, no subsection header">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5" name="Content Placeholder 14"/>
          <p:cNvSpPr>
            <a:spLocks noGrp="1"/>
          </p:cNvSpPr>
          <p:nvPr>
            <p:ph sz="quarter" idx="11"/>
          </p:nvPr>
        </p:nvSpPr>
        <p:spPr>
          <a:xfrm>
            <a:off x="339451" y="1357527"/>
            <a:ext cx="8412163" cy="4918075"/>
          </a:xfrm>
          <a:prstGeom prst="rect">
            <a:avLst/>
          </a:prstGeom>
        </p:spPr>
        <p:txBody>
          <a:bodyPr/>
          <a:lstStyle>
            <a:lvl1pPr algn="l" rtl="0" eaLnBrk="1" fontAlgn="base" hangingPunct="1">
              <a:lnSpc>
                <a:spcPct val="110000"/>
              </a:lnSpc>
              <a:spcAft>
                <a:spcPct val="0"/>
              </a:spcAft>
              <a:buNone/>
              <a:defRPr lang="en-US" sz="26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to edit Master text styles</a:t>
            </a:r>
          </a:p>
        </p:txBody>
      </p:sp>
      <p:sp>
        <p:nvSpPr>
          <p:cNvPr id="9" name="Title 1"/>
          <p:cNvSpPr>
            <a:spLocks noGrp="1"/>
          </p:cNvSpPr>
          <p:nvPr>
            <p:ph type="title"/>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6" name="Date Placeholder 7"/>
          <p:cNvSpPr>
            <a:spLocks noGrp="1"/>
          </p:cNvSpPr>
          <p:nvPr>
            <p:ph type="dt" sz="half" idx="12"/>
          </p:nvPr>
        </p:nvSpPr>
        <p:spPr/>
        <p:txBody>
          <a:bodyPr/>
          <a:lstStyle>
            <a:lvl1pPr>
              <a:defRPr/>
            </a:lvl1pPr>
          </a:lstStyle>
          <a:p>
            <a:pPr>
              <a:defRPr/>
            </a:pPr>
            <a:fld id="{2AC0EEA3-B7A1-49BD-9A71-D66588E2A58A}"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7" name="Slide Number Placeholder 9"/>
          <p:cNvSpPr>
            <a:spLocks noGrp="1"/>
          </p:cNvSpPr>
          <p:nvPr>
            <p:ph type="sldNum" sz="quarter" idx="13"/>
          </p:nvPr>
        </p:nvSpPr>
        <p:spPr/>
        <p:txBody>
          <a:bodyPr/>
          <a:lstStyle>
            <a:lvl1pPr>
              <a:defRPr/>
            </a:lvl1pPr>
          </a:lstStyle>
          <a:p>
            <a:pPr>
              <a:defRPr/>
            </a:pPr>
            <a:fld id="{DE611C4E-C842-4F2D-9902-A38B4D07B7EA}" type="slidenum">
              <a:rPr lang="en-US">
                <a:solidFill>
                  <a:srgbClr val="FFFFFF">
                    <a:lumMod val="50000"/>
                  </a:srgbClr>
                </a:solidFill>
              </a:rPr>
              <a:pPr>
                <a:defRPr/>
              </a:pPr>
              <a:t>‹#›</a:t>
            </a:fld>
            <a:endParaRPr lang="en-US" dirty="0">
              <a:solidFill>
                <a:srgbClr val="FFFFFF">
                  <a:lumMod val="50000"/>
                </a:srgbClr>
              </a:solidFill>
            </a:endParaRPr>
          </a:p>
        </p:txBody>
      </p:sp>
      <p:sp>
        <p:nvSpPr>
          <p:cNvPr id="8" name="Footer Placeholder 11"/>
          <p:cNvSpPr>
            <a:spLocks noGrp="1"/>
          </p:cNvSpPr>
          <p:nvPr>
            <p:ph type="ftr" sz="quarter" idx="14"/>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550291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4_Content slide chart, no subsection header">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Content Placeholder 14"/>
          <p:cNvSpPr>
            <a:spLocks noGrp="1"/>
          </p:cNvSpPr>
          <p:nvPr>
            <p:ph sz="quarter" idx="11"/>
          </p:nvPr>
        </p:nvSpPr>
        <p:spPr>
          <a:xfrm>
            <a:off x="339451" y="1357527"/>
            <a:ext cx="8412163" cy="4552385"/>
          </a:xfrm>
          <a:prstGeom prst="rect">
            <a:avLst/>
          </a:prstGeom>
        </p:spPr>
        <p:txBody>
          <a:bodyPr/>
          <a:lstStyle>
            <a:lvl1pPr algn="l" rtl="0" eaLnBrk="1" fontAlgn="base" hangingPunct="1">
              <a:lnSpc>
                <a:spcPct val="110000"/>
              </a:lnSpc>
              <a:spcAft>
                <a:spcPct val="0"/>
              </a:spcAft>
              <a:buFont typeface="Arial" pitchFamily="34" charset="0"/>
              <a:buNone/>
              <a:defRPr lang="en-US" sz="2600" noProof="0" dirty="0" smtClean="0">
                <a:solidFill>
                  <a:schemeClr val="tx1"/>
                </a:solidFill>
                <a:latin typeface="+mn-lt"/>
                <a:ea typeface="ＭＳ Ｐゴシック" charset="0"/>
                <a:cs typeface="ＭＳ Ｐゴシック" charset="0"/>
              </a:defRPr>
            </a:lvl1pPr>
            <a:lvl2pPr marL="365760" marR="0" indent="-182880" algn="l" defTabSz="914400" rtl="0" eaLnBrk="1" fontAlgn="base" latinLnBrk="0" hangingPunct="1">
              <a:lnSpc>
                <a:spcPct val="110000"/>
              </a:lnSpc>
              <a:spcBef>
                <a:spcPts val="600"/>
              </a:spcBef>
              <a:spcAft>
                <a:spcPct val="0"/>
              </a:spcAft>
              <a:buClrTx/>
              <a:buSzTx/>
              <a:buFont typeface="Arial" pitchFamily="34" charset="0"/>
              <a:buChar char="•"/>
              <a:tabLst/>
              <a:defRPr lang="en-US" sz="180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to edit Master text styles</a:t>
            </a:r>
          </a:p>
        </p:txBody>
      </p:sp>
      <p:sp>
        <p:nvSpPr>
          <p:cNvPr id="10" name="Text Placeholder 13"/>
          <p:cNvSpPr>
            <a:spLocks noGrp="1"/>
          </p:cNvSpPr>
          <p:nvPr>
            <p:ph type="body" sz="quarter" idx="14"/>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Click to edit Master text styles</a:t>
            </a:r>
          </a:p>
        </p:txBody>
      </p:sp>
      <p:sp>
        <p:nvSpPr>
          <p:cNvPr id="8" name="Title 1"/>
          <p:cNvSpPr>
            <a:spLocks noGrp="1"/>
          </p:cNvSpPr>
          <p:nvPr>
            <p:ph type="title"/>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7" name="Date Placeholder 11"/>
          <p:cNvSpPr>
            <a:spLocks noGrp="1"/>
          </p:cNvSpPr>
          <p:nvPr>
            <p:ph type="dt" sz="half" idx="15"/>
          </p:nvPr>
        </p:nvSpPr>
        <p:spPr/>
        <p:txBody>
          <a:bodyPr/>
          <a:lstStyle>
            <a:lvl1pPr>
              <a:defRPr/>
            </a:lvl1pPr>
          </a:lstStyle>
          <a:p>
            <a:pPr>
              <a:defRPr/>
            </a:pPr>
            <a:fld id="{DD3DA419-2955-4100-B89C-110C16F36EE1}"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11" name="Slide Number Placeholder 12"/>
          <p:cNvSpPr>
            <a:spLocks noGrp="1"/>
          </p:cNvSpPr>
          <p:nvPr>
            <p:ph type="sldNum" sz="quarter" idx="16"/>
          </p:nvPr>
        </p:nvSpPr>
        <p:spPr/>
        <p:txBody>
          <a:bodyPr/>
          <a:lstStyle>
            <a:lvl1pPr>
              <a:defRPr/>
            </a:lvl1pPr>
          </a:lstStyle>
          <a:p>
            <a:pPr>
              <a:defRPr/>
            </a:pPr>
            <a:fld id="{2B9553A2-3861-406F-AE5C-391469345A7F}" type="slidenum">
              <a:rPr lang="en-US">
                <a:solidFill>
                  <a:srgbClr val="FFFFFF">
                    <a:lumMod val="50000"/>
                  </a:srgbClr>
                </a:solidFill>
              </a:rPr>
              <a:pPr>
                <a:defRPr/>
              </a:pPr>
              <a:t>‹#›</a:t>
            </a:fld>
            <a:endParaRPr lang="en-US" dirty="0">
              <a:solidFill>
                <a:srgbClr val="FFFFFF">
                  <a:lumMod val="50000"/>
                </a:srgbClr>
              </a:solidFill>
            </a:endParaRPr>
          </a:p>
        </p:txBody>
      </p:sp>
      <p:sp>
        <p:nvSpPr>
          <p:cNvPr id="12" name="Footer Placeholder 13"/>
          <p:cNvSpPr>
            <a:spLocks noGrp="1"/>
          </p:cNvSpPr>
          <p:nvPr>
            <p:ph type="ftr" sz="quarter" idx="17"/>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3652874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ntent slide chart, no subsection header">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Text Placeholder 8"/>
          <p:cNvSpPr>
            <a:spLocks noGrp="1"/>
          </p:cNvSpPr>
          <p:nvPr>
            <p:ph type="body" sz="quarter" idx="11"/>
          </p:nvPr>
        </p:nvSpPr>
        <p:spPr>
          <a:xfrm>
            <a:off x="317634" y="1376413"/>
            <a:ext cx="8431730" cy="4966635"/>
          </a:xfrm>
          <a:prstGeom prst="rect">
            <a:avLst/>
          </a:prstGeom>
        </p:spPr>
        <p:txBody>
          <a:bodyPr/>
          <a:lstStyle>
            <a:lvl1pPr marL="182880" indent="-182880">
              <a:spcBef>
                <a:spcPts val="600"/>
              </a:spcBef>
              <a:buFont typeface="Arial" pitchFamily="34" charset="0"/>
              <a:buChar char="•"/>
              <a:defRPr sz="2600" baseline="0"/>
            </a:lvl1pPr>
            <a:lvl2pPr marL="457200" indent="-182880">
              <a:spcBef>
                <a:spcPts val="600"/>
              </a:spcBef>
              <a:buFont typeface="Verdana" pitchFamily="34" charset="0"/>
              <a:buChar char="—"/>
              <a:defRPr sz="1800" baseline="0"/>
            </a:lvl2pPr>
            <a:lvl3pPr marL="822960" indent="-182880">
              <a:spcBef>
                <a:spcPts val="600"/>
              </a:spcBef>
              <a:buFont typeface="Courier New" pitchFamily="49" charset="0"/>
              <a:buChar char="o"/>
              <a:defRPr lang="en-US" sz="1400" baseline="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6" name="Date Placeholder 7"/>
          <p:cNvSpPr>
            <a:spLocks noGrp="1"/>
          </p:cNvSpPr>
          <p:nvPr>
            <p:ph type="dt" sz="half" idx="12"/>
          </p:nvPr>
        </p:nvSpPr>
        <p:spPr/>
        <p:txBody>
          <a:bodyPr/>
          <a:lstStyle>
            <a:lvl1pPr>
              <a:defRPr/>
            </a:lvl1pPr>
          </a:lstStyle>
          <a:p>
            <a:pPr>
              <a:defRPr/>
            </a:pPr>
            <a:fld id="{D94FD0CB-2562-4FB5-AD64-D12C91A30A6B}"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7" name="Slide Number Placeholder 11"/>
          <p:cNvSpPr>
            <a:spLocks noGrp="1"/>
          </p:cNvSpPr>
          <p:nvPr>
            <p:ph type="sldNum" sz="quarter" idx="13"/>
          </p:nvPr>
        </p:nvSpPr>
        <p:spPr/>
        <p:txBody>
          <a:bodyPr/>
          <a:lstStyle>
            <a:lvl1pPr>
              <a:defRPr/>
            </a:lvl1pPr>
          </a:lstStyle>
          <a:p>
            <a:pPr>
              <a:defRPr/>
            </a:pPr>
            <a:fld id="{ECF82CEB-B0A1-4E32-AB64-3700BBA157B5}" type="slidenum">
              <a:rPr lang="en-US">
                <a:solidFill>
                  <a:srgbClr val="FFFFFF">
                    <a:lumMod val="50000"/>
                  </a:srgbClr>
                </a:solidFill>
              </a:rPr>
              <a:pPr>
                <a:defRPr/>
              </a:pPr>
              <a:t>‹#›</a:t>
            </a:fld>
            <a:endParaRPr lang="en-US" dirty="0">
              <a:solidFill>
                <a:srgbClr val="FFFFFF">
                  <a:lumMod val="50000"/>
                </a:srgbClr>
              </a:solidFill>
            </a:endParaRPr>
          </a:p>
        </p:txBody>
      </p:sp>
      <p:sp>
        <p:nvSpPr>
          <p:cNvPr id="8" name="Footer Placeholder 12"/>
          <p:cNvSpPr>
            <a:spLocks noGrp="1"/>
          </p:cNvSpPr>
          <p:nvPr>
            <p:ph type="ftr" sz="quarter" idx="14"/>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1285895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5_Content slide chart, no subsection header">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Text Placeholder 8"/>
          <p:cNvSpPr>
            <a:spLocks noGrp="1"/>
          </p:cNvSpPr>
          <p:nvPr>
            <p:ph type="body" sz="quarter" idx="11"/>
          </p:nvPr>
        </p:nvSpPr>
        <p:spPr>
          <a:xfrm>
            <a:off x="317634" y="1376413"/>
            <a:ext cx="8431730"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13"/>
          <p:cNvSpPr>
            <a:spLocks noGrp="1"/>
          </p:cNvSpPr>
          <p:nvPr>
            <p:ph type="body" sz="quarter" idx="14"/>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Click to edit Master text styles</a:t>
            </a:r>
          </a:p>
        </p:txBody>
      </p:sp>
      <p:sp>
        <p:nvSpPr>
          <p:cNvPr id="8" name="Title 1"/>
          <p:cNvSpPr>
            <a:spLocks noGrp="1"/>
          </p:cNvSpPr>
          <p:nvPr>
            <p:ph type="title"/>
          </p:nvPr>
        </p:nvSpPr>
        <p:spPr>
          <a:xfrm>
            <a:off x="1761424" y="57750"/>
            <a:ext cx="722355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7" name="Date Placeholder 9"/>
          <p:cNvSpPr>
            <a:spLocks noGrp="1"/>
          </p:cNvSpPr>
          <p:nvPr>
            <p:ph type="dt" sz="half" idx="15"/>
          </p:nvPr>
        </p:nvSpPr>
        <p:spPr/>
        <p:txBody>
          <a:bodyPr/>
          <a:lstStyle>
            <a:lvl1pPr>
              <a:defRPr/>
            </a:lvl1pPr>
          </a:lstStyle>
          <a:p>
            <a:pPr>
              <a:defRPr/>
            </a:pPr>
            <a:fld id="{EEC87A4C-A0F1-4363-AB88-BC75E89B873E}"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10" name="Slide Number Placeholder 11"/>
          <p:cNvSpPr>
            <a:spLocks noGrp="1"/>
          </p:cNvSpPr>
          <p:nvPr>
            <p:ph type="sldNum" sz="quarter" idx="16"/>
          </p:nvPr>
        </p:nvSpPr>
        <p:spPr/>
        <p:txBody>
          <a:bodyPr/>
          <a:lstStyle>
            <a:lvl1pPr>
              <a:defRPr/>
            </a:lvl1pPr>
          </a:lstStyle>
          <a:p>
            <a:pPr>
              <a:defRPr/>
            </a:pPr>
            <a:fld id="{EB1F4157-45ED-41A5-8EC6-2EBCB0F7471C}" type="slidenum">
              <a:rPr lang="en-US">
                <a:solidFill>
                  <a:srgbClr val="FFFFFF">
                    <a:lumMod val="50000"/>
                  </a:srgbClr>
                </a:solidFill>
              </a:rPr>
              <a:pPr>
                <a:defRPr/>
              </a:pPr>
              <a:t>‹#›</a:t>
            </a:fld>
            <a:endParaRPr lang="en-US" dirty="0">
              <a:solidFill>
                <a:srgbClr val="FFFFFF">
                  <a:lumMod val="50000"/>
                </a:srgbClr>
              </a:solidFill>
            </a:endParaRPr>
          </a:p>
        </p:txBody>
      </p:sp>
      <p:sp>
        <p:nvSpPr>
          <p:cNvPr id="11" name="Footer Placeholder 13"/>
          <p:cNvSpPr>
            <a:spLocks noGrp="1"/>
          </p:cNvSpPr>
          <p:nvPr>
            <p:ph type="ftr" sz="quarter" idx="17"/>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1995547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Content slide chart, no subsection header">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8"/>
          <p:cNvSpPr>
            <a:spLocks noGrp="1"/>
          </p:cNvSpPr>
          <p:nvPr>
            <p:ph type="body" sz="quarter" idx="13"/>
          </p:nvPr>
        </p:nvSpPr>
        <p:spPr>
          <a:xfrm>
            <a:off x="4599272" y="1374808"/>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a:xfrm>
            <a:off x="1761424" y="57750"/>
            <a:ext cx="7233489"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7" name="Date Placeholder 11"/>
          <p:cNvSpPr>
            <a:spLocks noGrp="1"/>
          </p:cNvSpPr>
          <p:nvPr>
            <p:ph type="dt" sz="half" idx="14"/>
          </p:nvPr>
        </p:nvSpPr>
        <p:spPr/>
        <p:txBody>
          <a:bodyPr/>
          <a:lstStyle>
            <a:lvl1pPr>
              <a:defRPr/>
            </a:lvl1pPr>
          </a:lstStyle>
          <a:p>
            <a:pPr>
              <a:defRPr/>
            </a:pPr>
            <a:fld id="{5B8819FC-5BB4-4624-A936-D50B5D55629E}"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11" name="Slide Number Placeholder 12"/>
          <p:cNvSpPr>
            <a:spLocks noGrp="1"/>
          </p:cNvSpPr>
          <p:nvPr>
            <p:ph type="sldNum" sz="quarter" idx="15"/>
          </p:nvPr>
        </p:nvSpPr>
        <p:spPr/>
        <p:txBody>
          <a:bodyPr/>
          <a:lstStyle>
            <a:lvl1pPr>
              <a:defRPr/>
            </a:lvl1pPr>
          </a:lstStyle>
          <a:p>
            <a:pPr>
              <a:defRPr/>
            </a:pPr>
            <a:fld id="{DF9CF537-4298-4777-802A-509CF0C8BD1E}" type="slidenum">
              <a:rPr lang="en-US">
                <a:solidFill>
                  <a:srgbClr val="FFFFFF">
                    <a:lumMod val="50000"/>
                  </a:srgbClr>
                </a:solidFill>
              </a:rPr>
              <a:pPr>
                <a:defRPr/>
              </a:pPr>
              <a:t>‹#›</a:t>
            </a:fld>
            <a:endParaRPr lang="en-US" dirty="0">
              <a:solidFill>
                <a:srgbClr val="FFFFFF">
                  <a:lumMod val="50000"/>
                </a:srgbClr>
              </a:solidFill>
            </a:endParaRPr>
          </a:p>
        </p:txBody>
      </p:sp>
      <p:sp>
        <p:nvSpPr>
          <p:cNvPr id="12" name="Footer Placeholder 13"/>
          <p:cNvSpPr>
            <a:spLocks noGrp="1"/>
          </p:cNvSpPr>
          <p:nvPr>
            <p:ph type="ftr" sz="quarter" idx="16"/>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2611094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6_Content slide chart, no subsection header">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8"/>
          <p:cNvSpPr>
            <a:spLocks noGrp="1"/>
          </p:cNvSpPr>
          <p:nvPr>
            <p:ph type="body" sz="quarter" idx="13"/>
          </p:nvPr>
        </p:nvSpPr>
        <p:spPr>
          <a:xfrm>
            <a:off x="4599272" y="1374808"/>
            <a:ext cx="4148488" cy="4966635"/>
          </a:xfrm>
          <a:prstGeom prst="rect">
            <a:avLst/>
          </a:prstGeom>
        </p:spPr>
        <p:txBody>
          <a:bodyPr/>
          <a:lstStyle>
            <a:lvl1pPr marL="0" indent="0">
              <a:buNone/>
              <a:defRPr lang="en-US" sz="2600" dirty="0" smtClean="0">
                <a:solidFill>
                  <a:schemeClr val="tx1"/>
                </a:solidFill>
                <a:latin typeface="+mn-lt"/>
                <a:ea typeface="ＭＳ Ｐゴシック" charset="0"/>
                <a:cs typeface="ＭＳ Ｐゴシック" charset="0"/>
              </a:defRPr>
            </a:lvl1pPr>
            <a:lvl2pPr marL="365760" indent="-182880">
              <a:spcBef>
                <a:spcPts val="600"/>
              </a:spcBef>
              <a:buFont typeface="Arial" pitchFamily="34" charset="0"/>
              <a:buChar char="•"/>
              <a:defRPr lang="en-US" sz="1800" dirty="0" smtClean="0">
                <a:solidFill>
                  <a:schemeClr val="tx1"/>
                </a:solidFill>
                <a:latin typeface="+mn-lt"/>
                <a:ea typeface="ＭＳ Ｐゴシック" charset="0"/>
                <a:cs typeface="ＭＳ Ｐゴシック"/>
              </a:defRPr>
            </a:lvl2pPr>
            <a:lvl3pPr marL="731520" indent="-182880">
              <a:spcBef>
                <a:spcPts val="600"/>
              </a:spcBef>
              <a:buFont typeface="Verdana" pitchFamily="34" charset="0"/>
              <a:buChar char="—"/>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3"/>
          <p:cNvSpPr>
            <a:spLocks noGrp="1"/>
          </p:cNvSpPr>
          <p:nvPr>
            <p:ph type="body" sz="quarter" idx="14"/>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Click to edit Master text styles</a:t>
            </a:r>
          </a:p>
        </p:txBody>
      </p:sp>
      <p:sp>
        <p:nvSpPr>
          <p:cNvPr id="12" name="Title 1"/>
          <p:cNvSpPr>
            <a:spLocks noGrp="1"/>
          </p:cNvSpPr>
          <p:nvPr>
            <p:ph type="title"/>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11" name="Date Placeholder 12"/>
          <p:cNvSpPr>
            <a:spLocks noGrp="1"/>
          </p:cNvSpPr>
          <p:nvPr>
            <p:ph type="dt" sz="half" idx="15"/>
          </p:nvPr>
        </p:nvSpPr>
        <p:spPr/>
        <p:txBody>
          <a:bodyPr/>
          <a:lstStyle>
            <a:lvl1pPr>
              <a:defRPr/>
            </a:lvl1pPr>
          </a:lstStyle>
          <a:p>
            <a:pPr>
              <a:defRPr/>
            </a:pPr>
            <a:fld id="{E933602E-641C-4079-B211-E9F8A7D1ED51}"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13" name="Slide Number Placeholder 13"/>
          <p:cNvSpPr>
            <a:spLocks noGrp="1"/>
          </p:cNvSpPr>
          <p:nvPr>
            <p:ph type="sldNum" sz="quarter" idx="16"/>
          </p:nvPr>
        </p:nvSpPr>
        <p:spPr/>
        <p:txBody>
          <a:bodyPr/>
          <a:lstStyle>
            <a:lvl1pPr>
              <a:defRPr/>
            </a:lvl1pPr>
          </a:lstStyle>
          <a:p>
            <a:pPr>
              <a:defRPr/>
            </a:pPr>
            <a:fld id="{E8A6E04E-3980-4769-A62B-2CE66766D931}" type="slidenum">
              <a:rPr lang="en-US">
                <a:solidFill>
                  <a:srgbClr val="FFFFFF">
                    <a:lumMod val="50000"/>
                  </a:srgbClr>
                </a:solidFill>
              </a:rPr>
              <a:pPr>
                <a:defRPr/>
              </a:pPr>
              <a:t>‹#›</a:t>
            </a:fld>
            <a:endParaRPr lang="en-US" dirty="0">
              <a:solidFill>
                <a:srgbClr val="FFFFFF">
                  <a:lumMod val="50000"/>
                </a:srgbClr>
              </a:solidFill>
            </a:endParaRPr>
          </a:p>
        </p:txBody>
      </p:sp>
      <p:sp>
        <p:nvSpPr>
          <p:cNvPr id="14" name="Footer Placeholder 14"/>
          <p:cNvSpPr>
            <a:spLocks noGrp="1"/>
          </p:cNvSpPr>
          <p:nvPr>
            <p:ph type="ftr" sz="quarter" idx="17"/>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3726036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Content slide chart, no subsection header">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3"/>
          </p:nvPr>
        </p:nvSpPr>
        <p:spPr>
          <a:xfrm>
            <a:off x="4659313" y="1366838"/>
            <a:ext cx="4119562" cy="4956175"/>
          </a:xfrm>
          <a:prstGeom prst="rect">
            <a:avLst/>
          </a:prstGeom>
        </p:spPr>
        <p:txBody>
          <a:bodyPr/>
          <a:lstStyle>
            <a:lvl1pPr>
              <a:defRPr lang="en-US" sz="2600" dirty="0" smtClean="0">
                <a:solidFill>
                  <a:schemeClr val="tx1"/>
                </a:solidFill>
                <a:latin typeface="+mn-lt"/>
                <a:ea typeface="ＭＳ Ｐゴシック" charset="0"/>
                <a:cs typeface="ＭＳ Ｐゴシック" charset="0"/>
              </a:defRPr>
            </a:lvl1pPr>
            <a:lvl2pPr>
              <a:defRPr lang="en-US" sz="1800" dirty="0" smtClean="0">
                <a:solidFill>
                  <a:schemeClr val="tx1"/>
                </a:solidFill>
                <a:latin typeface="+mn-lt"/>
                <a:ea typeface="ＭＳ Ｐゴシック" charset="0"/>
                <a:cs typeface="ＭＳ Ｐゴシック"/>
              </a:defRPr>
            </a:lvl2pPr>
            <a:lvl3pPr marL="548640" indent="182880" algn="l" rtl="0" eaLnBrk="1" fontAlgn="base" hangingPunct="1">
              <a:lnSpc>
                <a:spcPct val="110000"/>
              </a:lnSpc>
              <a:spcBef>
                <a:spcPts val="600"/>
              </a:spcBef>
              <a:spcAft>
                <a:spcPct val="0"/>
              </a:spcAft>
              <a:buFont typeface="Verdana" pitchFamily="34" charset="0"/>
              <a:buChar char="—"/>
              <a:defRPr lang="en-US" sz="1400" dirty="0" smtClean="0">
                <a:solidFill>
                  <a:schemeClr val="tx1"/>
                </a:solidFill>
                <a:latin typeface="+mn-lt"/>
                <a:ea typeface="ＭＳ Ｐゴシック" charset="0"/>
                <a:cs typeface="ＭＳ Ｐゴシック"/>
              </a:defRPr>
            </a:lvl3pPr>
          </a:lstStyle>
          <a:p>
            <a:pPr lvl="0"/>
            <a:r>
              <a:rPr lang="en-US" dirty="0" smtClean="0"/>
              <a:t>Click to edit Master text styles</a:t>
            </a:r>
          </a:p>
        </p:txBody>
      </p:sp>
      <p:sp>
        <p:nvSpPr>
          <p:cNvPr id="10" name="Title 1"/>
          <p:cNvSpPr>
            <a:spLocks noGrp="1"/>
          </p:cNvSpPr>
          <p:nvPr>
            <p:ph type="title"/>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7" name="Date Placeholder 7"/>
          <p:cNvSpPr>
            <a:spLocks noGrp="1"/>
          </p:cNvSpPr>
          <p:nvPr>
            <p:ph type="dt" sz="half" idx="14"/>
          </p:nvPr>
        </p:nvSpPr>
        <p:spPr/>
        <p:txBody>
          <a:bodyPr/>
          <a:lstStyle>
            <a:lvl1pPr>
              <a:defRPr/>
            </a:lvl1pPr>
          </a:lstStyle>
          <a:p>
            <a:pPr>
              <a:defRPr/>
            </a:pPr>
            <a:fld id="{11D5652F-63D8-4C9D-922A-0641A3CF8FE6}"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8" name="Slide Number Placeholder 11"/>
          <p:cNvSpPr>
            <a:spLocks noGrp="1"/>
          </p:cNvSpPr>
          <p:nvPr>
            <p:ph type="sldNum" sz="quarter" idx="15"/>
          </p:nvPr>
        </p:nvSpPr>
        <p:spPr/>
        <p:txBody>
          <a:bodyPr/>
          <a:lstStyle>
            <a:lvl1pPr>
              <a:defRPr/>
            </a:lvl1pPr>
          </a:lstStyle>
          <a:p>
            <a:pPr>
              <a:defRPr/>
            </a:pPr>
            <a:fld id="{C608A182-3568-4834-972B-321C24B723B4}" type="slidenum">
              <a:rPr lang="en-US">
                <a:solidFill>
                  <a:srgbClr val="FFFFFF">
                    <a:lumMod val="50000"/>
                  </a:srgbClr>
                </a:solidFill>
              </a:rPr>
              <a:pPr>
                <a:defRPr/>
              </a:pPr>
              <a:t>‹#›</a:t>
            </a:fld>
            <a:endParaRPr lang="en-US" dirty="0">
              <a:solidFill>
                <a:srgbClr val="FFFFFF">
                  <a:lumMod val="50000"/>
                </a:srgbClr>
              </a:solidFill>
            </a:endParaRPr>
          </a:p>
        </p:txBody>
      </p:sp>
      <p:sp>
        <p:nvSpPr>
          <p:cNvPr id="11" name="Footer Placeholder 13"/>
          <p:cNvSpPr>
            <a:spLocks noGrp="1"/>
          </p:cNvSpPr>
          <p:nvPr>
            <p:ph type="ftr" sz="quarter" idx="16"/>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117904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7_Content slide chart, no subsection header">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7"/>
          <p:cNvSpPr>
            <a:spLocks noChangeShapeType="1"/>
          </p:cNvSpPr>
          <p:nvPr/>
        </p:nvSpPr>
        <p:spPr bwMode="auto">
          <a:xfrm>
            <a:off x="336550" y="1150938"/>
            <a:ext cx="8451850" cy="0"/>
          </a:xfrm>
          <a:prstGeom prst="line">
            <a:avLst/>
          </a:prstGeom>
          <a:noFill/>
          <a:ln w="12700">
            <a:solidFill>
              <a:srgbClr val="D2D2D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3"/>
          </p:nvPr>
        </p:nvSpPr>
        <p:spPr>
          <a:xfrm>
            <a:off x="4659313" y="1366838"/>
            <a:ext cx="4119562" cy="4956175"/>
          </a:xfrm>
          <a:prstGeom prst="rect">
            <a:avLst/>
          </a:prstGeom>
        </p:spPr>
        <p:txBody>
          <a:bodyPr/>
          <a:lstStyle>
            <a:lvl1pPr marL="0" indent="0" algn="l" rtl="0" eaLnBrk="1" fontAlgn="base" hangingPunct="1">
              <a:lnSpc>
                <a:spcPct val="110000"/>
              </a:lnSpc>
              <a:spcBef>
                <a:spcPct val="60000"/>
              </a:spcBef>
              <a:spcAft>
                <a:spcPct val="0"/>
              </a:spcAft>
              <a:buNone/>
              <a:defRPr lang="en-US" sz="2600" dirty="0" smtClean="0">
                <a:solidFill>
                  <a:schemeClr val="tx1"/>
                </a:solidFill>
                <a:latin typeface="+mn-lt"/>
                <a:ea typeface="ＭＳ Ｐゴシック" charset="0"/>
                <a:cs typeface="ＭＳ Ｐゴシック" charset="0"/>
              </a:defRPr>
            </a:lvl1pPr>
            <a:lvl2pPr>
              <a:defRPr lang="en-US" sz="1800" dirty="0" smtClean="0">
                <a:solidFill>
                  <a:schemeClr val="tx1"/>
                </a:solidFill>
                <a:latin typeface="+mn-lt"/>
                <a:ea typeface="ＭＳ Ｐゴシック" charset="0"/>
                <a:cs typeface="ＭＳ Ｐゴシック"/>
              </a:defRPr>
            </a:lvl2pPr>
            <a:lvl3pPr marL="548640" indent="182880" algn="l" rtl="0" eaLnBrk="1" fontAlgn="base" hangingPunct="1">
              <a:lnSpc>
                <a:spcPct val="110000"/>
              </a:lnSpc>
              <a:spcBef>
                <a:spcPts val="600"/>
              </a:spcBef>
              <a:spcAft>
                <a:spcPct val="0"/>
              </a:spcAft>
              <a:buFont typeface="Verdana" pitchFamily="34" charset="0"/>
              <a:buChar char="—"/>
              <a:defRPr lang="en-US" sz="1400" dirty="0" smtClean="0">
                <a:solidFill>
                  <a:schemeClr val="tx1"/>
                </a:solidFill>
                <a:latin typeface="+mn-lt"/>
                <a:ea typeface="ＭＳ Ｐゴシック" charset="0"/>
                <a:cs typeface="ＭＳ Ｐゴシック"/>
              </a:defRPr>
            </a:lvl3pPr>
          </a:lstStyle>
          <a:p>
            <a:pPr lvl="0"/>
            <a:r>
              <a:rPr lang="en-US" dirty="0" smtClean="0"/>
              <a:t>Click to edit Master text styles</a:t>
            </a:r>
          </a:p>
        </p:txBody>
      </p:sp>
      <p:sp>
        <p:nvSpPr>
          <p:cNvPr id="10" name="Text Placeholder 13"/>
          <p:cNvSpPr>
            <a:spLocks noGrp="1"/>
          </p:cNvSpPr>
          <p:nvPr>
            <p:ph type="body" sz="quarter" idx="14"/>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Click to edit Master text styles</a:t>
            </a:r>
          </a:p>
        </p:txBody>
      </p:sp>
      <p:sp>
        <p:nvSpPr>
          <p:cNvPr id="14" name="Title 1"/>
          <p:cNvSpPr>
            <a:spLocks noGrp="1"/>
          </p:cNvSpPr>
          <p:nvPr>
            <p:ph type="title"/>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a:t>
            </a:r>
            <a:endParaRPr lang="en-US" dirty="0"/>
          </a:p>
        </p:txBody>
      </p:sp>
      <p:sp>
        <p:nvSpPr>
          <p:cNvPr id="8" name="Date Placeholder 11"/>
          <p:cNvSpPr>
            <a:spLocks noGrp="1"/>
          </p:cNvSpPr>
          <p:nvPr>
            <p:ph type="dt" sz="half" idx="15"/>
          </p:nvPr>
        </p:nvSpPr>
        <p:spPr/>
        <p:txBody>
          <a:bodyPr/>
          <a:lstStyle>
            <a:lvl1pPr>
              <a:defRPr/>
            </a:lvl1pPr>
          </a:lstStyle>
          <a:p>
            <a:pPr>
              <a:defRPr/>
            </a:pPr>
            <a:fld id="{94C3EED7-0221-421C-AD5B-17B09355E57E}"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11" name="Slide Number Placeholder 14"/>
          <p:cNvSpPr>
            <a:spLocks noGrp="1"/>
          </p:cNvSpPr>
          <p:nvPr>
            <p:ph type="sldNum" sz="quarter" idx="16"/>
          </p:nvPr>
        </p:nvSpPr>
        <p:spPr/>
        <p:txBody>
          <a:bodyPr/>
          <a:lstStyle>
            <a:lvl1pPr>
              <a:defRPr/>
            </a:lvl1pPr>
          </a:lstStyle>
          <a:p>
            <a:pPr>
              <a:defRPr/>
            </a:pPr>
            <a:fld id="{3D0D288C-41E0-4769-B5F2-FBAE364FA115}" type="slidenum">
              <a:rPr lang="en-US">
                <a:solidFill>
                  <a:srgbClr val="FFFFFF">
                    <a:lumMod val="50000"/>
                  </a:srgbClr>
                </a:solidFill>
              </a:rPr>
              <a:pPr>
                <a:defRPr/>
              </a:pPr>
              <a:t>‹#›</a:t>
            </a:fld>
            <a:endParaRPr lang="en-US" dirty="0">
              <a:solidFill>
                <a:srgbClr val="FFFFFF">
                  <a:lumMod val="50000"/>
                </a:srgbClr>
              </a:solidFill>
            </a:endParaRPr>
          </a:p>
        </p:txBody>
      </p:sp>
      <p:sp>
        <p:nvSpPr>
          <p:cNvPr id="12" name="Footer Placeholder 15"/>
          <p:cNvSpPr>
            <a:spLocks noGrp="1"/>
          </p:cNvSpPr>
          <p:nvPr>
            <p:ph type="ftr" sz="quarter" idx="17"/>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413602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D4FD2293-2952-4E27-84C0-0FAF0307CC11}" type="datetime4">
              <a:rPr lang="en-US">
                <a:solidFill>
                  <a:srgbClr val="FFFFFF">
                    <a:lumMod val="50000"/>
                  </a:srgbClr>
                </a:solidFill>
              </a:rPr>
              <a:pPr>
                <a:defRPr/>
              </a:pPr>
              <a:t>May 8, 2014</a:t>
            </a:fld>
            <a:endParaRPr lang="en-US" dirty="0">
              <a:solidFill>
                <a:srgbClr val="FFFFFF">
                  <a:lumMod val="50000"/>
                </a:srgbClr>
              </a:solidFill>
            </a:endParaRPr>
          </a:p>
        </p:txBody>
      </p:sp>
      <p:sp>
        <p:nvSpPr>
          <p:cNvPr id="4" name="Slide Number Placeholder 4"/>
          <p:cNvSpPr>
            <a:spLocks noGrp="1"/>
          </p:cNvSpPr>
          <p:nvPr>
            <p:ph type="sldNum" sz="quarter" idx="11"/>
          </p:nvPr>
        </p:nvSpPr>
        <p:spPr/>
        <p:txBody>
          <a:bodyPr/>
          <a:lstStyle>
            <a:lvl1pPr>
              <a:defRPr/>
            </a:lvl1pPr>
          </a:lstStyle>
          <a:p>
            <a:pPr>
              <a:defRPr/>
            </a:pPr>
            <a:fld id="{1BD4C74A-E776-40BA-80E7-5A1A1E62A4C9}" type="slidenum">
              <a:rPr lang="en-US">
                <a:solidFill>
                  <a:srgbClr val="FFFFFF">
                    <a:lumMod val="50000"/>
                  </a:srgbClr>
                </a:solidFill>
              </a:rPr>
              <a:pPr>
                <a:defRPr/>
              </a:pPr>
              <a:t>‹#›</a:t>
            </a:fld>
            <a:endParaRPr lang="en-US" dirty="0">
              <a:solidFill>
                <a:srgbClr val="FFFFFF">
                  <a:lumMod val="50000"/>
                </a:srgbClr>
              </a:solidFill>
            </a:endParaRPr>
          </a:p>
        </p:txBody>
      </p:sp>
      <p:sp>
        <p:nvSpPr>
          <p:cNvPr id="5" name="Footer Placeholder 5"/>
          <p:cNvSpPr>
            <a:spLocks noGrp="1"/>
          </p:cNvSpPr>
          <p:nvPr>
            <p:ph type="ftr" sz="quarter" idx="12"/>
          </p:nvPr>
        </p:nvSpPr>
        <p:spPr/>
        <p:txBody>
          <a:bodyPr/>
          <a:lstStyle>
            <a:lvl1pPr>
              <a:defRPr/>
            </a:lvl1pPr>
          </a:lstStyle>
          <a:p>
            <a:pPr>
              <a:defRPr/>
            </a:pPr>
            <a:r>
              <a:rPr lang="en-US"/>
              <a:t>[Enter Presentation Title in the Footer View menu &gt; Header and Footer]</a:t>
            </a:r>
          </a:p>
        </p:txBody>
      </p:sp>
    </p:spTree>
    <p:extLst>
      <p:ext uri="{BB962C8B-B14F-4D97-AF65-F5344CB8AC3E}">
        <p14:creationId xmlns:p14="http://schemas.microsoft.com/office/powerpoint/2010/main" val="32182475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9" name="RB.07.297 NRG Powerpoint I title ta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3999" cy="6855555"/>
          </a:xfrm>
          <a:prstGeom prst="rect">
            <a:avLst/>
          </a:prstGeom>
        </p:spPr>
      </p:pic>
      <p:sp>
        <p:nvSpPr>
          <p:cNvPr id="3" name="Subtitle 2"/>
          <p:cNvSpPr>
            <a:spLocks noGrp="1"/>
          </p:cNvSpPr>
          <p:nvPr>
            <p:ph type="subTitle" idx="1" hasCustomPrompt="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lvl1pPr>
          </a:lstStyle>
          <a:p>
            <a:pPr lvl="0"/>
            <a:r>
              <a:rPr lang="en-US" smtClean="0"/>
              <a:t>Click to edit Master text styles</a:t>
            </a:r>
          </a:p>
        </p:txBody>
      </p:sp>
      <p:sp>
        <p:nvSpPr>
          <p:cNvPr id="18" name="Text Placeholder 17"/>
          <p:cNvSpPr>
            <a:spLocks noGrp="1"/>
          </p:cNvSpPr>
          <p:nvPr>
            <p:ph type="body" sz="quarter" idx="14"/>
          </p:nvPr>
        </p:nvSpPr>
        <p:spPr>
          <a:xfrm>
            <a:off x="248929" y="5120368"/>
            <a:ext cx="7647501" cy="968405"/>
          </a:xfrm>
          <a:prstGeom prst="rect">
            <a:avLst/>
          </a:prstGeom>
        </p:spPr>
        <p:txBody>
          <a:bodyPr/>
          <a:lstStyle>
            <a:lvl1pPr marL="0" indent="0">
              <a:buFontTx/>
              <a:buNone/>
              <a:defRPr sz="2400" baseline="0">
                <a:solidFill>
                  <a:schemeClr val="bg1">
                    <a:lumMod val="50000"/>
                  </a:schemeClr>
                </a:solidFill>
              </a:defRPr>
            </a:lvl1pPr>
          </a:lstStyle>
          <a:p>
            <a:pPr lvl="0"/>
            <a:r>
              <a:rPr lang="en-US" smtClean="0"/>
              <a:t>Click to edit Master text styles</a:t>
            </a:r>
          </a:p>
        </p:txBody>
      </p:sp>
      <p:sp>
        <p:nvSpPr>
          <p:cNvPr id="8" name="Line 17"/>
          <p:cNvSpPr>
            <a:spLocks noChangeShapeType="1"/>
          </p:cNvSpPr>
          <p:nvPr userDrawn="1"/>
        </p:nvSpPr>
        <p:spPr bwMode="auto">
          <a:xfrm>
            <a:off x="336883" y="5126289"/>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Tree>
    <p:extLst>
      <p:ext uri="{BB962C8B-B14F-4D97-AF65-F5344CB8AC3E}">
        <p14:creationId xmlns:p14="http://schemas.microsoft.com/office/powerpoint/2010/main" val="197080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RB.07.297 NRG Powerpoint I title tag gri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3999" cy="6855555"/>
          </a:xfrm>
          <a:prstGeom prst="rect">
            <a:avLst/>
          </a:prstGeom>
        </p:spPr>
      </p:pic>
      <p:sp>
        <p:nvSpPr>
          <p:cNvPr id="10" name="Subtitle 2"/>
          <p:cNvSpPr>
            <a:spLocks noGrp="1"/>
          </p:cNvSpPr>
          <p:nvPr>
            <p:ph type="subTitle" idx="1" hasCustomPrompt="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title style</a:t>
            </a:r>
            <a:endParaRPr lang="en-US" dirty="0"/>
          </a:p>
        </p:txBody>
      </p:sp>
      <p:sp>
        <p:nvSpPr>
          <p:cNvPr id="11"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lvl1pPr>
          </a:lstStyle>
          <a:p>
            <a:pPr lvl="0"/>
            <a:r>
              <a:rPr lang="en-US" smtClean="0"/>
              <a:t>Click to edit Master text styles</a:t>
            </a:r>
          </a:p>
        </p:txBody>
      </p:sp>
      <p:sp>
        <p:nvSpPr>
          <p:cNvPr id="12" name="Text Placeholder 17"/>
          <p:cNvSpPr>
            <a:spLocks noGrp="1"/>
          </p:cNvSpPr>
          <p:nvPr>
            <p:ph type="body" sz="quarter" idx="14"/>
          </p:nvPr>
        </p:nvSpPr>
        <p:spPr>
          <a:xfrm>
            <a:off x="248929" y="5120368"/>
            <a:ext cx="7647501" cy="968405"/>
          </a:xfrm>
          <a:prstGeom prst="rect">
            <a:avLst/>
          </a:prstGeom>
        </p:spPr>
        <p:txBody>
          <a:bodyPr/>
          <a:lstStyle>
            <a:lvl1pPr marL="0" indent="0">
              <a:buFontTx/>
              <a:buNone/>
              <a:defRPr sz="2400" baseline="0">
                <a:solidFill>
                  <a:schemeClr val="bg1">
                    <a:lumMod val="50000"/>
                  </a:schemeClr>
                </a:solidFill>
              </a:defRPr>
            </a:lvl1pPr>
          </a:lstStyle>
          <a:p>
            <a:pPr lvl="0"/>
            <a:r>
              <a:rPr lang="en-US" smtClean="0"/>
              <a:t>Click to edit Master text styles</a:t>
            </a:r>
          </a:p>
        </p:txBody>
      </p:sp>
      <p:sp>
        <p:nvSpPr>
          <p:cNvPr id="13" name="Line 17"/>
          <p:cNvSpPr>
            <a:spLocks noChangeShapeType="1"/>
          </p:cNvSpPr>
          <p:nvPr userDrawn="1"/>
        </p:nvSpPr>
        <p:spPr bwMode="auto">
          <a:xfrm>
            <a:off x="336883" y="5126289"/>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Tree>
    <p:extLst>
      <p:ext uri="{BB962C8B-B14F-4D97-AF65-F5344CB8AC3E}">
        <p14:creationId xmlns:p14="http://schemas.microsoft.com/office/powerpoint/2010/main" val="2450341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2" name="RB.07.297 NRG Powerpoint I title k ta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3999" cy="6855555"/>
          </a:xfrm>
          <a:prstGeom prst="rect">
            <a:avLst/>
          </a:prstGeom>
        </p:spPr>
      </p:pic>
      <p:sp>
        <p:nvSpPr>
          <p:cNvPr id="8" name="Subtitle 2"/>
          <p:cNvSpPr>
            <a:spLocks noGrp="1"/>
          </p:cNvSpPr>
          <p:nvPr>
            <p:ph type="subTitle" idx="1" hasCustomPrompt="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title style</a:t>
            </a:r>
            <a:endParaRPr lang="en-US" dirty="0"/>
          </a:p>
        </p:txBody>
      </p:sp>
      <p:sp>
        <p:nvSpPr>
          <p:cNvPr id="9"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solidFill>
                  <a:schemeClr val="bg1"/>
                </a:solidFill>
              </a:defRPr>
            </a:lvl1pPr>
          </a:lstStyle>
          <a:p>
            <a:pPr lvl="0"/>
            <a:r>
              <a:rPr lang="en-US" smtClean="0"/>
              <a:t>Click to edit Master text styles</a:t>
            </a:r>
          </a:p>
        </p:txBody>
      </p:sp>
      <p:sp>
        <p:nvSpPr>
          <p:cNvPr id="10" name="Text Placeholder 17"/>
          <p:cNvSpPr>
            <a:spLocks noGrp="1"/>
          </p:cNvSpPr>
          <p:nvPr>
            <p:ph type="body" sz="quarter" idx="14"/>
          </p:nvPr>
        </p:nvSpPr>
        <p:spPr>
          <a:xfrm>
            <a:off x="248929" y="5120368"/>
            <a:ext cx="7647501" cy="968405"/>
          </a:xfrm>
          <a:prstGeom prst="rect">
            <a:avLst/>
          </a:prstGeom>
        </p:spPr>
        <p:txBody>
          <a:bodyPr/>
          <a:lstStyle>
            <a:lvl1pPr marL="0" indent="0">
              <a:buFontTx/>
              <a:buNone/>
              <a:defRPr sz="2400" baseline="0">
                <a:solidFill>
                  <a:schemeClr val="bg1">
                    <a:lumMod val="75000"/>
                  </a:schemeClr>
                </a:solidFill>
              </a:defRPr>
            </a:lvl1pPr>
          </a:lstStyle>
          <a:p>
            <a:pPr lvl="0"/>
            <a:r>
              <a:rPr lang="en-US" smtClean="0"/>
              <a:t>Click to edit Master text styles</a:t>
            </a:r>
          </a:p>
        </p:txBody>
      </p:sp>
      <p:sp>
        <p:nvSpPr>
          <p:cNvPr id="11" name="Line 17"/>
          <p:cNvSpPr>
            <a:spLocks noChangeShapeType="1"/>
          </p:cNvSpPr>
          <p:nvPr userDrawn="1"/>
        </p:nvSpPr>
        <p:spPr bwMode="auto">
          <a:xfrm>
            <a:off x="336883" y="5126289"/>
            <a:ext cx="8450981" cy="0"/>
          </a:xfrm>
          <a:prstGeom prst="line">
            <a:avLst/>
          </a:prstGeom>
          <a:noFill/>
          <a:ln w="12700">
            <a:solidFill>
              <a:schemeClr val="bg1"/>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Tree>
    <p:extLst>
      <p:ext uri="{BB962C8B-B14F-4D97-AF65-F5344CB8AC3E}">
        <p14:creationId xmlns:p14="http://schemas.microsoft.com/office/powerpoint/2010/main" val="36161372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1" name="RB.07.297 NRG Powerpoint I title gg ta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3999" cy="6855555"/>
          </a:xfrm>
          <a:prstGeom prst="rect">
            <a:avLst/>
          </a:prstGeom>
        </p:spPr>
      </p:pic>
      <p:sp>
        <p:nvSpPr>
          <p:cNvPr id="9" name="Text Placeholder 17"/>
          <p:cNvSpPr>
            <a:spLocks noGrp="1"/>
          </p:cNvSpPr>
          <p:nvPr>
            <p:ph type="body" sz="quarter" idx="15"/>
          </p:nvPr>
        </p:nvSpPr>
        <p:spPr>
          <a:xfrm>
            <a:off x="248929" y="5120368"/>
            <a:ext cx="7647501" cy="968405"/>
          </a:xfrm>
          <a:prstGeom prst="rect">
            <a:avLst/>
          </a:prstGeom>
        </p:spPr>
        <p:txBody>
          <a:bodyPr/>
          <a:lstStyle>
            <a:lvl1pPr marL="0" indent="0">
              <a:buFontTx/>
              <a:buNone/>
              <a:defRPr sz="2400" baseline="0">
                <a:solidFill>
                  <a:schemeClr val="bg1">
                    <a:lumMod val="50000"/>
                  </a:schemeClr>
                </a:solidFill>
              </a:defRPr>
            </a:lvl1pPr>
          </a:lstStyle>
          <a:p>
            <a:pPr lvl="0"/>
            <a:r>
              <a:rPr lang="en-US" smtClean="0"/>
              <a:t>Click to edit Master text styles</a:t>
            </a:r>
          </a:p>
        </p:txBody>
      </p:sp>
      <p:sp>
        <p:nvSpPr>
          <p:cNvPr id="10" name="Line 17"/>
          <p:cNvSpPr>
            <a:spLocks noChangeShapeType="1"/>
          </p:cNvSpPr>
          <p:nvPr userDrawn="1"/>
        </p:nvSpPr>
        <p:spPr bwMode="auto">
          <a:xfrm>
            <a:off x="336883" y="5126289"/>
            <a:ext cx="8450981" cy="0"/>
          </a:xfrm>
          <a:prstGeom prst="line">
            <a:avLst/>
          </a:prstGeom>
          <a:noFill/>
          <a:ln w="12700">
            <a:solidFill>
              <a:schemeClr val="bg1">
                <a:lumMod val="65000"/>
              </a:schemeClr>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13" name="Text Placeholder 15"/>
          <p:cNvSpPr>
            <a:spLocks noGrp="1"/>
          </p:cNvSpPr>
          <p:nvPr>
            <p:ph type="body" sz="quarter" idx="13"/>
          </p:nvPr>
        </p:nvSpPr>
        <p:spPr>
          <a:xfrm>
            <a:off x="248929" y="2997543"/>
            <a:ext cx="6551612" cy="434975"/>
          </a:xfrm>
          <a:prstGeom prst="rect">
            <a:avLst/>
          </a:prstGeom>
        </p:spPr>
        <p:txBody>
          <a:bodyPr/>
          <a:lstStyle>
            <a:lvl1pPr marL="0" indent="0">
              <a:buFontTx/>
              <a:buNone/>
              <a:defRPr sz="1800"/>
            </a:lvl1pPr>
          </a:lstStyle>
          <a:p>
            <a:pPr lvl="0"/>
            <a:r>
              <a:rPr lang="en-US" smtClean="0"/>
              <a:t>Click to edit Master text styles</a:t>
            </a:r>
          </a:p>
        </p:txBody>
      </p:sp>
      <p:sp>
        <p:nvSpPr>
          <p:cNvPr id="8" name="Subtitle 2"/>
          <p:cNvSpPr>
            <a:spLocks noGrp="1"/>
          </p:cNvSpPr>
          <p:nvPr>
            <p:ph type="subTitle" idx="1" hasCustomPrompt="1"/>
          </p:nvPr>
        </p:nvSpPr>
        <p:spPr>
          <a:xfrm>
            <a:off x="248929" y="3371458"/>
            <a:ext cx="8219975" cy="1029811"/>
          </a:xfrm>
          <a:prstGeom prst="rect">
            <a:avLst/>
          </a:prstGeom>
        </p:spPr>
        <p:txBody>
          <a:bodyPr/>
          <a:lstStyle>
            <a:lvl1pPr marL="0" indent="0" algn="l">
              <a:lnSpc>
                <a:spcPct val="100000"/>
              </a:lnSpc>
              <a:buNone/>
              <a:defRPr sz="5400"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title style</a:t>
            </a:r>
            <a:endParaRPr lang="en-US" dirty="0"/>
          </a:p>
        </p:txBody>
      </p:sp>
    </p:spTree>
    <p:extLst>
      <p:ext uri="{BB962C8B-B14F-4D97-AF65-F5344CB8AC3E}">
        <p14:creationId xmlns:p14="http://schemas.microsoft.com/office/powerpoint/2010/main" val="2368580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slide, no sub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3" name="Line 17"/>
          <p:cNvSpPr>
            <a:spLocks noChangeShapeType="1"/>
          </p:cNvSpPr>
          <p:nvPr/>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2" name="Title 1"/>
          <p:cNvSpPr>
            <a:spLocks noGrp="1"/>
          </p:cNvSpPr>
          <p:nvPr>
            <p:ph type="title" hasCustomPrompt="1"/>
          </p:nvPr>
        </p:nvSpPr>
        <p:spPr>
          <a:xfrm>
            <a:off x="1761424" y="57750"/>
            <a:ext cx="6756411"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7" name="Date Placeholder 6"/>
          <p:cNvSpPr>
            <a:spLocks noGrp="1"/>
          </p:cNvSpPr>
          <p:nvPr>
            <p:ph type="dt" sz="half" idx="10"/>
          </p:nvPr>
        </p:nvSpPr>
        <p:spPr/>
        <p:txBody>
          <a:bodyPr/>
          <a:lstStyle/>
          <a:p>
            <a:fld id="{B4E25001-8523-4BEE-B09D-EAD1B722CF0C}" type="datetime4">
              <a:rPr lang="en-US" smtClean="0">
                <a:solidFill>
                  <a:srgbClr val="FFFFFF">
                    <a:lumMod val="50000"/>
                  </a:srgbClr>
                </a:solidFill>
              </a:rPr>
              <a:pPr/>
              <a:t>May 8, 2014</a:t>
            </a:fld>
            <a:endParaRPr lang="en-US" dirty="0">
              <a:solidFill>
                <a:srgbClr val="FFFFFF">
                  <a:lumMod val="50000"/>
                </a:srgbClr>
              </a:solidFill>
            </a:endParaRPr>
          </a:p>
        </p:txBody>
      </p:sp>
      <p:sp>
        <p:nvSpPr>
          <p:cNvPr id="8" name="Slide Number Placeholder 7"/>
          <p:cNvSpPr>
            <a:spLocks noGrp="1"/>
          </p:cNvSpPr>
          <p:nvPr>
            <p:ph type="sldNum" sz="quarter" idx="11"/>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9" name="Footer Placeholder 8"/>
          <p:cNvSpPr>
            <a:spLocks noGrp="1"/>
          </p:cNvSpPr>
          <p:nvPr>
            <p:ph type="ftr" sz="quarter" idx="12"/>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270400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15" name="Content Placeholder 14"/>
          <p:cNvSpPr>
            <a:spLocks noGrp="1"/>
          </p:cNvSpPr>
          <p:nvPr>
            <p:ph sz="quarter" idx="11" hasCustomPrompt="1"/>
          </p:nvPr>
        </p:nvSpPr>
        <p:spPr>
          <a:xfrm>
            <a:off x="339451" y="1357527"/>
            <a:ext cx="8412163" cy="4918075"/>
          </a:xfrm>
          <a:prstGeom prst="rect">
            <a:avLst/>
          </a:prstGeom>
        </p:spPr>
        <p:txBody>
          <a:bodyPr/>
          <a:lstStyle>
            <a:lvl1pPr algn="l" rtl="0" eaLnBrk="1" fontAlgn="base" hangingPunct="1">
              <a:lnSpc>
                <a:spcPct val="110000"/>
              </a:lnSpc>
              <a:spcAft>
                <a:spcPct val="0"/>
              </a:spcAft>
              <a:buNone/>
              <a:defRPr lang="en-US" sz="26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icon to add content</a:t>
            </a:r>
            <a:endParaRPr lang="en-US" dirty="0" smtClean="0"/>
          </a:p>
        </p:txBody>
      </p:sp>
      <p:sp>
        <p:nvSpPr>
          <p:cNvPr id="9" name="Title 1"/>
          <p:cNvSpPr>
            <a:spLocks noGrp="1"/>
          </p:cNvSpPr>
          <p:nvPr>
            <p:ph type="title" hasCustomPrompt="1"/>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8" name="Date Placeholder 7"/>
          <p:cNvSpPr>
            <a:spLocks noGrp="1"/>
          </p:cNvSpPr>
          <p:nvPr>
            <p:ph type="dt" sz="half" idx="12"/>
          </p:nvPr>
        </p:nvSpPr>
        <p:spPr/>
        <p:txBody>
          <a:bodyPr/>
          <a:lstStyle/>
          <a:p>
            <a:fld id="{7C612520-3417-4D7B-A82B-C24B4A2F2C85}"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0" name="Slide Number Placeholder 9"/>
          <p:cNvSpPr>
            <a:spLocks noGrp="1"/>
          </p:cNvSpPr>
          <p:nvPr>
            <p:ph type="sldNum" sz="quarter" idx="13"/>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2" name="Footer Placeholder 11"/>
          <p:cNvSpPr>
            <a:spLocks noGrp="1"/>
          </p:cNvSpPr>
          <p:nvPr>
            <p:ph type="ftr" sz="quarter" idx="14"/>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27739810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9" name="Content Placeholder 14"/>
          <p:cNvSpPr>
            <a:spLocks noGrp="1"/>
          </p:cNvSpPr>
          <p:nvPr>
            <p:ph sz="quarter" idx="11" hasCustomPrompt="1"/>
          </p:nvPr>
        </p:nvSpPr>
        <p:spPr>
          <a:xfrm>
            <a:off x="339451" y="1357527"/>
            <a:ext cx="8412163" cy="4552385"/>
          </a:xfrm>
          <a:prstGeom prst="rect">
            <a:avLst/>
          </a:prstGeom>
        </p:spPr>
        <p:txBody>
          <a:bodyPr/>
          <a:lstStyle>
            <a:lvl1pPr algn="l" rtl="0" eaLnBrk="1" fontAlgn="base" hangingPunct="1">
              <a:lnSpc>
                <a:spcPct val="110000"/>
              </a:lnSpc>
              <a:spcAft>
                <a:spcPct val="0"/>
              </a:spcAft>
              <a:buFont typeface="Arial" pitchFamily="34" charset="0"/>
              <a:buNone/>
              <a:defRPr lang="en-US" sz="2600" noProof="0" dirty="0" smtClean="0">
                <a:solidFill>
                  <a:schemeClr val="tx1"/>
                </a:solidFill>
                <a:latin typeface="+mn-lt"/>
                <a:ea typeface="ＭＳ Ｐゴシック" charset="0"/>
                <a:cs typeface="ＭＳ Ｐゴシック" charset="0"/>
              </a:defRPr>
            </a:lvl1pPr>
            <a:lvl2pPr marL="365760" marR="0" indent="-182880" algn="l" defTabSz="914400" rtl="0" eaLnBrk="1" fontAlgn="base" latinLnBrk="0" hangingPunct="1">
              <a:lnSpc>
                <a:spcPct val="110000"/>
              </a:lnSpc>
              <a:spcBef>
                <a:spcPts val="600"/>
              </a:spcBef>
              <a:spcAft>
                <a:spcPct val="0"/>
              </a:spcAft>
              <a:buClrTx/>
              <a:buSzTx/>
              <a:buFont typeface="Arial" pitchFamily="34" charset="0"/>
              <a:buChar char="•"/>
              <a:tabLst/>
              <a:defRPr lang="en-US" sz="180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icon to add content</a:t>
            </a:r>
            <a:endParaRPr lang="en-US" dirty="0" smtClean="0"/>
          </a:p>
        </p:txBody>
      </p:sp>
      <p:sp>
        <p:nvSpPr>
          <p:cNvPr id="10" name="Text Placeholder 13"/>
          <p:cNvSpPr>
            <a:spLocks noGrp="1"/>
          </p:cNvSpPr>
          <p:nvPr>
            <p:ph type="body" sz="quarter" idx="14" hasCustomPrompt="1"/>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Place call-out content here (optional)</a:t>
            </a:r>
            <a:endParaRPr lang="en-US" dirty="0"/>
          </a:p>
        </p:txBody>
      </p:sp>
      <p:sp>
        <p:nvSpPr>
          <p:cNvPr id="8" name="Title 1"/>
          <p:cNvSpPr>
            <a:spLocks noGrp="1"/>
          </p:cNvSpPr>
          <p:nvPr>
            <p:ph type="title" hasCustomPrompt="1"/>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12" name="Date Placeholder 11"/>
          <p:cNvSpPr>
            <a:spLocks noGrp="1"/>
          </p:cNvSpPr>
          <p:nvPr>
            <p:ph type="dt" sz="half" idx="15"/>
          </p:nvPr>
        </p:nvSpPr>
        <p:spPr/>
        <p:txBody>
          <a:bodyPr/>
          <a:lstStyle/>
          <a:p>
            <a:fld id="{361835D8-40CB-4947-9C42-239D34A64F8F}"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3" name="Slide Number Placeholder 12"/>
          <p:cNvSpPr>
            <a:spLocks noGrp="1"/>
          </p:cNvSpPr>
          <p:nvPr>
            <p:ph type="sldNum" sz="quarter" idx="16"/>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4" name="Footer Placeholder 13"/>
          <p:cNvSpPr>
            <a:spLocks noGrp="1"/>
          </p:cNvSpPr>
          <p:nvPr>
            <p:ph type="ftr" sz="quarter" idx="17"/>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3600323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9" name="Text Placeholder 8"/>
          <p:cNvSpPr>
            <a:spLocks noGrp="1"/>
          </p:cNvSpPr>
          <p:nvPr>
            <p:ph type="body" sz="quarter" idx="11"/>
          </p:nvPr>
        </p:nvSpPr>
        <p:spPr>
          <a:xfrm>
            <a:off x="317634" y="1376413"/>
            <a:ext cx="8431730" cy="4966635"/>
          </a:xfrm>
          <a:prstGeom prst="rect">
            <a:avLst/>
          </a:prstGeom>
        </p:spPr>
        <p:txBody>
          <a:bodyPr/>
          <a:lstStyle>
            <a:lvl1pPr marL="182880" indent="-182880">
              <a:spcBef>
                <a:spcPts val="600"/>
              </a:spcBef>
              <a:buFont typeface="Arial" pitchFamily="34" charset="0"/>
              <a:buChar char="•"/>
              <a:defRPr sz="2600" baseline="0"/>
            </a:lvl1pPr>
            <a:lvl2pPr marL="457200" indent="-182880">
              <a:spcBef>
                <a:spcPts val="600"/>
              </a:spcBef>
              <a:buFont typeface="Verdana" pitchFamily="34" charset="0"/>
              <a:buChar char="—"/>
              <a:defRPr sz="1800" baseline="0"/>
            </a:lvl2pPr>
            <a:lvl3pPr marL="822960" indent="-182880">
              <a:spcBef>
                <a:spcPts val="600"/>
              </a:spcBef>
              <a:buFont typeface="Courier New" pitchFamily="49" charset="0"/>
              <a:buChar char="o"/>
              <a:defRPr lang="en-US" sz="1400" baseline="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10" name="Title 1"/>
          <p:cNvSpPr>
            <a:spLocks noGrp="1"/>
          </p:cNvSpPr>
          <p:nvPr>
            <p:ph type="title" hasCustomPrompt="1"/>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8" name="Date Placeholder 7"/>
          <p:cNvSpPr>
            <a:spLocks noGrp="1"/>
          </p:cNvSpPr>
          <p:nvPr>
            <p:ph type="dt" sz="half" idx="12"/>
          </p:nvPr>
        </p:nvSpPr>
        <p:spPr/>
        <p:txBody>
          <a:bodyPr/>
          <a:lstStyle/>
          <a:p>
            <a:fld id="{775825E3-594E-44CF-B7FF-4D944C2A64DB}"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2" name="Slide Number Placeholder 11"/>
          <p:cNvSpPr>
            <a:spLocks noGrp="1"/>
          </p:cNvSpPr>
          <p:nvPr>
            <p:ph type="sldNum" sz="quarter" idx="13"/>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3" name="Footer Placeholder 12"/>
          <p:cNvSpPr>
            <a:spLocks noGrp="1"/>
          </p:cNvSpPr>
          <p:nvPr>
            <p:ph type="ftr" sz="quarter" idx="14"/>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8921636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5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9" name="Text Placeholder 8"/>
          <p:cNvSpPr>
            <a:spLocks noGrp="1"/>
          </p:cNvSpPr>
          <p:nvPr>
            <p:ph type="body" sz="quarter" idx="11"/>
          </p:nvPr>
        </p:nvSpPr>
        <p:spPr>
          <a:xfrm>
            <a:off x="317634" y="1376413"/>
            <a:ext cx="8431730"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13" name="Text Placeholder 13"/>
          <p:cNvSpPr>
            <a:spLocks noGrp="1"/>
          </p:cNvSpPr>
          <p:nvPr>
            <p:ph type="body" sz="quarter" idx="14" hasCustomPrompt="1"/>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Place call-out content here (optional)</a:t>
            </a:r>
            <a:endParaRPr lang="en-US" dirty="0"/>
          </a:p>
        </p:txBody>
      </p:sp>
      <p:sp>
        <p:nvSpPr>
          <p:cNvPr id="8" name="Title 1"/>
          <p:cNvSpPr>
            <a:spLocks noGrp="1"/>
          </p:cNvSpPr>
          <p:nvPr>
            <p:ph type="title" hasCustomPrompt="1"/>
          </p:nvPr>
        </p:nvSpPr>
        <p:spPr>
          <a:xfrm>
            <a:off x="1761424" y="57750"/>
            <a:ext cx="722355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10" name="Date Placeholder 9"/>
          <p:cNvSpPr>
            <a:spLocks noGrp="1"/>
          </p:cNvSpPr>
          <p:nvPr>
            <p:ph type="dt" sz="half" idx="15"/>
          </p:nvPr>
        </p:nvSpPr>
        <p:spPr/>
        <p:txBody>
          <a:bodyPr/>
          <a:lstStyle/>
          <a:p>
            <a:fld id="{F6D875B8-018E-438A-8CB9-0C492D7F0B7D}"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2" name="Slide Number Placeholder 11"/>
          <p:cNvSpPr>
            <a:spLocks noGrp="1"/>
          </p:cNvSpPr>
          <p:nvPr>
            <p:ph type="sldNum" sz="quarter" idx="16"/>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4" name="Footer Placeholder 13"/>
          <p:cNvSpPr>
            <a:spLocks noGrp="1"/>
          </p:cNvSpPr>
          <p:nvPr>
            <p:ph type="ftr" sz="quarter" idx="17"/>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243263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8" name="Text Placeholder 8"/>
          <p:cNvSpPr>
            <a:spLocks noGrp="1"/>
          </p:cNvSpPr>
          <p:nvPr>
            <p:ph type="body" sz="quarter" idx="13"/>
          </p:nvPr>
        </p:nvSpPr>
        <p:spPr>
          <a:xfrm>
            <a:off x="4599272" y="1374808"/>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hasCustomPrompt="1"/>
          </p:nvPr>
        </p:nvSpPr>
        <p:spPr>
          <a:xfrm>
            <a:off x="1761424" y="57750"/>
            <a:ext cx="7233489"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12" name="Date Placeholder 11"/>
          <p:cNvSpPr>
            <a:spLocks noGrp="1"/>
          </p:cNvSpPr>
          <p:nvPr>
            <p:ph type="dt" sz="half" idx="14"/>
          </p:nvPr>
        </p:nvSpPr>
        <p:spPr/>
        <p:txBody>
          <a:bodyPr/>
          <a:lstStyle/>
          <a:p>
            <a:fld id="{004C6CB6-6AFF-4814-9B8A-8045BE97E98E}"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3" name="Slide Number Placeholder 12"/>
          <p:cNvSpPr>
            <a:spLocks noGrp="1"/>
          </p:cNvSpPr>
          <p:nvPr>
            <p:ph type="sldNum" sz="quarter" idx="15"/>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4" name="Footer Placeholder 13"/>
          <p:cNvSpPr>
            <a:spLocks noGrp="1"/>
          </p:cNvSpPr>
          <p:nvPr>
            <p:ph type="ftr" sz="quarter" idx="16"/>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2633488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6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8" name="Text Placeholder 8"/>
          <p:cNvSpPr>
            <a:spLocks noGrp="1"/>
          </p:cNvSpPr>
          <p:nvPr>
            <p:ph type="body" sz="quarter" idx="13"/>
          </p:nvPr>
        </p:nvSpPr>
        <p:spPr>
          <a:xfrm>
            <a:off x="4599272" y="1374808"/>
            <a:ext cx="4148488" cy="4966635"/>
          </a:xfrm>
          <a:prstGeom prst="rect">
            <a:avLst/>
          </a:prstGeom>
        </p:spPr>
        <p:txBody>
          <a:bodyPr/>
          <a:lstStyle>
            <a:lvl1pPr marL="0" indent="0">
              <a:buNone/>
              <a:defRPr lang="en-US" sz="2600" dirty="0" smtClean="0">
                <a:solidFill>
                  <a:schemeClr val="tx1"/>
                </a:solidFill>
                <a:latin typeface="+mn-lt"/>
                <a:ea typeface="ＭＳ Ｐゴシック" charset="0"/>
                <a:cs typeface="ＭＳ Ｐゴシック" charset="0"/>
              </a:defRPr>
            </a:lvl1pPr>
            <a:lvl2pPr marL="365760" indent="-182880">
              <a:spcBef>
                <a:spcPts val="600"/>
              </a:spcBef>
              <a:buFont typeface="Arial" pitchFamily="34" charset="0"/>
              <a:buChar char="•"/>
              <a:defRPr lang="en-US" sz="1800" dirty="0" smtClean="0">
                <a:solidFill>
                  <a:schemeClr val="tx1"/>
                </a:solidFill>
                <a:latin typeface="+mn-lt"/>
                <a:ea typeface="ＭＳ Ｐゴシック" charset="0"/>
                <a:cs typeface="ＭＳ Ｐゴシック"/>
              </a:defRPr>
            </a:lvl2pPr>
            <a:lvl3pPr marL="731520" indent="-182880">
              <a:spcBef>
                <a:spcPts val="600"/>
              </a:spcBef>
              <a:buFont typeface="Verdana" pitchFamily="34" charset="0"/>
              <a:buChar char="—"/>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marL="182880" lvl="0" indent="-182880" algn="l" rtl="0" eaLnBrk="1" fontAlgn="base" hangingPunct="1">
              <a:lnSpc>
                <a:spcPct val="110000"/>
              </a:lnSpc>
              <a:spcBef>
                <a:spcPts val="600"/>
              </a:spcBef>
              <a:spcAft>
                <a:spcPct val="0"/>
              </a:spcAft>
              <a:buFont typeface="Arial" pitchFamily="34" charset="0"/>
              <a:buChar char="•"/>
            </a:pPr>
            <a:r>
              <a:rPr lang="en-US" smtClean="0"/>
              <a:t>Click to edit Master text styles</a:t>
            </a:r>
          </a:p>
          <a:p>
            <a:pPr marL="182880" lvl="1" indent="-182880" algn="l" rtl="0" eaLnBrk="1" fontAlgn="base" hangingPunct="1">
              <a:lnSpc>
                <a:spcPct val="110000"/>
              </a:lnSpc>
              <a:spcBef>
                <a:spcPts val="600"/>
              </a:spcBef>
              <a:spcAft>
                <a:spcPct val="0"/>
              </a:spcAft>
              <a:buFont typeface="Arial" pitchFamily="34" charset="0"/>
              <a:buChar char="•"/>
            </a:pPr>
            <a:r>
              <a:rPr lang="en-US" smtClean="0"/>
              <a:t>Second level</a:t>
            </a:r>
          </a:p>
          <a:p>
            <a:pPr marL="182880" lvl="2" indent="-182880" algn="l" rtl="0" eaLnBrk="1" fontAlgn="base" hangingPunct="1">
              <a:lnSpc>
                <a:spcPct val="110000"/>
              </a:lnSpc>
              <a:spcBef>
                <a:spcPts val="600"/>
              </a:spcBef>
              <a:spcAft>
                <a:spcPct val="0"/>
              </a:spcAft>
              <a:buFont typeface="Arial" pitchFamily="34" charset="0"/>
              <a:buChar char="•"/>
            </a:pPr>
            <a:r>
              <a:rPr lang="en-US" smtClean="0"/>
              <a:t>Third level</a:t>
            </a:r>
          </a:p>
          <a:p>
            <a:pPr marL="182880" lvl="3" indent="-182880" algn="l" rtl="0" eaLnBrk="1" fontAlgn="base" hangingPunct="1">
              <a:lnSpc>
                <a:spcPct val="110000"/>
              </a:lnSpc>
              <a:spcBef>
                <a:spcPts val="600"/>
              </a:spcBef>
              <a:spcAft>
                <a:spcPct val="0"/>
              </a:spcAft>
              <a:buFont typeface="Arial" pitchFamily="34" charset="0"/>
              <a:buChar char="•"/>
            </a:pPr>
            <a:r>
              <a:rPr lang="en-US" smtClean="0"/>
              <a:t>Fourth level</a:t>
            </a:r>
          </a:p>
        </p:txBody>
      </p:sp>
      <p:sp>
        <p:nvSpPr>
          <p:cNvPr id="10" name="Text Placeholder 13"/>
          <p:cNvSpPr>
            <a:spLocks noGrp="1"/>
          </p:cNvSpPr>
          <p:nvPr>
            <p:ph type="body" sz="quarter" idx="14" hasCustomPrompt="1"/>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Place call-out content here (optional)</a:t>
            </a:r>
            <a:endParaRPr lang="en-US" dirty="0"/>
          </a:p>
        </p:txBody>
      </p:sp>
      <p:sp>
        <p:nvSpPr>
          <p:cNvPr id="12" name="Title 1"/>
          <p:cNvSpPr>
            <a:spLocks noGrp="1"/>
          </p:cNvSpPr>
          <p:nvPr>
            <p:ph type="title" hasCustomPrompt="1"/>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13" name="Date Placeholder 12"/>
          <p:cNvSpPr>
            <a:spLocks noGrp="1"/>
          </p:cNvSpPr>
          <p:nvPr>
            <p:ph type="dt" sz="half" idx="15"/>
          </p:nvPr>
        </p:nvSpPr>
        <p:spPr/>
        <p:txBody>
          <a:bodyPr/>
          <a:lstStyle/>
          <a:p>
            <a:fld id="{DFC54EC9-65DD-4940-9D4C-525923338634}"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4" name="Slide Number Placeholder 13"/>
          <p:cNvSpPr>
            <a:spLocks noGrp="1"/>
          </p:cNvSpPr>
          <p:nvPr>
            <p:ph type="sldNum" sz="quarter" idx="16"/>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5" name="Footer Placeholder 14"/>
          <p:cNvSpPr>
            <a:spLocks noGrp="1"/>
          </p:cNvSpPr>
          <p:nvPr>
            <p:ph type="ftr" sz="quarter" idx="17"/>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4024844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3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13" name="Content Placeholder 12"/>
          <p:cNvSpPr>
            <a:spLocks noGrp="1"/>
          </p:cNvSpPr>
          <p:nvPr>
            <p:ph sz="quarter" idx="13" hasCustomPrompt="1"/>
          </p:nvPr>
        </p:nvSpPr>
        <p:spPr>
          <a:xfrm>
            <a:off x="4659313" y="1366838"/>
            <a:ext cx="4119562" cy="4956175"/>
          </a:xfrm>
          <a:prstGeom prst="rect">
            <a:avLst/>
          </a:prstGeom>
        </p:spPr>
        <p:txBody>
          <a:bodyPr/>
          <a:lstStyle>
            <a:lvl1pPr>
              <a:defRPr lang="en-US" sz="2600" dirty="0" smtClean="0">
                <a:solidFill>
                  <a:schemeClr val="tx1"/>
                </a:solidFill>
                <a:latin typeface="+mn-lt"/>
                <a:ea typeface="ＭＳ Ｐゴシック" charset="0"/>
                <a:cs typeface="ＭＳ Ｐゴシック" charset="0"/>
              </a:defRPr>
            </a:lvl1pPr>
            <a:lvl2pPr>
              <a:defRPr lang="en-US" sz="1800" dirty="0" smtClean="0">
                <a:solidFill>
                  <a:schemeClr val="tx1"/>
                </a:solidFill>
                <a:latin typeface="+mn-lt"/>
                <a:ea typeface="ＭＳ Ｐゴシック" charset="0"/>
                <a:cs typeface="ＭＳ Ｐゴシック"/>
              </a:defRPr>
            </a:lvl2pPr>
            <a:lvl3pPr marL="548640" indent="182880" algn="l" rtl="0" eaLnBrk="1" fontAlgn="base" hangingPunct="1">
              <a:lnSpc>
                <a:spcPct val="110000"/>
              </a:lnSpc>
              <a:spcBef>
                <a:spcPts val="600"/>
              </a:spcBef>
              <a:spcAft>
                <a:spcPct val="0"/>
              </a:spcAft>
              <a:buFont typeface="Verdana" pitchFamily="34" charset="0"/>
              <a:buChar char="—"/>
              <a:defRPr lang="en-US" sz="1400" dirty="0" smtClean="0">
                <a:solidFill>
                  <a:schemeClr val="tx1"/>
                </a:solidFill>
                <a:latin typeface="+mn-lt"/>
                <a:ea typeface="ＭＳ Ｐゴシック" charset="0"/>
                <a:cs typeface="ＭＳ Ｐゴシック"/>
              </a:defRPr>
            </a:lvl3pPr>
          </a:lstStyle>
          <a:p>
            <a:pPr marL="0" lvl="0" indent="0" algn="l" rtl="0" eaLnBrk="1" fontAlgn="base" hangingPunct="1">
              <a:lnSpc>
                <a:spcPct val="110000"/>
              </a:lnSpc>
              <a:spcBef>
                <a:spcPct val="60000"/>
              </a:spcBef>
              <a:spcAft>
                <a:spcPct val="0"/>
              </a:spcAft>
              <a:buNone/>
            </a:pPr>
            <a:r>
              <a:rPr lang="en-US" dirty="0" smtClean="0"/>
              <a:t>Click icon to add content</a:t>
            </a:r>
          </a:p>
        </p:txBody>
      </p:sp>
      <p:sp>
        <p:nvSpPr>
          <p:cNvPr id="10" name="Title 1"/>
          <p:cNvSpPr>
            <a:spLocks noGrp="1"/>
          </p:cNvSpPr>
          <p:nvPr>
            <p:ph type="title" hasCustomPrompt="1"/>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8" name="Date Placeholder 7"/>
          <p:cNvSpPr>
            <a:spLocks noGrp="1"/>
          </p:cNvSpPr>
          <p:nvPr>
            <p:ph type="dt" sz="half" idx="14"/>
          </p:nvPr>
        </p:nvSpPr>
        <p:spPr/>
        <p:txBody>
          <a:bodyPr/>
          <a:lstStyle/>
          <a:p>
            <a:fld id="{DDC0DE31-B1D6-4263-A037-85585FD68D29}"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2" name="Slide Number Placeholder 11"/>
          <p:cNvSpPr>
            <a:spLocks noGrp="1"/>
          </p:cNvSpPr>
          <p:nvPr>
            <p:ph type="sldNum" sz="quarter" idx="15"/>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4" name="Footer Placeholder 13"/>
          <p:cNvSpPr>
            <a:spLocks noGrp="1"/>
          </p:cNvSpPr>
          <p:nvPr>
            <p:ph type="ftr" sz="quarter" idx="16"/>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9073152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7_Content slide chart, no sub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9" name="Text Placeholder 8"/>
          <p:cNvSpPr>
            <a:spLocks noGrp="1"/>
          </p:cNvSpPr>
          <p:nvPr>
            <p:ph type="body" sz="quarter" idx="11"/>
          </p:nvPr>
        </p:nvSpPr>
        <p:spPr>
          <a:xfrm>
            <a:off x="317634" y="1376413"/>
            <a:ext cx="4148488" cy="4966635"/>
          </a:xfrm>
          <a:prstGeom prst="rect">
            <a:avLst/>
          </a:prstGeom>
        </p:spPr>
        <p:txBody>
          <a:bodyPr/>
          <a:lstStyle>
            <a:lvl1pPr marL="182880" indent="-182880">
              <a:spcBef>
                <a:spcPts val="600"/>
              </a:spcBef>
              <a:buFont typeface="Arial" pitchFamily="34" charset="0"/>
              <a:buChar char="•"/>
              <a:defRPr sz="2600"/>
            </a:lvl1pPr>
            <a:lvl2pPr marL="457200" indent="-182880">
              <a:spcBef>
                <a:spcPts val="600"/>
              </a:spcBef>
              <a:buFont typeface="Verdana" pitchFamily="34" charset="0"/>
              <a:buChar char="—"/>
              <a:defRPr sz="1800"/>
            </a:lvl2pPr>
            <a:lvl3pPr marL="822960" indent="-182880">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280" indent="-182880">
              <a:spcBef>
                <a:spcPts val="6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defTabSz="914400" fontAlgn="base">
              <a:spcBef>
                <a:spcPct val="0"/>
              </a:spcBef>
              <a:spcAft>
                <a:spcPct val="0"/>
              </a:spcAft>
              <a:defRPr/>
            </a:pPr>
            <a:endParaRPr lang="en-US" sz="2000">
              <a:solidFill>
                <a:srgbClr val="231F20"/>
              </a:solidFill>
              <a:ea typeface="ＭＳ Ｐゴシック" charset="0"/>
              <a:cs typeface="Arial" charset="0"/>
            </a:endParaRPr>
          </a:p>
        </p:txBody>
      </p:sp>
      <p:sp>
        <p:nvSpPr>
          <p:cNvPr id="13" name="Content Placeholder 12"/>
          <p:cNvSpPr>
            <a:spLocks noGrp="1"/>
          </p:cNvSpPr>
          <p:nvPr>
            <p:ph sz="quarter" idx="13" hasCustomPrompt="1"/>
          </p:nvPr>
        </p:nvSpPr>
        <p:spPr>
          <a:xfrm>
            <a:off x="4659313" y="1366838"/>
            <a:ext cx="4119562" cy="4956175"/>
          </a:xfrm>
          <a:prstGeom prst="rect">
            <a:avLst/>
          </a:prstGeom>
        </p:spPr>
        <p:txBody>
          <a:bodyPr/>
          <a:lstStyle>
            <a:lvl1pPr marL="0" indent="0" algn="l" rtl="0" eaLnBrk="1" fontAlgn="base" hangingPunct="1">
              <a:lnSpc>
                <a:spcPct val="110000"/>
              </a:lnSpc>
              <a:spcBef>
                <a:spcPct val="60000"/>
              </a:spcBef>
              <a:spcAft>
                <a:spcPct val="0"/>
              </a:spcAft>
              <a:buNone/>
              <a:defRPr lang="en-US" sz="2600" dirty="0" smtClean="0">
                <a:solidFill>
                  <a:schemeClr val="tx1"/>
                </a:solidFill>
                <a:latin typeface="+mn-lt"/>
                <a:ea typeface="ＭＳ Ｐゴシック" charset="0"/>
                <a:cs typeface="ＭＳ Ｐゴシック" charset="0"/>
              </a:defRPr>
            </a:lvl1pPr>
            <a:lvl2pPr>
              <a:defRPr lang="en-US" sz="1800" dirty="0" smtClean="0">
                <a:solidFill>
                  <a:schemeClr val="tx1"/>
                </a:solidFill>
                <a:latin typeface="+mn-lt"/>
                <a:ea typeface="ＭＳ Ｐゴシック" charset="0"/>
                <a:cs typeface="ＭＳ Ｐゴシック"/>
              </a:defRPr>
            </a:lvl2pPr>
            <a:lvl3pPr marL="548640" indent="182880" algn="l" rtl="0" eaLnBrk="1" fontAlgn="base" hangingPunct="1">
              <a:lnSpc>
                <a:spcPct val="110000"/>
              </a:lnSpc>
              <a:spcBef>
                <a:spcPts val="600"/>
              </a:spcBef>
              <a:spcAft>
                <a:spcPct val="0"/>
              </a:spcAft>
              <a:buFont typeface="Verdana" pitchFamily="34" charset="0"/>
              <a:buChar char="—"/>
              <a:defRPr lang="en-US" sz="1400" dirty="0" smtClean="0">
                <a:solidFill>
                  <a:schemeClr val="tx1"/>
                </a:solidFill>
                <a:latin typeface="+mn-lt"/>
                <a:ea typeface="ＭＳ Ｐゴシック" charset="0"/>
                <a:cs typeface="ＭＳ Ｐゴシック"/>
              </a:defRPr>
            </a:lvl3pPr>
          </a:lstStyle>
          <a:p>
            <a:pPr marL="0" lvl="0" indent="0" algn="l" rtl="0" eaLnBrk="1" fontAlgn="base" hangingPunct="1">
              <a:lnSpc>
                <a:spcPct val="110000"/>
              </a:lnSpc>
              <a:spcBef>
                <a:spcPct val="60000"/>
              </a:spcBef>
              <a:spcAft>
                <a:spcPct val="0"/>
              </a:spcAft>
              <a:buNone/>
            </a:pPr>
            <a:r>
              <a:rPr lang="en-US" dirty="0" smtClean="0"/>
              <a:t>Click icon to add content</a:t>
            </a:r>
          </a:p>
        </p:txBody>
      </p:sp>
      <p:sp>
        <p:nvSpPr>
          <p:cNvPr id="10" name="Text Placeholder 13"/>
          <p:cNvSpPr>
            <a:spLocks noGrp="1"/>
          </p:cNvSpPr>
          <p:nvPr>
            <p:ph type="body" sz="quarter" idx="14" hasCustomPrompt="1"/>
          </p:nvPr>
        </p:nvSpPr>
        <p:spPr>
          <a:xfrm>
            <a:off x="327426" y="6082415"/>
            <a:ext cx="8469313" cy="328612"/>
          </a:xfrm>
          <a:prstGeom prst="rect">
            <a:avLst/>
          </a:prstGeom>
          <a:solidFill>
            <a:schemeClr val="accent1"/>
          </a:solidFill>
          <a:ln>
            <a:noFill/>
          </a:ln>
        </p:spPr>
        <p:txBody>
          <a:bodyPr/>
          <a:lstStyle>
            <a:lvl1pPr algn="ctr">
              <a:buNone/>
              <a:defRPr sz="1600">
                <a:solidFill>
                  <a:schemeClr val="bg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smtClean="0"/>
              <a:t>Place call-out content here (optional)</a:t>
            </a:r>
            <a:endParaRPr lang="en-US" dirty="0"/>
          </a:p>
        </p:txBody>
      </p:sp>
      <p:sp>
        <p:nvSpPr>
          <p:cNvPr id="14" name="Title 1"/>
          <p:cNvSpPr>
            <a:spLocks noGrp="1"/>
          </p:cNvSpPr>
          <p:nvPr>
            <p:ph type="title" hasCustomPrompt="1"/>
          </p:nvPr>
        </p:nvSpPr>
        <p:spPr>
          <a:xfrm>
            <a:off x="1761424" y="57750"/>
            <a:ext cx="7026440" cy="1097282"/>
          </a:xfrm>
          <a:prstGeom prst="rect">
            <a:avLst/>
          </a:prstGeom>
        </p:spPr>
        <p:txBody>
          <a:bodyPr anchor="ctr"/>
          <a:lstStyle>
            <a:lvl1pPr>
              <a:lnSpc>
                <a:spcPct val="85000"/>
              </a:lnSpc>
              <a:defRPr sz="3200"/>
            </a:lvl1pPr>
          </a:lstStyle>
          <a:p>
            <a:r>
              <a:rPr lang="en-US" dirty="0" smtClean="0"/>
              <a:t>Click to edit Master title style – two line capable</a:t>
            </a:r>
            <a:endParaRPr lang="en-US" dirty="0"/>
          </a:p>
        </p:txBody>
      </p:sp>
      <p:sp>
        <p:nvSpPr>
          <p:cNvPr id="12" name="Date Placeholder 11"/>
          <p:cNvSpPr>
            <a:spLocks noGrp="1"/>
          </p:cNvSpPr>
          <p:nvPr>
            <p:ph type="dt" sz="half" idx="15"/>
          </p:nvPr>
        </p:nvSpPr>
        <p:spPr/>
        <p:txBody>
          <a:bodyPr/>
          <a:lstStyle/>
          <a:p>
            <a:fld id="{8943F022-3443-479D-8956-DFCB9EDC7825}" type="datetime4">
              <a:rPr lang="en-US" smtClean="0">
                <a:solidFill>
                  <a:srgbClr val="FFFFFF">
                    <a:lumMod val="50000"/>
                  </a:srgbClr>
                </a:solidFill>
              </a:rPr>
              <a:pPr/>
              <a:t>May 8, 2014</a:t>
            </a:fld>
            <a:endParaRPr lang="en-US" dirty="0">
              <a:solidFill>
                <a:srgbClr val="FFFFFF">
                  <a:lumMod val="50000"/>
                </a:srgbClr>
              </a:solidFill>
            </a:endParaRPr>
          </a:p>
        </p:txBody>
      </p:sp>
      <p:sp>
        <p:nvSpPr>
          <p:cNvPr id="15" name="Slide Number Placeholder 14"/>
          <p:cNvSpPr>
            <a:spLocks noGrp="1"/>
          </p:cNvSpPr>
          <p:nvPr>
            <p:ph type="sldNum" sz="quarter" idx="16"/>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16" name="Footer Placeholder 15"/>
          <p:cNvSpPr>
            <a:spLocks noGrp="1"/>
          </p:cNvSpPr>
          <p:nvPr>
            <p:ph type="ftr" sz="quarter" idx="17"/>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3423898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2"/>
            <a:ext cx="9144000" cy="6855555"/>
          </a:xfrm>
          <a:prstGeom prst="rect">
            <a:avLst/>
          </a:prstGeom>
        </p:spPr>
      </p:pic>
      <p:sp>
        <p:nvSpPr>
          <p:cNvPr id="4" name="Date Placeholder 3"/>
          <p:cNvSpPr>
            <a:spLocks noGrp="1"/>
          </p:cNvSpPr>
          <p:nvPr>
            <p:ph type="dt" sz="half" idx="10"/>
          </p:nvPr>
        </p:nvSpPr>
        <p:spPr/>
        <p:txBody>
          <a:bodyPr/>
          <a:lstStyle/>
          <a:p>
            <a:fld id="{C966A8DF-16FA-444C-BBCF-94DCC8F49E5E}" type="datetime4">
              <a:rPr lang="en-US" smtClean="0">
                <a:solidFill>
                  <a:srgbClr val="FFFFFF">
                    <a:lumMod val="50000"/>
                  </a:srgbClr>
                </a:solidFill>
              </a:rPr>
              <a:pPr/>
              <a:t>May 8, 2014</a:t>
            </a:fld>
            <a:endParaRPr lang="en-US" dirty="0">
              <a:solidFill>
                <a:srgbClr val="FFFFFF">
                  <a:lumMod val="50000"/>
                </a:srgbClr>
              </a:solidFill>
            </a:endParaRPr>
          </a:p>
        </p:txBody>
      </p:sp>
      <p:sp>
        <p:nvSpPr>
          <p:cNvPr id="5" name="Slide Number Placeholder 4"/>
          <p:cNvSpPr>
            <a:spLocks noGrp="1"/>
          </p:cNvSpPr>
          <p:nvPr>
            <p:ph type="sldNum" sz="quarter" idx="11"/>
          </p:nvPr>
        </p:nvSpPr>
        <p:spPr/>
        <p:txBody>
          <a:bodyPr/>
          <a:lstStyle/>
          <a:p>
            <a:fld id="{C464BEA4-ECAD-4B23-B682-AF22774D7D0B}" type="slidenum">
              <a:rPr lang="en-US" smtClean="0">
                <a:solidFill>
                  <a:srgbClr val="FFFFFF">
                    <a:lumMod val="50000"/>
                  </a:srgbClr>
                </a:solidFill>
              </a:rPr>
              <a:pPr/>
              <a:t>‹#›</a:t>
            </a:fld>
            <a:endParaRPr lang="en-US" dirty="0">
              <a:solidFill>
                <a:srgbClr val="FFFFFF">
                  <a:lumMod val="50000"/>
                </a:srgbClr>
              </a:solidFill>
            </a:endParaRPr>
          </a:p>
        </p:txBody>
      </p:sp>
      <p:sp>
        <p:nvSpPr>
          <p:cNvPr id="6" name="Footer Placeholder 5"/>
          <p:cNvSpPr>
            <a:spLocks noGrp="1"/>
          </p:cNvSpPr>
          <p:nvPr>
            <p:ph type="ftr" sz="quarter" idx="12"/>
          </p:nvPr>
        </p:nvSpPr>
        <p:spPr/>
        <p:txBody>
          <a:bodyPr/>
          <a:lstStyle/>
          <a:p>
            <a:pPr>
              <a:defRPr/>
            </a:pPr>
            <a:r>
              <a:rPr lang="en-US">
                <a:solidFill>
                  <a:srgbClr val="FFFFFF">
                    <a:lumMod val="50000"/>
                  </a:srgbClr>
                </a:solidFill>
              </a:rPr>
              <a:t>[Enter Presentation Title in the Footer View menu &gt; Header and Footer]</a:t>
            </a:r>
          </a:p>
        </p:txBody>
      </p:sp>
    </p:spTree>
    <p:extLst>
      <p:ext uri="{BB962C8B-B14F-4D97-AF65-F5344CB8AC3E}">
        <p14:creationId xmlns:p14="http://schemas.microsoft.com/office/powerpoint/2010/main" val="4288428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93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397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0708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086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BB234-3215-4BDF-8DA4-D00D6567DC07}" type="datetimeFigureOut">
              <a:rPr lang="en-US" smtClean="0">
                <a:solidFill>
                  <a:prstClr val="black">
                    <a:tint val="75000"/>
                  </a:prstClr>
                </a:solidFill>
              </a:rPr>
              <a:pPr/>
              <a:t>5/8/2014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89338-A7B6-4AE7-BCE7-00FA75137F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2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11.jpeg"/><Relationship Id="rId5" Type="http://schemas.openxmlformats.org/officeDocument/2006/relationships/slideLayout" Target="../slideLayouts/slideLayout110.xml"/><Relationship Id="rId10" Type="http://schemas.openxmlformats.org/officeDocument/2006/relationships/image" Target="../media/image10.png"/><Relationship Id="rId4" Type="http://schemas.openxmlformats.org/officeDocument/2006/relationships/slideLayout" Target="../slideLayouts/slideLayout10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file:///H:\Retail%20Share\share\Brand%20and%20Marketing%20Services\Creative%20Services\Current\BR.1697%20PPT%20Updates\elements\NRG%20ppt%20(r)%20backdrops\Internal%20(r)\RB.07.297%20NRG%20Powerpoint%20I.jpg" TargetMode="External"/><Relationship Id="rId2" Type="http://schemas.openxmlformats.org/officeDocument/2006/relationships/slideLayout" Target="../slideLayouts/slideLayout68.xml"/><Relationship Id="rId16" Type="http://schemas.openxmlformats.org/officeDocument/2006/relationships/image" Target="../media/image4.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8.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file:///H:\Retail%20Share\share\Brand%20and%20Marketing%20Services\Creative%20Services\Current\BR.1697%20PPT%20Updates\elements\NRG%20ppt%20(r)%20backdrops\Internal%20(r)\RB.07.297%20NRG%20Powerpoint%20I.jpg" TargetMode="External"/><Relationship Id="rId2" Type="http://schemas.openxmlformats.org/officeDocument/2006/relationships/slideLayout" Target="../slideLayouts/slideLayout82.xml"/><Relationship Id="rId16" Type="http://schemas.openxmlformats.org/officeDocument/2006/relationships/image" Target="../media/image4.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9.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B2BB234-3215-4BDF-8DA4-D00D6567DC07}" type="datetimeFigureOut">
              <a:rPr lang="en-US" smtClean="0">
                <a:solidFill>
                  <a:prstClr val="black">
                    <a:tint val="75000"/>
                  </a:prstClr>
                </a:solidFill>
              </a:rPr>
              <a:pPr defTabSz="914400"/>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789338-A7B6-4AE7-BCE7-00FA75137FD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65303787"/>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 id="21474936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Oncor_Arcs_PPT_WG1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70450" y="4865688"/>
            <a:ext cx="42735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0"/>
            <a:ext cx="80597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347472" rIns="0" bIns="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82563" y="1408113"/>
            <a:ext cx="8059737"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68363" y="6340475"/>
            <a:ext cx="503237" cy="365125"/>
          </a:xfrm>
          <a:prstGeom prst="rect">
            <a:avLst/>
          </a:prstGeom>
        </p:spPr>
        <p:txBody>
          <a:bodyPr vert="horz" lIns="0" tIns="0" rIns="0" bIns="0" rtlCol="0" anchor="b"/>
          <a:lstStyle>
            <a:lvl1pPr algn="l" fontAlgn="auto">
              <a:spcBef>
                <a:spcPts val="0"/>
              </a:spcBef>
              <a:spcAft>
                <a:spcPts val="0"/>
              </a:spcAft>
              <a:defRPr sz="700">
                <a:solidFill>
                  <a:schemeClr val="accent1"/>
                </a:solidFill>
                <a:latin typeface="Helvetica"/>
                <a:cs typeface="Helvetica"/>
              </a:defRPr>
            </a:lvl1pPr>
          </a:lstStyle>
          <a:p>
            <a:pPr defTabSz="914400">
              <a:defRPr/>
            </a:pPr>
            <a:fld id="{F2584930-59C4-43D8-A1BC-1BCCDF3B9964}" type="datetimeFigureOut">
              <a:rPr lang="en-US">
                <a:solidFill>
                  <a:srgbClr val="007698"/>
                </a:solidFill>
              </a:rPr>
              <a:pPr defTabSz="914400">
                <a:defRPr/>
              </a:pPr>
              <a:t>5/8/2014</a:t>
            </a:fld>
            <a:endParaRPr lang="en-US">
              <a:solidFill>
                <a:srgbClr val="007698"/>
              </a:solidFill>
            </a:endParaRPr>
          </a:p>
        </p:txBody>
      </p:sp>
      <p:sp>
        <p:nvSpPr>
          <p:cNvPr id="5" name="Footer Placeholder 4"/>
          <p:cNvSpPr>
            <a:spLocks noGrp="1"/>
          </p:cNvSpPr>
          <p:nvPr>
            <p:ph type="ftr" sz="quarter" idx="3"/>
          </p:nvPr>
        </p:nvSpPr>
        <p:spPr>
          <a:xfrm>
            <a:off x="1487488" y="6340475"/>
            <a:ext cx="2743200" cy="365125"/>
          </a:xfrm>
          <a:prstGeom prst="rect">
            <a:avLst/>
          </a:prstGeom>
        </p:spPr>
        <p:txBody>
          <a:bodyPr vert="horz" lIns="0" tIns="0" rIns="0" bIns="0" rtlCol="0" anchor="b"/>
          <a:lstStyle>
            <a:lvl1pPr algn="l" fontAlgn="auto">
              <a:spcBef>
                <a:spcPts val="0"/>
              </a:spcBef>
              <a:spcAft>
                <a:spcPts val="0"/>
              </a:spcAft>
              <a:defRPr sz="700">
                <a:solidFill>
                  <a:srgbClr val="717073"/>
                </a:solidFill>
                <a:latin typeface="Helvetica"/>
                <a:cs typeface="Helvetica"/>
              </a:defRPr>
            </a:lvl1pPr>
          </a:lstStyle>
          <a:p>
            <a:pPr defTabSz="914400">
              <a:defRPr/>
            </a:pPr>
            <a:endParaRPr lang="en-US"/>
          </a:p>
        </p:txBody>
      </p:sp>
      <p:sp>
        <p:nvSpPr>
          <p:cNvPr id="6" name="Slide Number Placeholder 5"/>
          <p:cNvSpPr>
            <a:spLocks noGrp="1"/>
          </p:cNvSpPr>
          <p:nvPr>
            <p:ph type="sldNum" sz="quarter" idx="4"/>
          </p:nvPr>
        </p:nvSpPr>
        <p:spPr>
          <a:xfrm>
            <a:off x="347663" y="6340475"/>
            <a:ext cx="365125" cy="365125"/>
          </a:xfrm>
          <a:prstGeom prst="rect">
            <a:avLst/>
          </a:prstGeom>
        </p:spPr>
        <p:txBody>
          <a:bodyPr vert="horz" lIns="0" tIns="0" rIns="0" bIns="0" rtlCol="0" anchor="b"/>
          <a:lstStyle>
            <a:lvl1pPr algn="ctr" fontAlgn="auto">
              <a:spcBef>
                <a:spcPts val="0"/>
              </a:spcBef>
              <a:spcAft>
                <a:spcPts val="0"/>
              </a:spcAft>
              <a:defRPr sz="800" b="1" i="0">
                <a:solidFill>
                  <a:schemeClr val="tx1"/>
                </a:solidFill>
                <a:latin typeface="Helvetica"/>
                <a:cs typeface="Helvetica"/>
              </a:defRPr>
            </a:lvl1pPr>
          </a:lstStyle>
          <a:p>
            <a:pPr defTabSz="914400">
              <a:defRPr/>
            </a:pPr>
            <a:fld id="{DFE53EAE-13C3-455E-B5F7-6B8F768966DF}" type="slidenum">
              <a:rPr lang="en-US">
                <a:solidFill>
                  <a:srgbClr val="860038"/>
                </a:solidFill>
              </a:rPr>
              <a:pPr defTabSz="914400">
                <a:defRPr/>
              </a:pPr>
              <a:t>‹#›</a:t>
            </a:fld>
            <a:endParaRPr lang="en-US">
              <a:solidFill>
                <a:srgbClr val="860038"/>
              </a:solidFill>
            </a:endParaRPr>
          </a:p>
        </p:txBody>
      </p:sp>
      <p:pic>
        <p:nvPicPr>
          <p:cNvPr id="1032" name="Picture 6" descr="Oncor_2color_RGB.jpg"/>
          <p:cNvPicPr>
            <a:picLocks noChangeAspect="1"/>
          </p:cNvPicPr>
          <p:nvPr/>
        </p:nvPicPr>
        <p:blipFill>
          <a:blip r:embed="rId11">
            <a:extLst>
              <a:ext uri="{28A0092B-C50C-407E-A947-70E740481C1C}">
                <a14:useLocalDpi xmlns:a14="http://schemas.microsoft.com/office/drawing/2010/main" val="0"/>
              </a:ext>
            </a:extLst>
          </a:blip>
          <a:srcRect l="37373"/>
          <a:stretch>
            <a:fillRect/>
          </a:stretch>
        </p:blipFill>
        <p:spPr bwMode="auto">
          <a:xfrm>
            <a:off x="8059738" y="6099175"/>
            <a:ext cx="10842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524733"/>
      </p:ext>
    </p:extLst>
  </p:cSld>
  <p:clrMap bg1="lt1" tx1="dk1" bg2="lt2" tx2="dk2" accent1="accent1" accent2="accent2" accent3="accent3" accent4="accent4" accent5="accent5" accent6="accent6" hlink="hlink" folHlink="folHlink"/>
  <p:sldLayoutIdLst>
    <p:sldLayoutId id="2147493602" r:id="rId1"/>
    <p:sldLayoutId id="2147493603" r:id="rId2"/>
    <p:sldLayoutId id="2147493604" r:id="rId3"/>
    <p:sldLayoutId id="2147493605" r:id="rId4"/>
    <p:sldLayoutId id="2147493606" r:id="rId5"/>
    <p:sldLayoutId id="2147493607" r:id="rId6"/>
    <p:sldLayoutId id="2147493608" r:id="rId7"/>
    <p:sldLayoutId id="2147493609" r:id="rId8"/>
  </p:sldLayoutIdLst>
  <p:txStyles>
    <p:titleStyle>
      <a:lvl1pPr algn="l" defTabSz="457200" rtl="0" eaLnBrk="0" fontAlgn="base" hangingPunct="0">
        <a:spcBef>
          <a:spcPct val="0"/>
        </a:spcBef>
        <a:spcAft>
          <a:spcPct val="0"/>
        </a:spcAft>
        <a:defRPr sz="2400" b="1" kern="1200">
          <a:solidFill>
            <a:schemeClr val="tx1"/>
          </a:solidFill>
          <a:latin typeface="Helvetica"/>
          <a:ea typeface="+mj-ea"/>
          <a:cs typeface="Helvetica"/>
        </a:defRPr>
      </a:lvl1pPr>
      <a:lvl2pPr algn="l" defTabSz="457200" rtl="0" eaLnBrk="0" fontAlgn="base" hangingPunct="0">
        <a:spcBef>
          <a:spcPct val="0"/>
        </a:spcBef>
        <a:spcAft>
          <a:spcPct val="0"/>
        </a:spcAft>
        <a:defRPr sz="2400" b="1">
          <a:solidFill>
            <a:schemeClr val="tx1"/>
          </a:solidFill>
          <a:latin typeface="Helvetica" pitchFamily="34" charset="0"/>
          <a:cs typeface="Helvetica" pitchFamily="34" charset="0"/>
        </a:defRPr>
      </a:lvl2pPr>
      <a:lvl3pPr algn="l" defTabSz="457200" rtl="0" eaLnBrk="0" fontAlgn="base" hangingPunct="0">
        <a:spcBef>
          <a:spcPct val="0"/>
        </a:spcBef>
        <a:spcAft>
          <a:spcPct val="0"/>
        </a:spcAft>
        <a:defRPr sz="2400" b="1">
          <a:solidFill>
            <a:schemeClr val="tx1"/>
          </a:solidFill>
          <a:latin typeface="Helvetica" pitchFamily="34" charset="0"/>
          <a:cs typeface="Helvetica" pitchFamily="34" charset="0"/>
        </a:defRPr>
      </a:lvl3pPr>
      <a:lvl4pPr algn="l" defTabSz="457200" rtl="0" eaLnBrk="0" fontAlgn="base" hangingPunct="0">
        <a:spcBef>
          <a:spcPct val="0"/>
        </a:spcBef>
        <a:spcAft>
          <a:spcPct val="0"/>
        </a:spcAft>
        <a:defRPr sz="2400" b="1">
          <a:solidFill>
            <a:schemeClr val="tx1"/>
          </a:solidFill>
          <a:latin typeface="Helvetica" pitchFamily="34" charset="0"/>
          <a:cs typeface="Helvetica" pitchFamily="34" charset="0"/>
        </a:defRPr>
      </a:lvl4pPr>
      <a:lvl5pPr algn="l" defTabSz="457200" rtl="0" eaLnBrk="0" fontAlgn="base" hangingPunct="0">
        <a:spcBef>
          <a:spcPct val="0"/>
        </a:spcBef>
        <a:spcAft>
          <a:spcPct val="0"/>
        </a:spcAft>
        <a:defRPr sz="2400" b="1">
          <a:solidFill>
            <a:schemeClr val="tx1"/>
          </a:solidFill>
          <a:latin typeface="Helvetica" pitchFamily="34" charset="0"/>
          <a:cs typeface="Helvetica" pitchFamily="34" charset="0"/>
        </a:defRPr>
      </a:lvl5pPr>
      <a:lvl6pPr marL="457200" algn="l" defTabSz="457200" rtl="0" fontAlgn="base">
        <a:spcBef>
          <a:spcPct val="0"/>
        </a:spcBef>
        <a:spcAft>
          <a:spcPct val="0"/>
        </a:spcAft>
        <a:defRPr sz="2400" b="1">
          <a:solidFill>
            <a:schemeClr val="tx1"/>
          </a:solidFill>
          <a:latin typeface="Helvetica" pitchFamily="34" charset="0"/>
          <a:cs typeface="Helvetica" pitchFamily="34" charset="0"/>
        </a:defRPr>
      </a:lvl6pPr>
      <a:lvl7pPr marL="914400" algn="l" defTabSz="457200" rtl="0" fontAlgn="base">
        <a:spcBef>
          <a:spcPct val="0"/>
        </a:spcBef>
        <a:spcAft>
          <a:spcPct val="0"/>
        </a:spcAft>
        <a:defRPr sz="2400" b="1">
          <a:solidFill>
            <a:schemeClr val="tx1"/>
          </a:solidFill>
          <a:latin typeface="Helvetica" pitchFamily="34" charset="0"/>
          <a:cs typeface="Helvetica" pitchFamily="34" charset="0"/>
        </a:defRPr>
      </a:lvl7pPr>
      <a:lvl8pPr marL="1371600" algn="l" defTabSz="457200" rtl="0" fontAlgn="base">
        <a:spcBef>
          <a:spcPct val="0"/>
        </a:spcBef>
        <a:spcAft>
          <a:spcPct val="0"/>
        </a:spcAft>
        <a:defRPr sz="2400" b="1">
          <a:solidFill>
            <a:schemeClr val="tx1"/>
          </a:solidFill>
          <a:latin typeface="Helvetica" pitchFamily="34" charset="0"/>
          <a:cs typeface="Helvetica" pitchFamily="34" charset="0"/>
        </a:defRPr>
      </a:lvl8pPr>
      <a:lvl9pPr marL="1828800" algn="l" defTabSz="457200" rtl="0" fontAlgn="base">
        <a:spcBef>
          <a:spcPct val="0"/>
        </a:spcBef>
        <a:spcAft>
          <a:spcPct val="0"/>
        </a:spcAft>
        <a:defRPr sz="2400" b="1">
          <a:solidFill>
            <a:schemeClr val="tx1"/>
          </a:solidFill>
          <a:latin typeface="Helvetica" pitchFamily="34" charset="0"/>
          <a:cs typeface="Helvetica" pitchFamily="34" charset="0"/>
        </a:defRPr>
      </a:lvl9pPr>
    </p:titleStyle>
    <p:bodyStyle>
      <a:lvl1pPr algn="l" defTabSz="457200" rtl="0" eaLnBrk="0" fontAlgn="base" hangingPunct="0">
        <a:spcBef>
          <a:spcPct val="20000"/>
        </a:spcBef>
        <a:spcAft>
          <a:spcPct val="0"/>
        </a:spcAft>
        <a:defRPr sz="2200" b="1" kern="1200">
          <a:solidFill>
            <a:srgbClr val="717073"/>
          </a:solidFill>
          <a:latin typeface="Helvetica"/>
          <a:ea typeface="+mn-ea"/>
          <a:cs typeface="Helvetica"/>
        </a:defRPr>
      </a:lvl1pPr>
      <a:lvl2pPr marL="171450" indent="-171450" algn="l" defTabSz="457200" rtl="0" eaLnBrk="0" fontAlgn="base" hangingPunct="0">
        <a:spcBef>
          <a:spcPct val="20000"/>
        </a:spcBef>
        <a:spcAft>
          <a:spcPct val="0"/>
        </a:spcAft>
        <a:buClr>
          <a:schemeClr val="tx1"/>
        </a:buClr>
        <a:buFont typeface="Arial" charset="0"/>
        <a:buChar char="•"/>
        <a:defRPr sz="2000" kern="1200">
          <a:solidFill>
            <a:srgbClr val="717073"/>
          </a:solidFill>
          <a:latin typeface="Helvetica"/>
          <a:ea typeface="+mn-ea"/>
          <a:cs typeface="Helvetica"/>
        </a:defRPr>
      </a:lvl2pPr>
      <a:lvl3pPr marL="341313" indent="-169863" algn="l" defTabSz="457200" rtl="0" eaLnBrk="0" fontAlgn="base" hangingPunct="0">
        <a:spcBef>
          <a:spcPct val="20000"/>
        </a:spcBef>
        <a:spcAft>
          <a:spcPct val="0"/>
        </a:spcAft>
        <a:buClr>
          <a:schemeClr val="tx2"/>
        </a:buClr>
        <a:buFont typeface="Arial" charset="0"/>
        <a:buChar char="•"/>
        <a:defRPr sz="1900" kern="1200">
          <a:solidFill>
            <a:srgbClr val="717073"/>
          </a:solidFill>
          <a:latin typeface="Helvetica"/>
          <a:ea typeface="+mn-ea"/>
          <a:cs typeface="Helvetica"/>
        </a:defRPr>
      </a:lvl3pPr>
      <a:lvl4pPr marL="512763" indent="-171450" algn="l" defTabSz="457200" rtl="0" eaLnBrk="0" fontAlgn="base" hangingPunct="0">
        <a:spcBef>
          <a:spcPct val="20000"/>
        </a:spcBef>
        <a:spcAft>
          <a:spcPct val="0"/>
        </a:spcAft>
        <a:buFont typeface="Arial" charset="0"/>
        <a:buChar char="•"/>
        <a:defRPr kern="1200">
          <a:solidFill>
            <a:srgbClr val="717073"/>
          </a:solidFill>
          <a:latin typeface="Helvetica"/>
          <a:ea typeface="+mn-ea"/>
          <a:cs typeface="Helvetica"/>
        </a:defRPr>
      </a:lvl4pPr>
      <a:lvl5pPr marL="741363" indent="-228600" algn="l" defTabSz="457200" rtl="0" eaLnBrk="0" fontAlgn="base" hangingPunct="0">
        <a:spcBef>
          <a:spcPct val="20000"/>
        </a:spcBef>
        <a:spcAft>
          <a:spcPct val="0"/>
        </a:spcAft>
        <a:buFont typeface="Arial" charset="0"/>
        <a:buChar char="•"/>
        <a:defRPr sz="1700" kern="1200">
          <a:solidFill>
            <a:srgbClr val="717073"/>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979103"/>
      </p:ext>
    </p:extLst>
  </p:cSld>
  <p:clrMap bg1="lt1" tx1="dk1" bg2="lt2" tx2="dk2" accent1="accent1" accent2="accent2" accent3="accent3" accent4="accent4" accent5="accent5" accent6="accent6" hlink="hlink" folHlink="folHlink"/>
  <p:sldLayoutIdLst>
    <p:sldLayoutId id="2147493611" r:id="rId1"/>
    <p:sldLayoutId id="2147493612" r:id="rId2"/>
    <p:sldLayoutId id="2147493613" r:id="rId3"/>
    <p:sldLayoutId id="2147493614" r:id="rId4"/>
    <p:sldLayoutId id="2147493615" r:id="rId5"/>
    <p:sldLayoutId id="2147493616" r:id="rId6"/>
    <p:sldLayoutId id="2147493617"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5160902"/>
      </p:ext>
    </p:extLst>
  </p:cSld>
  <p:clrMap bg1="lt1" tx1="dk1" bg2="lt2" tx2="dk2" accent1="accent1" accent2="accent2" accent3="accent3" accent4="accent4" accent5="accent5" accent6="accent6" hlink="hlink" folHlink="folHlink"/>
  <p:sldLayoutIdLst>
    <p:sldLayoutId id="2147493619" r:id="rId1"/>
    <p:sldLayoutId id="2147493620" r:id="rId2"/>
    <p:sldLayoutId id="2147493621" r:id="rId3"/>
    <p:sldLayoutId id="2147493622" r:id="rId4"/>
    <p:sldLayoutId id="2147493623" r:id="rId5"/>
    <p:sldLayoutId id="2147493624" r:id="rId6"/>
    <p:sldLayoutId id="2147493625"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97" r:id="rId3"/>
    <p:sldLayoutId id="2147493498" r:id="rId4"/>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a:fld id="{A8126A34-7A7E-49DC-B2F6-1C1B12785595}" type="datetime1">
              <a:rPr lang="en-US" smtClean="0">
                <a:solidFill>
                  <a:srgbClr val="575F6D"/>
                </a:solidFill>
              </a:rPr>
              <a:pPr defTabSz="914400"/>
              <a:t>5/8/2014</a:t>
            </a:fld>
            <a:endParaRPr lang="en-US" dirty="0">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defTabSz="914400"/>
            <a:endParaRPr lang="en-US" dirty="0">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defTabSz="914400"/>
            <a:fld id="{F99309A2-3AE9-4085-9C14-C7B09CDADA54}" type="slidenum">
              <a:rPr lang="en-US" smtClean="0"/>
              <a:pPr defTabSz="914400"/>
              <a:t>‹#›</a:t>
            </a:fld>
            <a:endParaRPr lang="en-US" dirty="0"/>
          </a:p>
        </p:txBody>
      </p:sp>
    </p:spTree>
    <p:extLst>
      <p:ext uri="{BB962C8B-B14F-4D97-AF65-F5344CB8AC3E}">
        <p14:creationId xmlns:p14="http://schemas.microsoft.com/office/powerpoint/2010/main" val="2058413799"/>
      </p:ext>
    </p:extLst>
  </p:cSld>
  <p:clrMap bg1="lt1" tx1="dk1" bg2="lt2" tx2="dk2" accent1="accent1" accent2="accent2" accent3="accent3" accent4="accent4" accent5="accent5" accent6="accent6" hlink="hlink" folHlink="folHlink"/>
  <p:sldLayoutIdLst>
    <p:sldLayoutId id="2147493500" r:id="rId1"/>
    <p:sldLayoutId id="2147493501" r:id="rId2"/>
    <p:sldLayoutId id="2147493502" r:id="rId3"/>
    <p:sldLayoutId id="2147493503" r:id="rId4"/>
    <p:sldLayoutId id="2147493504" r:id="rId5"/>
    <p:sldLayoutId id="2147493505" r:id="rId6"/>
    <p:sldLayoutId id="2147493506" r:id="rId7"/>
    <p:sldLayoutId id="2147493507" r:id="rId8"/>
    <p:sldLayoutId id="2147493508" r:id="rId9"/>
    <p:sldLayoutId id="2147493509" r:id="rId10"/>
    <p:sldLayoutId id="214749351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51E409C1-AF9A-49C0-9E99-29AA1D66C243}" type="datetimeFigureOut">
              <a:rPr lang="en-US">
                <a:solidFill>
                  <a:prstClr val="black">
                    <a:tint val="75000"/>
                  </a:prstClr>
                </a:solidFill>
              </a:rPr>
              <a:pPr defTabSz="914400">
                <a:def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082240F5-DC66-49BE-9DF4-1B0AEF2BBEFD}"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649873632"/>
      </p:ext>
    </p:extLst>
  </p:cSld>
  <p:clrMap bg1="lt1" tx1="dk1" bg2="lt2" tx2="dk2" accent1="accent1" accent2="accent2" accent3="accent3" accent4="accent4" accent5="accent5" accent6="accent6" hlink="hlink" folHlink="folHlink"/>
  <p:sldLayoutIdLst>
    <p:sldLayoutId id="2147493512" r:id="rId1"/>
    <p:sldLayoutId id="2147493513" r:id="rId2"/>
    <p:sldLayoutId id="2147493514" r:id="rId3"/>
    <p:sldLayoutId id="2147493515" r:id="rId4"/>
    <p:sldLayoutId id="2147493516" r:id="rId5"/>
    <p:sldLayoutId id="2147493517" r:id="rId6"/>
    <p:sldLayoutId id="2147493518" r:id="rId7"/>
    <p:sldLayoutId id="2147493519" r:id="rId8"/>
    <p:sldLayoutId id="2147493520" r:id="rId9"/>
    <p:sldLayoutId id="2147493521" r:id="rId10"/>
    <p:sldLayoutId id="21474935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C1ED99CE-4328-41EF-A193-95A5E94A8657}" type="datetimeFigureOut">
              <a:rPr lang="en-US" smtClean="0"/>
              <a:pPr defTabSz="914400"/>
              <a:t>5/8/2014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90437F63-0165-4C52-A283-465E7E20E393}" type="slidenum">
              <a:rPr lang="en-US" smtClean="0"/>
              <a:pPr defTabSz="914400"/>
              <a:t>‹#›</a:t>
            </a:fld>
            <a:endParaRPr lang="en-US" dirty="0"/>
          </a:p>
        </p:txBody>
      </p:sp>
    </p:spTree>
    <p:extLst>
      <p:ext uri="{BB962C8B-B14F-4D97-AF65-F5344CB8AC3E}">
        <p14:creationId xmlns:p14="http://schemas.microsoft.com/office/powerpoint/2010/main" val="1432094883"/>
      </p:ext>
    </p:extLst>
  </p:cSld>
  <p:clrMap bg1="lt1" tx1="dk1" bg2="lt2" tx2="dk2" accent1="accent1" accent2="accent2" accent3="accent3" accent4="accent4" accent5="accent5" accent6="accent6" hlink="hlink" folHlink="folHlink"/>
  <p:sldLayoutIdLst>
    <p:sldLayoutId id="2147493524" r:id="rId1"/>
    <p:sldLayoutId id="2147493525" r:id="rId2"/>
    <p:sldLayoutId id="2147493526" r:id="rId3"/>
    <p:sldLayoutId id="2147493527" r:id="rId4"/>
    <p:sldLayoutId id="2147493528" r:id="rId5"/>
    <p:sldLayoutId id="2147493529" r:id="rId6"/>
    <p:sldLayoutId id="2147493530" r:id="rId7"/>
    <p:sldLayoutId id="2147493531" r:id="rId8"/>
    <p:sldLayoutId id="2147493532" r:id="rId9"/>
    <p:sldLayoutId id="2147493533" r:id="rId10"/>
    <p:sldLayoutId id="214749353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A10C508-CFF8-4CB0-BC70-7243B93D3D9C}" type="datetimeFigureOut">
              <a:rPr lang="en-US" smtClean="0">
                <a:solidFill>
                  <a:prstClr val="black">
                    <a:tint val="75000"/>
                  </a:prstClr>
                </a:solidFill>
              </a:rPr>
              <a:pPr defTabSz="914400"/>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1BA3BC5-EAFE-485E-A22C-EB4F466720A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83749452"/>
      </p:ext>
    </p:extLst>
  </p:cSld>
  <p:clrMap bg1="lt1" tx1="dk1" bg2="lt2" tx2="dk2" accent1="accent1" accent2="accent2" accent3="accent3" accent4="accent4" accent5="accent5" accent6="accent6" hlink="hlink" folHlink="folHlink"/>
  <p:sldLayoutIdLst>
    <p:sldLayoutId id="2147493536" r:id="rId1"/>
    <p:sldLayoutId id="2147493537" r:id="rId2"/>
    <p:sldLayoutId id="2147493538" r:id="rId3"/>
    <p:sldLayoutId id="2147493539" r:id="rId4"/>
    <p:sldLayoutId id="2147493540" r:id="rId5"/>
    <p:sldLayoutId id="2147493541" r:id="rId6"/>
    <p:sldLayoutId id="2147493542" r:id="rId7"/>
    <p:sldLayoutId id="2147493543" r:id="rId8"/>
    <p:sldLayoutId id="2147493544" r:id="rId9"/>
    <p:sldLayoutId id="2147493545" r:id="rId10"/>
    <p:sldLayoutId id="21474935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24B30E09-4BA5-45E0-B72D-51039ADF51BC}" type="datetimeFigureOut">
              <a:rPr lang="en-US">
                <a:solidFill>
                  <a:prstClr val="black">
                    <a:tint val="75000"/>
                  </a:prstClr>
                </a:solidFill>
              </a:rPr>
              <a:pPr defTabSz="914400">
                <a:def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80D26E09-C501-48F1-9C3A-4BE6E9D4E9B0}"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528105033"/>
      </p:ext>
    </p:extLst>
  </p:cSld>
  <p:clrMap bg1="lt1" tx1="dk1" bg2="lt2" tx2="dk2" accent1="accent1" accent2="accent2" accent3="accent3" accent4="accent4" accent5="accent5" accent6="accent6" hlink="hlink" folHlink="folHlink"/>
  <p:sldLayoutIdLst>
    <p:sldLayoutId id="2147493548" r:id="rId1"/>
    <p:sldLayoutId id="2147493549" r:id="rId2"/>
    <p:sldLayoutId id="2147493550" r:id="rId3"/>
    <p:sldLayoutId id="2147493551" r:id="rId4"/>
    <p:sldLayoutId id="2147493552" r:id="rId5"/>
    <p:sldLayoutId id="2147493553" r:id="rId6"/>
    <p:sldLayoutId id="2147493554" r:id="rId7"/>
    <p:sldLayoutId id="2147493555" r:id="rId8"/>
    <p:sldLayoutId id="2147493556" r:id="rId9"/>
    <p:sldLayoutId id="2147493557" r:id="rId10"/>
    <p:sldLayoutId id="21474935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B.07.297 NRG Powerpoint I.jpg" descr="H:\Retail Share\share\Brand and Marketing Services\Creative Services\Current\BR.1697 PPT Updates\elements\NRG ppt (r) backdrops\Internal (r)\RB.07.297 NRG Powerpoint I.jpg"/>
          <p:cNvPicPr>
            <a:picLocks noChangeAspect="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15"/>
          <p:cNvSpPr>
            <a:spLocks noGrp="1" noChangeArrowheads="1"/>
          </p:cNvSpPr>
          <p:nvPr>
            <p:ph type="ftr" sz="quarter" idx="3"/>
          </p:nvPr>
        </p:nvSpPr>
        <p:spPr bwMode="auto">
          <a:xfrm>
            <a:off x="322263" y="6478588"/>
            <a:ext cx="6140450" cy="138112"/>
          </a:xfrm>
          <a:prstGeom prst="rect">
            <a:avLst/>
          </a:prstGeom>
          <a:noFill/>
          <a:ln>
            <a:noFill/>
          </a:ln>
          <a:effectLst/>
          <a:extLst>
            <a:ext uri="{FAA26D3D-D897-4be2-8F04-BA451C77F1D7}"/>
          </a:extLst>
        </p:spPr>
        <p:txBody>
          <a:bodyPr vert="horz" wrap="square" lIns="0" tIns="0" rIns="0" bIns="0" numCol="1" anchor="ctr" anchorCtr="0" compatLnSpc="1">
            <a:prstTxWarp prst="textNoShape">
              <a:avLst/>
            </a:prstTxWarp>
            <a:spAutoFit/>
          </a:bodyPr>
          <a:lstStyle>
            <a:lvl1pPr eaLnBrk="0" hangingPunct="0">
              <a:defRPr sz="900">
                <a:solidFill>
                  <a:srgbClr val="7F7F7F"/>
                </a:solidFill>
                <a:cs typeface="Arial" pitchFamily="34" charset="0"/>
              </a:defRPr>
            </a:lvl1pPr>
          </a:lstStyle>
          <a:p>
            <a:pPr defTabSz="914400" fontAlgn="base">
              <a:spcBef>
                <a:spcPct val="0"/>
              </a:spcBef>
              <a:spcAft>
                <a:spcPct val="0"/>
              </a:spcAft>
              <a:defRPr/>
            </a:pPr>
            <a:r>
              <a:rPr lang="en-US">
                <a:ea typeface="ＭＳ Ｐゴシック" pitchFamily="34" charset="-128"/>
              </a:rPr>
              <a:t>[Enter Presentation Title in the Footer View menu &gt; Header and Footer]</a:t>
            </a:r>
          </a:p>
        </p:txBody>
      </p:sp>
      <p:sp>
        <p:nvSpPr>
          <p:cNvPr id="6" name="Slide Number Placeholder 5"/>
          <p:cNvSpPr>
            <a:spLocks noGrp="1"/>
          </p:cNvSpPr>
          <p:nvPr>
            <p:ph type="sldNum" sz="quarter" idx="4"/>
          </p:nvPr>
        </p:nvSpPr>
        <p:spPr>
          <a:xfrm>
            <a:off x="7962900" y="6481763"/>
            <a:ext cx="676275" cy="114300"/>
          </a:xfrm>
          <a:prstGeom prst="rect">
            <a:avLst/>
          </a:prstGeom>
        </p:spPr>
        <p:txBody>
          <a:bodyPr vert="horz" lIns="91440" tIns="45720" rIns="91440" bIns="45720" rtlCol="0" anchor="ctr"/>
          <a:lstStyle>
            <a:lvl1pPr algn="r">
              <a:defRPr sz="900">
                <a:solidFill>
                  <a:schemeClr val="bg1">
                    <a:lumMod val="50000"/>
                  </a:schemeClr>
                </a:solidFill>
                <a:ea typeface="ＭＳ Ｐゴシック"/>
                <a:cs typeface="ＭＳ Ｐゴシック"/>
              </a:defRPr>
            </a:lvl1pPr>
          </a:lstStyle>
          <a:p>
            <a:pPr defTabSz="914400" fontAlgn="base">
              <a:spcBef>
                <a:spcPct val="0"/>
              </a:spcBef>
              <a:spcAft>
                <a:spcPct val="0"/>
              </a:spcAft>
              <a:defRPr/>
            </a:pPr>
            <a:fld id="{181A6807-30FB-4D04-892C-CC93B8F8B6BE}" type="slidenum">
              <a:rPr lang="en-US">
                <a:solidFill>
                  <a:srgbClr val="FFFFFF">
                    <a:lumMod val="50000"/>
                  </a:srgbClr>
                </a:solidFill>
              </a:rPr>
              <a:pPr defTabSz="914400" fontAlgn="base">
                <a:spcBef>
                  <a:spcPct val="0"/>
                </a:spcBef>
                <a:spcAft>
                  <a:spcPct val="0"/>
                </a:spcAft>
                <a:defRPr/>
              </a:pPr>
              <a:t>‹#›</a:t>
            </a:fld>
            <a:endParaRPr lang="en-US" dirty="0">
              <a:solidFill>
                <a:srgbClr val="FFFFFF">
                  <a:lumMod val="50000"/>
                </a:srgbClr>
              </a:solidFill>
            </a:endParaRPr>
          </a:p>
        </p:txBody>
      </p:sp>
      <p:sp>
        <p:nvSpPr>
          <p:cNvPr id="7" name="Date Placeholder 6"/>
          <p:cNvSpPr>
            <a:spLocks noGrp="1"/>
          </p:cNvSpPr>
          <p:nvPr>
            <p:ph type="dt" sz="half" idx="2"/>
          </p:nvPr>
        </p:nvSpPr>
        <p:spPr>
          <a:xfrm>
            <a:off x="6718300" y="6356350"/>
            <a:ext cx="1157288" cy="365125"/>
          </a:xfrm>
          <a:prstGeom prst="rect">
            <a:avLst/>
          </a:prstGeom>
        </p:spPr>
        <p:txBody>
          <a:bodyPr vert="horz" lIns="91440" tIns="45720" rIns="91440" bIns="45720" rtlCol="0" anchor="ctr"/>
          <a:lstStyle>
            <a:lvl1pPr algn="l">
              <a:defRPr sz="900">
                <a:solidFill>
                  <a:schemeClr val="bg1">
                    <a:lumMod val="50000"/>
                  </a:schemeClr>
                </a:solidFill>
                <a:ea typeface="ＭＳ Ｐゴシック"/>
                <a:cs typeface="ＭＳ Ｐゴシック"/>
              </a:defRPr>
            </a:lvl1pPr>
          </a:lstStyle>
          <a:p>
            <a:pPr defTabSz="914400" fontAlgn="base">
              <a:spcBef>
                <a:spcPct val="0"/>
              </a:spcBef>
              <a:spcAft>
                <a:spcPct val="0"/>
              </a:spcAft>
              <a:defRPr/>
            </a:pPr>
            <a:fld id="{C2068174-AF3D-498A-84EF-2410A7189D26}" type="datetime4">
              <a:rPr lang="en-US">
                <a:solidFill>
                  <a:srgbClr val="FFFFFF">
                    <a:lumMod val="50000"/>
                  </a:srgbClr>
                </a:solidFill>
              </a:rPr>
              <a:pPr defTabSz="914400" fontAlgn="base">
                <a:spcBef>
                  <a:spcPct val="0"/>
                </a:spcBef>
                <a:spcAft>
                  <a:spcPct val="0"/>
                </a:spcAft>
                <a:defRPr/>
              </a:pPr>
              <a:t>May 8, 2014</a:t>
            </a:fld>
            <a:endParaRPr lang="en-US" dirty="0">
              <a:solidFill>
                <a:srgbClr val="FFFFFF">
                  <a:lumMod val="50000"/>
                </a:srgbClr>
              </a:solidFill>
            </a:endParaRPr>
          </a:p>
        </p:txBody>
      </p:sp>
    </p:spTree>
    <p:extLst>
      <p:ext uri="{BB962C8B-B14F-4D97-AF65-F5344CB8AC3E}">
        <p14:creationId xmlns:p14="http://schemas.microsoft.com/office/powerpoint/2010/main" val="3682157565"/>
      </p:ext>
    </p:extLst>
  </p:cSld>
  <p:clrMap bg1="lt1" tx1="dk1" bg2="lt2" tx2="dk2" accent1="accent1" accent2="accent2" accent3="accent3" accent4="accent4" accent5="accent5" accent6="accent6" hlink="hlink" folHlink="folHlink"/>
  <p:sldLayoutIdLst>
    <p:sldLayoutId id="2147493560" r:id="rId1"/>
    <p:sldLayoutId id="2147493561" r:id="rId2"/>
    <p:sldLayoutId id="2147493562" r:id="rId3"/>
    <p:sldLayoutId id="2147493563" r:id="rId4"/>
    <p:sldLayoutId id="2147493564" r:id="rId5"/>
    <p:sldLayoutId id="2147493565" r:id="rId6"/>
    <p:sldLayoutId id="2147493566" r:id="rId7"/>
    <p:sldLayoutId id="2147493567" r:id="rId8"/>
    <p:sldLayoutId id="2147493568" r:id="rId9"/>
    <p:sldLayoutId id="2147493569" r:id="rId10"/>
    <p:sldLayoutId id="2147493570" r:id="rId11"/>
    <p:sldLayoutId id="2147493571" r:id="rId12"/>
    <p:sldLayoutId id="2147493572" r:id="rId13"/>
    <p:sldLayoutId id="2147493573" r:id="rId14"/>
  </p:sldLayoutIdLst>
  <p:hf hdr="0"/>
  <p:txStyles>
    <p:titleStyle>
      <a:lvl1pPr algn="l" rtl="0" eaLnBrk="0" fontAlgn="base" hangingPunct="0">
        <a:spcBef>
          <a:spcPct val="0"/>
        </a:spcBef>
        <a:spcAft>
          <a:spcPct val="0"/>
        </a:spcAft>
        <a:defRPr sz="28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1"/>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2800">
          <a:solidFill>
            <a:schemeClr val="tx1"/>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2800">
          <a:solidFill>
            <a:schemeClr val="tx1"/>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2800">
          <a:solidFill>
            <a:schemeClr val="tx1"/>
          </a:solidFill>
          <a:latin typeface="Verdana" pitchFamily="34"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tx1"/>
          </a:solidFill>
          <a:latin typeface="Verdana" pitchFamily="34" charset="0"/>
        </a:defRPr>
      </a:lvl6pPr>
      <a:lvl7pPr marL="914400" algn="l" rtl="0" eaLnBrk="1" fontAlgn="base" hangingPunct="1">
        <a:spcBef>
          <a:spcPct val="0"/>
        </a:spcBef>
        <a:spcAft>
          <a:spcPct val="0"/>
        </a:spcAft>
        <a:defRPr sz="2800">
          <a:solidFill>
            <a:schemeClr val="tx1"/>
          </a:solidFill>
          <a:latin typeface="Verdana" pitchFamily="34" charset="0"/>
        </a:defRPr>
      </a:lvl7pPr>
      <a:lvl8pPr marL="1371600" algn="l" rtl="0" eaLnBrk="1" fontAlgn="base" hangingPunct="1">
        <a:spcBef>
          <a:spcPct val="0"/>
        </a:spcBef>
        <a:spcAft>
          <a:spcPct val="0"/>
        </a:spcAft>
        <a:defRPr sz="2800">
          <a:solidFill>
            <a:schemeClr val="tx1"/>
          </a:solidFill>
          <a:latin typeface="Verdana" pitchFamily="34" charset="0"/>
        </a:defRPr>
      </a:lvl8pPr>
      <a:lvl9pPr marL="1828800" algn="l" rtl="0" eaLnBrk="1" fontAlgn="base" hangingPunct="1">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613" algn="l" rtl="0" eaLnBrk="0" fontAlgn="base" hangingPunct="0">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225" algn="l" rtl="0" eaLnBrk="0" fontAlgn="base" hangingPunct="0">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88" indent="-166688" algn="l" rtl="0" eaLnBrk="0" fontAlgn="base" hangingPunct="0">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400" indent="-166688" algn="l" rtl="0" eaLnBrk="0" fontAlgn="base" hangingPunct="0">
        <a:lnSpc>
          <a:spcPct val="110000"/>
        </a:lnSpc>
        <a:spcBef>
          <a:spcPct val="15000"/>
        </a:spcBef>
        <a:spcAft>
          <a:spcPct val="0"/>
        </a:spcAft>
        <a:buFont typeface="Arial" charset="0"/>
        <a:buChar char="–"/>
        <a:defRPr sz="1200">
          <a:solidFill>
            <a:schemeClr val="tx1"/>
          </a:solidFill>
          <a:latin typeface="+mn-lt"/>
          <a:ea typeface="ＭＳ Ｐゴシック" charset="0"/>
          <a:cs typeface="ＭＳ Ｐゴシック"/>
        </a:defRPr>
      </a:lvl5pPr>
      <a:lvl6pPr marL="9223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5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7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9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RB.07.297 NRG Powerpoint I.jpg" descr="H:\Retail Share\share\Brand and Marketing Services\Creative Services\Current\BR.1697 PPT Updates\elements\NRG ppt (r) backdrops\Internal (r)\RB.07.297 NRG Powerpoint I.jpg"/>
          <p:cNvPicPr>
            <a:picLocks noChangeAspect="1"/>
          </p:cNvPicPr>
          <p:nvPr/>
        </p:nvPicPr>
        <p:blipFill>
          <a:blip r:embed="rId16" r:link="rId17" cstate="print"/>
          <a:stretch>
            <a:fillRect/>
          </a:stretch>
        </p:blipFill>
        <p:spPr>
          <a:xfrm>
            <a:off x="0" y="1222"/>
            <a:ext cx="9144000" cy="6855555"/>
          </a:xfrm>
          <a:prstGeom prst="rect">
            <a:avLst/>
          </a:prstGeom>
        </p:spPr>
      </p:pic>
      <p:sp>
        <p:nvSpPr>
          <p:cNvPr id="3087" name="Rectangle 15"/>
          <p:cNvSpPr>
            <a:spLocks noGrp="1" noChangeArrowheads="1"/>
          </p:cNvSpPr>
          <p:nvPr>
            <p:ph type="ftr" sz="quarter" idx="3"/>
          </p:nvPr>
        </p:nvSpPr>
        <p:spPr bwMode="auto">
          <a:xfrm>
            <a:off x="321728" y="6478688"/>
            <a:ext cx="6140450" cy="138112"/>
          </a:xfrm>
          <a:prstGeom prst="rect">
            <a:avLst/>
          </a:prstGeom>
          <a:noFill/>
          <a:ln>
            <a:noFill/>
          </a:ln>
          <a:effectLst/>
          <a:extLst>
            <a:ext uri="{FAA26D3D-D897-4be2-8F04-BA451C77F1D7}"/>
          </a:extLst>
        </p:spPr>
        <p:txBody>
          <a:bodyPr vert="horz" wrap="square" lIns="0" tIns="0" rIns="0" bIns="0" numCol="1" anchor="ctr" anchorCtr="0" compatLnSpc="1">
            <a:prstTxWarp prst="textNoShape">
              <a:avLst/>
            </a:prstTxWarp>
            <a:spAutoFit/>
          </a:bodyPr>
          <a:lstStyle>
            <a:lvl1pPr eaLnBrk="0" hangingPunct="0">
              <a:defRPr sz="900" dirty="0" smtClean="0">
                <a:solidFill>
                  <a:schemeClr val="bg1">
                    <a:lumMod val="50000"/>
                  </a:schemeClr>
                </a:solidFill>
                <a:ea typeface="ＭＳ Ｐゴシック" pitchFamily="1" charset="-128"/>
                <a:cs typeface="Arial" pitchFamily="34" charset="0"/>
              </a:defRPr>
            </a:lvl1pPr>
          </a:lstStyle>
          <a:p>
            <a:pPr defTabSz="914400" fontAlgn="base">
              <a:spcBef>
                <a:spcPct val="0"/>
              </a:spcBef>
              <a:spcAft>
                <a:spcPct val="0"/>
              </a:spcAft>
              <a:defRPr/>
            </a:pPr>
            <a:r>
              <a:rPr lang="en-US">
                <a:solidFill>
                  <a:srgbClr val="FFFFFF">
                    <a:lumMod val="50000"/>
                  </a:srgbClr>
                </a:solidFill>
              </a:rPr>
              <a:t>[Enter Presentation Title in the Footer View menu &gt; Header and Footer]</a:t>
            </a:r>
          </a:p>
        </p:txBody>
      </p:sp>
      <p:sp>
        <p:nvSpPr>
          <p:cNvPr id="6" name="Slide Number Placeholder 5"/>
          <p:cNvSpPr>
            <a:spLocks noGrp="1"/>
          </p:cNvSpPr>
          <p:nvPr>
            <p:ph type="sldNum" sz="quarter" idx="4"/>
          </p:nvPr>
        </p:nvSpPr>
        <p:spPr>
          <a:xfrm>
            <a:off x="7963202" y="6481082"/>
            <a:ext cx="675866" cy="115662"/>
          </a:xfrm>
          <a:prstGeom prst="rect">
            <a:avLst/>
          </a:prstGeom>
        </p:spPr>
        <p:txBody>
          <a:bodyPr vert="horz" lIns="91440" tIns="45720" rIns="91440" bIns="45720" rtlCol="0" anchor="ctr"/>
          <a:lstStyle>
            <a:lvl1pPr algn="r">
              <a:defRPr sz="900">
                <a:solidFill>
                  <a:schemeClr val="bg1">
                    <a:lumMod val="50000"/>
                  </a:schemeClr>
                </a:solidFill>
              </a:defRPr>
            </a:lvl1pPr>
          </a:lstStyle>
          <a:p>
            <a:pPr defTabSz="914400" fontAlgn="base">
              <a:spcBef>
                <a:spcPct val="0"/>
              </a:spcBef>
              <a:spcAft>
                <a:spcPct val="0"/>
              </a:spcAft>
            </a:pPr>
            <a:fld id="{C464BEA4-ECAD-4B23-B682-AF22774D7D0B}" type="slidenum">
              <a:rPr lang="en-US" smtClean="0">
                <a:solidFill>
                  <a:srgbClr val="FFFFFF">
                    <a:lumMod val="50000"/>
                  </a:srgbClr>
                </a:solidFill>
                <a:ea typeface="ＭＳ Ｐゴシック"/>
              </a:rPr>
              <a:pPr defTabSz="914400" fontAlgn="base">
                <a:spcBef>
                  <a:spcPct val="0"/>
                </a:spcBef>
                <a:spcAft>
                  <a:spcPct val="0"/>
                </a:spcAft>
              </a:pPr>
              <a:t>‹#›</a:t>
            </a:fld>
            <a:endParaRPr lang="en-US" dirty="0">
              <a:solidFill>
                <a:srgbClr val="FFFFFF">
                  <a:lumMod val="50000"/>
                </a:srgbClr>
              </a:solidFill>
              <a:ea typeface="ＭＳ Ｐゴシック"/>
            </a:endParaRPr>
          </a:p>
        </p:txBody>
      </p:sp>
      <p:sp>
        <p:nvSpPr>
          <p:cNvPr id="7" name="Date Placeholder 6"/>
          <p:cNvSpPr>
            <a:spLocks noGrp="1"/>
          </p:cNvSpPr>
          <p:nvPr>
            <p:ph type="dt" sz="half" idx="2"/>
          </p:nvPr>
        </p:nvSpPr>
        <p:spPr>
          <a:xfrm>
            <a:off x="6718040" y="6356350"/>
            <a:ext cx="1156997" cy="365125"/>
          </a:xfrm>
          <a:prstGeom prst="rect">
            <a:avLst/>
          </a:prstGeom>
        </p:spPr>
        <p:txBody>
          <a:bodyPr vert="horz" lIns="91440" tIns="45720" rIns="91440" bIns="45720" rtlCol="0" anchor="ctr"/>
          <a:lstStyle>
            <a:lvl1pPr algn="l">
              <a:defRPr sz="900">
                <a:solidFill>
                  <a:schemeClr val="bg1">
                    <a:lumMod val="50000"/>
                  </a:schemeClr>
                </a:solidFill>
              </a:defRPr>
            </a:lvl1pPr>
          </a:lstStyle>
          <a:p>
            <a:pPr defTabSz="914400" fontAlgn="base">
              <a:spcBef>
                <a:spcPct val="0"/>
              </a:spcBef>
              <a:spcAft>
                <a:spcPct val="0"/>
              </a:spcAft>
            </a:pPr>
            <a:fld id="{B0210C11-80AA-4597-825E-BB8755F81FD2}" type="datetime4">
              <a:rPr lang="en-US" smtClean="0">
                <a:solidFill>
                  <a:srgbClr val="FFFFFF">
                    <a:lumMod val="50000"/>
                  </a:srgbClr>
                </a:solidFill>
                <a:ea typeface="ＭＳ Ｐゴシック"/>
              </a:rPr>
              <a:pPr defTabSz="914400" fontAlgn="base">
                <a:spcBef>
                  <a:spcPct val="0"/>
                </a:spcBef>
                <a:spcAft>
                  <a:spcPct val="0"/>
                </a:spcAft>
              </a:pPr>
              <a:t>May 8, 2014</a:t>
            </a:fld>
            <a:endParaRPr lang="en-US" dirty="0">
              <a:solidFill>
                <a:srgbClr val="FFFFFF">
                  <a:lumMod val="50000"/>
                </a:srgbClr>
              </a:solidFill>
              <a:ea typeface="ＭＳ Ｐゴシック"/>
            </a:endParaRPr>
          </a:p>
        </p:txBody>
      </p:sp>
    </p:spTree>
    <p:extLst>
      <p:ext uri="{BB962C8B-B14F-4D97-AF65-F5344CB8AC3E}">
        <p14:creationId xmlns:p14="http://schemas.microsoft.com/office/powerpoint/2010/main" val="2744490644"/>
      </p:ext>
    </p:extLst>
  </p:cSld>
  <p:clrMap bg1="lt1" tx1="dk1" bg2="lt2" tx2="dk2" accent1="accent1" accent2="accent2" accent3="accent3" accent4="accent4" accent5="accent5" accent6="accent6" hlink="hlink" folHlink="folHlink"/>
  <p:sldLayoutIdLst>
    <p:sldLayoutId id="2147493575" r:id="rId1"/>
    <p:sldLayoutId id="2147493576" r:id="rId2"/>
    <p:sldLayoutId id="2147493577" r:id="rId3"/>
    <p:sldLayoutId id="2147493578" r:id="rId4"/>
    <p:sldLayoutId id="2147493579" r:id="rId5"/>
    <p:sldLayoutId id="2147493580" r:id="rId6"/>
    <p:sldLayoutId id="2147493581" r:id="rId7"/>
    <p:sldLayoutId id="2147493582" r:id="rId8"/>
    <p:sldLayoutId id="2147493583" r:id="rId9"/>
    <p:sldLayoutId id="2147493584" r:id="rId10"/>
    <p:sldLayoutId id="2147493585" r:id="rId11"/>
    <p:sldLayoutId id="2147493586" r:id="rId12"/>
    <p:sldLayoutId id="2147493587" r:id="rId13"/>
    <p:sldLayoutId id="2147493588" r:id="rId14"/>
  </p:sldLayoutIdLst>
  <p:hf hdr="0"/>
  <p:txStyles>
    <p:titleStyle>
      <a:lvl1pPr algn="l" rtl="0" eaLnBrk="1" fontAlgn="base" hangingPunct="1">
        <a:spcBef>
          <a:spcPct val="0"/>
        </a:spcBef>
        <a:spcAft>
          <a:spcPct val="0"/>
        </a:spcAft>
        <a:defRPr sz="28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2pPr>
      <a:lvl3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3pPr>
      <a:lvl4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4pPr>
      <a:lvl5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tx1"/>
          </a:solidFill>
          <a:latin typeface="Verdana" pitchFamily="34" charset="0"/>
        </a:defRPr>
      </a:lvl6pPr>
      <a:lvl7pPr marL="914400" algn="l" rtl="0" eaLnBrk="1" fontAlgn="base" hangingPunct="1">
        <a:spcBef>
          <a:spcPct val="0"/>
        </a:spcBef>
        <a:spcAft>
          <a:spcPct val="0"/>
        </a:spcAft>
        <a:defRPr sz="2800">
          <a:solidFill>
            <a:schemeClr val="tx1"/>
          </a:solidFill>
          <a:latin typeface="Verdana" pitchFamily="34" charset="0"/>
        </a:defRPr>
      </a:lvl7pPr>
      <a:lvl8pPr marL="1371600" algn="l" rtl="0" eaLnBrk="1" fontAlgn="base" hangingPunct="1">
        <a:spcBef>
          <a:spcPct val="0"/>
        </a:spcBef>
        <a:spcAft>
          <a:spcPct val="0"/>
        </a:spcAft>
        <a:defRPr sz="2800">
          <a:solidFill>
            <a:schemeClr val="tx1"/>
          </a:solidFill>
          <a:latin typeface="Verdana" pitchFamily="34" charset="0"/>
        </a:defRPr>
      </a:lvl8pPr>
      <a:lvl9pPr marL="1828800" algn="l" rtl="0" eaLnBrk="1" fontAlgn="base" hangingPunct="1">
        <a:spcBef>
          <a:spcPct val="0"/>
        </a:spcBef>
        <a:spcAft>
          <a:spcPct val="0"/>
        </a:spcAft>
        <a:defRPr sz="2800">
          <a:solidFill>
            <a:schemeClr val="tx1"/>
          </a:solidFill>
          <a:latin typeface="Verdana" pitchFamily="34" charset="0"/>
        </a:defRPr>
      </a:lvl9pPr>
    </p:titleStyle>
    <p:bodyStyle>
      <a:lvl1pPr marL="342900" indent="-342900" algn="l" rtl="0" eaLnBrk="1" fontAlgn="base" hangingPunct="1">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613" algn="l" rtl="0" eaLnBrk="1" fontAlgn="base" hangingPunct="1">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225" algn="l" rtl="0" eaLnBrk="1" fontAlgn="base" hangingPunct="1">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88" indent="-166688" algn="l" rtl="0" eaLnBrk="1" fontAlgn="base" hangingPunct="1">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400" indent="-166688" algn="l" rtl="0" eaLnBrk="1" fontAlgn="base" hangingPunct="1">
        <a:lnSpc>
          <a:spcPct val="110000"/>
        </a:lnSpc>
        <a:spcBef>
          <a:spcPct val="15000"/>
        </a:spcBef>
        <a:spcAft>
          <a:spcPct val="0"/>
        </a:spcAft>
        <a:buFont typeface="Arial" pitchFamily="34" charset="0"/>
        <a:buChar char="–"/>
        <a:defRPr sz="1200">
          <a:solidFill>
            <a:schemeClr val="tx1"/>
          </a:solidFill>
          <a:latin typeface="+mn-lt"/>
          <a:ea typeface="ＭＳ Ｐゴシック" charset="0"/>
          <a:cs typeface="ＭＳ Ｐゴシック"/>
        </a:defRPr>
      </a:lvl5pPr>
      <a:lvl6pPr marL="9223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5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7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9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89.xml"/><Relationship Id="rId5" Type="http://schemas.openxmlformats.org/officeDocument/2006/relationships/image" Target="../media/image44.wmf"/><Relationship Id="rId4" Type="http://schemas.openxmlformats.org/officeDocument/2006/relationships/image" Target="../media/image4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89.xml"/></Relationships>
</file>

<file path=ppt/slides/_rels/slide1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wmf"/><Relationship Id="rId1" Type="http://schemas.openxmlformats.org/officeDocument/2006/relationships/slideLayout" Target="../slideLayouts/slideLayout89.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1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6.png"/><Relationship Id="rId1" Type="http://schemas.openxmlformats.org/officeDocument/2006/relationships/slideLayout" Target="../slideLayouts/slideLayout89.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wmf"/><Relationship Id="rId1" Type="http://schemas.openxmlformats.org/officeDocument/2006/relationships/slideLayout" Target="../slideLayouts/slideLayout89.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wmf"/><Relationship Id="rId1" Type="http://schemas.openxmlformats.org/officeDocument/2006/relationships/slideLayout" Target="../slideLayouts/slideLayout89.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wmf"/><Relationship Id="rId1" Type="http://schemas.openxmlformats.org/officeDocument/2006/relationships/slideLayout" Target="../slideLayouts/slideLayout89.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8.xml.rels><?xml version="1.0" encoding="UTF-8" standalone="yes"?>
<Relationships xmlns="http://schemas.openxmlformats.org/package/2006/relationships"><Relationship Id="rId8" Type="http://schemas.openxmlformats.org/officeDocument/2006/relationships/hyperlink" Target="mailto:Bryan.Sams@nrgenergy.com" TargetMode="External"/><Relationship Id="rId3" Type="http://schemas.openxmlformats.org/officeDocument/2006/relationships/hyperlink" Target="mailto:abauld@ercot.com" TargetMode="External"/><Relationship Id="rId7" Type="http://schemas.openxmlformats.org/officeDocument/2006/relationships/hyperlink" Target="mailto:Jim.lee@directenergy.com" TargetMode="External"/><Relationship Id="rId12" Type="http://schemas.openxmlformats.org/officeDocument/2006/relationships/hyperlink" Target="mailto:Rob.Bevill@GreenMountain.com" TargetMode="External"/><Relationship Id="rId2" Type="http://schemas.openxmlformats.org/officeDocument/2006/relationships/hyperlink" Target="mailto:Kathy.Scott@CenterPointEnergy.com" TargetMode="External"/><Relationship Id="rId1" Type="http://schemas.openxmlformats.org/officeDocument/2006/relationships/slideLayout" Target="../slideLayouts/slideLayout1.xml"/><Relationship Id="rId6" Type="http://schemas.openxmlformats.org/officeDocument/2006/relationships/hyperlink" Target="mailto:eblakey@justenergy.com" TargetMode="External"/><Relationship Id="rId11" Type="http://schemas.openxmlformats.org/officeDocument/2006/relationships/hyperlink" Target="mailto:Taylor.woodrfuff@oncor.com" TargetMode="External"/><Relationship Id="rId5" Type="http://schemas.openxmlformats.org/officeDocument/2006/relationships/hyperlink" Target="mailto:John.Schatz@txu.com" TargetMode="External"/><Relationship Id="rId10" Type="http://schemas.openxmlformats.org/officeDocument/2006/relationships/hyperlink" Target="mailto:Connie.corona@nrgenergy.com" TargetMode="External"/><Relationship Id="rId4" Type="http://schemas.openxmlformats.org/officeDocument/2006/relationships/hyperlink" Target="mailto:dmichelsen@ercot.com" TargetMode="External"/><Relationship Id="rId9" Type="http://schemas.openxmlformats.org/officeDocument/2006/relationships/hyperlink" Target="mailto:Rebecca.reed@nrgenerg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wmf"/><Relationship Id="rId18" Type="http://schemas.openxmlformats.org/officeDocument/2006/relationships/image" Target="../media/image25.png"/><Relationship Id="rId3" Type="http://schemas.openxmlformats.org/officeDocument/2006/relationships/notesSlide" Target="../notesSlides/notesSlide4.xml"/><Relationship Id="rId7" Type="http://schemas.openxmlformats.org/officeDocument/2006/relationships/image" Target="../media/image17.wmf"/><Relationship Id="rId12" Type="http://schemas.openxmlformats.org/officeDocument/2006/relationships/oleObject" Target="../embeddings/oleObject5.bin"/><Relationship Id="rId17" Type="http://schemas.openxmlformats.org/officeDocument/2006/relationships/image" Target="../media/image24.png"/><Relationship Id="rId2" Type="http://schemas.openxmlformats.org/officeDocument/2006/relationships/slideLayout" Target="../slideLayouts/slideLayout18.xml"/><Relationship Id="rId16" Type="http://schemas.openxmlformats.org/officeDocument/2006/relationships/image" Target="../media/image23.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wmf"/><Relationship Id="rId1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1.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071152"/>
            <a:ext cx="7543800" cy="2616914"/>
            <a:chOff x="787400" y="1852613"/>
            <a:chExt cx="7543800" cy="2616914"/>
          </a:xfrm>
        </p:grpSpPr>
        <p:sp>
          <p:nvSpPr>
            <p:cNvPr id="10" name="TextBox 9"/>
            <p:cNvSpPr txBox="1"/>
            <p:nvPr/>
          </p:nvSpPr>
          <p:spPr>
            <a:xfrm>
              <a:off x="787400" y="2130425"/>
              <a:ext cx="7543800" cy="2339102"/>
            </a:xfrm>
            <a:prstGeom prst="rect">
              <a:avLst/>
            </a:prstGeom>
            <a:noFill/>
          </p:spPr>
          <p:txBody>
            <a:bodyPr wrap="square" rtlCol="0">
              <a:spAutoFit/>
            </a:bodyPr>
            <a:lstStyle/>
            <a:p>
              <a:r>
                <a:rPr lang="en-US" sz="3200" b="1" dirty="0" smtClean="0"/>
                <a:t>Retail Market Overview </a:t>
              </a:r>
            </a:p>
            <a:p>
              <a:r>
                <a:rPr lang="en-US" sz="2000" b="1" dirty="0" smtClean="0"/>
                <a:t>to PUCT and OPUC Staff</a:t>
              </a:r>
              <a:endParaRPr lang="en-US" sz="2000" i="1" dirty="0" smtClean="0"/>
            </a:p>
            <a:p>
              <a:endParaRPr lang="en-US" sz="2000" i="1" dirty="0" smtClean="0"/>
            </a:p>
            <a:p>
              <a:r>
                <a:rPr lang="en-US" sz="2000" i="1" dirty="0" smtClean="0"/>
                <a:t>Retail Market Subcommittee Representatives</a:t>
              </a:r>
            </a:p>
            <a:p>
              <a:r>
                <a:rPr lang="en-US" dirty="0" smtClean="0"/>
                <a:t> </a:t>
              </a:r>
            </a:p>
            <a:p>
              <a:endParaRPr lang="en-US" dirty="0" smtClean="0"/>
            </a:p>
            <a:p>
              <a:r>
                <a:rPr lang="en-US" dirty="0" smtClean="0"/>
                <a:t>May 12, 2014</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dirty="0" smtClean="0"/>
              <a:t>Electric Reliability Council of Texas (ERCOT) </a:t>
            </a:r>
            <a:r>
              <a:rPr lang="en-US" dirty="0"/>
              <a:t>aka “Registration Agent” </a:t>
            </a:r>
          </a:p>
        </p:txBody>
      </p:sp>
      <p:sp>
        <p:nvSpPr>
          <p:cNvPr id="3" name="Content Placeholder 2"/>
          <p:cNvSpPr>
            <a:spLocks noGrp="1"/>
          </p:cNvSpPr>
          <p:nvPr>
            <p:ph sz="quarter" idx="1"/>
          </p:nvPr>
        </p:nvSpPr>
        <p:spPr>
          <a:xfrm>
            <a:off x="457200" y="1600200"/>
            <a:ext cx="7772400" cy="4873752"/>
          </a:xfrm>
        </p:spPr>
        <p:txBody>
          <a:bodyPr/>
          <a:lstStyle/>
          <a:p>
            <a:r>
              <a:rPr lang="en-US" b="1" dirty="0" smtClean="0"/>
              <a:t>Responsibilities</a:t>
            </a:r>
            <a:r>
              <a:rPr lang="en-US" dirty="0" smtClean="0"/>
              <a:t>:</a:t>
            </a:r>
          </a:p>
          <a:p>
            <a:pPr lvl="1"/>
            <a:r>
              <a:rPr lang="en-US" dirty="0" smtClean="0"/>
              <a:t>Reliability is the Primary focus by: </a:t>
            </a:r>
          </a:p>
          <a:p>
            <a:pPr lvl="2"/>
            <a:r>
              <a:rPr lang="en-US" dirty="0" smtClean="0"/>
              <a:t>Matching generation with demand and</a:t>
            </a:r>
          </a:p>
          <a:p>
            <a:pPr lvl="2"/>
            <a:r>
              <a:rPr lang="en-US" dirty="0" smtClean="0"/>
              <a:t>Operating transmission system within established limits</a:t>
            </a:r>
          </a:p>
          <a:p>
            <a:pPr lvl="1"/>
            <a:r>
              <a:rPr lang="en-US" dirty="0" smtClean="0"/>
              <a:t>Capacity and Energy by: </a:t>
            </a:r>
          </a:p>
          <a:p>
            <a:pPr lvl="2"/>
            <a:r>
              <a:rPr lang="en-US" dirty="0" smtClean="0"/>
              <a:t>Dispatching Energy to follow System Demands, </a:t>
            </a:r>
          </a:p>
          <a:p>
            <a:pPr lvl="2"/>
            <a:r>
              <a:rPr lang="en-US" dirty="0" smtClean="0"/>
              <a:t>Ensuring sufficient Capacity is on-line to meet forecast demands.   </a:t>
            </a:r>
          </a:p>
          <a:p>
            <a:pPr lvl="1"/>
            <a:r>
              <a:rPr lang="en-US" dirty="0" smtClean="0"/>
              <a:t>Congestion Management by:</a:t>
            </a:r>
          </a:p>
          <a:p>
            <a:pPr lvl="2"/>
            <a:r>
              <a:rPr lang="en-US" dirty="0" smtClean="0"/>
              <a:t>Keeping Transmission System operating within limits. </a:t>
            </a:r>
          </a:p>
          <a:p>
            <a:pPr lvl="1"/>
            <a:r>
              <a:rPr lang="en-US" dirty="0" smtClean="0"/>
              <a:t>Network Modeling by:</a:t>
            </a:r>
          </a:p>
          <a:p>
            <a:pPr lvl="2"/>
            <a:r>
              <a:rPr lang="en-US" dirty="0" smtClean="0"/>
              <a:t>Predicting how various actions may affect system grid. </a:t>
            </a:r>
          </a:p>
          <a:p>
            <a:pPr lvl="1"/>
            <a:endParaRPr lang="en-US" dirty="0" smtClean="0"/>
          </a:p>
        </p:txBody>
      </p:sp>
      <p:sp>
        <p:nvSpPr>
          <p:cNvPr id="4" name="Slide Number Placeholder 3"/>
          <p:cNvSpPr>
            <a:spLocks noGrp="1"/>
          </p:cNvSpPr>
          <p:nvPr>
            <p:ph type="sldNum" sz="quarter" idx="15"/>
          </p:nvPr>
        </p:nvSpPr>
        <p:spPr/>
        <p:txBody>
          <a:bodyPr/>
          <a:lstStyle/>
          <a:p>
            <a:fld id="{F99309A2-3AE9-4085-9C14-C7B09CDADA54}" type="slidenum">
              <a:rPr lang="en-US" smtClean="0"/>
              <a:pPr/>
              <a:t>10</a:t>
            </a:fld>
            <a:endParaRPr lang="en-US" dirty="0"/>
          </a:p>
        </p:txBody>
      </p:sp>
    </p:spTree>
    <p:extLst>
      <p:ext uri="{BB962C8B-B14F-4D97-AF65-F5344CB8AC3E}">
        <p14:creationId xmlns:p14="http://schemas.microsoft.com/office/powerpoint/2010/main" val="24960816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41301" y="1376413"/>
            <a:ext cx="8621346" cy="4966635"/>
          </a:xfrm>
        </p:spPr>
        <p:txBody>
          <a:bodyPr/>
          <a:lstStyle/>
          <a:p>
            <a:pPr lvl="0"/>
            <a:r>
              <a:rPr lang="en-US" dirty="0" smtClean="0">
                <a:solidFill>
                  <a:srgbClr val="00B0F0"/>
                </a:solidFill>
              </a:rPr>
              <a:t>Prepaid service customers waive certain customer protections including several disconnections provisions:</a:t>
            </a:r>
          </a:p>
          <a:p>
            <a:pPr lvl="1"/>
            <a:r>
              <a:rPr lang="en-US" sz="1600" dirty="0" smtClean="0"/>
              <a:t>Standard billing requirements;</a:t>
            </a:r>
          </a:p>
          <a:p>
            <a:pPr lvl="1"/>
            <a:r>
              <a:rPr lang="en-US" sz="1600" dirty="0" smtClean="0"/>
              <a:t>Standards notice requirements; and</a:t>
            </a:r>
          </a:p>
          <a:p>
            <a:pPr lvl="1"/>
            <a:r>
              <a:rPr lang="en-US" sz="1600" dirty="0" smtClean="0"/>
              <a:t>Standard notice timelines</a:t>
            </a:r>
          </a:p>
          <a:p>
            <a:pPr lvl="1"/>
            <a:endParaRPr lang="en-US" sz="1600" dirty="0" smtClean="0"/>
          </a:p>
          <a:p>
            <a:pPr lvl="1"/>
            <a:endParaRPr lang="en-US" sz="1600" dirty="0" smtClean="0"/>
          </a:p>
          <a:p>
            <a:pPr marL="274320" lvl="1" indent="0">
              <a:buNone/>
            </a:pPr>
            <a:endParaRPr lang="en-US" sz="1600" dirty="0" smtClean="0"/>
          </a:p>
          <a:p>
            <a:pPr marL="274320" lvl="1" indent="0">
              <a:buNone/>
            </a:pPr>
            <a:r>
              <a:rPr lang="en-US" sz="1600" dirty="0" smtClean="0">
                <a:solidFill>
                  <a:srgbClr val="00B0F0"/>
                </a:solidFill>
              </a:rPr>
              <a:t>*Prepaid service is not available to critical care and chronic condition customers or customer who are not served by AMS</a:t>
            </a:r>
          </a:p>
          <a:p>
            <a:pPr lvl="1"/>
            <a:endParaRPr lang="en-US"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Prepaid Service </a:t>
            </a:r>
            <a:endParaRPr lang="en-US" dirty="0"/>
          </a:p>
        </p:txBody>
      </p:sp>
      <p:sp>
        <p:nvSpPr>
          <p:cNvPr id="3" name="Footer Placeholder 2"/>
          <p:cNvSpPr>
            <a:spLocks noGrp="1"/>
          </p:cNvSpPr>
          <p:nvPr>
            <p:ph type="ftr" sz="quarter" idx="17"/>
          </p:nvPr>
        </p:nvSpPr>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100</a:t>
            </a:fld>
            <a:endParaRPr lang="en-US" dirty="0">
              <a:solidFill>
                <a:srgbClr val="FFFFFF">
                  <a:lumMod val="50000"/>
                </a:srgbClr>
              </a:solidFill>
            </a:endParaRPr>
          </a:p>
        </p:txBody>
      </p:sp>
    </p:spTree>
    <p:extLst>
      <p:ext uri="{BB962C8B-B14F-4D97-AF65-F5344CB8AC3E}">
        <p14:creationId xmlns:p14="http://schemas.microsoft.com/office/powerpoint/2010/main" val="12591741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9"/>
          <p:cNvSpPr>
            <a:spLocks noGrp="1"/>
          </p:cNvSpPr>
          <p:nvPr>
            <p:ph type="title"/>
          </p:nvPr>
        </p:nvSpPr>
        <p:spPr>
          <a:xfrm>
            <a:off x="1761424" y="57750"/>
            <a:ext cx="7083638" cy="1097282"/>
          </a:xfrm>
        </p:spPr>
        <p:txBody>
          <a:bodyPr/>
          <a:lstStyle/>
          <a:p>
            <a:r>
              <a:rPr lang="en-US" dirty="0"/>
              <a:t>Prepaid DNP Timeline (AMS only)</a:t>
            </a:r>
            <a:endParaRPr lang="en-US" dirty="0" smtClean="0"/>
          </a:p>
        </p:txBody>
      </p:sp>
      <p:sp>
        <p:nvSpPr>
          <p:cNvPr id="82947" name="Rectangle 15"/>
          <p:cNvSpPr>
            <a:spLocks noGrp="1" noChangeArrowheads="1"/>
          </p:cNvSpPr>
          <p:nvPr>
            <p:ph type="ftr" sz="quarter" idx="12"/>
          </p:nvPr>
        </p:nvSpPr>
        <p:spPr/>
        <p:txBody>
          <a:bodyPr/>
          <a:lstStyle/>
          <a:p>
            <a:r>
              <a:rPr lang="en-US">
                <a:solidFill>
                  <a:srgbClr val="FFFFFF">
                    <a:lumMod val="50000"/>
                  </a:srgbClr>
                </a:solidFill>
              </a:rPr>
              <a:t>Disconnect for Non-Pay Staff Presentation</a:t>
            </a:r>
          </a:p>
        </p:txBody>
      </p:sp>
      <p:sp>
        <p:nvSpPr>
          <p:cNvPr id="82950" name="AutoShape 44"/>
          <p:cNvSpPr>
            <a:spLocks noChangeArrowheads="1"/>
          </p:cNvSpPr>
          <p:nvPr/>
        </p:nvSpPr>
        <p:spPr bwMode="auto">
          <a:xfrm>
            <a:off x="1143000" y="1549408"/>
            <a:ext cx="7440613" cy="417513"/>
          </a:xfrm>
          <a:prstGeom prst="homePlate">
            <a:avLst>
              <a:gd name="adj" fmla="val 51154"/>
            </a:avLst>
          </a:prstGeom>
          <a:solidFill>
            <a:srgbClr val="1E9CD4"/>
          </a:solidFill>
          <a:ln w="9525">
            <a:noFill/>
            <a:miter lim="800000"/>
            <a:headEnd/>
            <a:tailEnd/>
          </a:ln>
        </p:spPr>
        <p:txBody>
          <a:bodyPr wrap="none" anchor="ctr"/>
          <a:lstStyle/>
          <a:p>
            <a:pPr defTabSz="914400" fontAlgn="base">
              <a:spcBef>
                <a:spcPct val="0"/>
              </a:spcBef>
              <a:spcAft>
                <a:spcPct val="0"/>
              </a:spcAft>
            </a:pPr>
            <a:endParaRPr lang="en-US" dirty="0">
              <a:solidFill>
                <a:srgbClr val="FFFFFF"/>
              </a:solidFill>
              <a:ea typeface="ＭＳ Ｐゴシック"/>
            </a:endParaRPr>
          </a:p>
        </p:txBody>
      </p:sp>
      <p:sp>
        <p:nvSpPr>
          <p:cNvPr id="82951" name="AutoShape 44"/>
          <p:cNvSpPr>
            <a:spLocks noChangeArrowheads="1"/>
          </p:cNvSpPr>
          <p:nvPr/>
        </p:nvSpPr>
        <p:spPr bwMode="auto">
          <a:xfrm>
            <a:off x="1178168" y="1549118"/>
            <a:ext cx="7535009" cy="417513"/>
          </a:xfrm>
          <a:prstGeom prst="homePlate">
            <a:avLst>
              <a:gd name="adj" fmla="val 44062"/>
            </a:avLst>
          </a:prstGeom>
          <a:solidFill>
            <a:srgbClr val="56BBE8"/>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Actual DNP</a:t>
            </a:r>
            <a:endParaRPr lang="en-US" dirty="0">
              <a:solidFill>
                <a:srgbClr val="FFFFFF"/>
              </a:solidFill>
              <a:ea typeface="ＭＳ Ｐゴシック"/>
            </a:endParaRPr>
          </a:p>
        </p:txBody>
      </p:sp>
      <p:sp>
        <p:nvSpPr>
          <p:cNvPr id="82952" name="AutoShape 44"/>
          <p:cNvSpPr>
            <a:spLocks noChangeArrowheads="1"/>
          </p:cNvSpPr>
          <p:nvPr/>
        </p:nvSpPr>
        <p:spPr bwMode="auto">
          <a:xfrm>
            <a:off x="703384" y="1549407"/>
            <a:ext cx="6286501" cy="417513"/>
          </a:xfrm>
          <a:prstGeom prst="homePlate">
            <a:avLst>
              <a:gd name="adj" fmla="val 46094"/>
            </a:avLst>
          </a:prstGeom>
          <a:solidFill>
            <a:srgbClr val="75C6EB"/>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DNP Date	    			</a:t>
            </a:r>
            <a:endParaRPr lang="en-US" dirty="0">
              <a:solidFill>
                <a:srgbClr val="FFFFFF"/>
              </a:solidFill>
              <a:ea typeface="ＭＳ Ｐゴシック"/>
            </a:endParaRPr>
          </a:p>
        </p:txBody>
      </p:sp>
      <p:sp>
        <p:nvSpPr>
          <p:cNvPr id="82953" name="AutoShape 44"/>
          <p:cNvSpPr>
            <a:spLocks noChangeArrowheads="1"/>
          </p:cNvSpPr>
          <p:nvPr/>
        </p:nvSpPr>
        <p:spPr bwMode="auto">
          <a:xfrm>
            <a:off x="1441938" y="1549408"/>
            <a:ext cx="4141177" cy="417513"/>
          </a:xfrm>
          <a:prstGeom prst="homePlate">
            <a:avLst>
              <a:gd name="adj" fmla="val 52003"/>
            </a:avLst>
          </a:prstGeom>
          <a:solidFill>
            <a:srgbClr val="94D4F0"/>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Disconnect Balance Hit</a:t>
            </a:r>
            <a:endParaRPr lang="en-US" dirty="0">
              <a:solidFill>
                <a:srgbClr val="FFFFFF"/>
              </a:solidFill>
              <a:ea typeface="ＭＳ Ｐゴシック"/>
            </a:endParaRPr>
          </a:p>
        </p:txBody>
      </p:sp>
      <p:sp>
        <p:nvSpPr>
          <p:cNvPr id="82954" name="AutoShape 44"/>
          <p:cNvSpPr>
            <a:spLocks noChangeArrowheads="1"/>
          </p:cNvSpPr>
          <p:nvPr/>
        </p:nvSpPr>
        <p:spPr bwMode="auto">
          <a:xfrm>
            <a:off x="298938" y="1549408"/>
            <a:ext cx="2286000" cy="417513"/>
          </a:xfrm>
          <a:prstGeom prst="homePlate">
            <a:avLst>
              <a:gd name="adj" fmla="val 49913"/>
            </a:avLst>
          </a:prstGeom>
          <a:solidFill>
            <a:srgbClr val="C0E5F6"/>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Balance Warning</a:t>
            </a:r>
            <a:endParaRPr lang="en-US" dirty="0">
              <a:solidFill>
                <a:srgbClr val="FFFFFF"/>
              </a:solidFill>
              <a:ea typeface="ＭＳ Ｐゴシック"/>
            </a:endParaRPr>
          </a:p>
        </p:txBody>
      </p:sp>
      <p:sp>
        <p:nvSpPr>
          <p:cNvPr id="17" name="Date Placeholder 16"/>
          <p:cNvSpPr>
            <a:spLocks noGrp="1"/>
          </p:cNvSpPr>
          <p:nvPr>
            <p:ph type="dt" sz="half" idx="10"/>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18" name="Slide Number Placeholder 17"/>
          <p:cNvSpPr>
            <a:spLocks noGrp="1"/>
          </p:cNvSpPr>
          <p:nvPr>
            <p:ph type="sldNum" sz="quarter" idx="11"/>
          </p:nvPr>
        </p:nvSpPr>
        <p:spPr/>
        <p:txBody>
          <a:bodyPr/>
          <a:lstStyle/>
          <a:p>
            <a:fld id="{C464BEA4-ECAD-4B23-B682-AF22774D7D0B}" type="slidenum">
              <a:rPr lang="en-US" smtClean="0">
                <a:solidFill>
                  <a:srgbClr val="FFFFFF">
                    <a:lumMod val="50000"/>
                  </a:srgbClr>
                </a:solidFill>
              </a:rPr>
              <a:pPr/>
              <a:t>101</a:t>
            </a:fld>
            <a:endParaRPr lang="en-US" dirty="0">
              <a:solidFill>
                <a:srgbClr val="FFFFFF">
                  <a:lumMod val="50000"/>
                </a:srgbClr>
              </a:solidFill>
            </a:endParaRPr>
          </a:p>
        </p:txBody>
      </p:sp>
      <p:sp>
        <p:nvSpPr>
          <p:cNvPr id="3" name="TextBox 2"/>
          <p:cNvSpPr txBox="1">
            <a:spLocks/>
          </p:cNvSpPr>
          <p:nvPr/>
        </p:nvSpPr>
        <p:spPr>
          <a:xfrm>
            <a:off x="211015" y="2103120"/>
            <a:ext cx="8853855" cy="4308872"/>
          </a:xfrm>
          <a:prstGeom prst="rect">
            <a:avLst/>
          </a:prstGeom>
          <a:noFill/>
        </p:spPr>
        <p:txBody>
          <a:bodyPr wrap="square" rtlCol="0">
            <a:spAutoFit/>
          </a:bodyPr>
          <a:lstStyle/>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provides a warning notice between 1 and 7 days </a:t>
            </a:r>
            <a:r>
              <a:rPr lang="en-US" sz="1900" dirty="0">
                <a:solidFill>
                  <a:srgbClr val="00B0F0"/>
                </a:solidFill>
                <a:ea typeface="ＭＳ Ｐゴシック"/>
              </a:rPr>
              <a:t>before </a:t>
            </a:r>
            <a:r>
              <a:rPr lang="en-US" sz="1900" dirty="0" smtClean="0">
                <a:solidFill>
                  <a:srgbClr val="00B0F0"/>
                </a:solidFill>
                <a:ea typeface="ＭＳ Ｐゴシック"/>
              </a:rPr>
              <a:t>prepaid </a:t>
            </a:r>
            <a:r>
              <a:rPr lang="en-US" sz="1900" dirty="0">
                <a:solidFill>
                  <a:srgbClr val="00B0F0"/>
                </a:solidFill>
                <a:ea typeface="ＭＳ Ｐゴシック"/>
              </a:rPr>
              <a:t>balance is estimated to drop below disconnection balance </a:t>
            </a:r>
            <a:endParaRPr lang="en-US" sz="1900" dirty="0" smtClean="0">
              <a:solidFill>
                <a:srgbClr val="00B0F0"/>
              </a:solidFill>
              <a:ea typeface="ＭＳ Ｐゴシック"/>
            </a:endParaRPr>
          </a:p>
          <a:p>
            <a:pPr marL="342900" indent="-342900" defTabSz="914400" fontAlgn="base">
              <a:spcBef>
                <a:spcPct val="0"/>
              </a:spcBef>
              <a:spcAft>
                <a:spcPct val="0"/>
              </a:spcAft>
              <a:buFont typeface="Arial" pitchFamily="34" charset="0"/>
              <a:buChar char="•"/>
            </a:pPr>
            <a:endParaRPr lang="en-US" sz="1000" dirty="0" smtClean="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Customer’s prepaid balance falls below disconnection balance </a:t>
            </a:r>
          </a:p>
          <a:p>
            <a:pPr marL="342900" indent="-342900" defTabSz="914400" fontAlgn="base">
              <a:spcBef>
                <a:spcPct val="0"/>
              </a:spcBef>
              <a:spcAft>
                <a:spcPct val="0"/>
              </a:spcAft>
              <a:buFont typeface="Arial" pitchFamily="34" charset="0"/>
              <a:buChar char="•"/>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can issue </a:t>
            </a:r>
            <a:r>
              <a:rPr lang="en-US" sz="1900" dirty="0">
                <a:solidFill>
                  <a:srgbClr val="00B0F0"/>
                </a:solidFill>
                <a:ea typeface="ＭＳ Ｐゴシック"/>
              </a:rPr>
              <a:t>650_01 </a:t>
            </a:r>
            <a:r>
              <a:rPr lang="en-US" sz="1900" dirty="0" smtClean="0">
                <a:solidFill>
                  <a:srgbClr val="00B0F0"/>
                </a:solidFill>
                <a:ea typeface="ＭＳ Ｐゴシック"/>
              </a:rPr>
              <a:t>after disconnection balance reached as soon as notice day +1</a:t>
            </a:r>
          </a:p>
          <a:p>
            <a:pPr defTabSz="914400" fontAlgn="base">
              <a:spcBef>
                <a:spcPct val="0"/>
              </a:spcBef>
              <a:spcAft>
                <a:spcPct val="0"/>
              </a:spcAft>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a:solidFill>
                  <a:srgbClr val="00B0F0"/>
                </a:solidFill>
                <a:ea typeface="ＭＳ Ｐゴシック"/>
              </a:rPr>
              <a:t>TDSP preforms remote disconnect as authorized by REP</a:t>
            </a:r>
            <a:r>
              <a:rPr lang="en-US" sz="2000" dirty="0">
                <a:solidFill>
                  <a:srgbClr val="00B0F0"/>
                </a:solidFill>
                <a:ea typeface="ＭＳ Ｐゴシック"/>
              </a:rPr>
              <a:t>:</a:t>
            </a:r>
          </a:p>
          <a:p>
            <a:pPr marL="800100" lvl="1" indent="-342900" defTabSz="914400" fontAlgn="base">
              <a:spcBef>
                <a:spcPct val="0"/>
              </a:spcBef>
              <a:spcAft>
                <a:spcPct val="0"/>
              </a:spcAft>
              <a:buFontTx/>
              <a:buChar char="-"/>
            </a:pPr>
            <a:r>
              <a:rPr lang="en-US" sz="1600" dirty="0">
                <a:solidFill>
                  <a:srgbClr val="231F20"/>
                </a:solidFill>
                <a:ea typeface="ＭＳ Ｐゴシック"/>
              </a:rPr>
              <a:t>within 2 hours of receipt if request received by 2:00 PM</a:t>
            </a:r>
          </a:p>
          <a:p>
            <a:pPr marL="800100" lvl="1" indent="-342900" defTabSz="914400" fontAlgn="base">
              <a:spcBef>
                <a:spcPct val="0"/>
              </a:spcBef>
              <a:spcAft>
                <a:spcPct val="0"/>
              </a:spcAft>
              <a:buFontTx/>
              <a:buChar char="-"/>
            </a:pPr>
            <a:r>
              <a:rPr lang="en-US" sz="1600" dirty="0">
                <a:solidFill>
                  <a:srgbClr val="231F20"/>
                </a:solidFill>
                <a:ea typeface="ＭＳ Ｐゴシック"/>
              </a:rPr>
              <a:t>by 8:00 AM next business day if request received after 2:00 PM or on a </a:t>
            </a:r>
          </a:p>
          <a:p>
            <a:pPr lvl="1" defTabSz="914400" fontAlgn="base">
              <a:spcBef>
                <a:spcPct val="0"/>
              </a:spcBef>
              <a:spcAft>
                <a:spcPct val="0"/>
              </a:spcAft>
            </a:pPr>
            <a:r>
              <a:rPr lang="en-US" sz="1600" dirty="0">
                <a:solidFill>
                  <a:srgbClr val="231F20"/>
                </a:solidFill>
                <a:ea typeface="ＭＳ Ｐゴシック"/>
              </a:rPr>
              <a:t>     non-business day</a:t>
            </a:r>
          </a:p>
          <a:p>
            <a:pPr lvl="1" defTabSz="914400" fontAlgn="base">
              <a:spcBef>
                <a:spcPct val="0"/>
              </a:spcBef>
              <a:spcAft>
                <a:spcPct val="0"/>
              </a:spcAft>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spc="-40" dirty="0">
                <a:solidFill>
                  <a:srgbClr val="00B0F0"/>
                </a:solidFill>
                <a:ea typeface="ＭＳ Ｐゴシック"/>
              </a:rPr>
              <a:t>If TDSP cannot preform DNP remotely will physically disconnect meter:</a:t>
            </a:r>
          </a:p>
          <a:p>
            <a:pPr marL="800100" lvl="1" indent="-342900" defTabSz="914400" fontAlgn="base">
              <a:spcBef>
                <a:spcPct val="0"/>
              </a:spcBef>
              <a:spcAft>
                <a:spcPct val="0"/>
              </a:spcAft>
              <a:buFontTx/>
              <a:buChar char="-"/>
            </a:pPr>
            <a:r>
              <a:rPr lang="en-US" sz="1600" dirty="0">
                <a:solidFill>
                  <a:srgbClr val="231F20"/>
                </a:solidFill>
                <a:ea typeface="ＭＳ Ｐゴシック"/>
              </a:rPr>
              <a:t>by 4:00 PM if possible if request received by 2:00 PM</a:t>
            </a:r>
          </a:p>
          <a:p>
            <a:pPr marL="800100" lvl="1" indent="-342900" defTabSz="914400" fontAlgn="base">
              <a:spcBef>
                <a:spcPct val="0"/>
              </a:spcBef>
              <a:spcAft>
                <a:spcPct val="0"/>
              </a:spcAft>
              <a:buFontTx/>
              <a:buChar char="-"/>
            </a:pPr>
            <a:r>
              <a:rPr lang="en-US" sz="1600" dirty="0">
                <a:solidFill>
                  <a:srgbClr val="231F20"/>
                </a:solidFill>
                <a:ea typeface="ＭＳ Ｐゴシック"/>
              </a:rPr>
              <a:t>no later than 4:00 PM next business day</a:t>
            </a:r>
            <a:endParaRPr lang="en-US" sz="2000" dirty="0">
              <a:solidFill>
                <a:srgbClr val="231F20"/>
              </a:solidFill>
              <a:ea typeface="ＭＳ Ｐゴシック"/>
            </a:endParaRPr>
          </a:p>
          <a:p>
            <a:pPr defTabSz="914400" fontAlgn="base">
              <a:spcBef>
                <a:spcPct val="0"/>
              </a:spcBef>
              <a:spcAft>
                <a:spcPct val="0"/>
              </a:spcAft>
            </a:pPr>
            <a:endParaRPr lang="en-US" sz="2000" dirty="0">
              <a:solidFill>
                <a:srgbClr val="231F20"/>
              </a:solidFill>
              <a:ea typeface="ＭＳ Ｐゴシック"/>
            </a:endParaRPr>
          </a:p>
        </p:txBody>
      </p:sp>
    </p:spTree>
    <p:extLst>
      <p:ext uri="{BB962C8B-B14F-4D97-AF65-F5344CB8AC3E}">
        <p14:creationId xmlns:p14="http://schemas.microsoft.com/office/powerpoint/2010/main" val="18778489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7"/>
          <p:cNvSpPr>
            <a:spLocks noGrp="1"/>
          </p:cNvSpPr>
          <p:nvPr>
            <p:ph type="title"/>
          </p:nvPr>
        </p:nvSpPr>
        <p:spPr/>
        <p:txBody>
          <a:bodyPr/>
          <a:lstStyle/>
          <a:p>
            <a:r>
              <a:rPr lang="en-US" dirty="0" smtClean="0"/>
              <a:t>Key Documents</a:t>
            </a:r>
          </a:p>
        </p:txBody>
      </p:sp>
      <p:sp>
        <p:nvSpPr>
          <p:cNvPr id="83971" name="Footer Placeholder 15"/>
          <p:cNvSpPr>
            <a:spLocks noGrp="1" noChangeArrowheads="1"/>
          </p:cNvSpPr>
          <p:nvPr>
            <p:ph type="ftr" sz="quarter" idx="12"/>
          </p:nvPr>
        </p:nvSpPr>
        <p:spPr/>
        <p:txBody>
          <a:bodyPr/>
          <a:lstStyle/>
          <a:p>
            <a:r>
              <a:rPr lang="en-US">
                <a:solidFill>
                  <a:srgbClr val="FFFFFF">
                    <a:lumMod val="50000"/>
                  </a:srgbClr>
                </a:solidFill>
              </a:rPr>
              <a:t>Disconnect for Non-Pay Staff Presentation</a:t>
            </a:r>
          </a:p>
        </p:txBody>
      </p:sp>
      <p:graphicFrame>
        <p:nvGraphicFramePr>
          <p:cNvPr id="168167" name="Group 231"/>
          <p:cNvGraphicFramePr>
            <a:graphicFrameLocks noGrp="1"/>
          </p:cNvGraphicFramePr>
          <p:nvPr>
            <p:extLst>
              <p:ext uri="{D42A27DB-BD31-4B8C-83A1-F6EECF244321}">
                <p14:modId xmlns:p14="http://schemas.microsoft.com/office/powerpoint/2010/main" val="888767690"/>
              </p:ext>
            </p:extLst>
          </p:nvPr>
        </p:nvGraphicFramePr>
        <p:xfrm>
          <a:off x="327378" y="1756833"/>
          <a:ext cx="8432799" cy="3810504"/>
        </p:xfrm>
        <a:graphic>
          <a:graphicData uri="http://schemas.openxmlformats.org/drawingml/2006/table">
            <a:tbl>
              <a:tblPr firstRow="1" bandRow="1"/>
              <a:tblGrid>
                <a:gridCol w="2429904"/>
                <a:gridCol w="3544003"/>
                <a:gridCol w="2458892"/>
              </a:tblGrid>
              <a:tr h="566359">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Verdana" charset="0"/>
                          <a:ea typeface="ＭＳ Ｐゴシック" charset="0"/>
                          <a:cs typeface="Arial" charset="0"/>
                        </a:rPr>
                        <a:t>Source</a:t>
                      </a:r>
                      <a:endParaRPr kumimoji="0" lang="en-US" sz="1100" b="1" i="0" u="none" strike="noStrike" cap="none" normalizeH="0" baseline="0" dirty="0">
                        <a:ln>
                          <a:noFill/>
                        </a:ln>
                        <a:solidFill>
                          <a:schemeClr val="bg1"/>
                        </a:solidFill>
                        <a:effectLst/>
                        <a:latin typeface="Verdana" charset="0"/>
                        <a:ea typeface="ＭＳ Ｐゴシック" charset="0"/>
                        <a:cs typeface="Arial" charset="0"/>
                      </a:endParaRPr>
                    </a:p>
                  </a:txBody>
                  <a:tcPr marT="45733" marB="45733"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Verdana" charset="0"/>
                          <a:ea typeface="ＭＳ Ｐゴシック" charset="0"/>
                          <a:cs typeface="Arial" charset="0"/>
                        </a:rPr>
                        <a:t>Section</a:t>
                      </a:r>
                      <a:endParaRPr kumimoji="0" lang="en-US" sz="1100" b="1" i="0" u="none" strike="noStrike" cap="none" normalizeH="0" baseline="0" dirty="0">
                        <a:ln>
                          <a:noFill/>
                        </a:ln>
                        <a:solidFill>
                          <a:schemeClr val="bg1"/>
                        </a:solidFill>
                        <a:effectLst/>
                        <a:latin typeface="Verdana" charset="0"/>
                        <a:ea typeface="ＭＳ Ｐゴシック" charset="0"/>
                        <a:cs typeface="Arial" charset="0"/>
                      </a:endParaRPr>
                    </a:p>
                  </a:txBody>
                  <a:tcPr marT="45733" marB="4573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Verdana" charset="0"/>
                          <a:ea typeface="ＭＳ Ｐゴシック" charset="0"/>
                          <a:cs typeface="Arial" charset="0"/>
                        </a:rPr>
                        <a:t>Description</a:t>
                      </a:r>
                      <a:endParaRPr kumimoji="0" lang="en-US" sz="1100" b="1" i="0" u="none" strike="noStrike" cap="none" normalizeH="0" baseline="0" dirty="0">
                        <a:ln>
                          <a:noFill/>
                        </a:ln>
                        <a:solidFill>
                          <a:schemeClr val="bg1"/>
                        </a:solidFill>
                        <a:effectLst/>
                        <a:latin typeface="Verdana" charset="0"/>
                        <a:ea typeface="ＭＳ Ｐゴシック" charset="0"/>
                        <a:cs typeface="Arial" charset="0"/>
                      </a:endParaRPr>
                    </a:p>
                  </a:txBody>
                  <a:tcPr marT="45733" marB="45733"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r>
              <a:tr h="5663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PUC Substantive Rules</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F1F1F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25.483</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F1F1F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Disconnection of Service Rule</a:t>
                      </a:r>
                    </a:p>
                  </a:txBody>
                  <a:tcPr marT="146344" marB="146344"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lnTlToBr>
                      <a:noFill/>
                    </a:lnTlToBr>
                    <a:lnBlToTr>
                      <a:noFill/>
                    </a:lnBlToTr>
                    <a:solidFill>
                      <a:srgbClr val="F1F1F1"/>
                    </a:solidFill>
                  </a:tcPr>
                </a:tc>
              </a:tr>
              <a:tr h="56635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PUC Substantive Rules</a:t>
                      </a:r>
                    </a:p>
                  </a:txBody>
                  <a:tcPr marT="146344" marB="146344"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25.498</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Prepaid Service Rule</a:t>
                      </a:r>
                    </a:p>
                  </a:txBody>
                  <a:tcPr marT="146344" marB="146344"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56635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PUC Substantive Rules</a:t>
                      </a:r>
                    </a:p>
                  </a:txBody>
                  <a:tcPr marT="146344" marB="146344"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25.214</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Tariff for Retail Delivery Service</a:t>
                      </a:r>
                    </a:p>
                  </a:txBody>
                  <a:tcPr marT="146344" marB="146344"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95000"/>
                      </a:schemeClr>
                    </a:solidFill>
                  </a:tcPr>
                </a:tc>
              </a:tr>
              <a:tr h="7725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ERCOT Retail Market Guide</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Section 7: Retail Market Processes</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7.6 Disconnect and Reconnect for Non-Payment Process </a:t>
                      </a:r>
                    </a:p>
                  </a:txBody>
                  <a:tcPr marT="146344" marB="146344"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7725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TX SET Implementation Guide</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Texas SET V4.0 650</a:t>
                      </a:r>
                      <a:endParaRPr kumimoji="0" lang="en-US" sz="1100" b="0" i="0" u="none" strike="noStrike" cap="none" normalizeH="0" baseline="0" dirty="0">
                        <a:ln>
                          <a:noFill/>
                        </a:ln>
                        <a:solidFill>
                          <a:schemeClr val="tx1"/>
                        </a:solidFill>
                        <a:effectLst/>
                        <a:latin typeface="Verdana" charset="0"/>
                        <a:ea typeface="ＭＳ Ｐゴシック" charset="0"/>
                        <a:cs typeface="Arial" charset="0"/>
                      </a:endParaRPr>
                    </a:p>
                  </a:txBody>
                  <a:tcPr marT="146344" marB="14634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Verdana" charset="0"/>
                          <a:ea typeface="ＭＳ Ｐゴシック" charset="0"/>
                          <a:cs typeface="Arial" charset="0"/>
                        </a:rPr>
                        <a:t>Implementation Guides and Examples </a:t>
                      </a:r>
                    </a:p>
                  </a:txBody>
                  <a:tcPr marT="146344" marB="146344"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95000"/>
                      </a:schemeClr>
                    </a:solidFill>
                  </a:tcPr>
                </a:tc>
              </a:tr>
            </a:tbl>
          </a:graphicData>
        </a:graphic>
      </p:graphicFrame>
      <p:sp>
        <p:nvSpPr>
          <p:cNvPr id="6" name="Date Placeholder 5"/>
          <p:cNvSpPr>
            <a:spLocks noGrp="1"/>
          </p:cNvSpPr>
          <p:nvPr>
            <p:ph type="dt" sz="half" idx="10"/>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1"/>
          </p:nvPr>
        </p:nvSpPr>
        <p:spPr/>
        <p:txBody>
          <a:bodyPr/>
          <a:lstStyle/>
          <a:p>
            <a:fld id="{C464BEA4-ECAD-4B23-B682-AF22774D7D0B}" type="slidenum">
              <a:rPr lang="en-US" smtClean="0">
                <a:solidFill>
                  <a:srgbClr val="FFFFFF">
                    <a:lumMod val="50000"/>
                  </a:srgbClr>
                </a:solidFill>
              </a:rPr>
              <a:pPr/>
              <a:t>102</a:t>
            </a:fld>
            <a:endParaRPr lang="en-US" dirty="0">
              <a:solidFill>
                <a:srgbClr val="FFFFFF">
                  <a:lumMod val="50000"/>
                </a:srgbClr>
              </a:solidFill>
            </a:endParaRPr>
          </a:p>
        </p:txBody>
      </p:sp>
    </p:spTree>
    <p:extLst>
      <p:ext uri="{BB962C8B-B14F-4D97-AF65-F5344CB8AC3E}">
        <p14:creationId xmlns:p14="http://schemas.microsoft.com/office/powerpoint/2010/main" val="20495908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41300" y="1376413"/>
            <a:ext cx="8623300" cy="4966635"/>
          </a:xfrm>
        </p:spPr>
        <p:txBody>
          <a:bodyPr/>
          <a:lstStyle/>
          <a:p>
            <a:pPr marL="0" indent="0">
              <a:buNone/>
            </a:pPr>
            <a:endParaRPr lang="en-US" dirty="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7"/>
          </p:nvPr>
        </p:nvSpPr>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103</a:t>
            </a:fld>
            <a:endParaRPr lang="en-US" dirty="0">
              <a:solidFill>
                <a:srgbClr val="FFFFFF">
                  <a:lumMod val="5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67" y="1095021"/>
            <a:ext cx="4040606" cy="4922159"/>
          </a:xfrm>
          <a:prstGeom prst="rect">
            <a:avLst/>
          </a:prstGeom>
          <a:ln>
            <a:noFill/>
          </a:ln>
          <a:effectLst>
            <a:softEdge rad="203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3589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r>
              <a:rPr lang="en-US" dirty="0" smtClean="0"/>
              <a:t>LITE-UP Texas</a:t>
            </a:r>
          </a:p>
        </p:txBody>
      </p:sp>
      <p:sp>
        <p:nvSpPr>
          <p:cNvPr id="4099" name="Rectangle 7"/>
          <p:cNvSpPr>
            <a:spLocks noGrp="1" noChangeArrowheads="1"/>
          </p:cNvSpPr>
          <p:nvPr>
            <p:ph idx="1"/>
          </p:nvPr>
        </p:nvSpPr>
        <p:spPr>
          <a:xfrm>
            <a:off x="457200" y="1524000"/>
            <a:ext cx="8229600" cy="4525963"/>
          </a:xfrm>
        </p:spPr>
        <p:txBody>
          <a:bodyPr>
            <a:normAutofit fontScale="70000" lnSpcReduction="20000"/>
          </a:bodyPr>
          <a:lstStyle/>
          <a:p>
            <a:pPr eaLnBrk="1" hangingPunct="1"/>
            <a:r>
              <a:rPr lang="en-US" dirty="0" smtClean="0"/>
              <a:t>Low-income customers receive a discount of at least 10% on their electric bills</a:t>
            </a:r>
          </a:p>
          <a:p>
            <a:r>
              <a:rPr lang="en-US" dirty="0" smtClean="0"/>
              <a:t>Low Income Discount Administrator (LIDA) chosen by PUCT – </a:t>
            </a:r>
            <a:r>
              <a:rPr lang="en-US" dirty="0" err="1" smtClean="0"/>
              <a:t>Solix</a:t>
            </a:r>
            <a:r>
              <a:rPr lang="en-US" dirty="0" smtClean="0"/>
              <a:t>, runs the day-to-day operation of the program; coordinates both telephone and electric discount programs</a:t>
            </a:r>
          </a:p>
          <a:p>
            <a:r>
              <a:rPr lang="en-US" dirty="0" smtClean="0"/>
              <a:t>History:  </a:t>
            </a:r>
          </a:p>
          <a:p>
            <a:pPr lvl="1"/>
            <a:r>
              <a:rPr lang="en-US" dirty="0" smtClean="0"/>
              <a:t>Began in 2002 with customer choice; year-round discount until September 2005</a:t>
            </a:r>
          </a:p>
          <a:p>
            <a:pPr lvl="1"/>
            <a:r>
              <a:rPr lang="en-US" dirty="0" smtClean="0"/>
              <a:t>No discount FY 2005-06</a:t>
            </a:r>
          </a:p>
          <a:p>
            <a:pPr lvl="1"/>
            <a:r>
              <a:rPr lang="en-US" dirty="0" smtClean="0"/>
              <a:t>Discount for summer months only, September 2007 - present</a:t>
            </a:r>
          </a:p>
          <a:p>
            <a:pPr eaLnBrk="1" hangingPunct="1">
              <a:lnSpc>
                <a:spcPct val="90000"/>
              </a:lnSpc>
            </a:pPr>
            <a:r>
              <a:rPr lang="en-US" dirty="0" smtClean="0"/>
              <a:t>All retail electric providers (REPs)—apply discount to customer bills</a:t>
            </a:r>
          </a:p>
          <a:p>
            <a:pPr eaLnBrk="1" hangingPunct="1">
              <a:lnSpc>
                <a:spcPct val="90000"/>
              </a:lnSpc>
            </a:pPr>
            <a:r>
              <a:rPr lang="en-US" dirty="0" smtClean="0"/>
              <a:t>Health &amp; Human Services Commission—provides information on customer eligibility</a:t>
            </a:r>
          </a:p>
        </p:txBody>
      </p:sp>
    </p:spTree>
    <p:extLst>
      <p:ext uri="{BB962C8B-B14F-4D97-AF65-F5344CB8AC3E}">
        <p14:creationId xmlns:p14="http://schemas.microsoft.com/office/powerpoint/2010/main" val="3322949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dirty="0" smtClean="0"/>
              <a:t>How does the LIDA know who gets the discount?</a:t>
            </a:r>
          </a:p>
        </p:txBody>
      </p:sp>
      <p:sp>
        <p:nvSpPr>
          <p:cNvPr id="8195" name="Rectangle 3"/>
          <p:cNvSpPr>
            <a:spLocks noGrp="1" noChangeArrowheads="1"/>
          </p:cNvSpPr>
          <p:nvPr>
            <p:ph idx="1"/>
          </p:nvPr>
        </p:nvSpPr>
        <p:spPr/>
        <p:txBody>
          <a:bodyPr/>
          <a:lstStyle/>
          <a:p>
            <a:pPr eaLnBrk="1" hangingPunct="1">
              <a:buFontTx/>
              <a:buNone/>
            </a:pPr>
            <a:r>
              <a:rPr lang="en-US" sz="2400" dirty="0" smtClean="0"/>
              <a:t>LIDA determines eligible customers through:</a:t>
            </a:r>
          </a:p>
          <a:p>
            <a:pPr eaLnBrk="1" hangingPunct="1"/>
            <a:r>
              <a:rPr lang="en-US" sz="2400" dirty="0" smtClean="0"/>
              <a:t>Self-enrollment</a:t>
            </a:r>
          </a:p>
          <a:p>
            <a:pPr lvl="1" eaLnBrk="1" hangingPunct="1"/>
            <a:r>
              <a:rPr lang="en-US" sz="2000" dirty="0" smtClean="0"/>
              <a:t>Customer applies for LITE-UP and provides proof that household income is at or below the qualifying level</a:t>
            </a:r>
          </a:p>
          <a:p>
            <a:pPr lvl="1" eaLnBrk="1" hangingPunct="1"/>
            <a:r>
              <a:rPr lang="en-US" sz="2000" dirty="0" smtClean="0"/>
              <a:t>Self-enrolled customers must re-enroll every 6 months</a:t>
            </a:r>
          </a:p>
          <a:p>
            <a:pPr eaLnBrk="1" hangingPunct="1"/>
            <a:r>
              <a:rPr lang="en-US" sz="2400" dirty="0" smtClean="0"/>
              <a:t> Automatic enrollment</a:t>
            </a:r>
          </a:p>
          <a:p>
            <a:pPr lvl="1" eaLnBrk="1" hangingPunct="1"/>
            <a:r>
              <a:rPr lang="en-US" sz="2000" dirty="0" smtClean="0"/>
              <a:t>HHSC client lists are compared to lists of electric customers, to determine which individuals appear on </a:t>
            </a:r>
            <a:r>
              <a:rPr lang="en-US" sz="2000" b="1" dirty="0" smtClean="0"/>
              <a:t>both</a:t>
            </a:r>
            <a:r>
              <a:rPr lang="en-US" sz="2000" dirty="0" smtClean="0"/>
              <a:t> lists</a:t>
            </a:r>
          </a:p>
          <a:p>
            <a:pPr lvl="1" eaLnBrk="1" hangingPunct="1"/>
            <a:r>
              <a:rPr lang="en-US" sz="2000" dirty="0" smtClean="0"/>
              <a:t>Automatic enrollment takes place monthly</a:t>
            </a:r>
          </a:p>
        </p:txBody>
      </p:sp>
    </p:spTree>
    <p:extLst>
      <p:ext uri="{BB962C8B-B14F-4D97-AF65-F5344CB8AC3E}">
        <p14:creationId xmlns:p14="http://schemas.microsoft.com/office/powerpoint/2010/main" val="28112147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How does the discount work?</a:t>
            </a:r>
          </a:p>
        </p:txBody>
      </p:sp>
      <p:sp>
        <p:nvSpPr>
          <p:cNvPr id="6147" name="Rectangle 3"/>
          <p:cNvSpPr>
            <a:spLocks noGrp="1" noChangeArrowheads="1"/>
          </p:cNvSpPr>
          <p:nvPr>
            <p:ph idx="1"/>
          </p:nvPr>
        </p:nvSpPr>
        <p:spPr/>
        <p:txBody>
          <a:bodyPr>
            <a:normAutofit lnSpcReduction="10000"/>
          </a:bodyPr>
          <a:lstStyle/>
          <a:p>
            <a:pPr marL="533400" indent="-533400" eaLnBrk="1" hangingPunct="1">
              <a:lnSpc>
                <a:spcPct val="90000"/>
              </a:lnSpc>
              <a:buFontTx/>
              <a:buAutoNum type="arabicPeriod"/>
            </a:pPr>
            <a:r>
              <a:rPr lang="en-US" dirty="0" smtClean="0"/>
              <a:t>REP sends a file listing </a:t>
            </a:r>
            <a:r>
              <a:rPr lang="en-US" b="1" i="1" dirty="0" smtClean="0"/>
              <a:t>all residential customers </a:t>
            </a:r>
            <a:r>
              <a:rPr lang="en-US" dirty="0" smtClean="0"/>
              <a:t>to the LIDA</a:t>
            </a:r>
          </a:p>
          <a:p>
            <a:pPr marL="533400" indent="-533400" eaLnBrk="1" hangingPunct="1">
              <a:lnSpc>
                <a:spcPct val="90000"/>
              </a:lnSpc>
              <a:buFontTx/>
              <a:buAutoNum type="arabicPeriod"/>
            </a:pPr>
            <a:r>
              <a:rPr lang="en-US" dirty="0" smtClean="0"/>
              <a:t>LIDA determines which of the customers in #1 are eligible for LITE-UP</a:t>
            </a:r>
          </a:p>
          <a:p>
            <a:pPr marL="533400" indent="-533400" eaLnBrk="1" hangingPunct="1">
              <a:lnSpc>
                <a:spcPct val="90000"/>
              </a:lnSpc>
              <a:buFontTx/>
              <a:buAutoNum type="arabicPeriod"/>
            </a:pPr>
            <a:r>
              <a:rPr lang="en-US" dirty="0" smtClean="0"/>
              <a:t>LIDA sends a file listing all of the REP’s customers who are eligible for LITE-UP</a:t>
            </a:r>
          </a:p>
          <a:p>
            <a:pPr marL="533400" indent="-533400" eaLnBrk="1" hangingPunct="1">
              <a:lnSpc>
                <a:spcPct val="90000"/>
              </a:lnSpc>
              <a:buFontTx/>
              <a:buAutoNum type="arabicPeriod"/>
            </a:pPr>
            <a:r>
              <a:rPr lang="en-US" dirty="0" smtClean="0"/>
              <a:t>REP applies the discount to each customer’s bill</a:t>
            </a:r>
          </a:p>
          <a:p>
            <a:pPr marL="533400" indent="-533400" eaLnBrk="1" hangingPunct="1">
              <a:lnSpc>
                <a:spcPct val="90000"/>
              </a:lnSpc>
              <a:buFontTx/>
              <a:buAutoNum type="arabicPeriod"/>
            </a:pPr>
            <a:r>
              <a:rPr lang="en-US" dirty="0" smtClean="0"/>
              <a:t>REP reports the amount of the discount to the PUC, and receives a reimbursement</a:t>
            </a:r>
          </a:p>
        </p:txBody>
      </p:sp>
    </p:spTree>
    <p:extLst>
      <p:ext uri="{BB962C8B-B14F-4D97-AF65-F5344CB8AC3E}">
        <p14:creationId xmlns:p14="http://schemas.microsoft.com/office/powerpoint/2010/main" val="14543333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Phasing out LITE-UP</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During the 2013 legislative session</a:t>
            </a:r>
          </a:p>
          <a:p>
            <a:r>
              <a:rPr lang="en-US" dirty="0" smtClean="0"/>
              <a:t>Collection of the SBF fee stops in September 2013; customers in competitive areas will see a 65¢/1000kWh reduction in bills.</a:t>
            </a:r>
          </a:p>
          <a:p>
            <a:pPr lvl="1"/>
            <a:r>
              <a:rPr lang="en-US" dirty="0" smtClean="0"/>
              <a:t>No changes in eligibility to receive SBF dollars. </a:t>
            </a:r>
          </a:p>
          <a:p>
            <a:r>
              <a:rPr lang="en-US" dirty="0" smtClean="0"/>
              <a:t>Discount, paid from the existing fund balance, is:</a:t>
            </a:r>
          </a:p>
          <a:p>
            <a:pPr lvl="1"/>
            <a:r>
              <a:rPr lang="en-US" sz="3000" dirty="0"/>
              <a:t>up to 82% discount in September 2013 and May through August 2014</a:t>
            </a:r>
          </a:p>
          <a:p>
            <a:pPr lvl="1"/>
            <a:r>
              <a:rPr lang="en-US" sz="3000" dirty="0" smtClean="0"/>
              <a:t>up </a:t>
            </a:r>
            <a:r>
              <a:rPr lang="en-US" sz="3000" dirty="0"/>
              <a:t>to 15% discount in September 2014 and May through August </a:t>
            </a:r>
            <a:r>
              <a:rPr lang="en-US" sz="3000" dirty="0" smtClean="0"/>
              <a:t>2016</a:t>
            </a:r>
            <a:endParaRPr lang="en-US" sz="3000" dirty="0"/>
          </a:p>
          <a:p>
            <a:pPr lvl="1"/>
            <a:r>
              <a:rPr lang="en-US" sz="3000" dirty="0" smtClean="0"/>
              <a:t>up </a:t>
            </a:r>
            <a:r>
              <a:rPr lang="en-US" sz="3000" dirty="0"/>
              <a:t>to a 6% discount in May through August 2015</a:t>
            </a:r>
          </a:p>
          <a:p>
            <a:pPr lvl="1"/>
            <a:endParaRPr lang="en-US" dirty="0"/>
          </a:p>
        </p:txBody>
      </p:sp>
    </p:spTree>
    <p:extLst>
      <p:ext uri="{BB962C8B-B14F-4D97-AF65-F5344CB8AC3E}">
        <p14:creationId xmlns:p14="http://schemas.microsoft.com/office/powerpoint/2010/main" val="24434061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0"/>
            <a:ext cx="7427913" cy="2768600"/>
          </a:xfrm>
        </p:spPr>
        <p:txBody>
          <a:bodyPr/>
          <a:lstStyle/>
          <a:p>
            <a:pPr eaLnBrk="1" hangingPunct="1"/>
            <a:r>
              <a:rPr lang="en-US" altLang="en-US" smtClean="0">
                <a:latin typeface="Helvetica" pitchFamily="34" charset="0"/>
                <a:cs typeface="Helvetica" pitchFamily="34" charset="0"/>
              </a:rPr>
              <a:t>Meter Tampering</a:t>
            </a:r>
          </a:p>
        </p:txBody>
      </p:sp>
      <p:sp>
        <p:nvSpPr>
          <p:cNvPr id="3075" name="Subtitle 2"/>
          <p:cNvSpPr>
            <a:spLocks noGrp="1"/>
          </p:cNvSpPr>
          <p:nvPr>
            <p:ph type="subTitle" idx="1"/>
          </p:nvPr>
        </p:nvSpPr>
        <p:spPr>
          <a:xfrm>
            <a:off x="0" y="2768600"/>
            <a:ext cx="7427913" cy="1752600"/>
          </a:xfrm>
        </p:spPr>
        <p:txBody>
          <a:bodyPr/>
          <a:lstStyle/>
          <a:p>
            <a:pPr eaLnBrk="1" hangingPunct="1">
              <a:spcBef>
                <a:spcPct val="0"/>
              </a:spcBef>
            </a:pPr>
            <a:r>
              <a:rPr lang="en-US" altLang="en-US" smtClean="0">
                <a:latin typeface="Helvetica" pitchFamily="34" charset="0"/>
                <a:cs typeface="Helvetica" pitchFamily="34" charset="0"/>
              </a:rPr>
              <a:t>Oncor Electric Delivery</a:t>
            </a:r>
          </a:p>
          <a:p>
            <a:pPr eaLnBrk="1" hangingPunct="1">
              <a:spcBef>
                <a:spcPct val="0"/>
              </a:spcBef>
            </a:pPr>
            <a:r>
              <a:rPr lang="en-US" altLang="en-US" smtClean="0">
                <a:latin typeface="Helvetica" pitchFamily="34" charset="0"/>
                <a:cs typeface="Helvetica" pitchFamily="34" charset="0"/>
              </a:rPr>
              <a:t>May 8, 2014</a:t>
            </a:r>
          </a:p>
        </p:txBody>
      </p:sp>
    </p:spTree>
    <p:extLst>
      <p:ext uri="{BB962C8B-B14F-4D97-AF65-F5344CB8AC3E}">
        <p14:creationId xmlns:p14="http://schemas.microsoft.com/office/powerpoint/2010/main" val="42187593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latin typeface="Helvetica" pitchFamily="34" charset="0"/>
                <a:cs typeface="Helvetica" pitchFamily="34" charset="0"/>
              </a:rPr>
              <a:t>Rulemaking Background</a:t>
            </a:r>
          </a:p>
        </p:txBody>
      </p:sp>
      <p:sp>
        <p:nvSpPr>
          <p:cNvPr id="3" name="Content Placeholder 2"/>
          <p:cNvSpPr>
            <a:spLocks noGrp="1"/>
          </p:cNvSpPr>
          <p:nvPr>
            <p:ph idx="1"/>
          </p:nvPr>
        </p:nvSpPr>
        <p:spPr>
          <a:xfrm>
            <a:off x="182563" y="1408113"/>
            <a:ext cx="8059737" cy="5380037"/>
          </a:xfrm>
        </p:spPr>
        <p:txBody>
          <a:bodyPr>
            <a:normAutofit/>
          </a:bodyPr>
          <a:lstStyle/>
          <a:p>
            <a:pPr>
              <a:defRPr/>
            </a:pPr>
            <a:r>
              <a:rPr lang="en-US" sz="2000" dirty="0" smtClean="0"/>
              <a:t>Project 37291 </a:t>
            </a:r>
            <a:r>
              <a:rPr lang="en-US" sz="2000" b="0" dirty="0" smtClean="0"/>
              <a:t>– Rulemaking Relating to Meter Tampering and Disconnection and Reconnection of Service for Customers with Advanced Meters</a:t>
            </a:r>
          </a:p>
          <a:p>
            <a:pPr>
              <a:defRPr/>
            </a:pPr>
            <a:endParaRPr lang="en-US" dirty="0" smtClean="0"/>
          </a:p>
          <a:p>
            <a:pPr>
              <a:defRPr/>
            </a:pPr>
            <a:r>
              <a:rPr lang="en-US" sz="2000" dirty="0" smtClean="0"/>
              <a:t>Intent of Rulemaking:</a:t>
            </a:r>
          </a:p>
          <a:p>
            <a:pPr marL="574675" indent="-234950">
              <a:buFont typeface="Arial" pitchFamily="34" charset="0"/>
              <a:buChar char="•"/>
              <a:defRPr/>
            </a:pPr>
            <a:r>
              <a:rPr lang="en-US" sz="2000" b="0" dirty="0" smtClean="0"/>
              <a:t>provide deterrent to tampering</a:t>
            </a:r>
          </a:p>
          <a:p>
            <a:pPr marL="574675" indent="-234950">
              <a:buFont typeface="Arial" pitchFamily="34" charset="0"/>
              <a:buChar char="•"/>
              <a:defRPr/>
            </a:pPr>
            <a:r>
              <a:rPr lang="en-US" sz="2000" b="0" dirty="0" smtClean="0"/>
              <a:t>prevent a switch or move-in to accounts that might be used to circumvent the disconnection at locations where tampering has occurred</a:t>
            </a:r>
          </a:p>
          <a:p>
            <a:pPr marL="574675" indent="-234950">
              <a:buFont typeface="Arial" pitchFamily="34" charset="0"/>
              <a:buChar char="•"/>
              <a:defRPr/>
            </a:pPr>
            <a:r>
              <a:rPr lang="en-US" sz="2000" b="0" dirty="0" smtClean="0"/>
              <a:t>require special notice by the TDU to both retail customer and REP if it detects tampering</a:t>
            </a:r>
          </a:p>
          <a:p>
            <a:pPr marL="574675" indent="-234950">
              <a:buFont typeface="Arial" pitchFamily="34" charset="0"/>
              <a:buChar char="•"/>
              <a:defRPr/>
            </a:pPr>
            <a:r>
              <a:rPr lang="en-US" sz="2000" b="0" dirty="0" smtClean="0"/>
              <a:t>re-align responsibility relating to tampering among REPs and TDUs</a:t>
            </a:r>
          </a:p>
          <a:p>
            <a:pPr>
              <a:defRPr/>
            </a:pPr>
            <a:endParaRPr lang="en-US" sz="2000" dirty="0" smtClean="0"/>
          </a:p>
          <a:p>
            <a:pPr>
              <a:defRPr/>
            </a:pPr>
            <a:r>
              <a:rPr lang="en-US" sz="2000" dirty="0" smtClean="0"/>
              <a:t>Effective July 1, 2010</a:t>
            </a:r>
          </a:p>
          <a:p>
            <a:pPr marL="574675" indent="-234950">
              <a:defRPr/>
            </a:pPr>
            <a:endParaRPr lang="en-US" sz="2000" dirty="0" smtClean="0"/>
          </a:p>
        </p:txBody>
      </p:sp>
    </p:spTree>
    <p:extLst>
      <p:ext uri="{BB962C8B-B14F-4D97-AF65-F5344CB8AC3E}">
        <p14:creationId xmlns:p14="http://schemas.microsoft.com/office/powerpoint/2010/main" val="3921190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dirty="0" smtClean="0"/>
              <a:t>Electric Reliability Council of Texas (ERCOT)  Market Design </a:t>
            </a:r>
            <a:endParaRPr lang="en-US" dirty="0"/>
          </a:p>
        </p:txBody>
      </p:sp>
      <p:sp>
        <p:nvSpPr>
          <p:cNvPr id="4" name="Slide Number Placeholder 3"/>
          <p:cNvSpPr>
            <a:spLocks noGrp="1"/>
          </p:cNvSpPr>
          <p:nvPr>
            <p:ph type="sldNum" sz="quarter" idx="15"/>
          </p:nvPr>
        </p:nvSpPr>
        <p:spPr/>
        <p:txBody>
          <a:bodyPr/>
          <a:lstStyle/>
          <a:p>
            <a:fld id="{F99309A2-3AE9-4085-9C14-C7B09CDADA54}" type="slidenum">
              <a:rPr lang="en-US" smtClean="0"/>
              <a:pPr/>
              <a:t>11</a:t>
            </a:fld>
            <a:endParaRPr lang="en-US" dirty="0"/>
          </a:p>
        </p:txBody>
      </p:sp>
      <p:sp>
        <p:nvSpPr>
          <p:cNvPr id="5" name="Content Placeholder 4"/>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1"/>
            <a:ext cx="8610600" cy="496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8256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latin typeface="Helvetica" pitchFamily="34" charset="0"/>
                <a:cs typeface="Helvetica" pitchFamily="34" charset="0"/>
              </a:rPr>
              <a:t>Timeline - TDU</a:t>
            </a:r>
          </a:p>
        </p:txBody>
      </p:sp>
      <p:sp>
        <p:nvSpPr>
          <p:cNvPr id="5123" name="Content Placeholder 2"/>
          <p:cNvSpPr>
            <a:spLocks noGrp="1"/>
          </p:cNvSpPr>
          <p:nvPr>
            <p:ph idx="1"/>
          </p:nvPr>
        </p:nvSpPr>
        <p:spPr>
          <a:xfrm>
            <a:off x="182563" y="914400"/>
            <a:ext cx="8059737" cy="5562600"/>
          </a:xfrm>
        </p:spPr>
        <p:txBody>
          <a:bodyPr/>
          <a:lstStyle/>
          <a:p>
            <a:pPr marL="236538" lvl="1" indent="-236538">
              <a:spcAft>
                <a:spcPts val="1800"/>
              </a:spcAft>
              <a:buClrTx/>
            </a:pPr>
            <a:r>
              <a:rPr lang="en-US" altLang="en-US" sz="2200" b="1" smtClean="0">
                <a:latin typeface="Helvetica" pitchFamily="34" charset="0"/>
                <a:cs typeface="Helvetica" pitchFamily="34" charset="0"/>
              </a:rPr>
              <a:t>Investigate and remedy possible tampering within 10 business days of date reported</a:t>
            </a:r>
          </a:p>
          <a:p>
            <a:pPr marL="236538" lvl="1" indent="-236538">
              <a:spcAft>
                <a:spcPts val="1800"/>
              </a:spcAft>
              <a:buClrTx/>
            </a:pPr>
            <a:r>
              <a:rPr lang="en-US" altLang="en-US" sz="2200" b="1" smtClean="0">
                <a:latin typeface="Helvetica" pitchFamily="34" charset="0"/>
                <a:cs typeface="Helvetica" pitchFamily="34" charset="0"/>
              </a:rPr>
              <a:t>Place switch-hold on ESI ID same day of determination of tampering, which prevents a switch or move-in transaction being completed</a:t>
            </a:r>
          </a:p>
          <a:p>
            <a:pPr marL="236538" lvl="1" indent="-236538">
              <a:spcAft>
                <a:spcPts val="1800"/>
              </a:spcAft>
              <a:buClrTx/>
            </a:pPr>
            <a:r>
              <a:rPr lang="en-US" altLang="en-US" sz="2200" b="1" smtClean="0">
                <a:latin typeface="Helvetica" pitchFamily="34" charset="0"/>
                <a:cs typeface="Helvetica" pitchFamily="34" charset="0"/>
              </a:rPr>
              <a:t>Provide notice to REP within 1 day and customer within 2 days of determination of tampering</a:t>
            </a:r>
          </a:p>
          <a:p>
            <a:pPr marL="236538" lvl="1" indent="-236538">
              <a:spcAft>
                <a:spcPts val="1800"/>
              </a:spcAft>
              <a:buClrTx/>
            </a:pPr>
            <a:r>
              <a:rPr lang="en-US" altLang="en-US" sz="2200" b="1" smtClean="0">
                <a:latin typeface="Helvetica" pitchFamily="34" charset="0"/>
                <a:cs typeface="Helvetica" pitchFamily="34" charset="0"/>
              </a:rPr>
              <a:t>Restore normal meter registration and reading within 3 business days</a:t>
            </a:r>
          </a:p>
          <a:p>
            <a:pPr marL="236538" lvl="1" indent="-236538">
              <a:spcAft>
                <a:spcPts val="1800"/>
              </a:spcAft>
              <a:buClrTx/>
            </a:pPr>
            <a:r>
              <a:rPr lang="en-US" altLang="en-US" sz="2200" b="1" smtClean="0">
                <a:latin typeface="Helvetica" pitchFamily="34" charset="0"/>
                <a:cs typeface="Helvetica" pitchFamily="34" charset="0"/>
              </a:rPr>
              <a:t>Upon receipt of a request to remove switch hold &amp; supporting documentation, make decision on whether to remove within 4 business hours</a:t>
            </a:r>
          </a:p>
          <a:p>
            <a:pPr marL="236538" lvl="1" indent="-236538">
              <a:buClrTx/>
            </a:pPr>
            <a:endParaRPr lang="en-US" altLang="en-US" sz="2200" b="1" smtClean="0">
              <a:latin typeface="Helvetica" pitchFamily="34" charset="0"/>
              <a:cs typeface="Helvetica" pitchFamily="34" charset="0"/>
            </a:endParaRPr>
          </a:p>
        </p:txBody>
      </p:sp>
    </p:spTree>
    <p:extLst>
      <p:ext uri="{BB962C8B-B14F-4D97-AF65-F5344CB8AC3E}">
        <p14:creationId xmlns:p14="http://schemas.microsoft.com/office/powerpoint/2010/main" val="2053824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r>
              <a:rPr lang="en-US" altLang="en-US" sz="1800" smtClean="0">
                <a:latin typeface="Helvetica" pitchFamily="34" charset="0"/>
                <a:cs typeface="Helvetica" pitchFamily="34" charset="0"/>
              </a:rPr>
              <a:t>“If a retail customer challenges the TDU’s determination of meter tampering, or the imposition of charges based on any such determination, in a contested case proceeding before the commission, the TDU shall bear the burden of proof that meter tampering occurred.”</a:t>
            </a:r>
          </a:p>
        </p:txBody>
      </p:sp>
      <p:sp>
        <p:nvSpPr>
          <p:cNvPr id="6147" name="Title 1"/>
          <p:cNvSpPr>
            <a:spLocks noGrp="1"/>
          </p:cNvSpPr>
          <p:nvPr>
            <p:ph type="title"/>
          </p:nvPr>
        </p:nvSpPr>
        <p:spPr/>
        <p:txBody>
          <a:bodyPr/>
          <a:lstStyle/>
          <a:p>
            <a:r>
              <a:rPr lang="en-US" altLang="en-US" smtClean="0">
                <a:latin typeface="Helvetica" pitchFamily="34" charset="0"/>
                <a:cs typeface="Helvetica" pitchFamily="34" charset="0"/>
              </a:rPr>
              <a:t>Burden of Proof</a:t>
            </a:r>
          </a:p>
        </p:txBody>
      </p:sp>
      <p:sp>
        <p:nvSpPr>
          <p:cNvPr id="5" name="Rounded Rectangle 4"/>
          <p:cNvSpPr/>
          <p:nvPr/>
        </p:nvSpPr>
        <p:spPr>
          <a:xfrm>
            <a:off x="762000" y="3159125"/>
            <a:ext cx="6858000" cy="28956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buFont typeface="Arial" pitchFamily="34" charset="0"/>
              <a:buChar char="•"/>
              <a:defRPr/>
            </a:pPr>
            <a:endParaRPr lang="en-US">
              <a:solidFill>
                <a:prstClr val="white"/>
              </a:solidFill>
            </a:endParaRPr>
          </a:p>
        </p:txBody>
      </p:sp>
      <p:sp>
        <p:nvSpPr>
          <p:cNvPr id="4" name="TextBox 3"/>
          <p:cNvSpPr txBox="1"/>
          <p:nvPr/>
        </p:nvSpPr>
        <p:spPr>
          <a:xfrm>
            <a:off x="990600" y="3387725"/>
            <a:ext cx="6400800" cy="2708275"/>
          </a:xfrm>
          <a:prstGeom prst="rect">
            <a:avLst/>
          </a:prstGeom>
          <a:noFill/>
          <a:ln>
            <a:noFill/>
          </a:ln>
        </p:spPr>
        <p:txBody>
          <a:bodyPr>
            <a:spAutoFit/>
          </a:bodyPr>
          <a:lstStyle/>
          <a:p>
            <a:pPr marL="0" lvl="1" defTabSz="914400" fontAlgn="base">
              <a:spcBef>
                <a:spcPct val="0"/>
              </a:spcBef>
              <a:spcAft>
                <a:spcPct val="0"/>
              </a:spcAft>
              <a:defRPr/>
            </a:pPr>
            <a:r>
              <a:rPr lang="en-US" sz="1200" b="1" dirty="0">
                <a:solidFill>
                  <a:prstClr val="white"/>
                </a:solidFill>
                <a:effectLst>
                  <a:outerShdw blurRad="38100" dist="38100" dir="2700000" algn="tl">
                    <a:srgbClr val="000000">
                      <a:alpha val="43137"/>
                    </a:srgbClr>
                  </a:outerShdw>
                </a:effectLst>
                <a:latin typeface="Arial" charset="0"/>
              </a:rPr>
              <a:t>The commission notes that new §25.125(e) and §25.126(f) adopt a new burden of proof in meter tampering cases. Previously, a utility was required to prove meter tampering “by the customer” occurred. </a:t>
            </a:r>
            <a:r>
              <a:rPr lang="en-US" sz="1200" b="1" u="sng" dirty="0">
                <a:solidFill>
                  <a:prstClr val="white"/>
                </a:solidFill>
                <a:effectLst>
                  <a:outerShdw blurRad="38100" dist="38100" dir="2700000" algn="tl">
                    <a:srgbClr val="000000">
                      <a:alpha val="43137"/>
                    </a:srgbClr>
                  </a:outerShdw>
                </a:effectLst>
                <a:latin typeface="Arial" charset="0"/>
              </a:rPr>
              <a:t>Under the new rules, a utility must only prove that “meter tampering occurred,” and the utility is not required to prove exactly who tampered with equipment.</a:t>
            </a:r>
            <a:r>
              <a:rPr lang="en-US" sz="1200" b="1" dirty="0">
                <a:solidFill>
                  <a:prstClr val="white"/>
                </a:solidFill>
                <a:effectLst>
                  <a:outerShdw blurRad="38100" dist="38100" dir="2700000" algn="tl">
                    <a:srgbClr val="000000">
                      <a:alpha val="43137"/>
                    </a:srgbClr>
                  </a:outerShdw>
                </a:effectLst>
                <a:latin typeface="Arial" charset="0"/>
              </a:rPr>
              <a:t> Because meter tampering often occurs in locations that are under the customer’s control and the meters are read monthly, there is often insufficient evidence to determine who did the actual tampering. However, the commission finds that a customer who actually receives unbilled electricity as a result of meter tampering has benefited from “unjust enrichment” and it is reasonable for the customer to pay for the benefit received, regardless of who engaged in meter tampering. Therefore, these new rules allow the utilities and REPs to recover lost revenues by back-billing the very customers who received the benefit of meter tampering, subject to the limitations within the rules. </a:t>
            </a:r>
          </a:p>
          <a:p>
            <a:pPr defTabSz="914400" fontAlgn="base">
              <a:spcBef>
                <a:spcPct val="0"/>
              </a:spcBef>
              <a:spcAft>
                <a:spcPct val="0"/>
              </a:spcAft>
              <a:defRPr/>
            </a:pPr>
            <a:endParaRPr lang="en-US" sz="1400" dirty="0">
              <a:solidFill>
                <a:srgbClr val="860038"/>
              </a:solidFill>
              <a:latin typeface="Arial" charset="0"/>
            </a:endParaRPr>
          </a:p>
        </p:txBody>
      </p:sp>
      <p:sp>
        <p:nvSpPr>
          <p:cNvPr id="9" name="Rounded Rectangle 8"/>
          <p:cNvSpPr/>
          <p:nvPr/>
        </p:nvSpPr>
        <p:spPr>
          <a:xfrm>
            <a:off x="1066800" y="3006725"/>
            <a:ext cx="2743200" cy="304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151" name="TextBox 7"/>
          <p:cNvSpPr txBox="1">
            <a:spLocks noChangeArrowheads="1"/>
          </p:cNvSpPr>
          <p:nvPr/>
        </p:nvSpPr>
        <p:spPr bwMode="auto">
          <a:xfrm>
            <a:off x="1066800" y="30067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en-US" altLang="en-US" sz="1400" b="1">
                <a:solidFill>
                  <a:srgbClr val="000000"/>
                </a:solidFill>
              </a:rPr>
              <a:t>Preamble to Rulemaking Order</a:t>
            </a:r>
          </a:p>
        </p:txBody>
      </p:sp>
    </p:spTree>
    <p:extLst>
      <p:ext uri="{BB962C8B-B14F-4D97-AF65-F5344CB8AC3E}">
        <p14:creationId xmlns:p14="http://schemas.microsoft.com/office/powerpoint/2010/main" val="33951205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latin typeface="Helvetica" pitchFamily="34" charset="0"/>
                <a:cs typeface="Helvetica" pitchFamily="34" charset="0"/>
              </a:rPr>
              <a:t>Information to Support Determination of Meter Tampering</a:t>
            </a:r>
          </a:p>
        </p:txBody>
      </p:sp>
      <p:sp>
        <p:nvSpPr>
          <p:cNvPr id="3" name="Content Placeholder 2"/>
          <p:cNvSpPr>
            <a:spLocks noGrp="1"/>
          </p:cNvSpPr>
          <p:nvPr>
            <p:ph idx="1"/>
          </p:nvPr>
        </p:nvSpPr>
        <p:spPr/>
        <p:txBody>
          <a:bodyPr>
            <a:normAutofit fontScale="77500" lnSpcReduction="20000"/>
          </a:bodyPr>
          <a:lstStyle/>
          <a:p>
            <a:pPr marL="115888" lvl="1" indent="-115888">
              <a:spcAft>
                <a:spcPts val="600"/>
              </a:spcAft>
              <a:buClrTx/>
              <a:defRPr/>
            </a:pPr>
            <a:r>
              <a:rPr lang="en-US" sz="2300" b="1" dirty="0" smtClean="0"/>
              <a:t>The TDU shall make the information electronically and readily available to the REP of record.</a:t>
            </a:r>
          </a:p>
          <a:p>
            <a:pPr marL="115888" lvl="1" indent="-115888">
              <a:spcAft>
                <a:spcPts val="600"/>
              </a:spcAft>
              <a:buClrTx/>
              <a:defRPr/>
            </a:pPr>
            <a:r>
              <a:rPr lang="en-US" sz="2300" b="1" dirty="0" smtClean="0"/>
              <a:t>The TDU shall also provide the affected customer this information within five business days of the customer’s request.</a:t>
            </a:r>
          </a:p>
          <a:p>
            <a:pPr marL="115888" lvl="1" indent="-115888">
              <a:spcAft>
                <a:spcPts val="600"/>
              </a:spcAft>
              <a:buClrTx/>
              <a:defRPr/>
            </a:pPr>
            <a:r>
              <a:rPr lang="en-US" sz="2300" b="1" dirty="0" smtClean="0"/>
              <a:t>The information shall be retained by the TDU for the later of 24 months or resolution of a proceeding</a:t>
            </a:r>
          </a:p>
          <a:p>
            <a:pPr marL="115888" lvl="1" indent="-115888">
              <a:spcAft>
                <a:spcPts val="600"/>
              </a:spcAft>
              <a:buClrTx/>
              <a:defRPr/>
            </a:pPr>
            <a:r>
              <a:rPr lang="en-US" sz="2300" b="1" dirty="0" smtClean="0"/>
              <a:t>Information:</a:t>
            </a:r>
          </a:p>
          <a:p>
            <a:pPr marL="568325" lvl="1" indent="-336550">
              <a:spcAft>
                <a:spcPts val="600"/>
              </a:spcAft>
              <a:buClrTx/>
              <a:buFont typeface="Arial" charset="0"/>
              <a:buAutoNum type="alphaUcParenBoth"/>
              <a:defRPr/>
            </a:pPr>
            <a:r>
              <a:rPr lang="en-US" dirty="0" smtClean="0"/>
              <a:t>Photographs as prescribed by Substantive Rule 25.126(d)(6)(A)</a:t>
            </a:r>
          </a:p>
          <a:p>
            <a:pPr marL="568325" lvl="1" indent="-336550">
              <a:spcAft>
                <a:spcPts val="600"/>
              </a:spcAft>
              <a:buClrTx/>
              <a:buFont typeface="Arial" charset="0"/>
              <a:buAutoNum type="alphaUcParenBoth"/>
              <a:defRPr/>
            </a:pPr>
            <a:r>
              <a:rPr lang="en-US" dirty="0" smtClean="0"/>
              <a:t>Detailed description of the detection and investigation methodology employed </a:t>
            </a:r>
          </a:p>
          <a:p>
            <a:pPr marL="568325" lvl="1" indent="-336550">
              <a:spcAft>
                <a:spcPts val="600"/>
              </a:spcAft>
              <a:buClrTx/>
              <a:buFont typeface="Arial" charset="0"/>
              <a:buAutoNum type="alphaUcParenBoth"/>
              <a:defRPr/>
            </a:pPr>
            <a:r>
              <a:rPr lang="en-US" dirty="0" smtClean="0"/>
              <a:t>Documented methodology used to determine the date the meter ceased registering accurately, consumption subject to back-billing and calculation of back-billing</a:t>
            </a:r>
          </a:p>
          <a:p>
            <a:pPr marL="568325" lvl="1" indent="-336550">
              <a:spcAft>
                <a:spcPts val="600"/>
              </a:spcAft>
              <a:buClrTx/>
              <a:buFont typeface="Arial" charset="0"/>
              <a:buAutoNum type="alphaUcParenBoth"/>
              <a:defRPr/>
            </a:pPr>
            <a:r>
              <a:rPr lang="en-US" dirty="0" smtClean="0"/>
              <a:t>Affected meter and equipment</a:t>
            </a:r>
          </a:p>
          <a:p>
            <a:pPr marL="568325" lvl="1" indent="-336550">
              <a:spcAft>
                <a:spcPts val="600"/>
              </a:spcAft>
              <a:buClrTx/>
              <a:buFont typeface="Arial" charset="0"/>
              <a:buAutoNum type="alphaUcParenBoth"/>
              <a:defRPr/>
            </a:pPr>
            <a:r>
              <a:rPr lang="en-US" dirty="0" smtClean="0"/>
              <a:t>Any other reliable and credible information that supports its conclusion that the meter was tampered with</a:t>
            </a:r>
          </a:p>
          <a:p>
            <a:pPr marL="568325" lvl="1" indent="-336550">
              <a:spcAft>
                <a:spcPts val="600"/>
              </a:spcAft>
              <a:buClrTx/>
              <a:buFont typeface="Arial" charset="0"/>
              <a:buAutoNum type="alphaUcParenBoth"/>
              <a:defRPr/>
            </a:pPr>
            <a:r>
              <a:rPr lang="en-US" dirty="0" smtClean="0"/>
              <a:t>A sworn affidavit from an employee or other representative of the TDU</a:t>
            </a:r>
          </a:p>
          <a:p>
            <a:pPr marL="0" lvl="1" indent="0">
              <a:buClrTx/>
              <a:buFont typeface="Arial" charset="0"/>
              <a:buNone/>
              <a:defRPr/>
            </a:pPr>
            <a:endParaRPr lang="en-US" dirty="0" smtClean="0"/>
          </a:p>
          <a:p>
            <a:pPr>
              <a:defRPr/>
            </a:pPr>
            <a:endParaRPr lang="en-US" dirty="0"/>
          </a:p>
        </p:txBody>
      </p:sp>
    </p:spTree>
    <p:extLst>
      <p:ext uri="{BB962C8B-B14F-4D97-AF65-F5344CB8AC3E}">
        <p14:creationId xmlns:p14="http://schemas.microsoft.com/office/powerpoint/2010/main" val="207455819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342900" indent="-342900"/>
            <a:r>
              <a:rPr lang="en-US" altLang="en-US" sz="2200" smtClean="0">
                <a:latin typeface="Helvetica" pitchFamily="34" charset="0"/>
                <a:cs typeface="Helvetica" pitchFamily="34" charset="0"/>
              </a:rPr>
              <a:t>Back-billing limits:</a:t>
            </a:r>
          </a:p>
        </p:txBody>
      </p:sp>
      <p:graphicFrame>
        <p:nvGraphicFramePr>
          <p:cNvPr id="4" name="Table 3"/>
          <p:cNvGraphicFramePr>
            <a:graphicFrameLocks noGrp="1"/>
          </p:cNvGraphicFramePr>
          <p:nvPr/>
        </p:nvGraphicFramePr>
        <p:xfrm>
          <a:off x="647700" y="1485900"/>
          <a:ext cx="7848600" cy="3886200"/>
        </p:xfrm>
        <a:graphic>
          <a:graphicData uri="http://schemas.openxmlformats.org/drawingml/2006/table">
            <a:tbl>
              <a:tblPr firstRow="1" bandRow="1">
                <a:tableStyleId>{5C22544A-7EE6-4342-B048-85BDC9FD1C3A}</a:tableStyleId>
              </a:tblPr>
              <a:tblGrid>
                <a:gridCol w="2017769"/>
                <a:gridCol w="5830831"/>
              </a:tblGrid>
              <a:tr h="777240">
                <a:tc>
                  <a:txBody>
                    <a:bodyPr/>
                    <a:lstStyle/>
                    <a:p>
                      <a:pPr algn="ctr"/>
                      <a:r>
                        <a:rPr lang="en-US" dirty="0" smtClean="0"/>
                        <a:t>Limit</a:t>
                      </a:r>
                      <a:endParaRPr lang="en-US" dirty="0"/>
                    </a:p>
                  </a:txBody>
                  <a:tcPr anchor="ctr"/>
                </a:tc>
                <a:tc>
                  <a:txBody>
                    <a:bodyPr/>
                    <a:lstStyle/>
                    <a:p>
                      <a:pPr algn="ctr"/>
                      <a:r>
                        <a:rPr lang="en-US" dirty="0" smtClean="0"/>
                        <a:t>Conditions</a:t>
                      </a:r>
                      <a:endParaRPr lang="en-US" dirty="0"/>
                    </a:p>
                  </a:txBody>
                  <a:tcPr anchor="ctr"/>
                </a:tc>
              </a:tr>
              <a:tr h="777240">
                <a:tc>
                  <a:txBody>
                    <a:bodyPr/>
                    <a:lstStyle/>
                    <a:p>
                      <a:pPr algn="ctr"/>
                      <a:r>
                        <a:rPr lang="en-US" sz="1800" b="1" dirty="0" smtClean="0"/>
                        <a:t>3 mos.</a:t>
                      </a:r>
                      <a:endParaRPr lang="en-US" dirty="0"/>
                    </a:p>
                  </a:txBody>
                  <a:tcPr anchor="ctr"/>
                </a:tc>
                <a:tc>
                  <a:txBody>
                    <a:bodyPr/>
                    <a:lstStyle/>
                    <a:p>
                      <a:pPr algn="l"/>
                      <a:r>
                        <a:rPr lang="en-US" sz="1800" b="1" dirty="0" smtClean="0"/>
                        <a:t>Equipment not affected by tampering and result in additional electricity charges to customer</a:t>
                      </a:r>
                      <a:endParaRPr lang="en-US" dirty="0"/>
                    </a:p>
                  </a:txBody>
                  <a:tcPr anchor="ctr"/>
                </a:tc>
              </a:tr>
              <a:tr h="777240">
                <a:tc>
                  <a:txBody>
                    <a:bodyPr/>
                    <a:lstStyle/>
                    <a:p>
                      <a:pPr algn="ctr"/>
                      <a:r>
                        <a:rPr lang="en-US" sz="1800" b="1" dirty="0" smtClean="0"/>
                        <a:t>6 mos. </a:t>
                      </a:r>
                      <a:endParaRPr lang="en-US" dirty="0"/>
                    </a:p>
                  </a:txBody>
                  <a:tcPr anchor="ctr"/>
                </a:tc>
                <a:tc>
                  <a:txBody>
                    <a:bodyPr/>
                    <a:lstStyle/>
                    <a:p>
                      <a:pPr algn="l"/>
                      <a:r>
                        <a:rPr lang="en-US" sz="1800" b="1" dirty="0" smtClean="0"/>
                        <a:t>Equipment has been affected by tampering and result in additional electricity charges to customer</a:t>
                      </a:r>
                      <a:endParaRPr lang="en-US" dirty="0"/>
                    </a:p>
                  </a:txBody>
                  <a:tcPr anchor="ctr"/>
                </a:tc>
              </a:tr>
              <a:tr h="777240">
                <a:tc>
                  <a:txBody>
                    <a:bodyPr/>
                    <a:lstStyle/>
                    <a:p>
                      <a:pPr algn="ctr"/>
                      <a:r>
                        <a:rPr lang="en-US" sz="1800" b="1" dirty="0" smtClean="0"/>
                        <a:t>Not limited </a:t>
                      </a:r>
                      <a:endParaRPr lang="en-US" dirty="0"/>
                    </a:p>
                  </a:txBody>
                  <a:tcPr anchor="ctr"/>
                </a:tc>
                <a:tc>
                  <a:txBody>
                    <a:bodyPr/>
                    <a:lstStyle/>
                    <a:p>
                      <a:pPr algn="l"/>
                      <a:r>
                        <a:rPr lang="en-US" sz="1800" b="1" dirty="0" smtClean="0"/>
                        <a:t>Equipment has not been affected by tampering and result in credit to the customer</a:t>
                      </a:r>
                      <a:endParaRPr lang="en-US" dirty="0"/>
                    </a:p>
                  </a:txBody>
                  <a:tcPr anchor="ctr"/>
                </a:tc>
              </a:tr>
              <a:tr h="777240">
                <a:tc>
                  <a:txBody>
                    <a:bodyPr/>
                    <a:lstStyle/>
                    <a:p>
                      <a:pPr algn="ctr"/>
                      <a:r>
                        <a:rPr lang="en-US" sz="1800" b="1" dirty="0" smtClean="0"/>
                        <a:t>Not limited </a:t>
                      </a:r>
                      <a:endParaRPr lang="en-US" dirty="0"/>
                    </a:p>
                  </a:txBody>
                  <a:tcPr anchor="ctr"/>
                </a:tc>
                <a:tc>
                  <a:txBody>
                    <a:bodyPr/>
                    <a:lstStyle/>
                    <a:p>
                      <a:pPr algn="l"/>
                      <a:r>
                        <a:rPr lang="en-US" sz="1800" b="1" dirty="0" smtClean="0"/>
                        <a:t>TDU finds it appropriate to assess charges beyond 6 months to end-use customer</a:t>
                      </a:r>
                      <a:endParaRPr lang="en-US" dirty="0"/>
                    </a:p>
                  </a:txBody>
                  <a:tcPr anchor="ctr"/>
                </a:tc>
              </a:tr>
            </a:tbl>
          </a:graphicData>
        </a:graphic>
      </p:graphicFrame>
    </p:spTree>
    <p:extLst>
      <p:ext uri="{BB962C8B-B14F-4D97-AF65-F5344CB8AC3E}">
        <p14:creationId xmlns:p14="http://schemas.microsoft.com/office/powerpoint/2010/main" val="36812396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latin typeface="Helvetica" pitchFamily="34" charset="0"/>
                <a:cs typeface="Helvetica" pitchFamily="34" charset="0"/>
              </a:rPr>
              <a:t>Reporting</a:t>
            </a:r>
          </a:p>
        </p:txBody>
      </p:sp>
      <p:sp>
        <p:nvSpPr>
          <p:cNvPr id="3" name="Content Placeholder 2"/>
          <p:cNvSpPr>
            <a:spLocks noGrp="1"/>
          </p:cNvSpPr>
          <p:nvPr>
            <p:ph idx="1"/>
          </p:nvPr>
        </p:nvSpPr>
        <p:spPr/>
        <p:txBody>
          <a:bodyPr/>
          <a:lstStyle/>
          <a:p>
            <a:pPr>
              <a:defRPr/>
            </a:pPr>
            <a:r>
              <a:rPr lang="en-US" sz="2000" dirty="0" smtClean="0"/>
              <a:t>By April 1 of each year, TDU shall file the following for the previous calendar year:</a:t>
            </a:r>
          </a:p>
          <a:p>
            <a:pPr marL="461963" indent="-346075" algn="just" eaLnBrk="1" fontAlgn="auto" hangingPunct="1">
              <a:spcAft>
                <a:spcPts val="0"/>
              </a:spcAft>
              <a:defRPr/>
            </a:pPr>
            <a:endParaRPr lang="en-US" sz="1600" dirty="0" smtClean="0"/>
          </a:p>
          <a:p>
            <a:pPr marL="461963" indent="-346075" algn="just" eaLnBrk="1" fontAlgn="auto" hangingPunct="1">
              <a:spcAft>
                <a:spcPts val="600"/>
              </a:spcAft>
              <a:defRPr/>
            </a:pPr>
            <a:r>
              <a:rPr lang="en-US" sz="1400" dirty="0" smtClean="0"/>
              <a:t>(A)	Total number of customers for which meter tampering was determined by the TDU; </a:t>
            </a:r>
          </a:p>
          <a:p>
            <a:pPr marL="461963" indent="-346075" algn="just" eaLnBrk="1" fontAlgn="auto" hangingPunct="1">
              <a:spcAft>
                <a:spcPts val="0"/>
              </a:spcAft>
              <a:defRPr/>
            </a:pPr>
            <a:r>
              <a:rPr lang="en-US" sz="1400" dirty="0" smtClean="0"/>
              <a:t>(B)	The number of customers back-billed and the average of the following charges per customer: </a:t>
            </a:r>
          </a:p>
          <a:p>
            <a:pPr marL="798513" indent="-230188" algn="just" eaLnBrk="1" fontAlgn="auto" hangingPunct="1">
              <a:spcAft>
                <a:spcPts val="0"/>
              </a:spcAft>
              <a:defRPr/>
            </a:pPr>
            <a:r>
              <a:rPr lang="en-US" sz="1400" dirty="0" smtClean="0"/>
              <a:t>(</a:t>
            </a:r>
            <a:r>
              <a:rPr lang="en-US" sz="1400" dirty="0" err="1" smtClean="0"/>
              <a:t>i</a:t>
            </a:r>
            <a:r>
              <a:rPr lang="en-US" sz="1400" dirty="0" smtClean="0"/>
              <a:t>) utility delivery charges; and </a:t>
            </a:r>
          </a:p>
          <a:p>
            <a:pPr marL="798513" indent="-230188" algn="just" eaLnBrk="1" fontAlgn="auto" hangingPunct="1">
              <a:spcAft>
                <a:spcPts val="600"/>
              </a:spcAft>
              <a:defRPr/>
            </a:pPr>
            <a:r>
              <a:rPr lang="en-US" sz="1400" dirty="0" smtClean="0"/>
              <a:t>(ii) meter repair, and restoration charges. </a:t>
            </a:r>
          </a:p>
          <a:p>
            <a:pPr marL="461963" indent="-346075" algn="just" eaLnBrk="1" fontAlgn="auto" hangingPunct="1">
              <a:spcAft>
                <a:spcPts val="600"/>
              </a:spcAft>
              <a:defRPr/>
            </a:pPr>
            <a:r>
              <a:rPr lang="en-US" sz="1400" dirty="0" smtClean="0"/>
              <a:t>(C)	Total number of cases referred to law enforcement for prosecution that included photographs, a descriptive incident report, affidavit, and notification to law enforcement of the availability of physical evidence in the case; </a:t>
            </a:r>
          </a:p>
          <a:p>
            <a:pPr marL="461963" indent="-346075" algn="just" eaLnBrk="1" fontAlgn="auto" hangingPunct="1">
              <a:spcAft>
                <a:spcPts val="600"/>
              </a:spcAft>
              <a:defRPr/>
            </a:pPr>
            <a:r>
              <a:rPr lang="en-US" sz="1400" dirty="0" smtClean="0"/>
              <a:t>(D) Total number of cases prosecuted; </a:t>
            </a:r>
          </a:p>
          <a:p>
            <a:pPr marL="461963" indent="-346075" algn="just" eaLnBrk="1" fontAlgn="auto" hangingPunct="1">
              <a:spcAft>
                <a:spcPts val="600"/>
              </a:spcAft>
              <a:defRPr/>
            </a:pPr>
            <a:r>
              <a:rPr lang="en-US" sz="1400" dirty="0" smtClean="0"/>
              <a:t>(E)	Switch-hold statistics, including the number of ESI IDs for which a switch-hold was placed, the number of ESI IDs placed under a switch hold for three months, six months, one year, or longer; and </a:t>
            </a:r>
          </a:p>
          <a:p>
            <a:pPr marL="461963" indent="-346075" algn="just" eaLnBrk="1" fontAlgn="auto" hangingPunct="1">
              <a:spcAft>
                <a:spcPts val="600"/>
              </a:spcAft>
              <a:defRPr/>
            </a:pPr>
            <a:r>
              <a:rPr lang="en-US" sz="1400" dirty="0" smtClean="0"/>
              <a:t>(F) The number of premises for which a TDU assessed charges directly to the customer pursuant to subsection (b)(4) of this section</a:t>
            </a:r>
          </a:p>
        </p:txBody>
      </p:sp>
    </p:spTree>
    <p:extLst>
      <p:ext uri="{BB962C8B-B14F-4D97-AF65-F5344CB8AC3E}">
        <p14:creationId xmlns:p14="http://schemas.microsoft.com/office/powerpoint/2010/main" val="2427295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latin typeface="Helvetica" pitchFamily="34" charset="0"/>
                <a:cs typeface="Helvetica" pitchFamily="34" charset="0"/>
              </a:rPr>
              <a:t>Summary of Meter Tampering Data where Customer Choice has been Introduced as Reported for 2013</a:t>
            </a:r>
          </a:p>
        </p:txBody>
      </p:sp>
      <p:graphicFrame>
        <p:nvGraphicFramePr>
          <p:cNvPr id="5" name="Table 4"/>
          <p:cNvGraphicFramePr>
            <a:graphicFrameLocks noGrp="1"/>
          </p:cNvGraphicFramePr>
          <p:nvPr/>
        </p:nvGraphicFramePr>
        <p:xfrm>
          <a:off x="241300" y="2005013"/>
          <a:ext cx="8662988" cy="2847975"/>
        </p:xfrm>
        <a:graphic>
          <a:graphicData uri="http://schemas.openxmlformats.org/drawingml/2006/table">
            <a:tbl>
              <a:tblPr bandRow="1">
                <a:tableStyleId>{5C22544A-7EE6-4342-B048-85BDC9FD1C3A}</a:tableStyleId>
              </a:tblPr>
              <a:tblGrid>
                <a:gridCol w="6805143"/>
                <a:gridCol w="1857845"/>
              </a:tblGrid>
              <a:tr h="641902">
                <a:tc>
                  <a:txBody>
                    <a:bodyPr/>
                    <a:lstStyle/>
                    <a:p>
                      <a:pPr algn="l" fontAlgn="ctr"/>
                      <a:r>
                        <a:rPr lang="en-US" sz="1600" b="1" u="none" strike="noStrike" dirty="0">
                          <a:effectLst/>
                        </a:rPr>
                        <a:t>Total number of customers for which meter tampering was determined by the TDU</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c>
                  <a:txBody>
                    <a:bodyPr/>
                    <a:lstStyle/>
                    <a:p>
                      <a:pPr algn="ctr" fontAlgn="ctr"/>
                      <a:r>
                        <a:rPr lang="en-US" sz="1600" b="1" u="none" strike="noStrike">
                          <a:effectLst/>
                        </a:rPr>
                        <a:t>14,363</a:t>
                      </a:r>
                      <a:endParaRPr lang="en-US" sz="1600" b="1" i="0" u="none" strike="noStrike">
                        <a:solidFill>
                          <a:srgbClr val="000000"/>
                        </a:solidFill>
                        <a:effectLst/>
                        <a:latin typeface="Helvetica" pitchFamily="34" charset="0"/>
                        <a:cs typeface="Helvetica" pitchFamily="34" charset="0"/>
                      </a:endParaRPr>
                    </a:p>
                  </a:txBody>
                  <a:tcPr marL="11865" marR="11865" marT="11866" marB="0" anchor="ctr"/>
                </a:tc>
              </a:tr>
              <a:tr h="313122">
                <a:tc>
                  <a:txBody>
                    <a:bodyPr/>
                    <a:lstStyle/>
                    <a:p>
                      <a:pPr algn="l" fontAlgn="ctr"/>
                      <a:r>
                        <a:rPr lang="en-US" sz="1600" b="1" u="none" strike="noStrike" dirty="0" smtClean="0">
                          <a:effectLst/>
                        </a:rPr>
                        <a:t>Range</a:t>
                      </a:r>
                      <a:r>
                        <a:rPr lang="en-US" sz="1600" b="1" u="none" strike="noStrike" baseline="0" dirty="0" smtClean="0">
                          <a:effectLst/>
                        </a:rPr>
                        <a:t> of average </a:t>
                      </a:r>
                      <a:r>
                        <a:rPr lang="en-US" sz="1600" b="1" u="none" strike="noStrike" dirty="0" smtClean="0">
                          <a:effectLst/>
                        </a:rPr>
                        <a:t>charges </a:t>
                      </a:r>
                      <a:r>
                        <a:rPr lang="en-US" sz="1600" b="1" u="none" strike="noStrike" dirty="0">
                          <a:effectLst/>
                        </a:rPr>
                        <a:t>per customer</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a:effectLst/>
                        </a:rPr>
                        <a:t> </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r>
              <a:tr h="328778">
                <a:tc>
                  <a:txBody>
                    <a:bodyPr/>
                    <a:lstStyle/>
                    <a:p>
                      <a:pPr algn="l" fontAlgn="ctr"/>
                      <a:r>
                        <a:rPr lang="en-US" sz="1600" b="1" u="none" strike="noStrike" dirty="0" smtClean="0">
                          <a:effectLst/>
                        </a:rPr>
                        <a:t>    (</a:t>
                      </a:r>
                      <a:r>
                        <a:rPr lang="en-US" sz="1600" b="1" u="none" strike="noStrike" dirty="0" err="1">
                          <a:effectLst/>
                        </a:rPr>
                        <a:t>i</a:t>
                      </a:r>
                      <a:r>
                        <a:rPr lang="en-US" sz="1600" b="1" u="none" strike="noStrike" dirty="0">
                          <a:effectLst/>
                        </a:rPr>
                        <a:t>) </a:t>
                      </a:r>
                      <a:r>
                        <a:rPr lang="en-US" sz="1600" b="1" u="none" strike="noStrike" dirty="0" smtClean="0">
                          <a:effectLst/>
                        </a:rPr>
                        <a:t>Back-billed utility </a:t>
                      </a:r>
                      <a:r>
                        <a:rPr lang="en-US" sz="1600" b="1" u="none" strike="noStrike" dirty="0">
                          <a:effectLst/>
                        </a:rPr>
                        <a:t>delivery charges</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a:effectLst/>
                        </a:rPr>
                        <a:t> </a:t>
                      </a:r>
                      <a:r>
                        <a:rPr lang="en-US" sz="1600" b="1" u="none" strike="noStrike" dirty="0" smtClean="0">
                          <a:effectLst/>
                        </a:rPr>
                        <a:t>$0.00 </a:t>
                      </a:r>
                      <a:r>
                        <a:rPr lang="en-US" sz="1600" b="1" u="none" strike="noStrike" dirty="0">
                          <a:effectLst/>
                        </a:rPr>
                        <a:t>- </a:t>
                      </a:r>
                      <a:r>
                        <a:rPr lang="en-US" sz="1600" b="1" u="none" strike="noStrike" dirty="0" smtClean="0">
                          <a:effectLst/>
                        </a:rPr>
                        <a:t>$441.74 </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r>
              <a:tr h="328778">
                <a:tc>
                  <a:txBody>
                    <a:bodyPr/>
                    <a:lstStyle/>
                    <a:p>
                      <a:pPr algn="l" fontAlgn="ctr"/>
                      <a:r>
                        <a:rPr lang="en-US" sz="1600" b="1" u="none" strike="noStrike" dirty="0" smtClean="0">
                          <a:effectLst/>
                        </a:rPr>
                        <a:t>    (</a:t>
                      </a:r>
                      <a:r>
                        <a:rPr lang="en-US" sz="1600" b="1" u="none" strike="noStrike" dirty="0">
                          <a:effectLst/>
                        </a:rPr>
                        <a:t>ii) Meter repair and restoration charges</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smtClean="0">
                          <a:effectLst/>
                        </a:rPr>
                        <a:t>$194.00 </a:t>
                      </a:r>
                      <a:r>
                        <a:rPr lang="en-US" sz="1600" b="1" u="none" strike="noStrike" dirty="0">
                          <a:effectLst/>
                        </a:rPr>
                        <a:t>- </a:t>
                      </a:r>
                      <a:r>
                        <a:rPr lang="en-US" sz="1600" b="1" u="none" strike="noStrike" dirty="0" smtClean="0">
                          <a:effectLst/>
                        </a:rPr>
                        <a:t>$409.91</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r>
              <a:tr h="906617">
                <a:tc>
                  <a:txBody>
                    <a:bodyPr/>
                    <a:lstStyle/>
                    <a:p>
                      <a:pPr algn="l" fontAlgn="ctr"/>
                      <a:r>
                        <a:rPr lang="en-US" sz="1600" b="1" u="none" strike="noStrike" dirty="0">
                          <a:effectLst/>
                        </a:rPr>
                        <a:t>Total number of cases referred to law enforcement for prosecution that included photographs, a descriptive incident report, affidavit and notification to law enforcement of the availability of physical evidence in the case                                               </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c>
                  <a:txBody>
                    <a:bodyPr/>
                    <a:lstStyle/>
                    <a:p>
                      <a:pPr algn="ctr" fontAlgn="ctr"/>
                      <a:r>
                        <a:rPr lang="en-US" sz="1600" b="1" u="none" strike="noStrike">
                          <a:effectLst/>
                        </a:rPr>
                        <a:t>711</a:t>
                      </a:r>
                      <a:endParaRPr lang="en-US" sz="1600" b="1" i="0" u="none" strike="noStrike">
                        <a:solidFill>
                          <a:srgbClr val="000000"/>
                        </a:solidFill>
                        <a:effectLst/>
                        <a:latin typeface="Helvetica" pitchFamily="34" charset="0"/>
                        <a:cs typeface="Helvetica" pitchFamily="34" charset="0"/>
                      </a:endParaRPr>
                    </a:p>
                  </a:txBody>
                  <a:tcPr marL="11865" marR="11865" marT="11866" marB="0" anchor="ctr"/>
                </a:tc>
              </a:tr>
              <a:tr h="328778">
                <a:tc>
                  <a:txBody>
                    <a:bodyPr/>
                    <a:lstStyle/>
                    <a:p>
                      <a:pPr algn="l" fontAlgn="ctr"/>
                      <a:r>
                        <a:rPr lang="en-US" sz="1600" b="1" u="none" strike="noStrike" dirty="0">
                          <a:effectLst/>
                        </a:rPr>
                        <a:t>Total number of cases prosecuted</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a:effectLst/>
                        </a:rPr>
                        <a:t>57</a:t>
                      </a:r>
                      <a:endParaRPr lang="en-US" sz="1600" b="1" i="0" u="none" strike="noStrike" dirty="0">
                        <a:solidFill>
                          <a:srgbClr val="000000"/>
                        </a:solidFill>
                        <a:effectLst/>
                        <a:latin typeface="Helvetica" pitchFamily="34" charset="0"/>
                        <a:cs typeface="Helvetica" pitchFamily="34" charset="0"/>
                      </a:endParaRPr>
                    </a:p>
                  </a:txBody>
                  <a:tcPr marL="11865" marR="11865" marT="11866" marB="0" anchor="ctr"/>
                </a:tc>
              </a:tr>
            </a:tbl>
          </a:graphicData>
        </a:graphic>
      </p:graphicFrame>
    </p:spTree>
    <p:extLst>
      <p:ext uri="{BB962C8B-B14F-4D97-AF65-F5344CB8AC3E}">
        <p14:creationId xmlns:p14="http://schemas.microsoft.com/office/powerpoint/2010/main" val="4310217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latin typeface="Helvetica" pitchFamily="34" charset="0"/>
                <a:cs typeface="Helvetica" pitchFamily="34" charset="0"/>
              </a:rPr>
              <a:t>Summary of Meter Tampering Data as Reported for 2013</a:t>
            </a:r>
          </a:p>
        </p:txBody>
      </p:sp>
      <p:graphicFrame>
        <p:nvGraphicFramePr>
          <p:cNvPr id="5" name="Table 4"/>
          <p:cNvGraphicFramePr>
            <a:graphicFrameLocks noGrp="1"/>
          </p:cNvGraphicFramePr>
          <p:nvPr/>
        </p:nvGraphicFramePr>
        <p:xfrm>
          <a:off x="241300" y="2005013"/>
          <a:ext cx="8662988" cy="2847975"/>
        </p:xfrm>
        <a:graphic>
          <a:graphicData uri="http://schemas.openxmlformats.org/drawingml/2006/table">
            <a:tbl>
              <a:tblPr bandRow="1">
                <a:tableStyleId>{5C22544A-7EE6-4342-B048-85BDC9FD1C3A}</a:tableStyleId>
              </a:tblPr>
              <a:tblGrid>
                <a:gridCol w="6805143"/>
                <a:gridCol w="1857845"/>
              </a:tblGrid>
              <a:tr h="641902">
                <a:tc>
                  <a:txBody>
                    <a:bodyPr/>
                    <a:lstStyle/>
                    <a:p>
                      <a:pPr algn="l" fontAlgn="ctr"/>
                      <a:r>
                        <a:rPr lang="en-US" sz="1600" b="1" u="none" strike="noStrike" dirty="0"/>
                        <a:t>Total number of customers for which meter tampering was determined by the TDU</a:t>
                      </a:r>
                      <a:endParaRPr lang="en-US" sz="1600" b="1" i="0" u="none" strike="noStrike" dirty="0">
                        <a:solidFill>
                          <a:srgbClr val="000000"/>
                        </a:solidFill>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smtClean="0"/>
                        <a:t>19,716</a:t>
                      </a:r>
                      <a:endParaRPr lang="en-US" sz="1600" b="1" i="0" u="none" strike="noStrike" dirty="0">
                        <a:solidFill>
                          <a:srgbClr val="000000"/>
                        </a:solidFill>
                        <a:latin typeface="Helvetica" pitchFamily="34" charset="0"/>
                        <a:cs typeface="Helvetica" pitchFamily="34" charset="0"/>
                      </a:endParaRPr>
                    </a:p>
                  </a:txBody>
                  <a:tcPr marL="11865" marR="11865" marT="11866" marB="0" anchor="ctr"/>
                </a:tc>
              </a:tr>
              <a:tr h="313122">
                <a:tc>
                  <a:txBody>
                    <a:bodyPr/>
                    <a:lstStyle/>
                    <a:p>
                      <a:pPr algn="l" fontAlgn="ctr"/>
                      <a:r>
                        <a:rPr lang="en-US" sz="1600" b="1" u="none" strike="noStrike" dirty="0" smtClean="0"/>
                        <a:t>Range</a:t>
                      </a:r>
                      <a:r>
                        <a:rPr lang="en-US" sz="1600" b="1" u="none" strike="noStrike" baseline="0" dirty="0" smtClean="0"/>
                        <a:t> of average </a:t>
                      </a:r>
                      <a:r>
                        <a:rPr lang="en-US" sz="1600" b="1" u="none" strike="noStrike" dirty="0" smtClean="0"/>
                        <a:t>charges per customer</a:t>
                      </a:r>
                      <a:endParaRPr lang="en-US" sz="1600" b="1" i="0" u="none" strike="noStrike" dirty="0">
                        <a:solidFill>
                          <a:srgbClr val="000000"/>
                        </a:solidFill>
                        <a:latin typeface="Helvetica" pitchFamily="34" charset="0"/>
                        <a:cs typeface="Helvetica" pitchFamily="34" charset="0"/>
                      </a:endParaRPr>
                    </a:p>
                  </a:txBody>
                  <a:tcPr marL="11865" marR="11865" marT="11866" marB="0" anchor="ctr"/>
                </a:tc>
                <a:tc>
                  <a:txBody>
                    <a:bodyPr/>
                    <a:lstStyle/>
                    <a:p>
                      <a:pPr algn="ctr" fontAlgn="ctr"/>
                      <a:r>
                        <a:rPr lang="en-US" sz="1600" b="1" u="none" strike="noStrike"/>
                        <a:t> </a:t>
                      </a:r>
                      <a:endParaRPr lang="en-US" sz="1600" b="1" i="0" u="none" strike="noStrike">
                        <a:solidFill>
                          <a:srgbClr val="000000"/>
                        </a:solidFill>
                        <a:latin typeface="Helvetica" pitchFamily="34" charset="0"/>
                        <a:cs typeface="Helvetica" pitchFamily="34" charset="0"/>
                      </a:endParaRPr>
                    </a:p>
                  </a:txBody>
                  <a:tcPr marL="11865" marR="11865" marT="11866" marB="0" anchor="ctr"/>
                </a:tc>
              </a:tr>
              <a:tr h="328778">
                <a:tc>
                  <a:txBody>
                    <a:bodyPr/>
                    <a:lstStyle/>
                    <a:p>
                      <a:pPr algn="l" fontAlgn="ctr"/>
                      <a:r>
                        <a:rPr lang="en-US" sz="1600" b="1" u="none" strike="noStrike" dirty="0" smtClean="0"/>
                        <a:t>    (</a:t>
                      </a:r>
                      <a:r>
                        <a:rPr lang="en-US" sz="1600" b="1" u="none" strike="noStrike" dirty="0" err="1"/>
                        <a:t>i</a:t>
                      </a:r>
                      <a:r>
                        <a:rPr lang="en-US" sz="1600" b="1" u="none" strike="noStrike" dirty="0"/>
                        <a:t>) </a:t>
                      </a:r>
                      <a:r>
                        <a:rPr lang="en-US" sz="1600" b="1" u="none" strike="noStrike" dirty="0" smtClean="0"/>
                        <a:t>Back-billed</a:t>
                      </a:r>
                      <a:r>
                        <a:rPr lang="en-US" sz="1600" b="1" u="none" strike="noStrike" baseline="0" dirty="0" smtClean="0"/>
                        <a:t> u</a:t>
                      </a:r>
                      <a:r>
                        <a:rPr lang="en-US" sz="1600" b="1" u="none" strike="noStrike" dirty="0" smtClean="0"/>
                        <a:t>tility </a:t>
                      </a:r>
                      <a:r>
                        <a:rPr lang="en-US" sz="1600" b="1" u="none" strike="noStrike" dirty="0"/>
                        <a:t>delivery charges</a:t>
                      </a:r>
                      <a:endParaRPr lang="en-US" sz="1600" b="1" i="0" u="none" strike="noStrike" dirty="0">
                        <a:solidFill>
                          <a:srgbClr val="000000"/>
                        </a:solidFill>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a:t> </a:t>
                      </a:r>
                      <a:r>
                        <a:rPr lang="en-US" sz="1600" b="1" u="none" strike="noStrike" dirty="0" smtClean="0"/>
                        <a:t>$0.00 </a:t>
                      </a:r>
                      <a:r>
                        <a:rPr lang="en-US" sz="1600" b="1" u="none" strike="noStrike" dirty="0"/>
                        <a:t>- </a:t>
                      </a:r>
                      <a:r>
                        <a:rPr lang="en-US" sz="1600" b="1" u="none" strike="noStrike" dirty="0" smtClean="0"/>
                        <a:t>$441.74 </a:t>
                      </a:r>
                      <a:endParaRPr lang="en-US" sz="1600" b="1" i="0" u="none" strike="noStrike" dirty="0">
                        <a:solidFill>
                          <a:srgbClr val="000000"/>
                        </a:solidFill>
                        <a:latin typeface="Helvetica" pitchFamily="34" charset="0"/>
                        <a:cs typeface="Helvetica" pitchFamily="34" charset="0"/>
                      </a:endParaRPr>
                    </a:p>
                  </a:txBody>
                  <a:tcPr marL="11810" marR="11810" marT="11811" marB="0" anchor="ctr"/>
                </a:tc>
              </a:tr>
              <a:tr h="328778">
                <a:tc>
                  <a:txBody>
                    <a:bodyPr/>
                    <a:lstStyle/>
                    <a:p>
                      <a:pPr algn="l" fontAlgn="ctr"/>
                      <a:r>
                        <a:rPr lang="en-US" sz="1600" b="1" u="none" strike="noStrike" dirty="0" smtClean="0"/>
                        <a:t>    (</a:t>
                      </a:r>
                      <a:r>
                        <a:rPr lang="en-US" sz="1600" b="1" u="none" strike="noStrike" dirty="0"/>
                        <a:t>ii) Meter repair and restoration charges</a:t>
                      </a:r>
                      <a:endParaRPr lang="en-US" sz="1600" b="1" i="0" u="none" strike="noStrike" dirty="0">
                        <a:solidFill>
                          <a:srgbClr val="000000"/>
                        </a:solidFill>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smtClean="0"/>
                        <a:t>$31.75 </a:t>
                      </a:r>
                      <a:r>
                        <a:rPr lang="en-US" sz="1600" b="1" u="none" strike="noStrike" dirty="0"/>
                        <a:t>- </a:t>
                      </a:r>
                      <a:r>
                        <a:rPr lang="en-US" sz="1600" b="1" u="none" strike="noStrike" dirty="0" smtClean="0"/>
                        <a:t>$409.91</a:t>
                      </a:r>
                      <a:endParaRPr lang="en-US" sz="1600" b="1" i="0" u="none" strike="noStrike" dirty="0">
                        <a:solidFill>
                          <a:srgbClr val="000000"/>
                        </a:solidFill>
                        <a:latin typeface="Helvetica" pitchFamily="34" charset="0"/>
                        <a:cs typeface="Helvetica" pitchFamily="34" charset="0"/>
                      </a:endParaRPr>
                    </a:p>
                  </a:txBody>
                  <a:tcPr marL="11810" marR="11810" marT="11811" marB="0" anchor="ctr"/>
                </a:tc>
              </a:tr>
              <a:tr h="906617">
                <a:tc>
                  <a:txBody>
                    <a:bodyPr/>
                    <a:lstStyle/>
                    <a:p>
                      <a:pPr algn="l" fontAlgn="ctr"/>
                      <a:r>
                        <a:rPr lang="en-US" sz="1600" b="1" u="none" strike="noStrike"/>
                        <a:t>Total number of cases referred to law enforcement for prosecution that included photographs, a descriptive incident report, affidavit and notification to law enforcement of the availability of physical evidence in the case                                               </a:t>
                      </a:r>
                      <a:endParaRPr lang="en-US" sz="1600" b="1" i="0" u="none" strike="noStrike">
                        <a:solidFill>
                          <a:srgbClr val="000000"/>
                        </a:solidFill>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a:t>869</a:t>
                      </a:r>
                      <a:endParaRPr lang="en-US" sz="1600" b="1" i="0" u="none" strike="noStrike" dirty="0">
                        <a:solidFill>
                          <a:srgbClr val="000000"/>
                        </a:solidFill>
                        <a:latin typeface="Helvetica" pitchFamily="34" charset="0"/>
                        <a:cs typeface="Helvetica" pitchFamily="34" charset="0"/>
                      </a:endParaRPr>
                    </a:p>
                  </a:txBody>
                  <a:tcPr marL="11810" marR="11810" marT="11811" marB="0" anchor="ctr"/>
                </a:tc>
              </a:tr>
              <a:tr h="328778">
                <a:tc>
                  <a:txBody>
                    <a:bodyPr/>
                    <a:lstStyle/>
                    <a:p>
                      <a:pPr algn="l" fontAlgn="ctr"/>
                      <a:r>
                        <a:rPr lang="en-US" sz="1600" b="1" u="none" strike="noStrike" dirty="0"/>
                        <a:t>Total number of cases prosecuted</a:t>
                      </a:r>
                      <a:endParaRPr lang="en-US" sz="1600" b="1" i="0" u="none" strike="noStrike" dirty="0">
                        <a:solidFill>
                          <a:srgbClr val="000000"/>
                        </a:solidFill>
                        <a:latin typeface="Helvetica" pitchFamily="34" charset="0"/>
                        <a:cs typeface="Helvetica" pitchFamily="34" charset="0"/>
                      </a:endParaRPr>
                    </a:p>
                  </a:txBody>
                  <a:tcPr marL="11865" marR="11865" marT="11866" marB="0" anchor="ctr"/>
                </a:tc>
                <a:tc>
                  <a:txBody>
                    <a:bodyPr/>
                    <a:lstStyle/>
                    <a:p>
                      <a:pPr algn="ctr" fontAlgn="ctr"/>
                      <a:r>
                        <a:rPr lang="en-US" sz="1600" b="1" u="none" strike="noStrike" dirty="0"/>
                        <a:t>59</a:t>
                      </a:r>
                      <a:endParaRPr lang="en-US" sz="1600" b="1" i="0" u="none" strike="noStrike" dirty="0">
                        <a:solidFill>
                          <a:srgbClr val="000000"/>
                        </a:solidFill>
                        <a:latin typeface="Helvetica" pitchFamily="34" charset="0"/>
                        <a:cs typeface="Helvetica" pitchFamily="34" charset="0"/>
                      </a:endParaRPr>
                    </a:p>
                  </a:txBody>
                  <a:tcPr marL="11810" marR="11810" marT="11811" marB="0" anchor="ctr"/>
                </a:tc>
              </a:tr>
            </a:tbl>
          </a:graphicData>
        </a:graphic>
      </p:graphicFrame>
    </p:spTree>
    <p:extLst>
      <p:ext uri="{BB962C8B-B14F-4D97-AF65-F5344CB8AC3E}">
        <p14:creationId xmlns:p14="http://schemas.microsoft.com/office/powerpoint/2010/main" val="20333005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48929" y="3073400"/>
            <a:ext cx="8691871" cy="1327869"/>
          </a:xfrm>
        </p:spPr>
        <p:txBody>
          <a:bodyPr/>
          <a:lstStyle/>
          <a:p>
            <a:pPr algn="ctr"/>
            <a:r>
              <a:rPr lang="en-US" sz="4400" dirty="0" smtClean="0"/>
              <a:t>Smart Meter Data</a:t>
            </a:r>
            <a:endParaRPr lang="en-US" sz="4400" dirty="0"/>
          </a:p>
        </p:txBody>
      </p:sp>
      <p:sp>
        <p:nvSpPr>
          <p:cNvPr id="11" name="Text Placeholder 10"/>
          <p:cNvSpPr>
            <a:spLocks noGrp="1"/>
          </p:cNvSpPr>
          <p:nvPr>
            <p:ph type="body" sz="quarter" idx="14"/>
          </p:nvPr>
        </p:nvSpPr>
        <p:spPr/>
        <p:txBody>
          <a:bodyPr/>
          <a:lstStyle/>
          <a:p>
            <a:pPr algn="r"/>
            <a:r>
              <a:rPr lang="en-US" dirty="0" smtClean="0"/>
              <a:t>Rob Bevill </a:t>
            </a:r>
          </a:p>
          <a:p>
            <a:pPr algn="r"/>
            <a:r>
              <a:rPr lang="en-US" dirty="0" smtClean="0"/>
              <a:t>NRG Retail Texas</a:t>
            </a:r>
            <a:endParaRPr lang="en-US" dirty="0"/>
          </a:p>
        </p:txBody>
      </p:sp>
    </p:spTree>
    <p:extLst>
      <p:ext uri="{BB962C8B-B14F-4D97-AF65-F5344CB8AC3E}">
        <p14:creationId xmlns:p14="http://schemas.microsoft.com/office/powerpoint/2010/main" val="3277438233"/>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28600" y="1676400"/>
            <a:ext cx="8771466" cy="3872089"/>
          </a:xfrm>
        </p:spPr>
        <p:txBody>
          <a:bodyPr/>
          <a:lstStyle/>
          <a:p>
            <a:r>
              <a:rPr lang="en-US" dirty="0"/>
              <a:t>Who are the primary </a:t>
            </a:r>
            <a:r>
              <a:rPr lang="en-US" u="sng" dirty="0"/>
              <a:t>users</a:t>
            </a:r>
            <a:r>
              <a:rPr lang="en-US" dirty="0"/>
              <a:t> of smart meter data?</a:t>
            </a:r>
          </a:p>
          <a:p>
            <a:endParaRPr lang="en-US" sz="800" dirty="0"/>
          </a:p>
          <a:p>
            <a:r>
              <a:rPr lang="en-US" dirty="0"/>
              <a:t>What are the primary </a:t>
            </a:r>
            <a:r>
              <a:rPr lang="en-US" u="sng" dirty="0"/>
              <a:t>types</a:t>
            </a:r>
            <a:r>
              <a:rPr lang="en-US" dirty="0"/>
              <a:t> of smart meter data</a:t>
            </a:r>
            <a:r>
              <a:rPr lang="en-US" dirty="0" smtClean="0"/>
              <a:t>?</a:t>
            </a:r>
          </a:p>
          <a:p>
            <a:endParaRPr lang="en-US" sz="800" dirty="0"/>
          </a:p>
          <a:p>
            <a:r>
              <a:rPr lang="en-US" dirty="0"/>
              <a:t>How does smart meter data </a:t>
            </a:r>
            <a:r>
              <a:rPr lang="en-US" u="sng" dirty="0"/>
              <a:t>flow </a:t>
            </a:r>
            <a:r>
              <a:rPr lang="en-US" dirty="0"/>
              <a:t>through the market?</a:t>
            </a:r>
          </a:p>
          <a:p>
            <a:endParaRPr lang="en-US" sz="800" dirty="0"/>
          </a:p>
          <a:p>
            <a:r>
              <a:rPr lang="en-US" dirty="0"/>
              <a:t>What are the primary </a:t>
            </a:r>
            <a:r>
              <a:rPr lang="en-US" u="sng" dirty="0"/>
              <a:t>functions</a:t>
            </a:r>
            <a:r>
              <a:rPr lang="en-US" dirty="0"/>
              <a:t> of smart meter data?</a:t>
            </a:r>
          </a:p>
          <a:p>
            <a:pPr marL="274320" lvl="1" indent="0">
              <a:buNone/>
            </a:pPr>
            <a:endParaRPr lang="en-US"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a:xfrm>
            <a:off x="2438400" y="19334"/>
            <a:ext cx="6537750" cy="1123666"/>
          </a:xfrm>
        </p:spPr>
        <p:txBody>
          <a:bodyPr/>
          <a:lstStyle/>
          <a:p>
            <a:r>
              <a:rPr lang="en-US" dirty="0"/>
              <a:t>Smart Meter Data</a:t>
            </a:r>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118</a:t>
            </a:fld>
            <a:endParaRPr lang="en-US" dirty="0">
              <a:solidFill>
                <a:srgbClr val="FFFFFF">
                  <a:lumMod val="50000"/>
                </a:srgbClr>
              </a:solidFill>
            </a:endParaRPr>
          </a:p>
        </p:txBody>
      </p:sp>
    </p:spTree>
    <p:extLst>
      <p:ext uri="{BB962C8B-B14F-4D97-AF65-F5344CB8AC3E}">
        <p14:creationId xmlns:p14="http://schemas.microsoft.com/office/powerpoint/2010/main" val="30849222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a:xfrm>
            <a:off x="1752600" y="76200"/>
            <a:ext cx="6537750" cy="1123666"/>
          </a:xfrm>
        </p:spPr>
        <p:txBody>
          <a:bodyPr/>
          <a:lstStyle/>
          <a:p>
            <a:pPr algn="ctr"/>
            <a:r>
              <a:rPr lang="en-US" dirty="0"/>
              <a:t>Who are the primary </a:t>
            </a:r>
            <a:r>
              <a:rPr lang="en-US" u="sng" dirty="0"/>
              <a:t>users</a:t>
            </a:r>
            <a:r>
              <a:rPr lang="en-US" dirty="0"/>
              <a:t> </a:t>
            </a:r>
            <a:r>
              <a:rPr lang="en-US" dirty="0" smtClean="0"/>
              <a:t>       of smart </a:t>
            </a:r>
            <a:r>
              <a:rPr lang="en-US" dirty="0"/>
              <a:t>meter data?</a:t>
            </a:r>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119</a:t>
            </a:fld>
            <a:endParaRPr lang="en-US" dirty="0">
              <a:solidFill>
                <a:srgbClr val="FFFFFF">
                  <a:lumMod val="50000"/>
                </a:srgbClr>
              </a:solidFill>
            </a:endParaRPr>
          </a:p>
        </p:txBody>
      </p:sp>
      <p:pic>
        <p:nvPicPr>
          <p:cNvPr id="11" name="Picture 6" descr="C:\Users\rob.bevill\AppData\Local\Microsoft\Windows\Temporary Internet Files\Content.IE5\WMGJURKH\MC9004417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301" y="151514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rob.bevill\AppData\Local\Microsoft\Windows\Temporary Internet Files\Content.IE5\WMGJURKH\MC9003840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761" y="1646086"/>
            <a:ext cx="1066800" cy="13440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rob.bevill\AppData\Local\Microsoft\Windows\Temporary Internet Files\Content.IE5\F1ZDR2YP\MC9003491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2761" y="3793190"/>
            <a:ext cx="1277908" cy="12948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821" y="3793190"/>
            <a:ext cx="1143000" cy="11668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363100" y="2949192"/>
            <a:ext cx="1098721" cy="369332"/>
          </a:xfrm>
          <a:prstGeom prst="rect">
            <a:avLst/>
          </a:prstGeom>
          <a:noFill/>
        </p:spPr>
        <p:txBody>
          <a:bodyPr wrap="square" rtlCol="0">
            <a:spAutoFit/>
          </a:bodyPr>
          <a:lstStyle/>
          <a:p>
            <a:pPr defTabSz="914400"/>
            <a:r>
              <a:rPr lang="en-US" dirty="0" smtClean="0">
                <a:solidFill>
                  <a:srgbClr val="231F20"/>
                </a:solidFill>
              </a:rPr>
              <a:t>ERCOT</a:t>
            </a:r>
            <a:endParaRPr lang="en-US" dirty="0">
              <a:solidFill>
                <a:srgbClr val="231F20"/>
              </a:solidFill>
            </a:endParaRPr>
          </a:p>
        </p:txBody>
      </p:sp>
      <p:sp>
        <p:nvSpPr>
          <p:cNvPr id="16" name="TextBox 15"/>
          <p:cNvSpPr txBox="1"/>
          <p:nvPr/>
        </p:nvSpPr>
        <p:spPr>
          <a:xfrm>
            <a:off x="2767257" y="5058843"/>
            <a:ext cx="923412" cy="369332"/>
          </a:xfrm>
          <a:prstGeom prst="rect">
            <a:avLst/>
          </a:prstGeom>
          <a:noFill/>
        </p:spPr>
        <p:txBody>
          <a:bodyPr wrap="square" rtlCol="0">
            <a:spAutoFit/>
          </a:bodyPr>
          <a:lstStyle/>
          <a:p>
            <a:pPr defTabSz="914400"/>
            <a:r>
              <a:rPr lang="en-US" dirty="0" smtClean="0">
                <a:solidFill>
                  <a:srgbClr val="231F20"/>
                </a:solidFill>
              </a:rPr>
              <a:t>REP</a:t>
            </a:r>
            <a:endParaRPr lang="en-US" dirty="0">
              <a:solidFill>
                <a:srgbClr val="231F20"/>
              </a:solidFill>
            </a:endParaRPr>
          </a:p>
        </p:txBody>
      </p:sp>
      <p:sp>
        <p:nvSpPr>
          <p:cNvPr id="17" name="TextBox 16"/>
          <p:cNvSpPr txBox="1"/>
          <p:nvPr/>
        </p:nvSpPr>
        <p:spPr>
          <a:xfrm>
            <a:off x="2641360" y="2949192"/>
            <a:ext cx="714902" cy="369332"/>
          </a:xfrm>
          <a:prstGeom prst="rect">
            <a:avLst/>
          </a:prstGeom>
          <a:noFill/>
        </p:spPr>
        <p:txBody>
          <a:bodyPr wrap="square" rtlCol="0">
            <a:spAutoFit/>
          </a:bodyPr>
          <a:lstStyle/>
          <a:p>
            <a:pPr defTabSz="914400"/>
            <a:r>
              <a:rPr lang="en-US" dirty="0" smtClean="0">
                <a:solidFill>
                  <a:srgbClr val="231F20"/>
                </a:solidFill>
              </a:rPr>
              <a:t>TDU</a:t>
            </a:r>
            <a:endParaRPr lang="en-US" dirty="0">
              <a:solidFill>
                <a:srgbClr val="231F20"/>
              </a:solidFill>
            </a:endParaRPr>
          </a:p>
        </p:txBody>
      </p:sp>
      <p:sp>
        <p:nvSpPr>
          <p:cNvPr id="18" name="TextBox 17"/>
          <p:cNvSpPr txBox="1"/>
          <p:nvPr/>
        </p:nvSpPr>
        <p:spPr>
          <a:xfrm>
            <a:off x="5346621" y="4933969"/>
            <a:ext cx="1464280" cy="369332"/>
          </a:xfrm>
          <a:prstGeom prst="rect">
            <a:avLst/>
          </a:prstGeom>
          <a:noFill/>
        </p:spPr>
        <p:txBody>
          <a:bodyPr wrap="square" rtlCol="0">
            <a:spAutoFit/>
          </a:bodyPr>
          <a:lstStyle/>
          <a:p>
            <a:pPr defTabSz="914400"/>
            <a:r>
              <a:rPr lang="en-US" dirty="0" smtClean="0">
                <a:solidFill>
                  <a:srgbClr val="231F20"/>
                </a:solidFill>
              </a:rPr>
              <a:t>Consumer</a:t>
            </a:r>
            <a:endParaRPr lang="en-US" dirty="0">
              <a:solidFill>
                <a:srgbClr val="231F20"/>
              </a:solidFill>
            </a:endParaRPr>
          </a:p>
        </p:txBody>
      </p:sp>
    </p:spTree>
    <p:extLst>
      <p:ext uri="{BB962C8B-B14F-4D97-AF65-F5344CB8AC3E}">
        <p14:creationId xmlns:p14="http://schemas.microsoft.com/office/powerpoint/2010/main" val="10797694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Municipally </a:t>
            </a:r>
            <a:r>
              <a:rPr lang="en-US" dirty="0"/>
              <a:t>Owned </a:t>
            </a:r>
            <a:r>
              <a:rPr lang="en-US" dirty="0" smtClean="0"/>
              <a:t>Utility (MOU) and Electric Cooperative (EC) </a:t>
            </a:r>
            <a:endParaRPr lang="en-US" dirty="0"/>
          </a:p>
        </p:txBody>
      </p:sp>
      <p:sp>
        <p:nvSpPr>
          <p:cNvPr id="3" name="Content Placeholder 2"/>
          <p:cNvSpPr>
            <a:spLocks noGrp="1"/>
          </p:cNvSpPr>
          <p:nvPr>
            <p:ph sz="quarter" idx="1"/>
          </p:nvPr>
        </p:nvSpPr>
        <p:spPr>
          <a:xfrm>
            <a:off x="457200" y="1600200"/>
            <a:ext cx="7924800" cy="4873752"/>
          </a:xfrm>
        </p:spPr>
        <p:txBody>
          <a:bodyPr>
            <a:normAutofit fontScale="92500" lnSpcReduction="10000"/>
          </a:bodyPr>
          <a:lstStyle/>
          <a:p>
            <a:r>
              <a:rPr lang="en-US" b="1" dirty="0" smtClean="0"/>
              <a:t>MOU</a:t>
            </a:r>
            <a:r>
              <a:rPr lang="en-US" dirty="0"/>
              <a:t> – </a:t>
            </a:r>
            <a:r>
              <a:rPr lang="en-US" b="1" dirty="0" smtClean="0"/>
              <a:t>PUCT </a:t>
            </a:r>
            <a:r>
              <a:rPr lang="en-US" b="1" dirty="0"/>
              <a:t>Subst. Rule 25.5 </a:t>
            </a:r>
            <a:r>
              <a:rPr lang="en-US" b="1" dirty="0" smtClean="0"/>
              <a:t>Definition</a:t>
            </a:r>
            <a:r>
              <a:rPr lang="en-US" dirty="0" smtClean="0"/>
              <a:t>:</a:t>
            </a:r>
          </a:p>
          <a:p>
            <a:pPr lvl="1"/>
            <a:r>
              <a:rPr lang="en-US" dirty="0"/>
              <a:t>Any utility owned, operated, and controlled by a municipality or by a nonprofit corporation whose directors are appointed by one or more municipalities. </a:t>
            </a:r>
            <a:endParaRPr lang="en-US" dirty="0" smtClean="0"/>
          </a:p>
          <a:p>
            <a:r>
              <a:rPr lang="en-US" b="1" dirty="0" smtClean="0"/>
              <a:t>   EC</a:t>
            </a:r>
            <a:r>
              <a:rPr lang="en-US" dirty="0" smtClean="0"/>
              <a:t> – </a:t>
            </a:r>
            <a:r>
              <a:rPr lang="en-US" b="1" dirty="0" smtClean="0"/>
              <a:t>PUCT Subst. Rule 25.5 Definition</a:t>
            </a:r>
            <a:r>
              <a:rPr lang="en-US" dirty="0" smtClean="0"/>
              <a:t>: </a:t>
            </a:r>
          </a:p>
          <a:p>
            <a:pPr lvl="1"/>
            <a:r>
              <a:rPr lang="en-US" dirty="0"/>
              <a:t>(A) a corporation organized under the Texas Utilities Code, Chapter 161 or a predecessor statute to Chapter 161 and operating under that chapter; </a:t>
            </a:r>
          </a:p>
          <a:p>
            <a:pPr lvl="1"/>
            <a:r>
              <a:rPr lang="en-US" dirty="0"/>
              <a:t>(B) a corporation organized as an electric cooperative in a state other than Texas that has obtained a certificate of authority to conduct affairs in the State of Texas; or </a:t>
            </a:r>
          </a:p>
          <a:p>
            <a:pPr lvl="1"/>
            <a:r>
              <a:rPr lang="en-US" dirty="0"/>
              <a:t>(C) a successor to an electric cooperative created before June 1, 1999, in accordance with a conversion plan approved by a vote of the members of the electric cooperative, regardless of whether the successor later purchases, acquires, merges with, or consolidates with other electric cooperatives. </a:t>
            </a:r>
          </a:p>
        </p:txBody>
      </p:sp>
      <p:sp>
        <p:nvSpPr>
          <p:cNvPr id="4" name="Slide Number Placeholder 3"/>
          <p:cNvSpPr>
            <a:spLocks noGrp="1"/>
          </p:cNvSpPr>
          <p:nvPr>
            <p:ph type="sldNum" sz="quarter" idx="15"/>
          </p:nvPr>
        </p:nvSpPr>
        <p:spPr/>
        <p:txBody>
          <a:bodyPr/>
          <a:lstStyle/>
          <a:p>
            <a:fld id="{F99309A2-3AE9-4085-9C14-C7B09CDADA54}" type="slidenum">
              <a:rPr lang="en-US" smtClean="0"/>
              <a:pPr/>
              <a:t>12</a:t>
            </a:fld>
            <a:endParaRPr lang="en-US" dirty="0"/>
          </a:p>
        </p:txBody>
      </p:sp>
    </p:spTree>
    <p:extLst>
      <p:ext uri="{BB962C8B-B14F-4D97-AF65-F5344CB8AC3E}">
        <p14:creationId xmlns:p14="http://schemas.microsoft.com/office/powerpoint/2010/main" val="7301009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a:xfrm>
            <a:off x="1752600" y="76200"/>
            <a:ext cx="6537750" cy="1123666"/>
          </a:xfrm>
        </p:spPr>
        <p:txBody>
          <a:bodyPr/>
          <a:lstStyle/>
          <a:p>
            <a:pPr algn="ctr"/>
            <a:r>
              <a:rPr lang="en-US" dirty="0"/>
              <a:t>What are the primary </a:t>
            </a:r>
            <a:r>
              <a:rPr lang="en-US" u="sng" dirty="0"/>
              <a:t>types</a:t>
            </a:r>
            <a:r>
              <a:rPr lang="en-US" dirty="0"/>
              <a:t> of smart meter data?</a:t>
            </a:r>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120</a:t>
            </a:fld>
            <a:endParaRPr lang="en-US" dirty="0">
              <a:solidFill>
                <a:srgbClr val="FFFFFF">
                  <a:lumMod val="50000"/>
                </a:srgbClr>
              </a:solidFill>
            </a:endParaRPr>
          </a:p>
        </p:txBody>
      </p:sp>
      <p:pic>
        <p:nvPicPr>
          <p:cNvPr id="21" name="Picture 8" descr="C:\Users\rob.bevill\AppData\Local\Microsoft\Windows\Temporary Internet Files\Content.IE5\WMGJURKH\MC9003840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75795"/>
            <a:ext cx="1488979" cy="187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11189" y="4151795"/>
            <a:ext cx="685800" cy="369332"/>
          </a:xfrm>
          <a:prstGeom prst="rect">
            <a:avLst/>
          </a:prstGeom>
          <a:noFill/>
        </p:spPr>
        <p:txBody>
          <a:bodyPr wrap="square" rtlCol="0">
            <a:spAutoFit/>
          </a:bodyPr>
          <a:lstStyle/>
          <a:p>
            <a:pPr defTabSz="914400"/>
            <a:r>
              <a:rPr lang="en-US" dirty="0" smtClean="0">
                <a:solidFill>
                  <a:srgbClr val="231F20"/>
                </a:solidFill>
              </a:rPr>
              <a:t>TDU</a:t>
            </a:r>
            <a:endParaRPr lang="en-US" dirty="0">
              <a:solidFill>
                <a:srgbClr val="231F20"/>
              </a:solidFill>
            </a:endParaRPr>
          </a:p>
        </p:txBody>
      </p:sp>
      <p:sp>
        <p:nvSpPr>
          <p:cNvPr id="23" name="TextBox 22"/>
          <p:cNvSpPr txBox="1"/>
          <p:nvPr/>
        </p:nvSpPr>
        <p:spPr>
          <a:xfrm>
            <a:off x="2514600" y="1793789"/>
            <a:ext cx="6019800" cy="1384995"/>
          </a:xfrm>
          <a:prstGeom prst="rect">
            <a:avLst/>
          </a:prstGeom>
          <a:noFill/>
        </p:spPr>
        <p:txBody>
          <a:bodyPr wrap="square" rtlCol="0">
            <a:spAutoFit/>
          </a:bodyPr>
          <a:lstStyle/>
          <a:p>
            <a:pPr defTabSz="914400"/>
            <a:r>
              <a:rPr lang="en-US" sz="2000" b="1" dirty="0" smtClean="0">
                <a:solidFill>
                  <a:srgbClr val="231F20"/>
                </a:solidFill>
              </a:rPr>
              <a:t>A. </a:t>
            </a:r>
            <a:r>
              <a:rPr lang="en-US" sz="2400" b="1" dirty="0" smtClean="0">
                <a:solidFill>
                  <a:srgbClr val="231F20"/>
                </a:solidFill>
              </a:rPr>
              <a:t>Monthly Meter Readings </a:t>
            </a:r>
          </a:p>
          <a:p>
            <a:pPr defTabSz="914400"/>
            <a:r>
              <a:rPr lang="en-US" sz="2000" dirty="0" smtClean="0">
                <a:solidFill>
                  <a:srgbClr val="231F20"/>
                </a:solidFill>
              </a:rPr>
              <a:t>     867_03 TX SET Transactions</a:t>
            </a:r>
          </a:p>
          <a:p>
            <a:pPr defTabSz="914400"/>
            <a:r>
              <a:rPr lang="en-US" sz="2000" dirty="0" smtClean="0">
                <a:solidFill>
                  <a:srgbClr val="231F20"/>
                </a:solidFill>
              </a:rPr>
              <a:t>     Sent monthly to ERCOT &amp; REPs</a:t>
            </a:r>
          </a:p>
          <a:p>
            <a:pPr defTabSz="914400"/>
            <a:r>
              <a:rPr lang="en-US" sz="2000" dirty="0">
                <a:solidFill>
                  <a:srgbClr val="231F20"/>
                </a:solidFill>
              </a:rPr>
              <a:t> </a:t>
            </a:r>
            <a:r>
              <a:rPr lang="en-US" sz="2000" dirty="0" smtClean="0">
                <a:solidFill>
                  <a:srgbClr val="231F20"/>
                </a:solidFill>
              </a:rPr>
              <a:t>    Used by TDU to calculate charges to REPs</a:t>
            </a:r>
          </a:p>
        </p:txBody>
      </p:sp>
      <p:sp>
        <p:nvSpPr>
          <p:cNvPr id="24" name="TextBox 23"/>
          <p:cNvSpPr txBox="1"/>
          <p:nvPr/>
        </p:nvSpPr>
        <p:spPr>
          <a:xfrm>
            <a:off x="2506362" y="3698789"/>
            <a:ext cx="6400800" cy="1692771"/>
          </a:xfrm>
          <a:prstGeom prst="rect">
            <a:avLst/>
          </a:prstGeom>
          <a:noFill/>
        </p:spPr>
        <p:txBody>
          <a:bodyPr wrap="square" rtlCol="0">
            <a:spAutoFit/>
          </a:bodyPr>
          <a:lstStyle/>
          <a:p>
            <a:pPr defTabSz="914400"/>
            <a:r>
              <a:rPr lang="en-US" sz="2000" b="1" dirty="0" smtClean="0">
                <a:solidFill>
                  <a:srgbClr val="231F20"/>
                </a:solidFill>
              </a:rPr>
              <a:t>B</a:t>
            </a:r>
            <a:r>
              <a:rPr lang="en-US" sz="2400" b="1" dirty="0" smtClean="0">
                <a:solidFill>
                  <a:srgbClr val="231F20"/>
                </a:solidFill>
              </a:rPr>
              <a:t>. 15-minute Interval Data  </a:t>
            </a:r>
          </a:p>
          <a:p>
            <a:pPr defTabSz="914400"/>
            <a:r>
              <a:rPr lang="en-US" sz="2000" dirty="0" smtClean="0">
                <a:solidFill>
                  <a:srgbClr val="231F20"/>
                </a:solidFill>
              </a:rPr>
              <a:t>     LSE Files</a:t>
            </a:r>
          </a:p>
          <a:p>
            <a:pPr defTabSz="914400"/>
            <a:r>
              <a:rPr lang="en-US" sz="2000" dirty="0" smtClean="0">
                <a:solidFill>
                  <a:srgbClr val="231F20"/>
                </a:solidFill>
              </a:rPr>
              <a:t>     Sent daily to ERCOT and the </a:t>
            </a:r>
          </a:p>
          <a:p>
            <a:pPr defTabSz="914400"/>
            <a:r>
              <a:rPr lang="en-US" sz="2000" dirty="0" smtClean="0">
                <a:solidFill>
                  <a:srgbClr val="231F20"/>
                </a:solidFill>
              </a:rPr>
              <a:t>     Smart Meter Texas web portal</a:t>
            </a:r>
          </a:p>
          <a:p>
            <a:pPr defTabSz="914400"/>
            <a:r>
              <a:rPr lang="en-US" sz="2000" dirty="0">
                <a:solidFill>
                  <a:srgbClr val="231F20"/>
                </a:solidFill>
              </a:rPr>
              <a:t> </a:t>
            </a:r>
            <a:r>
              <a:rPr lang="en-US" sz="2000" dirty="0" smtClean="0">
                <a:solidFill>
                  <a:srgbClr val="231F20"/>
                </a:solidFill>
              </a:rPr>
              <a:t>    Used by ERCOT to calculate charges to REPs  </a:t>
            </a:r>
            <a:endParaRPr lang="en-US" sz="2000" dirty="0">
              <a:solidFill>
                <a:srgbClr val="231F20"/>
              </a:solidFill>
            </a:endParaRPr>
          </a:p>
        </p:txBody>
      </p:sp>
    </p:spTree>
    <p:extLst>
      <p:ext uri="{BB962C8B-B14F-4D97-AF65-F5344CB8AC3E}">
        <p14:creationId xmlns:p14="http://schemas.microsoft.com/office/powerpoint/2010/main" val="7610045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17970" y="6324600"/>
            <a:ext cx="8469313" cy="328612"/>
          </a:xfrm>
        </p:spPr>
        <p:txBody>
          <a:bodyPr/>
          <a:lstStyle/>
          <a:p>
            <a:endParaRPr lang="en-US" dirty="0">
              <a:latin typeface="Calibri" panose="020F0502020204030204" pitchFamily="34" charset="0"/>
            </a:endParaRPr>
          </a:p>
        </p:txBody>
      </p:sp>
      <p:sp>
        <p:nvSpPr>
          <p:cNvPr id="8" name="Title 7"/>
          <p:cNvSpPr>
            <a:spLocks noGrp="1"/>
          </p:cNvSpPr>
          <p:nvPr>
            <p:ph type="title"/>
          </p:nvPr>
        </p:nvSpPr>
        <p:spPr>
          <a:xfrm>
            <a:off x="1752600" y="76200"/>
            <a:ext cx="6537750" cy="1123666"/>
          </a:xfrm>
        </p:spPr>
        <p:txBody>
          <a:bodyPr/>
          <a:lstStyle/>
          <a:p>
            <a:pPr algn="ctr"/>
            <a:r>
              <a:rPr lang="en-US" dirty="0">
                <a:latin typeface="Calibri" panose="020F0502020204030204" pitchFamily="34" charset="0"/>
              </a:rPr>
              <a:t>How does meter data </a:t>
            </a:r>
            <a:r>
              <a:rPr lang="en-US" u="sng" dirty="0">
                <a:latin typeface="Calibri" panose="020F0502020204030204" pitchFamily="34" charset="0"/>
              </a:rPr>
              <a:t>flow</a:t>
            </a:r>
            <a:r>
              <a:rPr lang="en-US" dirty="0">
                <a:latin typeface="Calibri" panose="020F0502020204030204" pitchFamily="34" charset="0"/>
              </a:rPr>
              <a:t> in the market?</a:t>
            </a:r>
          </a:p>
        </p:txBody>
      </p:sp>
      <p:sp>
        <p:nvSpPr>
          <p:cNvPr id="6" name="Date Placeholder 5"/>
          <p:cNvSpPr>
            <a:spLocks noGrp="1"/>
          </p:cNvSpPr>
          <p:nvPr>
            <p:ph type="dt" sz="half" idx="15"/>
          </p:nvPr>
        </p:nvSpPr>
        <p:spPr>
          <a:xfrm>
            <a:off x="6718040" y="5966638"/>
            <a:ext cx="1156997" cy="365125"/>
          </a:xfrm>
        </p:spPr>
        <p:txBody>
          <a:bodyPr/>
          <a:lstStyle/>
          <a:p>
            <a:pPr algn="r"/>
            <a:r>
              <a:rPr lang="en-US" dirty="0" smtClean="0">
                <a:solidFill>
                  <a:srgbClr val="FFFFFF">
                    <a:lumMod val="50000"/>
                  </a:srgbClr>
                </a:solidFill>
                <a:latin typeface="Calibri" panose="020F0502020204030204" pitchFamily="34" charset="0"/>
              </a:rPr>
              <a:t>May 8, 2014</a:t>
            </a:r>
            <a:endParaRPr lang="en-US" dirty="0">
              <a:solidFill>
                <a:srgbClr val="FFFFFF">
                  <a:lumMod val="50000"/>
                </a:srgbClr>
              </a:solidFill>
              <a:latin typeface="Calibri" panose="020F0502020204030204" pitchFamily="34" charset="0"/>
            </a:endParaRPr>
          </a:p>
        </p:txBody>
      </p:sp>
      <p:sp>
        <p:nvSpPr>
          <p:cNvPr id="7" name="Slide Number Placeholder 6"/>
          <p:cNvSpPr>
            <a:spLocks noGrp="1"/>
          </p:cNvSpPr>
          <p:nvPr>
            <p:ph type="sldNum" sz="quarter" idx="16"/>
          </p:nvPr>
        </p:nvSpPr>
        <p:spPr>
          <a:xfrm>
            <a:off x="7963202" y="6091370"/>
            <a:ext cx="675866" cy="115662"/>
          </a:xfrm>
        </p:spPr>
        <p:txBody>
          <a:bodyPr/>
          <a:lstStyle/>
          <a:p>
            <a:fld id="{C464BEA4-ECAD-4B23-B682-AF22774D7D0B}" type="slidenum">
              <a:rPr lang="en-US" smtClean="0">
                <a:solidFill>
                  <a:srgbClr val="FFFFFF">
                    <a:lumMod val="50000"/>
                  </a:srgbClr>
                </a:solidFill>
                <a:latin typeface="Calibri" panose="020F0502020204030204" pitchFamily="34" charset="0"/>
              </a:rPr>
              <a:pPr/>
              <a:t>121</a:t>
            </a:fld>
            <a:endParaRPr lang="en-US" dirty="0">
              <a:solidFill>
                <a:srgbClr val="FFFFFF">
                  <a:lumMod val="50000"/>
                </a:srgbClr>
              </a:solidFill>
              <a:latin typeface="Calibri" panose="020F0502020204030204" pitchFamily="34" charset="0"/>
            </a:endParaRPr>
          </a:p>
        </p:txBody>
      </p:sp>
      <p:sp>
        <p:nvSpPr>
          <p:cNvPr id="11" name="Cloud"/>
          <p:cNvSpPr txBox="1">
            <a:spLocks noChangeAspect="1" noEditPoints="1" noChangeArrowheads="1"/>
          </p:cNvSpPr>
          <p:nvPr/>
        </p:nvSpPr>
        <p:spPr bwMode="auto">
          <a:xfrm>
            <a:off x="3807297" y="5014198"/>
            <a:ext cx="1600200" cy="88004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1" fontAlgn="base" hangingPunct="1">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613" algn="l" rtl="0" eaLnBrk="1" fontAlgn="base" hangingPunct="1">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225" algn="l" rtl="0" eaLnBrk="1" fontAlgn="base" hangingPunct="1">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88" indent="-166688" algn="l" rtl="0" eaLnBrk="1" fontAlgn="base" hangingPunct="1">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400" indent="-166688" algn="l" rtl="0" eaLnBrk="1" fontAlgn="base" hangingPunct="1">
              <a:lnSpc>
                <a:spcPct val="110000"/>
              </a:lnSpc>
              <a:spcBef>
                <a:spcPct val="15000"/>
              </a:spcBef>
              <a:spcAft>
                <a:spcPct val="0"/>
              </a:spcAft>
              <a:buFont typeface="Arial" pitchFamily="34" charset="0"/>
              <a:buChar char="–"/>
              <a:defRPr sz="1200">
                <a:solidFill>
                  <a:schemeClr val="tx1"/>
                </a:solidFill>
                <a:latin typeface="+mn-lt"/>
                <a:ea typeface="ＭＳ Ｐゴシック" charset="0"/>
                <a:cs typeface="ＭＳ Ｐゴシック"/>
              </a:defRPr>
            </a:lvl5pPr>
            <a:lvl6pPr marL="9223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5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7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9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9pPr>
          </a:lstStyle>
          <a:p>
            <a:pPr marL="0" indent="0" algn="ctr" defTabSz="914400">
              <a:buFontTx/>
              <a:buNone/>
            </a:pPr>
            <a:r>
              <a:rPr lang="en-US" sz="1400" kern="0" smtClean="0">
                <a:solidFill>
                  <a:srgbClr val="231F20"/>
                </a:solidFill>
                <a:latin typeface="Calibri" panose="020F0502020204030204" pitchFamily="34" charset="0"/>
              </a:rPr>
              <a:t> </a:t>
            </a:r>
            <a:r>
              <a:rPr lang="en-US" sz="1700" b="1" kern="0" smtClean="0">
                <a:solidFill>
                  <a:srgbClr val="231F20"/>
                </a:solidFill>
                <a:latin typeface="Calibri" panose="020F0502020204030204" pitchFamily="34" charset="0"/>
              </a:rPr>
              <a:t>Smart Meter </a:t>
            </a:r>
          </a:p>
          <a:p>
            <a:pPr marL="0" indent="0" algn="ctr" defTabSz="914400">
              <a:buFontTx/>
              <a:buNone/>
            </a:pPr>
            <a:r>
              <a:rPr lang="en-US" sz="1700" b="1" kern="0" smtClean="0">
                <a:solidFill>
                  <a:srgbClr val="231F20"/>
                </a:solidFill>
                <a:latin typeface="Calibri" panose="020F0502020204030204" pitchFamily="34" charset="0"/>
              </a:rPr>
              <a:t>Texas Portal</a:t>
            </a:r>
          </a:p>
          <a:p>
            <a:pPr marL="0" indent="0" defTabSz="914400">
              <a:buFontTx/>
              <a:buNone/>
            </a:pPr>
            <a:endParaRPr lang="en-US" sz="1400" kern="0" dirty="0">
              <a:solidFill>
                <a:srgbClr val="231F20"/>
              </a:solidFill>
              <a:latin typeface="Calibri" panose="020F0502020204030204" pitchFamily="34" charset="0"/>
            </a:endParaRPr>
          </a:p>
        </p:txBody>
      </p:sp>
      <p:pic>
        <p:nvPicPr>
          <p:cNvPr id="12" name="Picture 5" descr="C:\Program Files\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54" y="1606319"/>
            <a:ext cx="922630" cy="9235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rob.bevill\AppData\Local\Microsoft\Windows\Temporary Internet Files\Content.IE5\WMGJURKH\MC9004417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8163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rob.bevill\AppData\Local\Microsoft\Windows\Temporary Internet Files\Content.IE5\WMGJURKH\MC9003840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750" y="1396048"/>
            <a:ext cx="1066800" cy="13440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Users\rob.bevill\AppData\Local\Microsoft\Windows\Temporary Internet Files\Content.IE5\F1ZDR2YP\MC9003491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561" y="3675262"/>
            <a:ext cx="1277908" cy="1294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Program Files\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1183" y="4079764"/>
            <a:ext cx="1143000" cy="11668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86135" y="2767086"/>
            <a:ext cx="9144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ERCOT</a:t>
            </a:r>
            <a:endParaRPr lang="en-US" b="1" dirty="0">
              <a:solidFill>
                <a:srgbClr val="231F20"/>
              </a:solidFill>
              <a:latin typeface="Calibri" panose="020F0502020204030204" pitchFamily="34" charset="0"/>
            </a:endParaRPr>
          </a:p>
        </p:txBody>
      </p:sp>
      <p:sp>
        <p:nvSpPr>
          <p:cNvPr id="18" name="TextBox 17"/>
          <p:cNvSpPr txBox="1"/>
          <p:nvPr/>
        </p:nvSpPr>
        <p:spPr>
          <a:xfrm>
            <a:off x="1301589" y="4963223"/>
            <a:ext cx="589005"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REP</a:t>
            </a:r>
            <a:endParaRPr lang="en-US" b="1" dirty="0">
              <a:solidFill>
                <a:srgbClr val="231F20"/>
              </a:solidFill>
              <a:latin typeface="Calibri" panose="020F0502020204030204" pitchFamily="34" charset="0"/>
            </a:endParaRPr>
          </a:p>
        </p:txBody>
      </p:sp>
      <p:sp>
        <p:nvSpPr>
          <p:cNvPr id="19" name="TextBox 18"/>
          <p:cNvSpPr txBox="1"/>
          <p:nvPr/>
        </p:nvSpPr>
        <p:spPr>
          <a:xfrm>
            <a:off x="4190999" y="2720966"/>
            <a:ext cx="6096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TDU</a:t>
            </a:r>
            <a:endParaRPr lang="en-US" b="1" dirty="0">
              <a:solidFill>
                <a:srgbClr val="231F20"/>
              </a:solidFill>
              <a:latin typeface="Calibri" panose="020F0502020204030204" pitchFamily="34" charset="0"/>
            </a:endParaRPr>
          </a:p>
        </p:txBody>
      </p:sp>
      <p:cxnSp>
        <p:nvCxnSpPr>
          <p:cNvPr id="20" name="Curved Connector 19"/>
          <p:cNvCxnSpPr>
            <a:stCxn id="19" idx="2"/>
          </p:cNvCxnSpPr>
          <p:nvPr/>
        </p:nvCxnSpPr>
        <p:spPr>
          <a:xfrm rot="5400000">
            <a:off x="3549556" y="4023842"/>
            <a:ext cx="1879788" cy="12700"/>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35550" y="2290266"/>
            <a:ext cx="1739642" cy="152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1391025">
            <a:off x="2519026" y="1729363"/>
            <a:ext cx="723257" cy="369332"/>
          </a:xfrm>
          <a:prstGeom prst="rect">
            <a:avLst/>
          </a:prstGeom>
          <a:noFill/>
        </p:spPr>
        <p:txBody>
          <a:bodyPr wrap="square" rtlCol="0">
            <a:spAutoFit/>
          </a:bodyPr>
          <a:lstStyle/>
          <a:p>
            <a:pPr defTabSz="914400"/>
            <a:r>
              <a:rPr lang="en-US" dirty="0">
                <a:solidFill>
                  <a:srgbClr val="231F20"/>
                </a:solidFill>
                <a:latin typeface="Calibri" panose="020F0502020204030204" pitchFamily="34" charset="0"/>
              </a:rPr>
              <a:t>d</a:t>
            </a:r>
            <a:r>
              <a:rPr lang="en-US" dirty="0" smtClean="0">
                <a:solidFill>
                  <a:srgbClr val="231F20"/>
                </a:solidFill>
                <a:latin typeface="Calibri" panose="020F0502020204030204" pitchFamily="34" charset="0"/>
              </a:rPr>
              <a:t>ay 1</a:t>
            </a:r>
            <a:endParaRPr lang="en-US" dirty="0">
              <a:solidFill>
                <a:srgbClr val="231F20"/>
              </a:solidFill>
              <a:latin typeface="Calibri" panose="020F0502020204030204" pitchFamily="34" charset="0"/>
            </a:endParaRPr>
          </a:p>
        </p:txBody>
      </p:sp>
      <p:sp>
        <p:nvSpPr>
          <p:cNvPr id="27" name="TextBox 26"/>
          <p:cNvSpPr txBox="1"/>
          <p:nvPr/>
        </p:nvSpPr>
        <p:spPr>
          <a:xfrm rot="215365">
            <a:off x="5543742" y="1660198"/>
            <a:ext cx="723257" cy="369332"/>
          </a:xfrm>
          <a:prstGeom prst="rect">
            <a:avLst/>
          </a:prstGeom>
          <a:noFill/>
        </p:spPr>
        <p:txBody>
          <a:bodyPr wrap="square" rtlCol="0">
            <a:spAutoFit/>
          </a:bodyPr>
          <a:lstStyle/>
          <a:p>
            <a:pPr defTabSz="914400"/>
            <a:r>
              <a:rPr lang="en-US" dirty="0">
                <a:solidFill>
                  <a:srgbClr val="231F20"/>
                </a:solidFill>
                <a:latin typeface="Calibri" panose="020F0502020204030204" pitchFamily="34" charset="0"/>
              </a:rPr>
              <a:t>d</a:t>
            </a:r>
            <a:r>
              <a:rPr lang="en-US" dirty="0" smtClean="0">
                <a:solidFill>
                  <a:srgbClr val="231F20"/>
                </a:solidFill>
                <a:latin typeface="Calibri" panose="020F0502020204030204" pitchFamily="34" charset="0"/>
              </a:rPr>
              <a:t>ay 1</a:t>
            </a:r>
            <a:endParaRPr lang="en-US" dirty="0">
              <a:solidFill>
                <a:srgbClr val="231F20"/>
              </a:solidFill>
              <a:latin typeface="Calibri" panose="020F0502020204030204" pitchFamily="34" charset="0"/>
            </a:endParaRPr>
          </a:p>
        </p:txBody>
      </p:sp>
      <p:sp>
        <p:nvSpPr>
          <p:cNvPr id="28" name="TextBox 27"/>
          <p:cNvSpPr txBox="1"/>
          <p:nvPr/>
        </p:nvSpPr>
        <p:spPr>
          <a:xfrm>
            <a:off x="3829370" y="4478528"/>
            <a:ext cx="723257" cy="369332"/>
          </a:xfrm>
          <a:prstGeom prst="rect">
            <a:avLst/>
          </a:prstGeom>
          <a:noFill/>
        </p:spPr>
        <p:txBody>
          <a:bodyPr wrap="square" rtlCol="0">
            <a:spAutoFit/>
          </a:bodyPr>
          <a:lstStyle/>
          <a:p>
            <a:pPr defTabSz="914400"/>
            <a:r>
              <a:rPr lang="en-US" dirty="0">
                <a:solidFill>
                  <a:srgbClr val="231F20"/>
                </a:solidFill>
                <a:latin typeface="Calibri" panose="020F0502020204030204" pitchFamily="34" charset="0"/>
              </a:rPr>
              <a:t>d</a:t>
            </a:r>
            <a:r>
              <a:rPr lang="en-US" dirty="0" smtClean="0">
                <a:solidFill>
                  <a:srgbClr val="231F20"/>
                </a:solidFill>
                <a:latin typeface="Calibri" panose="020F0502020204030204" pitchFamily="34" charset="0"/>
              </a:rPr>
              <a:t>ay 1</a:t>
            </a:r>
            <a:endParaRPr lang="en-US" dirty="0">
              <a:solidFill>
                <a:srgbClr val="231F20"/>
              </a:solidFill>
              <a:latin typeface="Calibri" panose="020F0502020204030204" pitchFamily="34" charset="0"/>
            </a:endParaRPr>
          </a:p>
        </p:txBody>
      </p:sp>
      <p:sp>
        <p:nvSpPr>
          <p:cNvPr id="29" name="TextBox 28"/>
          <p:cNvSpPr txBox="1"/>
          <p:nvPr/>
        </p:nvSpPr>
        <p:spPr>
          <a:xfrm rot="1258621">
            <a:off x="2760172" y="4732363"/>
            <a:ext cx="723257" cy="369332"/>
          </a:xfrm>
          <a:prstGeom prst="rect">
            <a:avLst/>
          </a:prstGeom>
          <a:noFill/>
        </p:spPr>
        <p:txBody>
          <a:bodyPr wrap="square" rtlCol="0">
            <a:spAutoFit/>
          </a:bodyPr>
          <a:lstStyle/>
          <a:p>
            <a:pPr defTabSz="914400"/>
            <a:r>
              <a:rPr lang="en-US" dirty="0">
                <a:solidFill>
                  <a:srgbClr val="231F20"/>
                </a:solidFill>
                <a:latin typeface="Calibri" panose="020F0502020204030204" pitchFamily="34" charset="0"/>
              </a:rPr>
              <a:t>d</a:t>
            </a:r>
            <a:r>
              <a:rPr lang="en-US" dirty="0" smtClean="0">
                <a:solidFill>
                  <a:srgbClr val="231F20"/>
                </a:solidFill>
                <a:latin typeface="Calibri" panose="020F0502020204030204" pitchFamily="34" charset="0"/>
              </a:rPr>
              <a:t>ay 2</a:t>
            </a:r>
            <a:endParaRPr lang="en-US" dirty="0">
              <a:solidFill>
                <a:srgbClr val="231F20"/>
              </a:solidFill>
              <a:latin typeface="Calibri" panose="020F0502020204030204" pitchFamily="34" charset="0"/>
            </a:endParaRPr>
          </a:p>
        </p:txBody>
      </p:sp>
      <p:sp>
        <p:nvSpPr>
          <p:cNvPr id="30" name="TextBox 29"/>
          <p:cNvSpPr txBox="1"/>
          <p:nvPr/>
        </p:nvSpPr>
        <p:spPr>
          <a:xfrm rot="222491">
            <a:off x="5392800" y="2074275"/>
            <a:ext cx="1025141" cy="369332"/>
          </a:xfrm>
          <a:prstGeom prst="rect">
            <a:avLst/>
          </a:prstGeom>
          <a:noFill/>
        </p:spPr>
        <p:txBody>
          <a:bodyPr wrap="square" rtlCol="0">
            <a:spAutoFit/>
          </a:bodyPr>
          <a:lstStyle/>
          <a:p>
            <a:pPr defTabSz="914400"/>
            <a:r>
              <a:rPr lang="en-US" dirty="0" smtClean="0">
                <a:solidFill>
                  <a:srgbClr val="231F20"/>
                </a:solidFill>
                <a:latin typeface="Calibri" panose="020F0502020204030204" pitchFamily="34" charset="0"/>
              </a:rPr>
              <a:t>monthly</a:t>
            </a:r>
            <a:endParaRPr lang="en-US" dirty="0">
              <a:solidFill>
                <a:srgbClr val="231F20"/>
              </a:solidFill>
              <a:latin typeface="Calibri" panose="020F0502020204030204" pitchFamily="34" charset="0"/>
            </a:endParaRPr>
          </a:p>
        </p:txBody>
      </p:sp>
      <p:sp>
        <p:nvSpPr>
          <p:cNvPr id="31" name="TextBox 30"/>
          <p:cNvSpPr txBox="1"/>
          <p:nvPr/>
        </p:nvSpPr>
        <p:spPr>
          <a:xfrm>
            <a:off x="4293332" y="5947986"/>
            <a:ext cx="742218"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SMT</a:t>
            </a:r>
            <a:endParaRPr lang="en-US" b="1" dirty="0">
              <a:solidFill>
                <a:srgbClr val="231F20"/>
              </a:solidFill>
              <a:latin typeface="Calibri" panose="020F0502020204030204" pitchFamily="34" charset="0"/>
            </a:endParaRPr>
          </a:p>
        </p:txBody>
      </p:sp>
      <p:cxnSp>
        <p:nvCxnSpPr>
          <p:cNvPr id="32" name="Straight Arrow Connector 31"/>
          <p:cNvCxnSpPr/>
          <p:nvPr/>
        </p:nvCxnSpPr>
        <p:spPr>
          <a:xfrm flipV="1">
            <a:off x="2057400" y="2031448"/>
            <a:ext cx="1911350" cy="11168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35550" y="1926740"/>
            <a:ext cx="1739642" cy="1047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406164" y="4576387"/>
            <a:ext cx="1223236" cy="58414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286000" y="4700210"/>
            <a:ext cx="1498000" cy="64498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141366" y="2767086"/>
            <a:ext cx="4869034" cy="1456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20594450">
            <a:off x="2912132" y="3520905"/>
            <a:ext cx="1025141" cy="369332"/>
          </a:xfrm>
          <a:prstGeom prst="rect">
            <a:avLst/>
          </a:prstGeom>
          <a:noFill/>
        </p:spPr>
        <p:txBody>
          <a:bodyPr wrap="square" rtlCol="0">
            <a:spAutoFit/>
          </a:bodyPr>
          <a:lstStyle/>
          <a:p>
            <a:pPr defTabSz="914400"/>
            <a:r>
              <a:rPr lang="en-US" dirty="0" smtClean="0">
                <a:solidFill>
                  <a:srgbClr val="231F20"/>
                </a:solidFill>
                <a:latin typeface="Calibri" panose="020F0502020204030204" pitchFamily="34" charset="0"/>
              </a:rPr>
              <a:t>monthly</a:t>
            </a:r>
            <a:endParaRPr lang="en-US" dirty="0">
              <a:solidFill>
                <a:srgbClr val="231F20"/>
              </a:solidFill>
              <a:latin typeface="Calibri" panose="020F0502020204030204" pitchFamily="34" charset="0"/>
            </a:endParaRPr>
          </a:p>
        </p:txBody>
      </p:sp>
      <p:sp>
        <p:nvSpPr>
          <p:cNvPr id="38" name="TextBox 37"/>
          <p:cNvSpPr txBox="1"/>
          <p:nvPr/>
        </p:nvSpPr>
        <p:spPr>
          <a:xfrm rot="21429511">
            <a:off x="2148558" y="2058035"/>
            <a:ext cx="1828800" cy="584775"/>
          </a:xfrm>
          <a:prstGeom prst="rect">
            <a:avLst/>
          </a:prstGeom>
          <a:noFill/>
        </p:spPr>
        <p:txBody>
          <a:bodyPr wrap="square" rtlCol="0">
            <a:spAutoFit/>
          </a:bodyPr>
          <a:lstStyle/>
          <a:p>
            <a:pPr defTabSz="914400"/>
            <a:r>
              <a:rPr lang="en-US" sz="1600" dirty="0" smtClean="0">
                <a:solidFill>
                  <a:srgbClr val="231F20"/>
                </a:solidFill>
                <a:latin typeface="Calibri" panose="020F0502020204030204" pitchFamily="34" charset="0"/>
              </a:rPr>
              <a:t>raw meter data</a:t>
            </a:r>
          </a:p>
          <a:p>
            <a:pPr defTabSz="914400"/>
            <a:r>
              <a:rPr lang="en-US" sz="1600" dirty="0" smtClean="0">
                <a:solidFill>
                  <a:srgbClr val="231F20"/>
                </a:solidFill>
                <a:latin typeface="Calibri" panose="020F0502020204030204" pitchFamily="34" charset="0"/>
              </a:rPr>
              <a:t>      (15-min)</a:t>
            </a:r>
            <a:endParaRPr lang="en-US" sz="1600" dirty="0">
              <a:solidFill>
                <a:srgbClr val="231F20"/>
              </a:solidFill>
              <a:latin typeface="Calibri" panose="020F0502020204030204" pitchFamily="34" charset="0"/>
            </a:endParaRPr>
          </a:p>
        </p:txBody>
      </p:sp>
      <p:sp>
        <p:nvSpPr>
          <p:cNvPr id="39" name="TextBox 38"/>
          <p:cNvSpPr txBox="1"/>
          <p:nvPr/>
        </p:nvSpPr>
        <p:spPr>
          <a:xfrm rot="20035183">
            <a:off x="5543741" y="4595749"/>
            <a:ext cx="723257" cy="369332"/>
          </a:xfrm>
          <a:prstGeom prst="rect">
            <a:avLst/>
          </a:prstGeom>
          <a:noFill/>
        </p:spPr>
        <p:txBody>
          <a:bodyPr wrap="square" rtlCol="0">
            <a:spAutoFit/>
          </a:bodyPr>
          <a:lstStyle/>
          <a:p>
            <a:pPr defTabSz="914400"/>
            <a:r>
              <a:rPr lang="en-US" dirty="0">
                <a:solidFill>
                  <a:srgbClr val="231F20"/>
                </a:solidFill>
                <a:latin typeface="Calibri" panose="020F0502020204030204" pitchFamily="34" charset="0"/>
              </a:rPr>
              <a:t>d</a:t>
            </a:r>
            <a:r>
              <a:rPr lang="en-US" dirty="0" smtClean="0">
                <a:solidFill>
                  <a:srgbClr val="231F20"/>
                </a:solidFill>
                <a:latin typeface="Calibri" panose="020F0502020204030204" pitchFamily="34" charset="0"/>
              </a:rPr>
              <a:t>ay 2</a:t>
            </a:r>
            <a:endParaRPr lang="en-US" dirty="0">
              <a:solidFill>
                <a:srgbClr val="231F20"/>
              </a:solidFill>
              <a:latin typeface="Calibri" panose="020F0502020204030204" pitchFamily="34" charset="0"/>
            </a:endParaRPr>
          </a:p>
        </p:txBody>
      </p:sp>
      <p:sp>
        <p:nvSpPr>
          <p:cNvPr id="40" name="TextBox 39"/>
          <p:cNvSpPr txBox="1"/>
          <p:nvPr/>
        </p:nvSpPr>
        <p:spPr>
          <a:xfrm>
            <a:off x="6750478" y="5218917"/>
            <a:ext cx="1326722"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Consumer</a:t>
            </a:r>
            <a:endParaRPr lang="en-US" b="1" dirty="0">
              <a:solidFill>
                <a:srgbClr val="231F20"/>
              </a:solidFill>
              <a:latin typeface="Calibri" panose="020F0502020204030204" pitchFamily="34" charset="0"/>
            </a:endParaRPr>
          </a:p>
        </p:txBody>
      </p:sp>
      <p:sp>
        <p:nvSpPr>
          <p:cNvPr id="41" name="TextBox 40"/>
          <p:cNvSpPr txBox="1"/>
          <p:nvPr/>
        </p:nvSpPr>
        <p:spPr>
          <a:xfrm>
            <a:off x="1066800" y="2476371"/>
            <a:ext cx="9144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Home</a:t>
            </a:r>
            <a:endParaRPr lang="en-US" b="1" dirty="0">
              <a:solidFill>
                <a:srgbClr val="231F20"/>
              </a:solidFill>
              <a:latin typeface="Calibri" panose="020F0502020204030204" pitchFamily="34" charset="0"/>
            </a:endParaRPr>
          </a:p>
        </p:txBody>
      </p:sp>
    </p:spTree>
    <p:extLst>
      <p:ext uri="{BB962C8B-B14F-4D97-AF65-F5344CB8AC3E}">
        <p14:creationId xmlns:p14="http://schemas.microsoft.com/office/powerpoint/2010/main" val="37518570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300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 calcmode="lin" valueType="num">
                                      <p:cBhvr>
                                        <p:cTn id="2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7">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22" presetClass="entr" presetSubtype="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right)">
                                      <p:cBhvr>
                                        <p:cTn id="70" dur="500"/>
                                        <p:tgtEl>
                                          <p:spTgt spid="3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allAtOnce"/>
      <p:bldP spid="28" grpId="0"/>
      <p:bldP spid="29" grpId="0"/>
      <p:bldP spid="30" grpId="0"/>
      <p:bldP spid="37" grpId="0"/>
      <p:bldP spid="38" grpId="0"/>
      <p:bldP spid="3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17970" y="6324600"/>
            <a:ext cx="8469313" cy="328612"/>
          </a:xfrm>
        </p:spPr>
        <p:txBody>
          <a:bodyPr/>
          <a:lstStyle/>
          <a:p>
            <a:endParaRPr lang="en-US" dirty="0">
              <a:latin typeface="Calibri" panose="020F0502020204030204" pitchFamily="34" charset="0"/>
            </a:endParaRPr>
          </a:p>
        </p:txBody>
      </p:sp>
      <p:sp>
        <p:nvSpPr>
          <p:cNvPr id="8" name="Title 7"/>
          <p:cNvSpPr>
            <a:spLocks noGrp="1"/>
          </p:cNvSpPr>
          <p:nvPr>
            <p:ph type="title"/>
          </p:nvPr>
        </p:nvSpPr>
        <p:spPr>
          <a:xfrm>
            <a:off x="1524000" y="76200"/>
            <a:ext cx="6766350" cy="1123666"/>
          </a:xfrm>
        </p:spPr>
        <p:txBody>
          <a:bodyPr/>
          <a:lstStyle/>
          <a:p>
            <a:pPr algn="ctr"/>
            <a:r>
              <a:rPr lang="en-US" dirty="0"/>
              <a:t>What are the primary </a:t>
            </a:r>
            <a:r>
              <a:rPr lang="en-US" u="sng" dirty="0" smtClean="0"/>
              <a:t>functions</a:t>
            </a:r>
            <a:r>
              <a:rPr lang="en-US" dirty="0" smtClean="0"/>
              <a:t> of </a:t>
            </a:r>
            <a:r>
              <a:rPr lang="en-US" dirty="0"/>
              <a:t>smart meter data?</a:t>
            </a:r>
            <a:endParaRPr lang="en-US" dirty="0">
              <a:latin typeface="Calibri" panose="020F0502020204030204" pitchFamily="34" charset="0"/>
            </a:endParaRPr>
          </a:p>
        </p:txBody>
      </p:sp>
      <p:sp>
        <p:nvSpPr>
          <p:cNvPr id="6" name="Date Placeholder 5"/>
          <p:cNvSpPr>
            <a:spLocks noGrp="1"/>
          </p:cNvSpPr>
          <p:nvPr>
            <p:ph type="dt" sz="half" idx="15"/>
          </p:nvPr>
        </p:nvSpPr>
        <p:spPr>
          <a:xfrm>
            <a:off x="6718040" y="5966638"/>
            <a:ext cx="1156997" cy="365125"/>
          </a:xfrm>
        </p:spPr>
        <p:txBody>
          <a:bodyPr/>
          <a:lstStyle/>
          <a:p>
            <a:pPr algn="r"/>
            <a:r>
              <a:rPr lang="en-US" dirty="0" smtClean="0">
                <a:solidFill>
                  <a:srgbClr val="FFFFFF">
                    <a:lumMod val="50000"/>
                  </a:srgbClr>
                </a:solidFill>
                <a:latin typeface="Calibri" panose="020F0502020204030204" pitchFamily="34" charset="0"/>
              </a:rPr>
              <a:t>May 8, 2014</a:t>
            </a:r>
            <a:endParaRPr lang="en-US" dirty="0">
              <a:solidFill>
                <a:srgbClr val="FFFFFF">
                  <a:lumMod val="50000"/>
                </a:srgbClr>
              </a:solidFill>
              <a:latin typeface="Calibri" panose="020F0502020204030204" pitchFamily="34" charset="0"/>
            </a:endParaRPr>
          </a:p>
        </p:txBody>
      </p:sp>
      <p:sp>
        <p:nvSpPr>
          <p:cNvPr id="7" name="Slide Number Placeholder 6"/>
          <p:cNvSpPr>
            <a:spLocks noGrp="1"/>
          </p:cNvSpPr>
          <p:nvPr>
            <p:ph type="sldNum" sz="quarter" idx="16"/>
          </p:nvPr>
        </p:nvSpPr>
        <p:spPr>
          <a:xfrm>
            <a:off x="7963202" y="6091370"/>
            <a:ext cx="675866" cy="115662"/>
          </a:xfrm>
        </p:spPr>
        <p:txBody>
          <a:bodyPr/>
          <a:lstStyle/>
          <a:p>
            <a:fld id="{C464BEA4-ECAD-4B23-B682-AF22774D7D0B}" type="slidenum">
              <a:rPr lang="en-US" smtClean="0">
                <a:solidFill>
                  <a:srgbClr val="FFFFFF">
                    <a:lumMod val="50000"/>
                  </a:srgbClr>
                </a:solidFill>
                <a:latin typeface="Calibri" panose="020F0502020204030204" pitchFamily="34" charset="0"/>
              </a:rPr>
              <a:pPr/>
              <a:t>122</a:t>
            </a:fld>
            <a:endParaRPr lang="en-US" dirty="0">
              <a:solidFill>
                <a:srgbClr val="FFFFFF">
                  <a:lumMod val="50000"/>
                </a:srgbClr>
              </a:solidFill>
              <a:latin typeface="Calibri" panose="020F0502020204030204" pitchFamily="34" charset="0"/>
            </a:endParaRPr>
          </a:p>
        </p:txBody>
      </p:sp>
      <p:pic>
        <p:nvPicPr>
          <p:cNvPr id="42" name="Picture 6" descr="C:\Users\rob.bevill\AppData\Local\Microsoft\Windows\Temporary Internet Files\Content.IE5\WMGJURKH\MC90044173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3748" y="1759845"/>
            <a:ext cx="889896" cy="88989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C:\Users\rob.bevill\AppData\Local\Microsoft\Windows\Temporary Internet Files\Content.IE5\WMGJURKH\MC9003840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24380"/>
            <a:ext cx="1530350" cy="192812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C:\Users\rob.bevill\AppData\Local\Microsoft\Windows\Temporary Internet Files\Content.IE5\F1ZDR2YP\MC9003491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265" y="4524816"/>
            <a:ext cx="632530" cy="6409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643040"/>
            <a:ext cx="768587" cy="78463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319947" y="2552587"/>
            <a:ext cx="9144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ERCOT</a:t>
            </a:r>
            <a:endParaRPr lang="en-US" b="1" dirty="0">
              <a:solidFill>
                <a:srgbClr val="231F20"/>
              </a:solidFill>
              <a:latin typeface="Calibri" panose="020F0502020204030204" pitchFamily="34" charset="0"/>
            </a:endParaRPr>
          </a:p>
        </p:txBody>
      </p:sp>
      <p:sp>
        <p:nvSpPr>
          <p:cNvPr id="47" name="TextBox 46"/>
          <p:cNvSpPr txBox="1"/>
          <p:nvPr/>
        </p:nvSpPr>
        <p:spPr>
          <a:xfrm>
            <a:off x="953265" y="5165719"/>
            <a:ext cx="589005"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REP</a:t>
            </a:r>
            <a:endParaRPr lang="en-US" b="1" dirty="0">
              <a:solidFill>
                <a:srgbClr val="231F20"/>
              </a:solidFill>
              <a:latin typeface="Calibri" panose="020F0502020204030204" pitchFamily="34" charset="0"/>
            </a:endParaRPr>
          </a:p>
        </p:txBody>
      </p:sp>
      <p:sp>
        <p:nvSpPr>
          <p:cNvPr id="48" name="TextBox 47"/>
          <p:cNvSpPr txBox="1"/>
          <p:nvPr/>
        </p:nvSpPr>
        <p:spPr>
          <a:xfrm>
            <a:off x="4117974" y="3509319"/>
            <a:ext cx="6096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TDU</a:t>
            </a:r>
            <a:endParaRPr lang="en-US" b="1" dirty="0">
              <a:solidFill>
                <a:srgbClr val="231F20"/>
              </a:solidFill>
              <a:latin typeface="Calibri" panose="020F0502020204030204" pitchFamily="34" charset="0"/>
            </a:endParaRPr>
          </a:p>
        </p:txBody>
      </p:sp>
      <p:pic>
        <p:nvPicPr>
          <p:cNvPr id="49" name="Picture 5" descr="C:\Program Files\Microsoft Office\MEDIA\CAGCAT10\j018560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26" y="1952985"/>
            <a:ext cx="545746" cy="54628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124200" y="4275041"/>
            <a:ext cx="3352800" cy="1569660"/>
          </a:xfrm>
          <a:prstGeom prst="rect">
            <a:avLst/>
          </a:prstGeom>
          <a:noFill/>
        </p:spPr>
        <p:txBody>
          <a:bodyPr wrap="square" rtlCol="0">
            <a:spAutoFit/>
          </a:bodyPr>
          <a:lstStyle/>
          <a:p>
            <a:pPr defTabSz="914400"/>
            <a:r>
              <a:rPr lang="en-US" sz="2400" b="1" dirty="0" smtClean="0">
                <a:solidFill>
                  <a:srgbClr val="231F20"/>
                </a:solidFill>
                <a:latin typeface="Calibri" panose="020F0502020204030204" pitchFamily="34" charset="0"/>
              </a:rPr>
              <a:t>1. TDUs</a:t>
            </a:r>
            <a:r>
              <a:rPr lang="en-US" sz="2400" dirty="0" smtClean="0">
                <a:solidFill>
                  <a:srgbClr val="231F20"/>
                </a:solidFill>
                <a:latin typeface="Calibri" panose="020F0502020204030204" pitchFamily="34" charset="0"/>
              </a:rPr>
              <a:t> use monthly meter data to bill REPs for  transmission and delivery charges</a:t>
            </a:r>
            <a:endParaRPr lang="en-US" sz="2400" dirty="0">
              <a:solidFill>
                <a:srgbClr val="231F20"/>
              </a:solidFill>
              <a:latin typeface="Calibri" panose="020F0502020204030204" pitchFamily="34" charset="0"/>
            </a:endParaRPr>
          </a:p>
        </p:txBody>
      </p:sp>
      <p:sp>
        <p:nvSpPr>
          <p:cNvPr id="51" name="TextBox 50"/>
          <p:cNvSpPr txBox="1"/>
          <p:nvPr/>
        </p:nvSpPr>
        <p:spPr>
          <a:xfrm>
            <a:off x="912356" y="2480464"/>
            <a:ext cx="838200" cy="338554"/>
          </a:xfrm>
          <a:prstGeom prst="rect">
            <a:avLst/>
          </a:prstGeom>
          <a:noFill/>
        </p:spPr>
        <p:txBody>
          <a:bodyPr wrap="square" rtlCol="0">
            <a:spAutoFit/>
          </a:bodyPr>
          <a:lstStyle/>
          <a:p>
            <a:pPr defTabSz="914400"/>
            <a:r>
              <a:rPr lang="en-US" sz="1600" b="1" dirty="0" smtClean="0">
                <a:solidFill>
                  <a:srgbClr val="231F20"/>
                </a:solidFill>
                <a:latin typeface="Calibri" panose="020F0502020204030204" pitchFamily="34" charset="0"/>
              </a:rPr>
              <a:t>Home</a:t>
            </a:r>
            <a:endParaRPr lang="en-US" sz="1600" b="1" dirty="0">
              <a:solidFill>
                <a:srgbClr val="231F20"/>
              </a:solidFill>
              <a:latin typeface="Calibri" panose="020F0502020204030204" pitchFamily="34" charset="0"/>
            </a:endParaRPr>
          </a:p>
        </p:txBody>
      </p:sp>
      <p:cxnSp>
        <p:nvCxnSpPr>
          <p:cNvPr id="52" name="Straight Arrow Connector 51"/>
          <p:cNvCxnSpPr/>
          <p:nvPr/>
        </p:nvCxnSpPr>
        <p:spPr>
          <a:xfrm flipH="1">
            <a:off x="1542270" y="3552503"/>
            <a:ext cx="2267730" cy="11800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924782">
            <a:off x="1812519" y="3766897"/>
            <a:ext cx="1748445" cy="369332"/>
          </a:xfrm>
          <a:prstGeom prst="rect">
            <a:avLst/>
          </a:prstGeom>
          <a:noFill/>
        </p:spPr>
        <p:txBody>
          <a:bodyPr wrap="square" rtlCol="0">
            <a:spAutoFit/>
          </a:bodyPr>
          <a:lstStyle/>
          <a:p>
            <a:pPr defTabSz="914400"/>
            <a:r>
              <a:rPr lang="en-US" dirty="0">
                <a:solidFill>
                  <a:srgbClr val="231F20"/>
                </a:solidFill>
                <a:latin typeface="Calibri" panose="020F0502020204030204" pitchFamily="34" charset="0"/>
              </a:rPr>
              <a:t>m</a:t>
            </a:r>
            <a:r>
              <a:rPr lang="en-US" dirty="0" smtClean="0">
                <a:solidFill>
                  <a:srgbClr val="231F20"/>
                </a:solidFill>
                <a:latin typeface="Calibri" panose="020F0502020204030204" pitchFamily="34" charset="0"/>
              </a:rPr>
              <a:t>onthly invoice</a:t>
            </a:r>
            <a:endParaRPr lang="en-US" dirty="0">
              <a:solidFill>
                <a:srgbClr val="231F20"/>
              </a:solidFill>
              <a:latin typeface="Calibri" panose="020F0502020204030204" pitchFamily="34" charset="0"/>
            </a:endParaRPr>
          </a:p>
        </p:txBody>
      </p:sp>
    </p:spTree>
    <p:extLst>
      <p:ext uri="{BB962C8B-B14F-4D97-AF65-F5344CB8AC3E}">
        <p14:creationId xmlns:p14="http://schemas.microsoft.com/office/powerpoint/2010/main" val="7394990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17970" y="6324600"/>
            <a:ext cx="8469313" cy="328612"/>
          </a:xfrm>
        </p:spPr>
        <p:txBody>
          <a:bodyPr/>
          <a:lstStyle/>
          <a:p>
            <a:endParaRPr lang="en-US" dirty="0">
              <a:latin typeface="Calibri" panose="020F0502020204030204" pitchFamily="34" charset="0"/>
            </a:endParaRPr>
          </a:p>
        </p:txBody>
      </p:sp>
      <p:sp>
        <p:nvSpPr>
          <p:cNvPr id="8" name="Title 7"/>
          <p:cNvSpPr>
            <a:spLocks noGrp="1"/>
          </p:cNvSpPr>
          <p:nvPr>
            <p:ph type="title"/>
          </p:nvPr>
        </p:nvSpPr>
        <p:spPr>
          <a:xfrm>
            <a:off x="1524000" y="76200"/>
            <a:ext cx="6766350" cy="1123666"/>
          </a:xfrm>
        </p:spPr>
        <p:txBody>
          <a:bodyPr/>
          <a:lstStyle/>
          <a:p>
            <a:pPr algn="ctr"/>
            <a:r>
              <a:rPr lang="en-US" dirty="0"/>
              <a:t>What are the primary </a:t>
            </a:r>
            <a:r>
              <a:rPr lang="en-US" u="sng" dirty="0" smtClean="0"/>
              <a:t>functions</a:t>
            </a:r>
            <a:r>
              <a:rPr lang="en-US" dirty="0" smtClean="0"/>
              <a:t> of </a:t>
            </a:r>
            <a:r>
              <a:rPr lang="en-US" dirty="0"/>
              <a:t>smart meter data?</a:t>
            </a:r>
            <a:endParaRPr lang="en-US" dirty="0">
              <a:latin typeface="Calibri" panose="020F0502020204030204" pitchFamily="34" charset="0"/>
            </a:endParaRPr>
          </a:p>
        </p:txBody>
      </p:sp>
      <p:sp>
        <p:nvSpPr>
          <p:cNvPr id="6" name="Date Placeholder 5"/>
          <p:cNvSpPr>
            <a:spLocks noGrp="1"/>
          </p:cNvSpPr>
          <p:nvPr>
            <p:ph type="dt" sz="half" idx="15"/>
          </p:nvPr>
        </p:nvSpPr>
        <p:spPr>
          <a:xfrm>
            <a:off x="6718040" y="5966638"/>
            <a:ext cx="1156997" cy="365125"/>
          </a:xfrm>
        </p:spPr>
        <p:txBody>
          <a:bodyPr/>
          <a:lstStyle/>
          <a:p>
            <a:pPr algn="r"/>
            <a:r>
              <a:rPr lang="en-US" dirty="0" smtClean="0">
                <a:solidFill>
                  <a:srgbClr val="FFFFFF">
                    <a:lumMod val="50000"/>
                  </a:srgbClr>
                </a:solidFill>
                <a:latin typeface="Calibri" panose="020F0502020204030204" pitchFamily="34" charset="0"/>
              </a:rPr>
              <a:t>May 8, 2014</a:t>
            </a:r>
            <a:endParaRPr lang="en-US" dirty="0">
              <a:solidFill>
                <a:srgbClr val="FFFFFF">
                  <a:lumMod val="50000"/>
                </a:srgbClr>
              </a:solidFill>
              <a:latin typeface="Calibri" panose="020F0502020204030204" pitchFamily="34" charset="0"/>
            </a:endParaRPr>
          </a:p>
        </p:txBody>
      </p:sp>
      <p:sp>
        <p:nvSpPr>
          <p:cNvPr id="7" name="Slide Number Placeholder 6"/>
          <p:cNvSpPr>
            <a:spLocks noGrp="1"/>
          </p:cNvSpPr>
          <p:nvPr>
            <p:ph type="sldNum" sz="quarter" idx="16"/>
          </p:nvPr>
        </p:nvSpPr>
        <p:spPr>
          <a:xfrm>
            <a:off x="7963202" y="6091370"/>
            <a:ext cx="675866" cy="115662"/>
          </a:xfrm>
        </p:spPr>
        <p:txBody>
          <a:bodyPr/>
          <a:lstStyle/>
          <a:p>
            <a:fld id="{C464BEA4-ECAD-4B23-B682-AF22774D7D0B}" type="slidenum">
              <a:rPr lang="en-US" smtClean="0">
                <a:solidFill>
                  <a:srgbClr val="FFFFFF">
                    <a:lumMod val="50000"/>
                  </a:srgbClr>
                </a:solidFill>
                <a:latin typeface="Calibri" panose="020F0502020204030204" pitchFamily="34" charset="0"/>
              </a:rPr>
              <a:pPr/>
              <a:t>123</a:t>
            </a:fld>
            <a:endParaRPr lang="en-US" dirty="0">
              <a:solidFill>
                <a:srgbClr val="FFFFFF">
                  <a:lumMod val="50000"/>
                </a:srgbClr>
              </a:solidFill>
              <a:latin typeface="Calibri" panose="020F0502020204030204" pitchFamily="34" charset="0"/>
            </a:endParaRPr>
          </a:p>
        </p:txBody>
      </p:sp>
      <p:pic>
        <p:nvPicPr>
          <p:cNvPr id="18" name="Picture 5" descr="C:\Program Files\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380" y="1881614"/>
            <a:ext cx="683390" cy="6840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rob.bevill\AppData\Local\Microsoft\Windows\Temporary Internet Files\Content.IE5\WMGJURKH\MC9004417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990600"/>
            <a:ext cx="2712730" cy="25396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rob.bevill\AppData\Local\Microsoft\Windows\Temporary Internet Files\Content.IE5\WMGJURKH\MC9003840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625343"/>
            <a:ext cx="626389" cy="7892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C:\Users\rob.bevill\AppData\Local\Microsoft\Windows\Temporary Internet Files\Content.IE5\F1ZDR2YP\MC9003491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561" y="4394816"/>
            <a:ext cx="789039" cy="799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Program Files\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863232"/>
            <a:ext cx="595183" cy="6076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88426" y="3345561"/>
            <a:ext cx="9144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ERCOT</a:t>
            </a:r>
            <a:endParaRPr lang="en-US" b="1" dirty="0">
              <a:solidFill>
                <a:srgbClr val="231F20"/>
              </a:solidFill>
              <a:latin typeface="Calibri" panose="020F0502020204030204" pitchFamily="34" charset="0"/>
            </a:endParaRPr>
          </a:p>
        </p:txBody>
      </p:sp>
      <p:sp>
        <p:nvSpPr>
          <p:cNvPr id="24" name="TextBox 23"/>
          <p:cNvSpPr txBox="1"/>
          <p:nvPr/>
        </p:nvSpPr>
        <p:spPr>
          <a:xfrm>
            <a:off x="1063577" y="5187437"/>
            <a:ext cx="589005"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REP</a:t>
            </a:r>
            <a:endParaRPr lang="en-US" b="1" dirty="0">
              <a:solidFill>
                <a:srgbClr val="231F20"/>
              </a:solidFill>
              <a:latin typeface="Calibri" panose="020F0502020204030204" pitchFamily="34" charset="0"/>
            </a:endParaRPr>
          </a:p>
        </p:txBody>
      </p:sp>
      <p:sp>
        <p:nvSpPr>
          <p:cNvPr id="25" name="TextBox 24"/>
          <p:cNvSpPr txBox="1"/>
          <p:nvPr/>
        </p:nvSpPr>
        <p:spPr>
          <a:xfrm>
            <a:off x="4055388" y="2431986"/>
            <a:ext cx="6096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TDU</a:t>
            </a:r>
            <a:endParaRPr lang="en-US" b="1" dirty="0">
              <a:solidFill>
                <a:srgbClr val="231F20"/>
              </a:solidFill>
              <a:latin typeface="Calibri" panose="020F0502020204030204" pitchFamily="34" charset="0"/>
            </a:endParaRPr>
          </a:p>
        </p:txBody>
      </p:sp>
      <p:sp>
        <p:nvSpPr>
          <p:cNvPr id="26" name="TextBox 25"/>
          <p:cNvSpPr txBox="1"/>
          <p:nvPr/>
        </p:nvSpPr>
        <p:spPr>
          <a:xfrm>
            <a:off x="2209800" y="3530227"/>
            <a:ext cx="5848356" cy="2308324"/>
          </a:xfrm>
          <a:prstGeom prst="rect">
            <a:avLst/>
          </a:prstGeom>
          <a:noFill/>
        </p:spPr>
        <p:txBody>
          <a:bodyPr wrap="square" rtlCol="0">
            <a:spAutoFit/>
          </a:bodyPr>
          <a:lstStyle/>
          <a:p>
            <a:pPr defTabSz="914400"/>
            <a:r>
              <a:rPr lang="en-US" sz="2400" b="1" dirty="0" smtClean="0">
                <a:solidFill>
                  <a:srgbClr val="231F20"/>
                </a:solidFill>
                <a:latin typeface="Calibri" panose="020F0502020204030204" pitchFamily="34" charset="0"/>
              </a:rPr>
              <a:t>2. ERCOT</a:t>
            </a:r>
            <a:r>
              <a:rPr lang="en-US" sz="2400" dirty="0" smtClean="0">
                <a:solidFill>
                  <a:srgbClr val="231F20"/>
                </a:solidFill>
                <a:latin typeface="Calibri" panose="020F0502020204030204" pitchFamily="34" charset="0"/>
              </a:rPr>
              <a:t> uses smart meter data for </a:t>
            </a:r>
          </a:p>
          <a:p>
            <a:pPr defTabSz="914400"/>
            <a:r>
              <a:rPr lang="en-US" sz="2400" dirty="0" smtClean="0">
                <a:solidFill>
                  <a:srgbClr val="231F20"/>
                </a:solidFill>
                <a:latin typeface="Calibri" panose="020F0502020204030204" pitchFamily="34" charset="0"/>
              </a:rPr>
              <a:t>   -wholesale settlement </a:t>
            </a:r>
            <a:r>
              <a:rPr lang="en-US" sz="2000" dirty="0" smtClean="0">
                <a:solidFill>
                  <a:srgbClr val="231F20"/>
                </a:solidFill>
                <a:latin typeface="Calibri" panose="020F0502020204030204" pitchFamily="34" charset="0"/>
              </a:rPr>
              <a:t>(15-min)</a:t>
            </a:r>
            <a:endParaRPr lang="en-US" sz="2400" dirty="0" smtClean="0">
              <a:solidFill>
                <a:srgbClr val="231F20"/>
              </a:solidFill>
              <a:latin typeface="Calibri" panose="020F0502020204030204" pitchFamily="34" charset="0"/>
            </a:endParaRPr>
          </a:p>
          <a:p>
            <a:pPr defTabSz="914400"/>
            <a:r>
              <a:rPr lang="en-US" sz="2400" dirty="0" smtClean="0">
                <a:solidFill>
                  <a:srgbClr val="231F20"/>
                </a:solidFill>
                <a:latin typeface="Calibri" panose="020F0502020204030204" pitchFamily="34" charset="0"/>
              </a:rPr>
              <a:t>   -customer switching &amp; moving </a:t>
            </a:r>
            <a:r>
              <a:rPr lang="en-US" sz="2000" dirty="0" smtClean="0">
                <a:solidFill>
                  <a:srgbClr val="231F20"/>
                </a:solidFill>
                <a:latin typeface="Calibri" panose="020F0502020204030204" pitchFamily="34" charset="0"/>
              </a:rPr>
              <a:t>(867s)</a:t>
            </a:r>
            <a:r>
              <a:rPr lang="en-US" sz="2400" dirty="0" smtClean="0">
                <a:solidFill>
                  <a:srgbClr val="231F20"/>
                </a:solidFill>
                <a:latin typeface="Calibri" panose="020F0502020204030204" pitchFamily="34" charset="0"/>
              </a:rPr>
              <a:t> </a:t>
            </a:r>
          </a:p>
          <a:p>
            <a:pPr defTabSz="914400"/>
            <a:r>
              <a:rPr lang="en-US" sz="2400" dirty="0" smtClean="0">
                <a:solidFill>
                  <a:srgbClr val="231F20"/>
                </a:solidFill>
                <a:latin typeface="Calibri" panose="020F0502020204030204" pitchFamily="34" charset="0"/>
              </a:rPr>
              <a:t>   -determining collateral </a:t>
            </a:r>
            <a:r>
              <a:rPr lang="en-US" sz="2000" dirty="0" smtClean="0">
                <a:solidFill>
                  <a:srgbClr val="231F20"/>
                </a:solidFill>
                <a:latin typeface="Calibri" panose="020F0502020204030204" pitchFamily="34" charset="0"/>
              </a:rPr>
              <a:t>(15-min)</a:t>
            </a:r>
            <a:endParaRPr lang="en-US" sz="2400" dirty="0" smtClean="0">
              <a:solidFill>
                <a:srgbClr val="231F20"/>
              </a:solidFill>
              <a:latin typeface="Calibri" panose="020F0502020204030204" pitchFamily="34" charset="0"/>
            </a:endParaRPr>
          </a:p>
          <a:p>
            <a:pPr defTabSz="914400"/>
            <a:r>
              <a:rPr lang="en-US" sz="2400" dirty="0" smtClean="0">
                <a:solidFill>
                  <a:srgbClr val="231F20"/>
                </a:solidFill>
                <a:latin typeface="Calibri" panose="020F0502020204030204" pitchFamily="34" charset="0"/>
              </a:rPr>
              <a:t>   -load forecasting </a:t>
            </a:r>
            <a:r>
              <a:rPr lang="en-US" sz="2000" dirty="0" smtClean="0">
                <a:solidFill>
                  <a:srgbClr val="231F20"/>
                </a:solidFill>
                <a:latin typeface="Calibri" panose="020F0502020204030204" pitchFamily="34" charset="0"/>
              </a:rPr>
              <a:t>(15-min)</a:t>
            </a:r>
            <a:endParaRPr lang="en-US" sz="2400" dirty="0" smtClean="0">
              <a:solidFill>
                <a:srgbClr val="231F20"/>
              </a:solidFill>
              <a:latin typeface="Calibri" panose="020F0502020204030204" pitchFamily="34" charset="0"/>
            </a:endParaRPr>
          </a:p>
          <a:p>
            <a:pPr defTabSz="914400"/>
            <a:r>
              <a:rPr lang="en-US" sz="2400" dirty="0">
                <a:solidFill>
                  <a:srgbClr val="231F20"/>
                </a:solidFill>
                <a:latin typeface="Calibri" panose="020F0502020204030204" pitchFamily="34" charset="0"/>
              </a:rPr>
              <a:t> </a:t>
            </a:r>
            <a:r>
              <a:rPr lang="en-US" sz="2400" dirty="0" smtClean="0">
                <a:solidFill>
                  <a:srgbClr val="231F20"/>
                </a:solidFill>
                <a:latin typeface="Calibri" panose="020F0502020204030204" pitchFamily="34" charset="0"/>
              </a:rPr>
              <a:t>  -grid management, etc…</a:t>
            </a:r>
            <a:endParaRPr lang="en-US" sz="2400" dirty="0">
              <a:solidFill>
                <a:srgbClr val="231F20"/>
              </a:solidFill>
              <a:latin typeface="Calibri" panose="020F0502020204030204" pitchFamily="34" charset="0"/>
            </a:endParaRPr>
          </a:p>
        </p:txBody>
      </p:sp>
      <p:sp>
        <p:nvSpPr>
          <p:cNvPr id="27" name="TextBox 26"/>
          <p:cNvSpPr txBox="1"/>
          <p:nvPr/>
        </p:nvSpPr>
        <p:spPr>
          <a:xfrm>
            <a:off x="914400" y="2565681"/>
            <a:ext cx="838200" cy="338554"/>
          </a:xfrm>
          <a:prstGeom prst="rect">
            <a:avLst/>
          </a:prstGeom>
          <a:noFill/>
        </p:spPr>
        <p:txBody>
          <a:bodyPr wrap="square" rtlCol="0">
            <a:spAutoFit/>
          </a:bodyPr>
          <a:lstStyle/>
          <a:p>
            <a:pPr defTabSz="914400"/>
            <a:r>
              <a:rPr lang="en-US" sz="1600" b="1" dirty="0" smtClean="0">
                <a:solidFill>
                  <a:srgbClr val="231F20"/>
                </a:solidFill>
                <a:latin typeface="Calibri" panose="020F0502020204030204" pitchFamily="34" charset="0"/>
              </a:rPr>
              <a:t>Home</a:t>
            </a:r>
            <a:endParaRPr lang="en-US" sz="1600" b="1" dirty="0">
              <a:solidFill>
                <a:srgbClr val="231F20"/>
              </a:solidFill>
              <a:latin typeface="Calibri" panose="020F0502020204030204" pitchFamily="34" charset="0"/>
            </a:endParaRPr>
          </a:p>
        </p:txBody>
      </p:sp>
      <p:sp>
        <p:nvSpPr>
          <p:cNvPr id="28" name="TextBox 27"/>
          <p:cNvSpPr txBox="1"/>
          <p:nvPr/>
        </p:nvSpPr>
        <p:spPr>
          <a:xfrm>
            <a:off x="7091787" y="5443131"/>
            <a:ext cx="1307678"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Consumer</a:t>
            </a:r>
            <a:endParaRPr lang="en-US" b="1" dirty="0">
              <a:solidFill>
                <a:srgbClr val="231F20"/>
              </a:solidFill>
              <a:latin typeface="Calibri" panose="020F0502020204030204" pitchFamily="34" charset="0"/>
            </a:endParaRPr>
          </a:p>
        </p:txBody>
      </p:sp>
    </p:spTree>
    <p:extLst>
      <p:ext uri="{BB962C8B-B14F-4D97-AF65-F5344CB8AC3E}">
        <p14:creationId xmlns:p14="http://schemas.microsoft.com/office/powerpoint/2010/main" val="14059562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17970" y="6324600"/>
            <a:ext cx="8469313" cy="328612"/>
          </a:xfrm>
        </p:spPr>
        <p:txBody>
          <a:bodyPr/>
          <a:lstStyle/>
          <a:p>
            <a:endParaRPr lang="en-US" dirty="0">
              <a:latin typeface="Calibri" panose="020F0502020204030204" pitchFamily="34" charset="0"/>
            </a:endParaRPr>
          </a:p>
        </p:txBody>
      </p:sp>
      <p:sp>
        <p:nvSpPr>
          <p:cNvPr id="8" name="Title 7"/>
          <p:cNvSpPr>
            <a:spLocks noGrp="1"/>
          </p:cNvSpPr>
          <p:nvPr>
            <p:ph type="title"/>
          </p:nvPr>
        </p:nvSpPr>
        <p:spPr>
          <a:xfrm>
            <a:off x="1524000" y="76200"/>
            <a:ext cx="6766350" cy="1123666"/>
          </a:xfrm>
        </p:spPr>
        <p:txBody>
          <a:bodyPr/>
          <a:lstStyle/>
          <a:p>
            <a:pPr algn="ctr"/>
            <a:r>
              <a:rPr lang="en-US" dirty="0"/>
              <a:t>What are the primary </a:t>
            </a:r>
            <a:r>
              <a:rPr lang="en-US" u="sng" dirty="0" smtClean="0"/>
              <a:t>functions</a:t>
            </a:r>
            <a:r>
              <a:rPr lang="en-US" dirty="0" smtClean="0"/>
              <a:t> of </a:t>
            </a:r>
            <a:r>
              <a:rPr lang="en-US" dirty="0"/>
              <a:t>smart meter data?</a:t>
            </a:r>
            <a:endParaRPr lang="en-US" dirty="0">
              <a:latin typeface="Calibri" panose="020F0502020204030204" pitchFamily="34" charset="0"/>
            </a:endParaRPr>
          </a:p>
        </p:txBody>
      </p:sp>
      <p:sp>
        <p:nvSpPr>
          <p:cNvPr id="6" name="Date Placeholder 5"/>
          <p:cNvSpPr>
            <a:spLocks noGrp="1"/>
          </p:cNvSpPr>
          <p:nvPr>
            <p:ph type="dt" sz="half" idx="15"/>
          </p:nvPr>
        </p:nvSpPr>
        <p:spPr>
          <a:xfrm>
            <a:off x="6718040" y="5966638"/>
            <a:ext cx="1156997" cy="365125"/>
          </a:xfrm>
        </p:spPr>
        <p:txBody>
          <a:bodyPr/>
          <a:lstStyle/>
          <a:p>
            <a:pPr algn="r"/>
            <a:r>
              <a:rPr lang="en-US" dirty="0" smtClean="0">
                <a:solidFill>
                  <a:srgbClr val="FFFFFF">
                    <a:lumMod val="50000"/>
                  </a:srgbClr>
                </a:solidFill>
                <a:latin typeface="Calibri" panose="020F0502020204030204" pitchFamily="34" charset="0"/>
              </a:rPr>
              <a:t>May 8, 2014</a:t>
            </a:r>
            <a:endParaRPr lang="en-US" dirty="0">
              <a:solidFill>
                <a:srgbClr val="FFFFFF">
                  <a:lumMod val="50000"/>
                </a:srgbClr>
              </a:solidFill>
              <a:latin typeface="Calibri" panose="020F0502020204030204" pitchFamily="34" charset="0"/>
            </a:endParaRPr>
          </a:p>
        </p:txBody>
      </p:sp>
      <p:sp>
        <p:nvSpPr>
          <p:cNvPr id="7" name="Slide Number Placeholder 6"/>
          <p:cNvSpPr>
            <a:spLocks noGrp="1"/>
          </p:cNvSpPr>
          <p:nvPr>
            <p:ph type="sldNum" sz="quarter" idx="16"/>
          </p:nvPr>
        </p:nvSpPr>
        <p:spPr>
          <a:xfrm>
            <a:off x="7963202" y="6091370"/>
            <a:ext cx="675866" cy="115662"/>
          </a:xfrm>
        </p:spPr>
        <p:txBody>
          <a:bodyPr/>
          <a:lstStyle/>
          <a:p>
            <a:fld id="{C464BEA4-ECAD-4B23-B682-AF22774D7D0B}" type="slidenum">
              <a:rPr lang="en-US" smtClean="0">
                <a:solidFill>
                  <a:srgbClr val="FFFFFF">
                    <a:lumMod val="50000"/>
                  </a:srgbClr>
                </a:solidFill>
                <a:latin typeface="Calibri" panose="020F0502020204030204" pitchFamily="34" charset="0"/>
              </a:rPr>
              <a:pPr/>
              <a:t>124</a:t>
            </a:fld>
            <a:endParaRPr lang="en-US" dirty="0">
              <a:solidFill>
                <a:srgbClr val="FFFFFF">
                  <a:lumMod val="50000"/>
                </a:srgbClr>
              </a:solidFill>
              <a:latin typeface="Calibri" panose="020F0502020204030204" pitchFamily="34" charset="0"/>
            </a:endParaRPr>
          </a:p>
        </p:txBody>
      </p:sp>
      <p:sp>
        <p:nvSpPr>
          <p:cNvPr id="17" name="Cloud"/>
          <p:cNvSpPr txBox="1">
            <a:spLocks noChangeAspect="1" noEditPoints="1" noChangeArrowheads="1"/>
          </p:cNvSpPr>
          <p:nvPr/>
        </p:nvSpPr>
        <p:spPr bwMode="auto">
          <a:xfrm>
            <a:off x="4159551" y="5266542"/>
            <a:ext cx="993303" cy="54627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normAutofit fontScale="32500" lnSpcReduction="20000"/>
          </a:bodyPr>
          <a:lstStyle>
            <a:lvl1pPr marL="342900" indent="-342900" algn="l" rtl="0" eaLnBrk="1" fontAlgn="base" hangingPunct="1">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613" algn="l" rtl="0" eaLnBrk="1" fontAlgn="base" hangingPunct="1">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225" algn="l" rtl="0" eaLnBrk="1" fontAlgn="base" hangingPunct="1">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88" indent="-166688" algn="l" rtl="0" eaLnBrk="1" fontAlgn="base" hangingPunct="1">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400" indent="-166688" algn="l" rtl="0" eaLnBrk="1" fontAlgn="base" hangingPunct="1">
              <a:lnSpc>
                <a:spcPct val="110000"/>
              </a:lnSpc>
              <a:spcBef>
                <a:spcPct val="15000"/>
              </a:spcBef>
              <a:spcAft>
                <a:spcPct val="0"/>
              </a:spcAft>
              <a:buFont typeface="Arial" pitchFamily="34" charset="0"/>
              <a:buChar char="–"/>
              <a:defRPr sz="1200">
                <a:solidFill>
                  <a:schemeClr val="tx1"/>
                </a:solidFill>
                <a:latin typeface="+mn-lt"/>
                <a:ea typeface="ＭＳ Ｐゴシック" charset="0"/>
                <a:cs typeface="ＭＳ Ｐゴシック"/>
              </a:defRPr>
            </a:lvl5pPr>
            <a:lvl6pPr marL="9223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5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7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9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9pPr>
          </a:lstStyle>
          <a:p>
            <a:pPr marL="0" indent="0" algn="ctr" defTabSz="914400">
              <a:buFontTx/>
              <a:buNone/>
            </a:pPr>
            <a:r>
              <a:rPr lang="en-US" sz="1400" kern="0" smtClean="0">
                <a:solidFill>
                  <a:srgbClr val="231F20"/>
                </a:solidFill>
                <a:latin typeface="Calibri" panose="020F0502020204030204" pitchFamily="34" charset="0"/>
              </a:rPr>
              <a:t> </a:t>
            </a:r>
            <a:r>
              <a:rPr lang="en-US" sz="1700" b="1" kern="0" smtClean="0">
                <a:solidFill>
                  <a:srgbClr val="231F20"/>
                </a:solidFill>
                <a:latin typeface="Calibri" panose="020F0502020204030204" pitchFamily="34" charset="0"/>
              </a:rPr>
              <a:t>Smart Meter </a:t>
            </a:r>
          </a:p>
          <a:p>
            <a:pPr marL="0" indent="0" algn="ctr" defTabSz="914400">
              <a:buFontTx/>
              <a:buNone/>
            </a:pPr>
            <a:r>
              <a:rPr lang="en-US" sz="1700" b="1" kern="0" smtClean="0">
                <a:solidFill>
                  <a:srgbClr val="231F20"/>
                </a:solidFill>
                <a:latin typeface="Calibri" panose="020F0502020204030204" pitchFamily="34" charset="0"/>
              </a:rPr>
              <a:t>Texas Portal</a:t>
            </a:r>
          </a:p>
          <a:p>
            <a:pPr marL="0" indent="0" defTabSz="914400">
              <a:buFontTx/>
              <a:buNone/>
            </a:pPr>
            <a:endParaRPr lang="en-US" sz="1400" kern="0" dirty="0">
              <a:solidFill>
                <a:srgbClr val="231F20"/>
              </a:solidFill>
              <a:latin typeface="Calibri" panose="020F0502020204030204" pitchFamily="34" charset="0"/>
            </a:endParaRPr>
          </a:p>
        </p:txBody>
      </p:sp>
      <p:pic>
        <p:nvPicPr>
          <p:cNvPr id="29" name="Picture 5" descr="C:\Program Files\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54" y="1830533"/>
            <a:ext cx="545746" cy="5462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rob.bevill\AppData\Local\Microsoft\Windows\Temporary Internet Files\Content.IE5\WMGJURKH\MC90044173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968" y="1790512"/>
            <a:ext cx="882134" cy="8821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Users\rob.bevill\AppData\Local\Microsoft\Windows\Temporary Internet Files\Content.IE5\WMGJURKH\MC9003840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3332" y="1693370"/>
            <a:ext cx="612479" cy="6834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rob.bevill\AppData\Local\Microsoft\Windows\Temporary Internet Files\Content.IE5\F1ZDR2YP\MC9003491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090" y="3083400"/>
            <a:ext cx="218093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 descr="C:\Program Files\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9108" y="5135166"/>
            <a:ext cx="671383" cy="68539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346090" y="2653163"/>
            <a:ext cx="9144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ERCOT</a:t>
            </a:r>
            <a:endParaRPr lang="en-US" b="1" dirty="0">
              <a:solidFill>
                <a:srgbClr val="231F20"/>
              </a:solidFill>
              <a:latin typeface="Calibri" panose="020F0502020204030204" pitchFamily="34" charset="0"/>
            </a:endParaRPr>
          </a:p>
        </p:txBody>
      </p:sp>
      <p:sp>
        <p:nvSpPr>
          <p:cNvPr id="35" name="TextBox 34"/>
          <p:cNvSpPr txBox="1"/>
          <p:nvPr/>
        </p:nvSpPr>
        <p:spPr>
          <a:xfrm>
            <a:off x="1456052" y="5293200"/>
            <a:ext cx="589005"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REP</a:t>
            </a:r>
            <a:endParaRPr lang="en-US" b="1" dirty="0">
              <a:solidFill>
                <a:srgbClr val="231F20"/>
              </a:solidFill>
              <a:latin typeface="Calibri" panose="020F0502020204030204" pitchFamily="34" charset="0"/>
            </a:endParaRPr>
          </a:p>
        </p:txBody>
      </p:sp>
      <p:sp>
        <p:nvSpPr>
          <p:cNvPr id="36" name="TextBox 35"/>
          <p:cNvSpPr txBox="1"/>
          <p:nvPr/>
        </p:nvSpPr>
        <p:spPr>
          <a:xfrm>
            <a:off x="4288571" y="2361431"/>
            <a:ext cx="6096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TDU</a:t>
            </a:r>
            <a:endParaRPr lang="en-US" b="1" dirty="0">
              <a:solidFill>
                <a:srgbClr val="231F20"/>
              </a:solidFill>
              <a:latin typeface="Calibri" panose="020F0502020204030204" pitchFamily="34" charset="0"/>
            </a:endParaRPr>
          </a:p>
        </p:txBody>
      </p:sp>
      <p:sp>
        <p:nvSpPr>
          <p:cNvPr id="37" name="TextBox 36"/>
          <p:cNvSpPr txBox="1"/>
          <p:nvPr/>
        </p:nvSpPr>
        <p:spPr>
          <a:xfrm>
            <a:off x="4360739" y="5790361"/>
            <a:ext cx="742218"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SMT</a:t>
            </a:r>
            <a:endParaRPr lang="en-US" b="1" dirty="0">
              <a:solidFill>
                <a:srgbClr val="231F20"/>
              </a:solidFill>
              <a:latin typeface="Calibri" panose="020F0502020204030204" pitchFamily="34" charset="0"/>
            </a:endParaRPr>
          </a:p>
        </p:txBody>
      </p:sp>
      <p:sp>
        <p:nvSpPr>
          <p:cNvPr id="38" name="TextBox 37"/>
          <p:cNvSpPr txBox="1"/>
          <p:nvPr/>
        </p:nvSpPr>
        <p:spPr>
          <a:xfrm>
            <a:off x="3048000" y="3200400"/>
            <a:ext cx="5562601" cy="1569660"/>
          </a:xfrm>
          <a:prstGeom prst="rect">
            <a:avLst/>
          </a:prstGeom>
          <a:noFill/>
        </p:spPr>
        <p:txBody>
          <a:bodyPr wrap="square" rtlCol="0">
            <a:spAutoFit/>
          </a:bodyPr>
          <a:lstStyle/>
          <a:p>
            <a:pPr defTabSz="914400"/>
            <a:r>
              <a:rPr lang="en-US" sz="2400" b="1" dirty="0" smtClean="0">
                <a:solidFill>
                  <a:srgbClr val="231F20"/>
                </a:solidFill>
                <a:latin typeface="Calibri" panose="020F0502020204030204" pitchFamily="34" charset="0"/>
              </a:rPr>
              <a:t>3. REPs</a:t>
            </a:r>
            <a:r>
              <a:rPr lang="en-US" sz="2400" dirty="0" smtClean="0">
                <a:solidFill>
                  <a:srgbClr val="231F20"/>
                </a:solidFill>
                <a:latin typeface="Calibri" panose="020F0502020204030204" pitchFamily="34" charset="0"/>
              </a:rPr>
              <a:t> use meter data for: </a:t>
            </a:r>
          </a:p>
          <a:p>
            <a:pPr defTabSz="914400"/>
            <a:r>
              <a:rPr lang="en-US" sz="2400" dirty="0" smtClean="0">
                <a:solidFill>
                  <a:srgbClr val="231F20"/>
                </a:solidFill>
                <a:latin typeface="Calibri" panose="020F0502020204030204" pitchFamily="34" charset="0"/>
              </a:rPr>
              <a:t>   -billing customers </a:t>
            </a:r>
            <a:r>
              <a:rPr lang="en-US" sz="2000" dirty="0" smtClean="0">
                <a:solidFill>
                  <a:srgbClr val="231F20"/>
                </a:solidFill>
                <a:latin typeface="Calibri" panose="020F0502020204030204" pitchFamily="34" charset="0"/>
              </a:rPr>
              <a:t>(867s or 15-min)</a:t>
            </a:r>
          </a:p>
          <a:p>
            <a:pPr defTabSz="914400"/>
            <a:r>
              <a:rPr lang="en-US" sz="2400" dirty="0" smtClean="0">
                <a:solidFill>
                  <a:srgbClr val="231F20"/>
                </a:solidFill>
                <a:latin typeface="Calibri" panose="020F0502020204030204" pitchFamily="34" charset="0"/>
              </a:rPr>
              <a:t>   -providing additional services </a:t>
            </a:r>
            <a:r>
              <a:rPr lang="en-US" sz="2000" dirty="0" smtClean="0">
                <a:solidFill>
                  <a:srgbClr val="231F20"/>
                </a:solidFill>
                <a:latin typeface="Calibri" panose="020F0502020204030204" pitchFamily="34" charset="0"/>
              </a:rPr>
              <a:t>(15-min)</a:t>
            </a:r>
            <a:endParaRPr lang="en-US" sz="2400" dirty="0" smtClean="0">
              <a:solidFill>
                <a:srgbClr val="231F20"/>
              </a:solidFill>
              <a:latin typeface="Calibri" panose="020F0502020204030204" pitchFamily="34" charset="0"/>
            </a:endParaRPr>
          </a:p>
          <a:p>
            <a:pPr defTabSz="914400"/>
            <a:r>
              <a:rPr lang="en-US" sz="2400" dirty="0">
                <a:solidFill>
                  <a:srgbClr val="231F20"/>
                </a:solidFill>
                <a:latin typeface="Calibri" panose="020F0502020204030204" pitchFamily="34" charset="0"/>
              </a:rPr>
              <a:t> </a:t>
            </a:r>
            <a:r>
              <a:rPr lang="en-US" sz="2400" dirty="0" smtClean="0">
                <a:solidFill>
                  <a:srgbClr val="231F20"/>
                </a:solidFill>
                <a:latin typeface="Calibri" panose="020F0502020204030204" pitchFamily="34" charset="0"/>
              </a:rPr>
              <a:t>  -customer analytics</a:t>
            </a:r>
            <a:r>
              <a:rPr lang="en-US" sz="2400" dirty="0">
                <a:solidFill>
                  <a:srgbClr val="231F20"/>
                </a:solidFill>
                <a:latin typeface="Calibri" panose="020F0502020204030204" pitchFamily="34" charset="0"/>
              </a:rPr>
              <a:t> </a:t>
            </a:r>
            <a:r>
              <a:rPr lang="en-US" sz="2400" dirty="0" smtClean="0">
                <a:solidFill>
                  <a:srgbClr val="231F20"/>
                </a:solidFill>
                <a:latin typeface="Calibri" panose="020F0502020204030204" pitchFamily="34" charset="0"/>
              </a:rPr>
              <a:t>&amp; forecasting</a:t>
            </a:r>
            <a:r>
              <a:rPr lang="en-US" sz="2000" dirty="0" smtClean="0">
                <a:solidFill>
                  <a:srgbClr val="231F20"/>
                </a:solidFill>
                <a:latin typeface="Calibri" panose="020F0502020204030204" pitchFamily="34" charset="0"/>
              </a:rPr>
              <a:t> (15-min)</a:t>
            </a:r>
            <a:endParaRPr lang="en-US" sz="2400" dirty="0">
              <a:solidFill>
                <a:srgbClr val="231F20"/>
              </a:solidFill>
              <a:latin typeface="Calibri" panose="020F0502020204030204" pitchFamily="34" charset="0"/>
            </a:endParaRPr>
          </a:p>
        </p:txBody>
      </p:sp>
      <p:sp>
        <p:nvSpPr>
          <p:cNvPr id="39" name="TextBox 38"/>
          <p:cNvSpPr txBox="1"/>
          <p:nvPr/>
        </p:nvSpPr>
        <p:spPr>
          <a:xfrm>
            <a:off x="912356" y="2376820"/>
            <a:ext cx="838200" cy="338554"/>
          </a:xfrm>
          <a:prstGeom prst="rect">
            <a:avLst/>
          </a:prstGeom>
          <a:noFill/>
        </p:spPr>
        <p:txBody>
          <a:bodyPr wrap="square" rtlCol="0">
            <a:spAutoFit/>
          </a:bodyPr>
          <a:lstStyle/>
          <a:p>
            <a:pPr defTabSz="914400"/>
            <a:r>
              <a:rPr lang="en-US" sz="1600" b="1" dirty="0" smtClean="0">
                <a:solidFill>
                  <a:srgbClr val="231F20"/>
                </a:solidFill>
                <a:latin typeface="Calibri" panose="020F0502020204030204" pitchFamily="34" charset="0"/>
              </a:rPr>
              <a:t>Home</a:t>
            </a:r>
            <a:endParaRPr lang="en-US" sz="1600" b="1" dirty="0">
              <a:solidFill>
                <a:srgbClr val="231F20"/>
              </a:solidFill>
              <a:latin typeface="Calibri" panose="020F0502020204030204" pitchFamily="34" charset="0"/>
            </a:endParaRPr>
          </a:p>
        </p:txBody>
      </p:sp>
      <p:sp>
        <p:nvSpPr>
          <p:cNvPr id="40" name="TextBox 39"/>
          <p:cNvSpPr txBox="1"/>
          <p:nvPr/>
        </p:nvSpPr>
        <p:spPr>
          <a:xfrm>
            <a:off x="7383162" y="5790361"/>
            <a:ext cx="1326722"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Consumer</a:t>
            </a:r>
            <a:endParaRPr lang="en-US" b="1" dirty="0">
              <a:solidFill>
                <a:srgbClr val="231F20"/>
              </a:solidFill>
              <a:latin typeface="Calibri" panose="020F0502020204030204" pitchFamily="34" charset="0"/>
            </a:endParaRPr>
          </a:p>
        </p:txBody>
      </p:sp>
    </p:spTree>
    <p:extLst>
      <p:ext uri="{BB962C8B-B14F-4D97-AF65-F5344CB8AC3E}">
        <p14:creationId xmlns:p14="http://schemas.microsoft.com/office/powerpoint/2010/main" val="4684794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17970" y="6324600"/>
            <a:ext cx="8469313" cy="328612"/>
          </a:xfrm>
        </p:spPr>
        <p:txBody>
          <a:bodyPr/>
          <a:lstStyle/>
          <a:p>
            <a:endParaRPr lang="en-US" dirty="0">
              <a:latin typeface="Calibri" panose="020F0502020204030204" pitchFamily="34" charset="0"/>
            </a:endParaRPr>
          </a:p>
        </p:txBody>
      </p:sp>
      <p:sp>
        <p:nvSpPr>
          <p:cNvPr id="8" name="Title 7"/>
          <p:cNvSpPr>
            <a:spLocks noGrp="1"/>
          </p:cNvSpPr>
          <p:nvPr>
            <p:ph type="title"/>
          </p:nvPr>
        </p:nvSpPr>
        <p:spPr>
          <a:xfrm>
            <a:off x="1524000" y="76200"/>
            <a:ext cx="6766350" cy="1123666"/>
          </a:xfrm>
        </p:spPr>
        <p:txBody>
          <a:bodyPr/>
          <a:lstStyle/>
          <a:p>
            <a:pPr algn="ctr"/>
            <a:r>
              <a:rPr lang="en-US" dirty="0"/>
              <a:t>What are the primary </a:t>
            </a:r>
            <a:r>
              <a:rPr lang="en-US" u="sng" dirty="0" smtClean="0"/>
              <a:t>functions</a:t>
            </a:r>
            <a:r>
              <a:rPr lang="en-US" dirty="0" smtClean="0"/>
              <a:t> of </a:t>
            </a:r>
            <a:r>
              <a:rPr lang="en-US" dirty="0"/>
              <a:t>smart meter data?</a:t>
            </a:r>
            <a:endParaRPr lang="en-US" dirty="0">
              <a:latin typeface="Calibri" panose="020F0502020204030204" pitchFamily="34" charset="0"/>
            </a:endParaRPr>
          </a:p>
        </p:txBody>
      </p:sp>
      <p:sp>
        <p:nvSpPr>
          <p:cNvPr id="6" name="Date Placeholder 5"/>
          <p:cNvSpPr>
            <a:spLocks noGrp="1"/>
          </p:cNvSpPr>
          <p:nvPr>
            <p:ph type="dt" sz="half" idx="15"/>
          </p:nvPr>
        </p:nvSpPr>
        <p:spPr>
          <a:xfrm>
            <a:off x="6718040" y="5966638"/>
            <a:ext cx="1156997" cy="365125"/>
          </a:xfrm>
        </p:spPr>
        <p:txBody>
          <a:bodyPr/>
          <a:lstStyle/>
          <a:p>
            <a:pPr algn="r"/>
            <a:r>
              <a:rPr lang="en-US" dirty="0" smtClean="0">
                <a:solidFill>
                  <a:srgbClr val="FFFFFF">
                    <a:lumMod val="50000"/>
                  </a:srgbClr>
                </a:solidFill>
                <a:latin typeface="Calibri" panose="020F0502020204030204" pitchFamily="34" charset="0"/>
              </a:rPr>
              <a:t>May 8, 2014</a:t>
            </a:r>
            <a:endParaRPr lang="en-US" dirty="0">
              <a:solidFill>
                <a:srgbClr val="FFFFFF">
                  <a:lumMod val="50000"/>
                </a:srgbClr>
              </a:solidFill>
              <a:latin typeface="Calibri" panose="020F0502020204030204" pitchFamily="34" charset="0"/>
            </a:endParaRPr>
          </a:p>
        </p:txBody>
      </p:sp>
      <p:sp>
        <p:nvSpPr>
          <p:cNvPr id="7" name="Slide Number Placeholder 6"/>
          <p:cNvSpPr>
            <a:spLocks noGrp="1"/>
          </p:cNvSpPr>
          <p:nvPr>
            <p:ph type="sldNum" sz="quarter" idx="16"/>
          </p:nvPr>
        </p:nvSpPr>
        <p:spPr>
          <a:xfrm>
            <a:off x="7963202" y="6091370"/>
            <a:ext cx="675866" cy="115662"/>
          </a:xfrm>
        </p:spPr>
        <p:txBody>
          <a:bodyPr/>
          <a:lstStyle/>
          <a:p>
            <a:fld id="{C464BEA4-ECAD-4B23-B682-AF22774D7D0B}" type="slidenum">
              <a:rPr lang="en-US" smtClean="0">
                <a:solidFill>
                  <a:srgbClr val="FFFFFF">
                    <a:lumMod val="50000"/>
                  </a:srgbClr>
                </a:solidFill>
                <a:latin typeface="Calibri" panose="020F0502020204030204" pitchFamily="34" charset="0"/>
              </a:rPr>
              <a:pPr/>
              <a:t>125</a:t>
            </a:fld>
            <a:endParaRPr lang="en-US" dirty="0">
              <a:solidFill>
                <a:srgbClr val="FFFFFF">
                  <a:lumMod val="50000"/>
                </a:srgbClr>
              </a:solidFill>
              <a:latin typeface="Calibri" panose="020F0502020204030204" pitchFamily="34" charset="0"/>
            </a:endParaRPr>
          </a:p>
        </p:txBody>
      </p:sp>
      <p:sp>
        <p:nvSpPr>
          <p:cNvPr id="19" name="Cloud"/>
          <p:cNvSpPr txBox="1">
            <a:spLocks noChangeAspect="1" noEditPoints="1" noChangeArrowheads="1"/>
          </p:cNvSpPr>
          <p:nvPr/>
        </p:nvSpPr>
        <p:spPr bwMode="auto">
          <a:xfrm>
            <a:off x="3844707" y="5442431"/>
            <a:ext cx="993303" cy="54627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normAutofit fontScale="32500" lnSpcReduction="20000"/>
          </a:bodyPr>
          <a:lstStyle>
            <a:lvl1pPr marL="342900" indent="-342900" algn="l" rtl="0" eaLnBrk="1" fontAlgn="base" hangingPunct="1">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613" algn="l" rtl="0" eaLnBrk="1" fontAlgn="base" hangingPunct="1">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225" algn="l" rtl="0" eaLnBrk="1" fontAlgn="base" hangingPunct="1">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88" indent="-166688" algn="l" rtl="0" eaLnBrk="1" fontAlgn="base" hangingPunct="1">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400" indent="-166688" algn="l" rtl="0" eaLnBrk="1" fontAlgn="base" hangingPunct="1">
              <a:lnSpc>
                <a:spcPct val="110000"/>
              </a:lnSpc>
              <a:spcBef>
                <a:spcPct val="15000"/>
              </a:spcBef>
              <a:spcAft>
                <a:spcPct val="0"/>
              </a:spcAft>
              <a:buFont typeface="Arial" pitchFamily="34" charset="0"/>
              <a:buChar char="–"/>
              <a:defRPr sz="1200">
                <a:solidFill>
                  <a:schemeClr val="tx1"/>
                </a:solidFill>
                <a:latin typeface="+mn-lt"/>
                <a:ea typeface="ＭＳ Ｐゴシック" charset="0"/>
                <a:cs typeface="ＭＳ Ｐゴシック"/>
              </a:defRPr>
            </a:lvl5pPr>
            <a:lvl6pPr marL="9223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5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7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938" indent="-174625" algn="l" rtl="0" eaLnBrk="1" fontAlgn="base" hangingPunct="1">
              <a:lnSpc>
                <a:spcPct val="110000"/>
              </a:lnSpc>
              <a:spcBef>
                <a:spcPct val="15000"/>
              </a:spcBef>
              <a:spcAft>
                <a:spcPct val="0"/>
              </a:spcAft>
              <a:buFont typeface="Arial" charset="0"/>
              <a:buChar char="–"/>
              <a:defRPr sz="1200">
                <a:solidFill>
                  <a:schemeClr val="tx1"/>
                </a:solidFill>
                <a:latin typeface="+mn-lt"/>
              </a:defRPr>
            </a:lvl9pPr>
          </a:lstStyle>
          <a:p>
            <a:pPr marL="0" indent="0" algn="ctr" defTabSz="914400">
              <a:buFontTx/>
              <a:buNone/>
            </a:pPr>
            <a:r>
              <a:rPr lang="en-US" sz="1400" kern="0" smtClean="0">
                <a:solidFill>
                  <a:srgbClr val="231F20"/>
                </a:solidFill>
                <a:latin typeface="Calibri" panose="020F0502020204030204" pitchFamily="34" charset="0"/>
              </a:rPr>
              <a:t> </a:t>
            </a:r>
            <a:r>
              <a:rPr lang="en-US" sz="1700" b="1" kern="0" smtClean="0">
                <a:solidFill>
                  <a:srgbClr val="231F20"/>
                </a:solidFill>
                <a:latin typeface="Calibri" panose="020F0502020204030204" pitchFamily="34" charset="0"/>
              </a:rPr>
              <a:t>Smart Meter </a:t>
            </a:r>
          </a:p>
          <a:p>
            <a:pPr marL="0" indent="0" algn="ctr" defTabSz="914400">
              <a:buFontTx/>
              <a:buNone/>
            </a:pPr>
            <a:r>
              <a:rPr lang="en-US" sz="1700" b="1" kern="0" smtClean="0">
                <a:solidFill>
                  <a:srgbClr val="231F20"/>
                </a:solidFill>
                <a:latin typeface="Calibri" panose="020F0502020204030204" pitchFamily="34" charset="0"/>
              </a:rPr>
              <a:t>Texas Portal</a:t>
            </a:r>
          </a:p>
          <a:p>
            <a:pPr marL="0" indent="0" defTabSz="914400">
              <a:buFontTx/>
              <a:buNone/>
            </a:pPr>
            <a:endParaRPr lang="en-US" sz="1400" kern="0" dirty="0">
              <a:solidFill>
                <a:srgbClr val="231F20"/>
              </a:solidFill>
              <a:latin typeface="Calibri" panose="020F0502020204030204" pitchFamily="34" charset="0"/>
            </a:endParaRPr>
          </a:p>
        </p:txBody>
      </p:sp>
      <p:pic>
        <p:nvPicPr>
          <p:cNvPr id="20" name="Picture 5" descr="C:\Program Files\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925" y="1999810"/>
            <a:ext cx="545746" cy="546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rob.bevill\AppData\Local\Microsoft\Windows\Temporary Internet Files\Content.IE5\WMGJURKH\MC90044173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968" y="1790512"/>
            <a:ext cx="882134" cy="8821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rob.bevill\AppData\Local\Microsoft\Windows\Temporary Internet Files\Content.IE5\WMGJURKH\MC9003840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3332" y="1548129"/>
            <a:ext cx="612479" cy="683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rob.bevill\AppData\Local\Microsoft\Windows\Temporary Internet Files\Content.IE5\F1ZDR2YP\MC90034919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64" y="4572000"/>
            <a:ext cx="795963" cy="806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C:\Program Files\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2947" y="3984650"/>
            <a:ext cx="1940685" cy="19811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346090" y="2653163"/>
            <a:ext cx="9144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ERCOT</a:t>
            </a:r>
            <a:endParaRPr lang="en-US" b="1" dirty="0">
              <a:solidFill>
                <a:srgbClr val="231F20"/>
              </a:solidFill>
              <a:latin typeface="Calibri" panose="020F0502020204030204" pitchFamily="34" charset="0"/>
            </a:endParaRPr>
          </a:p>
        </p:txBody>
      </p:sp>
      <p:sp>
        <p:nvSpPr>
          <p:cNvPr id="26" name="TextBox 25"/>
          <p:cNvSpPr txBox="1"/>
          <p:nvPr/>
        </p:nvSpPr>
        <p:spPr>
          <a:xfrm>
            <a:off x="1117273" y="5378500"/>
            <a:ext cx="589005"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REP</a:t>
            </a:r>
            <a:endParaRPr lang="en-US" b="1" dirty="0">
              <a:solidFill>
                <a:srgbClr val="231F20"/>
              </a:solidFill>
              <a:latin typeface="Calibri" panose="020F0502020204030204" pitchFamily="34" charset="0"/>
            </a:endParaRPr>
          </a:p>
        </p:txBody>
      </p:sp>
      <p:sp>
        <p:nvSpPr>
          <p:cNvPr id="27" name="TextBox 26"/>
          <p:cNvSpPr txBox="1"/>
          <p:nvPr/>
        </p:nvSpPr>
        <p:spPr>
          <a:xfrm>
            <a:off x="4288571" y="2216190"/>
            <a:ext cx="609601"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TDU</a:t>
            </a:r>
            <a:endParaRPr lang="en-US" b="1" dirty="0">
              <a:solidFill>
                <a:srgbClr val="231F20"/>
              </a:solidFill>
              <a:latin typeface="Calibri" panose="020F0502020204030204" pitchFamily="34" charset="0"/>
            </a:endParaRPr>
          </a:p>
        </p:txBody>
      </p:sp>
      <p:sp>
        <p:nvSpPr>
          <p:cNvPr id="28" name="TextBox 27"/>
          <p:cNvSpPr txBox="1"/>
          <p:nvPr/>
        </p:nvSpPr>
        <p:spPr>
          <a:xfrm>
            <a:off x="4045895" y="5966250"/>
            <a:ext cx="742218"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SMT</a:t>
            </a:r>
            <a:endParaRPr lang="en-US" b="1" dirty="0">
              <a:solidFill>
                <a:srgbClr val="231F20"/>
              </a:solidFill>
              <a:latin typeface="Calibri" panose="020F0502020204030204" pitchFamily="34" charset="0"/>
            </a:endParaRPr>
          </a:p>
        </p:txBody>
      </p:sp>
      <p:sp>
        <p:nvSpPr>
          <p:cNvPr id="41" name="TextBox 40"/>
          <p:cNvSpPr txBox="1"/>
          <p:nvPr/>
        </p:nvSpPr>
        <p:spPr>
          <a:xfrm>
            <a:off x="1921981" y="2971800"/>
            <a:ext cx="5760311" cy="1569660"/>
          </a:xfrm>
          <a:prstGeom prst="rect">
            <a:avLst/>
          </a:prstGeom>
          <a:noFill/>
        </p:spPr>
        <p:txBody>
          <a:bodyPr wrap="square" rtlCol="0">
            <a:spAutoFit/>
          </a:bodyPr>
          <a:lstStyle/>
          <a:p>
            <a:pPr defTabSz="914400"/>
            <a:r>
              <a:rPr lang="en-US" sz="2400" b="1" dirty="0">
                <a:solidFill>
                  <a:srgbClr val="231F20"/>
                </a:solidFill>
                <a:latin typeface="Calibri" panose="020F0502020204030204" pitchFamily="34" charset="0"/>
              </a:rPr>
              <a:t>4</a:t>
            </a:r>
            <a:r>
              <a:rPr lang="en-US" sz="2400" b="1" dirty="0" smtClean="0">
                <a:solidFill>
                  <a:srgbClr val="231F20"/>
                </a:solidFill>
                <a:latin typeface="Calibri" panose="020F0502020204030204" pitchFamily="34" charset="0"/>
              </a:rPr>
              <a:t>. Customers</a:t>
            </a:r>
            <a:r>
              <a:rPr lang="en-US" sz="2400" dirty="0" smtClean="0">
                <a:solidFill>
                  <a:srgbClr val="231F20"/>
                </a:solidFill>
                <a:latin typeface="Calibri" panose="020F0502020204030204" pitchFamily="34" charset="0"/>
              </a:rPr>
              <a:t> use meter data to: </a:t>
            </a:r>
          </a:p>
          <a:p>
            <a:pPr defTabSz="914400"/>
            <a:r>
              <a:rPr lang="en-US" sz="2400" dirty="0" smtClean="0">
                <a:solidFill>
                  <a:srgbClr val="231F20"/>
                </a:solidFill>
                <a:latin typeface="Calibri" panose="020F0502020204030204" pitchFamily="34" charset="0"/>
              </a:rPr>
              <a:t>   -monitor usage </a:t>
            </a:r>
            <a:r>
              <a:rPr lang="en-US" sz="2000" dirty="0" smtClean="0">
                <a:solidFill>
                  <a:srgbClr val="231F20"/>
                </a:solidFill>
                <a:latin typeface="Calibri" panose="020F0502020204030204" pitchFamily="34" charset="0"/>
              </a:rPr>
              <a:t>(15-min)</a:t>
            </a:r>
          </a:p>
          <a:p>
            <a:pPr defTabSz="914400"/>
            <a:r>
              <a:rPr lang="en-US" sz="2400" dirty="0" smtClean="0">
                <a:solidFill>
                  <a:srgbClr val="231F20"/>
                </a:solidFill>
                <a:latin typeface="Calibri" panose="020F0502020204030204" pitchFamily="34" charset="0"/>
              </a:rPr>
              <a:t>   -manage costs </a:t>
            </a:r>
            <a:r>
              <a:rPr lang="en-US" sz="2000" dirty="0" smtClean="0">
                <a:solidFill>
                  <a:srgbClr val="231F20"/>
                </a:solidFill>
                <a:latin typeface="Calibri" panose="020F0502020204030204" pitchFamily="34" charset="0"/>
              </a:rPr>
              <a:t>(15-min)</a:t>
            </a:r>
            <a:endParaRPr lang="en-US" sz="2400" dirty="0" smtClean="0">
              <a:solidFill>
                <a:srgbClr val="231F20"/>
              </a:solidFill>
              <a:latin typeface="Calibri" panose="020F0502020204030204" pitchFamily="34" charset="0"/>
            </a:endParaRPr>
          </a:p>
          <a:p>
            <a:pPr defTabSz="914400"/>
            <a:r>
              <a:rPr lang="en-US" sz="2400" dirty="0">
                <a:solidFill>
                  <a:srgbClr val="231F20"/>
                </a:solidFill>
                <a:latin typeface="Calibri" panose="020F0502020204030204" pitchFamily="34" charset="0"/>
              </a:rPr>
              <a:t> </a:t>
            </a:r>
            <a:r>
              <a:rPr lang="en-US" sz="2400" dirty="0" smtClean="0">
                <a:solidFill>
                  <a:srgbClr val="231F20"/>
                </a:solidFill>
                <a:latin typeface="Calibri" panose="020F0502020204030204" pitchFamily="34" charset="0"/>
              </a:rPr>
              <a:t>  -compare to their energy bill</a:t>
            </a:r>
            <a:r>
              <a:rPr lang="en-US" sz="2000" dirty="0" smtClean="0">
                <a:solidFill>
                  <a:srgbClr val="231F20"/>
                </a:solidFill>
                <a:latin typeface="Calibri" panose="020F0502020204030204" pitchFamily="34" charset="0"/>
              </a:rPr>
              <a:t> (15-min)</a:t>
            </a:r>
          </a:p>
        </p:txBody>
      </p:sp>
      <p:sp>
        <p:nvSpPr>
          <p:cNvPr id="42" name="TextBox 41"/>
          <p:cNvSpPr txBox="1"/>
          <p:nvPr/>
        </p:nvSpPr>
        <p:spPr>
          <a:xfrm>
            <a:off x="832027" y="2546097"/>
            <a:ext cx="838200" cy="338554"/>
          </a:xfrm>
          <a:prstGeom prst="rect">
            <a:avLst/>
          </a:prstGeom>
          <a:noFill/>
        </p:spPr>
        <p:txBody>
          <a:bodyPr wrap="square" rtlCol="0">
            <a:spAutoFit/>
          </a:bodyPr>
          <a:lstStyle/>
          <a:p>
            <a:pPr defTabSz="914400"/>
            <a:r>
              <a:rPr lang="en-US" sz="1600" b="1" dirty="0" smtClean="0">
                <a:solidFill>
                  <a:srgbClr val="231F20"/>
                </a:solidFill>
                <a:latin typeface="Calibri" panose="020F0502020204030204" pitchFamily="34" charset="0"/>
              </a:rPr>
              <a:t>Home</a:t>
            </a:r>
            <a:endParaRPr lang="en-US" sz="1600" b="1" dirty="0">
              <a:solidFill>
                <a:srgbClr val="231F20"/>
              </a:solidFill>
              <a:latin typeface="Calibri" panose="020F0502020204030204" pitchFamily="34" charset="0"/>
            </a:endParaRPr>
          </a:p>
        </p:txBody>
      </p:sp>
      <p:sp>
        <p:nvSpPr>
          <p:cNvPr id="43" name="TextBox 42"/>
          <p:cNvSpPr txBox="1"/>
          <p:nvPr/>
        </p:nvSpPr>
        <p:spPr>
          <a:xfrm>
            <a:off x="7361269" y="5905437"/>
            <a:ext cx="1336588" cy="369332"/>
          </a:xfrm>
          <a:prstGeom prst="rect">
            <a:avLst/>
          </a:prstGeom>
          <a:noFill/>
        </p:spPr>
        <p:txBody>
          <a:bodyPr wrap="square" rtlCol="0">
            <a:spAutoFit/>
          </a:bodyPr>
          <a:lstStyle/>
          <a:p>
            <a:pPr defTabSz="914400"/>
            <a:r>
              <a:rPr lang="en-US" b="1" dirty="0" smtClean="0">
                <a:solidFill>
                  <a:srgbClr val="231F20"/>
                </a:solidFill>
                <a:latin typeface="Calibri" panose="020F0502020204030204" pitchFamily="34" charset="0"/>
              </a:rPr>
              <a:t>Consumer</a:t>
            </a:r>
            <a:endParaRPr lang="en-US" b="1" dirty="0">
              <a:solidFill>
                <a:srgbClr val="231F20"/>
              </a:solidFill>
              <a:latin typeface="Calibri" panose="020F0502020204030204" pitchFamily="34" charset="0"/>
            </a:endParaRPr>
          </a:p>
        </p:txBody>
      </p:sp>
    </p:spTree>
    <p:extLst>
      <p:ext uri="{BB962C8B-B14F-4D97-AF65-F5344CB8AC3E}">
        <p14:creationId xmlns:p14="http://schemas.microsoft.com/office/powerpoint/2010/main" val="28835684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317970" y="6324600"/>
            <a:ext cx="8469313" cy="328612"/>
          </a:xfrm>
        </p:spPr>
        <p:txBody>
          <a:bodyPr/>
          <a:lstStyle/>
          <a:p>
            <a:endParaRPr lang="en-US" dirty="0">
              <a:latin typeface="Calibri" panose="020F0502020204030204" pitchFamily="34" charset="0"/>
            </a:endParaRPr>
          </a:p>
        </p:txBody>
      </p:sp>
      <p:sp>
        <p:nvSpPr>
          <p:cNvPr id="8" name="Title 7"/>
          <p:cNvSpPr>
            <a:spLocks noGrp="1"/>
          </p:cNvSpPr>
          <p:nvPr>
            <p:ph type="title"/>
          </p:nvPr>
        </p:nvSpPr>
        <p:spPr>
          <a:xfrm>
            <a:off x="1524000" y="76200"/>
            <a:ext cx="6766350" cy="1123666"/>
          </a:xfrm>
        </p:spPr>
        <p:txBody>
          <a:bodyPr/>
          <a:lstStyle/>
          <a:p>
            <a:pPr algn="ctr"/>
            <a:r>
              <a:rPr lang="en-US" dirty="0"/>
              <a:t>Primary functions of </a:t>
            </a:r>
            <a:r>
              <a:rPr lang="en-US" dirty="0" smtClean="0"/>
              <a:t>        Smart </a:t>
            </a:r>
            <a:r>
              <a:rPr lang="en-US" dirty="0"/>
              <a:t>Meter Data</a:t>
            </a:r>
            <a:endParaRPr lang="en-US" dirty="0">
              <a:latin typeface="Calibri" panose="020F0502020204030204" pitchFamily="34" charset="0"/>
            </a:endParaRPr>
          </a:p>
        </p:txBody>
      </p:sp>
      <p:sp>
        <p:nvSpPr>
          <p:cNvPr id="6" name="Date Placeholder 5"/>
          <p:cNvSpPr>
            <a:spLocks noGrp="1"/>
          </p:cNvSpPr>
          <p:nvPr>
            <p:ph type="dt" sz="half" idx="15"/>
          </p:nvPr>
        </p:nvSpPr>
        <p:spPr>
          <a:xfrm>
            <a:off x="6718040" y="5966638"/>
            <a:ext cx="1156997" cy="365125"/>
          </a:xfrm>
        </p:spPr>
        <p:txBody>
          <a:bodyPr/>
          <a:lstStyle/>
          <a:p>
            <a:pPr algn="r"/>
            <a:r>
              <a:rPr lang="en-US" dirty="0" smtClean="0">
                <a:solidFill>
                  <a:srgbClr val="FFFFFF">
                    <a:lumMod val="50000"/>
                  </a:srgbClr>
                </a:solidFill>
                <a:latin typeface="Calibri" panose="020F0502020204030204" pitchFamily="34" charset="0"/>
              </a:rPr>
              <a:t>May 8, 2014</a:t>
            </a:r>
            <a:endParaRPr lang="en-US" dirty="0">
              <a:solidFill>
                <a:srgbClr val="FFFFFF">
                  <a:lumMod val="50000"/>
                </a:srgbClr>
              </a:solidFill>
              <a:latin typeface="Calibri" panose="020F0502020204030204" pitchFamily="34" charset="0"/>
            </a:endParaRPr>
          </a:p>
        </p:txBody>
      </p:sp>
      <p:sp>
        <p:nvSpPr>
          <p:cNvPr id="7" name="Slide Number Placeholder 6"/>
          <p:cNvSpPr>
            <a:spLocks noGrp="1"/>
          </p:cNvSpPr>
          <p:nvPr>
            <p:ph type="sldNum" sz="quarter" idx="16"/>
          </p:nvPr>
        </p:nvSpPr>
        <p:spPr>
          <a:xfrm>
            <a:off x="7963202" y="6091370"/>
            <a:ext cx="675866" cy="115662"/>
          </a:xfrm>
        </p:spPr>
        <p:txBody>
          <a:bodyPr/>
          <a:lstStyle/>
          <a:p>
            <a:fld id="{C464BEA4-ECAD-4B23-B682-AF22774D7D0B}" type="slidenum">
              <a:rPr lang="en-US" smtClean="0">
                <a:solidFill>
                  <a:srgbClr val="FFFFFF">
                    <a:lumMod val="50000"/>
                  </a:srgbClr>
                </a:solidFill>
                <a:latin typeface="Calibri" panose="020F0502020204030204" pitchFamily="34" charset="0"/>
              </a:rPr>
              <a:pPr/>
              <a:t>126</a:t>
            </a:fld>
            <a:endParaRPr lang="en-US" dirty="0">
              <a:solidFill>
                <a:srgbClr val="FFFFFF">
                  <a:lumMod val="50000"/>
                </a:srgbClr>
              </a:solidFill>
              <a:latin typeface="Calibri" panose="020F0502020204030204" pitchFamily="34" charset="0"/>
            </a:endParaRPr>
          </a:p>
        </p:txBody>
      </p:sp>
      <p:graphicFrame>
        <p:nvGraphicFramePr>
          <p:cNvPr id="29" name="Content Placeholder 1"/>
          <p:cNvGraphicFramePr>
            <a:graphicFrameLocks/>
          </p:cNvGraphicFramePr>
          <p:nvPr>
            <p:extLst>
              <p:ext uri="{D42A27DB-BD31-4B8C-83A1-F6EECF244321}">
                <p14:modId xmlns:p14="http://schemas.microsoft.com/office/powerpoint/2010/main" val="3437492658"/>
              </p:ext>
            </p:extLst>
          </p:nvPr>
        </p:nvGraphicFramePr>
        <p:xfrm>
          <a:off x="457200" y="1447800"/>
          <a:ext cx="8229600" cy="4302760"/>
        </p:xfrm>
        <a:graphic>
          <a:graphicData uri="http://schemas.openxmlformats.org/drawingml/2006/table">
            <a:tbl>
              <a:tblPr firstRow="1" bandRow="1">
                <a:tableStyleId>{5C22544A-7EE6-4342-B048-85BDC9FD1C3A}</a:tableStyleId>
              </a:tblPr>
              <a:tblGrid>
                <a:gridCol w="1752600"/>
                <a:gridCol w="3733800"/>
                <a:gridCol w="2743200"/>
              </a:tblGrid>
              <a:tr h="370840">
                <a:tc>
                  <a:txBody>
                    <a:bodyPr/>
                    <a:lstStyle/>
                    <a:p>
                      <a:r>
                        <a:rPr lang="en-US" dirty="0" smtClean="0">
                          <a:latin typeface="Calibri" panose="020F0502020204030204" pitchFamily="34" charset="0"/>
                        </a:rPr>
                        <a:t>USER</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FUNCTION</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DATA TYPE</a:t>
                      </a:r>
                      <a:endParaRPr lang="en-US" dirty="0">
                        <a:latin typeface="Calibri" panose="020F0502020204030204" pitchFamily="34" charset="0"/>
                      </a:endParaRPr>
                    </a:p>
                  </a:txBody>
                  <a:tcPr/>
                </a:tc>
              </a:tr>
              <a:tr h="370840">
                <a:tc>
                  <a:txBody>
                    <a:bodyPr/>
                    <a:lstStyle/>
                    <a:p>
                      <a:r>
                        <a:rPr lang="en-US" dirty="0" smtClean="0">
                          <a:latin typeface="Calibri" panose="020F0502020204030204" pitchFamily="34" charset="0"/>
                        </a:rPr>
                        <a:t>TDU</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Billing REPs for T&amp;D </a:t>
                      </a:r>
                    </a:p>
                    <a:p>
                      <a:endParaRPr lang="en-US" dirty="0">
                        <a:latin typeface="Calibri" panose="020F0502020204030204" pitchFamily="34" charset="0"/>
                      </a:endParaRPr>
                    </a:p>
                  </a:txBody>
                  <a:tcPr/>
                </a:tc>
                <a:tc>
                  <a:txBody>
                    <a:bodyPr/>
                    <a:lstStyle/>
                    <a:p>
                      <a:r>
                        <a:rPr lang="en-US" dirty="0" smtClean="0">
                          <a:solidFill>
                            <a:schemeClr val="tx2"/>
                          </a:solidFill>
                          <a:latin typeface="Calibri" panose="020F0502020204030204" pitchFamily="34" charset="0"/>
                        </a:rPr>
                        <a:t>Monthly Meter Reads</a:t>
                      </a:r>
                      <a:endParaRPr lang="en-US" dirty="0">
                        <a:solidFill>
                          <a:schemeClr val="tx2"/>
                        </a:solidFill>
                        <a:latin typeface="Calibri" panose="020F0502020204030204" pitchFamily="34" charset="0"/>
                      </a:endParaRPr>
                    </a:p>
                  </a:txBody>
                  <a:tcPr/>
                </a:tc>
              </a:tr>
              <a:tr h="370840">
                <a:tc>
                  <a:txBody>
                    <a:bodyPr/>
                    <a:lstStyle/>
                    <a:p>
                      <a:r>
                        <a:rPr lang="en-US" dirty="0" smtClean="0">
                          <a:latin typeface="Calibri" panose="020F0502020204030204" pitchFamily="34" charset="0"/>
                        </a:rPr>
                        <a:t>ERCOT</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Wholesale Settlement</a:t>
                      </a:r>
                    </a:p>
                    <a:p>
                      <a:r>
                        <a:rPr lang="en-US" dirty="0" smtClean="0">
                          <a:latin typeface="Calibri" panose="020F0502020204030204" pitchFamily="34" charset="0"/>
                        </a:rPr>
                        <a:t>Determining</a:t>
                      </a:r>
                      <a:r>
                        <a:rPr lang="en-US" baseline="0" dirty="0" smtClean="0">
                          <a:latin typeface="Calibri" panose="020F0502020204030204" pitchFamily="34" charset="0"/>
                        </a:rPr>
                        <a:t> Collateral Requirements</a:t>
                      </a:r>
                    </a:p>
                    <a:p>
                      <a:r>
                        <a:rPr lang="en-US" baseline="0" dirty="0" smtClean="0">
                          <a:latin typeface="Calibri" panose="020F0502020204030204" pitchFamily="34" charset="0"/>
                        </a:rPr>
                        <a:t>Load Forecasting </a:t>
                      </a:r>
                    </a:p>
                    <a:p>
                      <a:endParaRPr lang="en-US" dirty="0">
                        <a:latin typeface="Calibri" panose="020F0502020204030204" pitchFamily="34" charset="0"/>
                      </a:endParaRPr>
                    </a:p>
                  </a:txBody>
                  <a:tcPr/>
                </a:tc>
                <a:tc>
                  <a:txBody>
                    <a:bodyPr/>
                    <a:lstStyle/>
                    <a:p>
                      <a:r>
                        <a:rPr lang="en-US" dirty="0" smtClean="0">
                          <a:solidFill>
                            <a:srgbClr val="C00000"/>
                          </a:solidFill>
                          <a:latin typeface="Calibri" panose="020F0502020204030204" pitchFamily="34" charset="0"/>
                        </a:rPr>
                        <a:t>15-minute Interval</a:t>
                      </a:r>
                      <a:r>
                        <a:rPr lang="en-US" baseline="0" dirty="0" smtClean="0">
                          <a:solidFill>
                            <a:srgbClr val="C00000"/>
                          </a:solidFill>
                          <a:latin typeface="Calibri" panose="020F0502020204030204" pitchFamily="34" charset="0"/>
                        </a:rPr>
                        <a:t> Data</a:t>
                      </a:r>
                      <a:endParaRPr lang="en-US" dirty="0">
                        <a:solidFill>
                          <a:srgbClr val="C00000"/>
                        </a:solidFill>
                        <a:latin typeface="Calibri" panose="020F0502020204030204" pitchFamily="34" charset="0"/>
                      </a:endParaRPr>
                    </a:p>
                  </a:txBody>
                  <a:tcPr/>
                </a:tc>
              </a:tr>
              <a:tr h="370840">
                <a:tc>
                  <a:txBody>
                    <a:bodyPr/>
                    <a:lstStyle/>
                    <a:p>
                      <a:r>
                        <a:rPr lang="en-US" dirty="0" smtClean="0">
                          <a:latin typeface="Calibri" panose="020F0502020204030204" pitchFamily="34" charset="0"/>
                        </a:rPr>
                        <a:t>REP</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Billing Customers</a:t>
                      </a:r>
                    </a:p>
                    <a:p>
                      <a:r>
                        <a:rPr lang="en-US" dirty="0" smtClean="0">
                          <a:latin typeface="Calibri" panose="020F0502020204030204" pitchFamily="34" charset="0"/>
                        </a:rPr>
                        <a:t>Providing</a:t>
                      </a:r>
                      <a:r>
                        <a:rPr lang="en-US" baseline="0" dirty="0" smtClean="0">
                          <a:latin typeface="Calibri" panose="020F0502020204030204" pitchFamily="34" charset="0"/>
                        </a:rPr>
                        <a:t> Services to Customers </a:t>
                      </a:r>
                    </a:p>
                    <a:p>
                      <a:r>
                        <a:rPr lang="en-US" baseline="0" dirty="0" smtClean="0">
                          <a:latin typeface="Calibri" panose="020F0502020204030204" pitchFamily="34" charset="0"/>
                        </a:rPr>
                        <a:t>(i.e. usage monitoring)</a:t>
                      </a:r>
                    </a:p>
                    <a:p>
                      <a:endParaRPr lang="en-US" dirty="0">
                        <a:latin typeface="Calibri" panose="020F0502020204030204" pitchFamily="34" charset="0"/>
                      </a:endParaRPr>
                    </a:p>
                  </a:txBody>
                  <a:tcPr/>
                </a:tc>
                <a:tc>
                  <a:txBody>
                    <a:bodyPr/>
                    <a:lstStyle/>
                    <a:p>
                      <a:r>
                        <a:rPr lang="en-US" dirty="0" smtClean="0">
                          <a:solidFill>
                            <a:schemeClr val="tx2"/>
                          </a:solidFill>
                          <a:latin typeface="Calibri" panose="020F0502020204030204" pitchFamily="34" charset="0"/>
                        </a:rPr>
                        <a:t>Monthly</a:t>
                      </a:r>
                      <a:r>
                        <a:rPr lang="en-US" baseline="0" dirty="0" smtClean="0">
                          <a:solidFill>
                            <a:schemeClr val="tx2"/>
                          </a:solidFill>
                          <a:latin typeface="Calibri" panose="020F0502020204030204" pitchFamily="34" charset="0"/>
                        </a:rPr>
                        <a:t> Meter Reads</a:t>
                      </a:r>
                    </a:p>
                    <a:p>
                      <a:r>
                        <a:rPr lang="en-US" baseline="0" dirty="0" smtClean="0">
                          <a:solidFill>
                            <a:srgbClr val="C00000"/>
                          </a:solidFill>
                          <a:latin typeface="Calibri" panose="020F0502020204030204" pitchFamily="34" charset="0"/>
                        </a:rPr>
                        <a:t>15-minute Interval Data</a:t>
                      </a:r>
                      <a:endParaRPr lang="en-US" dirty="0">
                        <a:solidFill>
                          <a:srgbClr val="C00000"/>
                        </a:solidFill>
                        <a:latin typeface="Calibri" panose="020F0502020204030204" pitchFamily="34" charset="0"/>
                      </a:endParaRPr>
                    </a:p>
                  </a:txBody>
                  <a:tcPr/>
                </a:tc>
              </a:tr>
              <a:tr h="370840">
                <a:tc>
                  <a:txBody>
                    <a:bodyPr/>
                    <a:lstStyle/>
                    <a:p>
                      <a:r>
                        <a:rPr lang="en-US" dirty="0" smtClean="0">
                          <a:latin typeface="Calibri" panose="020F0502020204030204" pitchFamily="34" charset="0"/>
                        </a:rPr>
                        <a:t>Consumer</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Monitor Consumption</a:t>
                      </a:r>
                    </a:p>
                    <a:p>
                      <a:r>
                        <a:rPr lang="en-US" dirty="0" smtClean="0">
                          <a:latin typeface="Calibri" panose="020F0502020204030204" pitchFamily="34" charset="0"/>
                        </a:rPr>
                        <a:t>Manage Costs</a:t>
                      </a:r>
                    </a:p>
                    <a:p>
                      <a:r>
                        <a:rPr lang="en-US" dirty="0" smtClean="0">
                          <a:latin typeface="Calibri" panose="020F0502020204030204" pitchFamily="34" charset="0"/>
                        </a:rPr>
                        <a:t>Compare to Energy Bill</a:t>
                      </a:r>
                      <a:endParaRPr lang="en-US" dirty="0">
                        <a:latin typeface="Calibri" panose="020F0502020204030204" pitchFamily="34" charset="0"/>
                      </a:endParaRPr>
                    </a:p>
                  </a:txBody>
                  <a:tcPr/>
                </a:tc>
                <a:tc>
                  <a:txBody>
                    <a:bodyPr/>
                    <a:lstStyle/>
                    <a:p>
                      <a:r>
                        <a:rPr lang="en-US" dirty="0" smtClean="0">
                          <a:solidFill>
                            <a:srgbClr val="C00000"/>
                          </a:solidFill>
                          <a:latin typeface="Calibri" panose="020F0502020204030204" pitchFamily="34" charset="0"/>
                        </a:rPr>
                        <a:t>15-minute</a:t>
                      </a:r>
                      <a:r>
                        <a:rPr lang="en-US" baseline="0" dirty="0" smtClean="0">
                          <a:solidFill>
                            <a:srgbClr val="C00000"/>
                          </a:solidFill>
                          <a:latin typeface="Calibri" panose="020F0502020204030204" pitchFamily="34" charset="0"/>
                        </a:rPr>
                        <a:t> Interval Data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latin typeface="Calibri" panose="020F0502020204030204" pitchFamily="34" charset="0"/>
                        </a:rPr>
                        <a:t>15-minute</a:t>
                      </a:r>
                      <a:r>
                        <a:rPr lang="en-US" baseline="0" dirty="0" smtClean="0">
                          <a:solidFill>
                            <a:srgbClr val="C00000"/>
                          </a:solidFill>
                          <a:latin typeface="Calibri" panose="020F0502020204030204" pitchFamily="34" charset="0"/>
                        </a:rPr>
                        <a:t> Interval Data</a:t>
                      </a:r>
                      <a:endParaRPr lang="en-US" dirty="0" smtClean="0">
                        <a:solidFill>
                          <a:srgbClr val="C0000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latin typeface="Calibri" panose="020F0502020204030204" pitchFamily="34" charset="0"/>
                        </a:rPr>
                        <a:t>15-minute</a:t>
                      </a:r>
                      <a:r>
                        <a:rPr lang="en-US" baseline="0" dirty="0" smtClean="0">
                          <a:solidFill>
                            <a:srgbClr val="C00000"/>
                          </a:solidFill>
                          <a:latin typeface="Calibri" panose="020F0502020204030204" pitchFamily="34" charset="0"/>
                        </a:rPr>
                        <a:t> Interval Data</a:t>
                      </a:r>
                      <a:endParaRPr lang="en-US" dirty="0" smtClean="0">
                        <a:solidFill>
                          <a:srgbClr val="C00000"/>
                        </a:solidFill>
                        <a:latin typeface="Calibri" panose="020F0502020204030204" pitchFamily="34" charset="0"/>
                      </a:endParaRPr>
                    </a:p>
                  </a:txBody>
                  <a:tcPr/>
                </a:tc>
              </a:tr>
            </a:tbl>
          </a:graphicData>
        </a:graphic>
      </p:graphicFrame>
      <p:sp>
        <p:nvSpPr>
          <p:cNvPr id="30" name="TextBox 29"/>
          <p:cNvSpPr txBox="1"/>
          <p:nvPr/>
        </p:nvSpPr>
        <p:spPr>
          <a:xfrm>
            <a:off x="3581400" y="5791200"/>
            <a:ext cx="2133600" cy="584775"/>
          </a:xfrm>
          <a:prstGeom prst="rect">
            <a:avLst/>
          </a:prstGeom>
          <a:noFill/>
        </p:spPr>
        <p:txBody>
          <a:bodyPr wrap="square" rtlCol="0">
            <a:spAutoFit/>
          </a:bodyPr>
          <a:lstStyle/>
          <a:p>
            <a:pPr defTabSz="914400"/>
            <a:r>
              <a:rPr lang="en-US" sz="3200" dirty="0" smtClean="0">
                <a:solidFill>
                  <a:srgbClr val="231F20"/>
                </a:solidFill>
                <a:latin typeface="Calibri" panose="020F0502020204030204" pitchFamily="34" charset="0"/>
              </a:rPr>
              <a:t>Questions?</a:t>
            </a:r>
            <a:endParaRPr lang="en-US" sz="3200" dirty="0">
              <a:solidFill>
                <a:srgbClr val="231F20"/>
              </a:solidFill>
              <a:latin typeface="Calibri" panose="020F0502020204030204" pitchFamily="34" charset="0"/>
            </a:endParaRPr>
          </a:p>
        </p:txBody>
      </p:sp>
    </p:spTree>
    <p:extLst>
      <p:ext uri="{BB962C8B-B14F-4D97-AF65-F5344CB8AC3E}">
        <p14:creationId xmlns:p14="http://schemas.microsoft.com/office/powerpoint/2010/main" val="24561961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28600" y="3124200"/>
            <a:ext cx="8691871" cy="1327869"/>
          </a:xfrm>
        </p:spPr>
        <p:txBody>
          <a:bodyPr/>
          <a:lstStyle/>
          <a:p>
            <a:pPr algn="ctr"/>
            <a:r>
              <a:rPr lang="en-US" dirty="0" smtClean="0"/>
              <a:t>THE END</a:t>
            </a:r>
          </a:p>
        </p:txBody>
      </p:sp>
    </p:spTree>
    <p:extLst>
      <p:ext uri="{BB962C8B-B14F-4D97-AF65-F5344CB8AC3E}">
        <p14:creationId xmlns:p14="http://schemas.microsoft.com/office/powerpoint/2010/main" val="1164147202"/>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222647366"/>
              </p:ext>
            </p:extLst>
          </p:nvPr>
        </p:nvGraphicFramePr>
        <p:xfrm>
          <a:off x="379413" y="790575"/>
          <a:ext cx="8229600" cy="5400040"/>
        </p:xfrm>
        <a:graphic>
          <a:graphicData uri="http://schemas.openxmlformats.org/drawingml/2006/table">
            <a:tbl>
              <a:tblPr firstRow="1" bandRow="1">
                <a:tableStyleId>{5C22544A-7EE6-4342-B048-85BDC9FD1C3A}</a:tableStyleId>
              </a:tblPr>
              <a:tblGrid>
                <a:gridCol w="2562195"/>
                <a:gridCol w="2924205"/>
                <a:gridCol w="2743200"/>
              </a:tblGrid>
              <a:tr h="370840">
                <a:tc>
                  <a:txBody>
                    <a:bodyPr/>
                    <a:lstStyle/>
                    <a:p>
                      <a:r>
                        <a:rPr lang="en-US" sz="1200" dirty="0" smtClean="0"/>
                        <a:t>Name</a:t>
                      </a:r>
                      <a:endParaRPr lang="en-US" sz="1200" dirty="0"/>
                    </a:p>
                  </a:txBody>
                  <a:tcPr/>
                </a:tc>
                <a:tc>
                  <a:txBody>
                    <a:bodyPr/>
                    <a:lstStyle/>
                    <a:p>
                      <a:r>
                        <a:rPr lang="en-US" sz="1200" dirty="0" smtClean="0"/>
                        <a:t>Representing</a:t>
                      </a:r>
                      <a:endParaRPr lang="en-US" sz="1200" dirty="0"/>
                    </a:p>
                  </a:txBody>
                  <a:tcPr/>
                </a:tc>
                <a:tc>
                  <a:txBody>
                    <a:bodyPr/>
                    <a:lstStyle/>
                    <a:p>
                      <a:r>
                        <a:rPr lang="en-US" sz="1200" dirty="0" smtClean="0"/>
                        <a:t>Email Address</a:t>
                      </a:r>
                      <a:endParaRPr lang="en-US" sz="1200" dirty="0"/>
                    </a:p>
                  </a:txBody>
                  <a:tcPr/>
                </a:tc>
              </a:tr>
              <a:tr h="370840">
                <a:tc>
                  <a:txBody>
                    <a:bodyPr/>
                    <a:lstStyle/>
                    <a:p>
                      <a:r>
                        <a:rPr lang="en-US" sz="1200" b="1" dirty="0" smtClean="0"/>
                        <a:t>Kathy Scott</a:t>
                      </a:r>
                    </a:p>
                    <a:p>
                      <a:r>
                        <a:rPr lang="en-US" sz="1200" dirty="0" smtClean="0"/>
                        <a:t>Market Participant</a:t>
                      </a:r>
                      <a:r>
                        <a:rPr lang="en-US" sz="1200" baseline="0" dirty="0" smtClean="0"/>
                        <a:t> Roles</a:t>
                      </a:r>
                      <a:endParaRPr lang="en-US" sz="1200" dirty="0"/>
                    </a:p>
                  </a:txBody>
                  <a:tcPr/>
                </a:tc>
                <a:tc>
                  <a:txBody>
                    <a:bodyPr/>
                    <a:lstStyle/>
                    <a:p>
                      <a:r>
                        <a:rPr lang="en-US" sz="1200" dirty="0" smtClean="0"/>
                        <a:t>RMS</a:t>
                      </a:r>
                      <a:r>
                        <a:rPr lang="en-US" sz="1200" baseline="0" dirty="0" smtClean="0"/>
                        <a:t> (</a:t>
                      </a:r>
                      <a:r>
                        <a:rPr lang="en-US" sz="1200" dirty="0" smtClean="0"/>
                        <a:t>Chair)</a:t>
                      </a:r>
                    </a:p>
                    <a:p>
                      <a:r>
                        <a:rPr lang="en-US" sz="1200" dirty="0" err="1" smtClean="0"/>
                        <a:t>CenterPoint</a:t>
                      </a:r>
                      <a:r>
                        <a:rPr lang="en-US" sz="1200" dirty="0" smtClean="0"/>
                        <a:t> Energy</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u="sng" kern="1200" dirty="0" smtClean="0">
                          <a:solidFill>
                            <a:schemeClr val="dk1"/>
                          </a:solidFill>
                          <a:effectLst/>
                          <a:latin typeface="+mn-lt"/>
                          <a:ea typeface="+mn-ea"/>
                          <a:cs typeface="+mn-cs"/>
                          <a:hlinkClick r:id="rId2" tooltip="mailto:Kathy.Scott@CenterPointEnergy.com"/>
                        </a:rPr>
                        <a:t>Kathy.Scott@CenterPointEnergy.com</a:t>
                      </a:r>
                      <a:r>
                        <a:rPr lang="en-US" sz="1000" kern="1200" dirty="0" smtClean="0">
                          <a:solidFill>
                            <a:schemeClr val="dk1"/>
                          </a:solidFill>
                          <a:effectLst/>
                          <a:latin typeface="+mn-lt"/>
                          <a:ea typeface="+mn-ea"/>
                          <a:cs typeface="+mn-cs"/>
                        </a:rPr>
                        <a:t> </a:t>
                      </a:r>
                    </a:p>
                    <a:p>
                      <a:endParaRPr lang="en-US" sz="1000" dirty="0"/>
                    </a:p>
                  </a:txBody>
                  <a:tcPr/>
                </a:tc>
              </a:tr>
              <a:tr h="370840">
                <a:tc>
                  <a:txBody>
                    <a:bodyPr/>
                    <a:lstStyle/>
                    <a:p>
                      <a:r>
                        <a:rPr lang="en-US" sz="1200" b="1" dirty="0" smtClean="0"/>
                        <a:t>Mandy Bauld</a:t>
                      </a:r>
                    </a:p>
                    <a:p>
                      <a:r>
                        <a:rPr lang="en-US" sz="1200" b="0" dirty="0" smtClean="0"/>
                        <a:t>Stakeholder Process</a:t>
                      </a:r>
                      <a:endParaRPr lang="en-US" sz="1200" b="0" dirty="0"/>
                    </a:p>
                  </a:txBody>
                  <a:tcPr/>
                </a:tc>
                <a:tc>
                  <a:txBody>
                    <a:bodyPr/>
                    <a:lstStyle/>
                    <a:p>
                      <a:r>
                        <a:rPr lang="en-US" sz="1200" dirty="0" smtClean="0"/>
                        <a:t>ERCOT</a:t>
                      </a:r>
                    </a:p>
                  </a:txBody>
                  <a:tcPr/>
                </a:tc>
                <a:tc>
                  <a:txBody>
                    <a:bodyPr/>
                    <a:lstStyle/>
                    <a:p>
                      <a:r>
                        <a:rPr lang="en-US" sz="1000" dirty="0" smtClean="0">
                          <a:hlinkClick r:id="rId3"/>
                        </a:rPr>
                        <a:t>abauld@ercot.com</a:t>
                      </a:r>
                      <a:endParaRPr lang="en-US" sz="1000" dirty="0" smtClean="0"/>
                    </a:p>
                  </a:txBody>
                  <a:tcPr/>
                </a:tc>
              </a:tr>
              <a:tr h="370840">
                <a:tc>
                  <a:txBody>
                    <a:bodyPr/>
                    <a:lstStyle/>
                    <a:p>
                      <a:r>
                        <a:rPr lang="en-US" sz="1200" b="1" dirty="0" smtClean="0"/>
                        <a:t>David Michelsen</a:t>
                      </a:r>
                    </a:p>
                    <a:p>
                      <a:r>
                        <a:rPr lang="en-US" sz="1200" b="0" dirty="0" smtClean="0"/>
                        <a:t>ERCOT as Registration Agent</a:t>
                      </a:r>
                      <a:endParaRPr lang="en-US" sz="1200" b="0" dirty="0"/>
                    </a:p>
                  </a:txBody>
                  <a:tcPr/>
                </a:tc>
                <a:tc>
                  <a:txBody>
                    <a:bodyPr/>
                    <a:lstStyle/>
                    <a:p>
                      <a:r>
                        <a:rPr lang="en-US" sz="1200" dirty="0" smtClean="0"/>
                        <a:t>ERCOT</a:t>
                      </a:r>
                    </a:p>
                  </a:txBody>
                  <a:tcPr/>
                </a:tc>
                <a:tc>
                  <a:txBody>
                    <a:bodyPr/>
                    <a:lstStyle/>
                    <a:p>
                      <a:r>
                        <a:rPr lang="en-US" sz="1000" dirty="0" smtClean="0">
                          <a:hlinkClick r:id="rId4"/>
                        </a:rPr>
                        <a:t>dmichelsen@ercot.com</a:t>
                      </a:r>
                      <a:endParaRPr lang="en-US" sz="1000" dirty="0" smtClean="0"/>
                    </a:p>
                  </a:txBody>
                  <a:tcPr/>
                </a:tc>
              </a:tr>
              <a:tr h="370840">
                <a:tc>
                  <a:txBody>
                    <a:bodyPr/>
                    <a:lstStyle/>
                    <a:p>
                      <a:r>
                        <a:rPr lang="en-US" sz="1200" b="1" dirty="0" smtClean="0"/>
                        <a:t>John Schatz</a:t>
                      </a:r>
                    </a:p>
                    <a:p>
                      <a:r>
                        <a:rPr lang="en-US" sz="1200" b="0" dirty="0" smtClean="0"/>
                        <a:t>Customer</a:t>
                      </a:r>
                      <a:r>
                        <a:rPr lang="en-US" sz="1200" b="0" baseline="0" dirty="0" smtClean="0"/>
                        <a:t> Enrollments</a:t>
                      </a:r>
                      <a:endParaRPr lang="en-US" sz="1200" b="0" dirty="0" smtClean="0"/>
                    </a:p>
                  </a:txBody>
                  <a:tcPr/>
                </a:tc>
                <a:tc>
                  <a:txBody>
                    <a:bodyPr/>
                    <a:lstStyle/>
                    <a:p>
                      <a:r>
                        <a:rPr lang="en-US" sz="1200" dirty="0" smtClean="0"/>
                        <a:t>TXU Energy</a:t>
                      </a:r>
                      <a:endParaRPr lang="en-US" sz="1200" dirty="0"/>
                    </a:p>
                  </a:txBody>
                  <a:tcPr/>
                </a:tc>
                <a:tc>
                  <a:txBody>
                    <a:bodyPr/>
                    <a:lstStyle/>
                    <a:p>
                      <a:r>
                        <a:rPr lang="en-US" sz="1000" dirty="0" smtClean="0">
                          <a:hlinkClick r:id="rId5"/>
                        </a:rPr>
                        <a:t>John.Schatz@txu.com</a:t>
                      </a:r>
                      <a:r>
                        <a:rPr lang="en-US" sz="1000" dirty="0" smtClean="0"/>
                        <a:t> </a:t>
                      </a:r>
                      <a:endParaRPr lang="en-US" sz="1000" dirty="0"/>
                    </a:p>
                  </a:txBody>
                  <a:tcPr/>
                </a:tc>
              </a:tr>
              <a:tr h="370840">
                <a:tc>
                  <a:txBody>
                    <a:bodyPr/>
                    <a:lstStyle/>
                    <a:p>
                      <a:r>
                        <a:rPr lang="en-US" sz="1200" b="1" dirty="0" smtClean="0"/>
                        <a:t>Eric Blakey</a:t>
                      </a:r>
                    </a:p>
                    <a:p>
                      <a:r>
                        <a:rPr lang="en-US" sz="1200" b="0" dirty="0" smtClean="0"/>
                        <a:t>Switch Holds</a:t>
                      </a:r>
                      <a:endParaRPr lang="en-US" sz="1200" b="0" dirty="0"/>
                    </a:p>
                  </a:txBody>
                  <a:tcPr/>
                </a:tc>
                <a:tc>
                  <a:txBody>
                    <a:bodyPr/>
                    <a:lstStyle/>
                    <a:p>
                      <a:r>
                        <a:rPr lang="en-US" sz="1200" dirty="0" smtClean="0"/>
                        <a:t>Just Energy</a:t>
                      </a:r>
                      <a:endParaRPr lang="en-US" sz="1200" dirty="0"/>
                    </a:p>
                  </a:txBody>
                  <a:tcPr/>
                </a:tc>
                <a:tc>
                  <a:txBody>
                    <a:bodyPr/>
                    <a:lstStyle/>
                    <a:p>
                      <a:r>
                        <a:rPr lang="en-US" sz="1000" dirty="0" smtClean="0">
                          <a:hlinkClick r:id="rId6"/>
                        </a:rPr>
                        <a:t>eblakey@justenergy.com</a:t>
                      </a:r>
                      <a:r>
                        <a:rPr lang="en-US" sz="1000" dirty="0" smtClean="0"/>
                        <a:t> </a:t>
                      </a:r>
                      <a:endParaRPr lang="en-US" sz="1000" dirty="0"/>
                    </a:p>
                  </a:txBody>
                  <a:tcPr/>
                </a:tc>
              </a:tr>
              <a:tr h="370840">
                <a:tc>
                  <a:txBody>
                    <a:bodyPr/>
                    <a:lstStyle/>
                    <a:p>
                      <a:r>
                        <a:rPr lang="en-US" sz="1200" b="1" dirty="0" smtClean="0"/>
                        <a:t>Jim Lee</a:t>
                      </a:r>
                    </a:p>
                    <a:p>
                      <a:r>
                        <a:rPr lang="en-US" sz="1200" b="0" dirty="0" smtClean="0"/>
                        <a:t>Inadvertent Gains</a:t>
                      </a:r>
                      <a:endParaRPr lang="en-US" sz="1200" b="0" dirty="0"/>
                    </a:p>
                  </a:txBody>
                  <a:tcPr/>
                </a:tc>
                <a:tc>
                  <a:txBody>
                    <a:bodyPr/>
                    <a:lstStyle/>
                    <a:p>
                      <a:r>
                        <a:rPr lang="en-US" sz="1200" dirty="0" smtClean="0"/>
                        <a:t>Direct Energy</a:t>
                      </a:r>
                      <a:endParaRPr lang="en-US" sz="1200" dirty="0"/>
                    </a:p>
                  </a:txBody>
                  <a:tcPr/>
                </a:tc>
                <a:tc>
                  <a:txBody>
                    <a:bodyPr/>
                    <a:lstStyle/>
                    <a:p>
                      <a:r>
                        <a:rPr lang="en-US" sz="1000" dirty="0" smtClean="0">
                          <a:hlinkClick r:id="rId7"/>
                        </a:rPr>
                        <a:t>Jim.Lee@directenergy.com</a:t>
                      </a:r>
                      <a:endParaRPr lang="en-US" sz="1000" dirty="0"/>
                    </a:p>
                  </a:txBody>
                  <a:tcPr/>
                </a:tc>
              </a:tr>
              <a:tr h="370840">
                <a:tc>
                  <a:txBody>
                    <a:bodyPr/>
                    <a:lstStyle/>
                    <a:p>
                      <a:r>
                        <a:rPr lang="en-US" sz="1200" b="1" dirty="0" smtClean="0"/>
                        <a:t>Bryan Sams</a:t>
                      </a:r>
                    </a:p>
                    <a:p>
                      <a:r>
                        <a:rPr lang="en-US" sz="1200" b="0" dirty="0" smtClean="0"/>
                        <a:t>Mass</a:t>
                      </a:r>
                      <a:r>
                        <a:rPr lang="en-US" sz="1200" b="0" baseline="0" dirty="0" smtClean="0"/>
                        <a:t> Transition to POLR</a:t>
                      </a:r>
                      <a:endParaRPr lang="en-US" sz="1200" b="0" dirty="0"/>
                    </a:p>
                  </a:txBody>
                  <a:tcPr/>
                </a:tc>
                <a:tc>
                  <a:txBody>
                    <a:bodyPr/>
                    <a:lstStyle/>
                    <a:p>
                      <a:r>
                        <a:rPr lang="en-US" sz="1200" dirty="0" smtClean="0"/>
                        <a:t>NRG Retail Texas</a:t>
                      </a:r>
                      <a:endParaRPr lang="en-US" sz="1200" dirty="0"/>
                    </a:p>
                  </a:txBody>
                  <a:tcPr/>
                </a:tc>
                <a:tc>
                  <a:txBody>
                    <a:bodyPr/>
                    <a:lstStyle/>
                    <a:p>
                      <a:r>
                        <a:rPr lang="en-US" sz="1000" dirty="0" smtClean="0">
                          <a:hlinkClick r:id="rId8"/>
                        </a:rPr>
                        <a:t>Bryan.Sams@nrgenergy.com</a:t>
                      </a:r>
                      <a:r>
                        <a:rPr lang="en-US" sz="1000" baseline="0" dirty="0" smtClean="0"/>
                        <a:t> </a:t>
                      </a:r>
                      <a:endParaRPr lang="en-US" sz="1000" dirty="0"/>
                    </a:p>
                  </a:txBody>
                  <a:tcPr/>
                </a:tc>
              </a:tr>
              <a:tr h="370840">
                <a:tc>
                  <a:txBody>
                    <a:bodyPr/>
                    <a:lstStyle/>
                    <a:p>
                      <a:r>
                        <a:rPr lang="en-US" sz="1200" b="1" dirty="0" smtClean="0"/>
                        <a:t>Rebecca Reed</a:t>
                      </a:r>
                    </a:p>
                    <a:p>
                      <a:r>
                        <a:rPr lang="en-US" sz="1200" b="0" dirty="0" smtClean="0"/>
                        <a:t>Disconnect</a:t>
                      </a:r>
                      <a:r>
                        <a:rPr lang="en-US" sz="1200" b="0" baseline="0" dirty="0" smtClean="0"/>
                        <a:t> for Non-Pay</a:t>
                      </a:r>
                      <a:endParaRPr lang="en-US" sz="1200" b="0" dirty="0" smtClean="0"/>
                    </a:p>
                  </a:txBody>
                  <a:tcPr/>
                </a:tc>
                <a:tc>
                  <a:txBody>
                    <a:bodyPr/>
                    <a:lstStyle/>
                    <a:p>
                      <a:r>
                        <a:rPr lang="en-US" sz="1200" dirty="0" smtClean="0"/>
                        <a:t>NRG Retail Texas</a:t>
                      </a:r>
                      <a:endParaRPr lang="en-US" sz="1200" dirty="0"/>
                    </a:p>
                  </a:txBody>
                  <a:tcPr/>
                </a:tc>
                <a:tc>
                  <a:txBody>
                    <a:bodyPr/>
                    <a:lstStyle/>
                    <a:p>
                      <a:r>
                        <a:rPr lang="en-US" sz="1000" dirty="0" smtClean="0">
                          <a:hlinkClick r:id="rId9"/>
                        </a:rPr>
                        <a:t>Rebecca.Reed@nrgenergy.com</a:t>
                      </a:r>
                      <a:r>
                        <a:rPr lang="en-US" sz="1000" dirty="0" smtClean="0"/>
                        <a:t> </a:t>
                      </a:r>
                      <a:endParaRPr lang="en-US" sz="1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Connie Corona</a:t>
                      </a:r>
                      <a:r>
                        <a:rPr lang="en-US" sz="1200" b="1" baseline="0" dirty="0" smtClean="0"/>
                        <a:t> </a:t>
                      </a:r>
                      <a:endParaRPr lang="en-US" sz="1200" b="1" dirty="0" smtClean="0"/>
                    </a:p>
                    <a:p>
                      <a:r>
                        <a:rPr lang="en-US" sz="1200" dirty="0" smtClean="0"/>
                        <a:t>LITE-UP</a:t>
                      </a:r>
                      <a:r>
                        <a:rPr lang="en-US" sz="1200" baseline="0" dirty="0" smtClean="0"/>
                        <a:t> Texas Discount</a:t>
                      </a:r>
                      <a:endParaRPr lang="en-US" sz="1200" dirty="0"/>
                    </a:p>
                  </a:txBody>
                  <a:tcPr/>
                </a:tc>
                <a:tc>
                  <a:txBody>
                    <a:bodyPr/>
                    <a:lstStyle/>
                    <a:p>
                      <a:r>
                        <a:rPr lang="en-US" sz="1200" dirty="0" smtClean="0"/>
                        <a:t>NRG Retail</a:t>
                      </a:r>
                      <a:r>
                        <a:rPr lang="en-US" sz="1200" baseline="0" dirty="0" smtClean="0"/>
                        <a:t> Texas</a:t>
                      </a:r>
                      <a:endParaRPr lang="en-US" sz="1200" dirty="0"/>
                    </a:p>
                  </a:txBody>
                  <a:tcPr/>
                </a:tc>
                <a:tc>
                  <a:txBody>
                    <a:bodyPr/>
                    <a:lstStyle/>
                    <a:p>
                      <a:r>
                        <a:rPr lang="en-US" sz="1000" dirty="0" smtClean="0">
                          <a:hlinkClick r:id="rId10"/>
                        </a:rPr>
                        <a:t>Connie.Corona@nrgenergy.com</a:t>
                      </a:r>
                      <a:r>
                        <a:rPr lang="en-US" sz="1000" dirty="0" smtClean="0"/>
                        <a:t> </a:t>
                      </a:r>
                      <a:endParaRPr lang="en-US" sz="1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Taylor Woodruff</a:t>
                      </a:r>
                    </a:p>
                    <a:p>
                      <a:r>
                        <a:rPr lang="en-US" sz="1200" dirty="0" smtClean="0"/>
                        <a:t>Meter Tampering</a:t>
                      </a:r>
                    </a:p>
                  </a:txBody>
                  <a:tcPr/>
                </a:tc>
                <a:tc>
                  <a:txBody>
                    <a:bodyPr/>
                    <a:lstStyle/>
                    <a:p>
                      <a:r>
                        <a:rPr lang="en-US" sz="1200" dirty="0" smtClean="0"/>
                        <a:t>Oncor Electric</a:t>
                      </a:r>
                      <a:r>
                        <a:rPr lang="en-US" sz="1200" baseline="0" dirty="0" smtClean="0"/>
                        <a:t> Delivery</a:t>
                      </a:r>
                      <a:endParaRPr lang="en-US" sz="1200" dirty="0"/>
                    </a:p>
                  </a:txBody>
                  <a:tcPr/>
                </a:tc>
                <a:tc>
                  <a:txBody>
                    <a:bodyPr/>
                    <a:lstStyle/>
                    <a:p>
                      <a:r>
                        <a:rPr lang="en-US" sz="1000" dirty="0" smtClean="0">
                          <a:hlinkClick r:id="rId11"/>
                        </a:rPr>
                        <a:t>Taylor.Woodruff@oncor.com</a:t>
                      </a:r>
                      <a:r>
                        <a:rPr lang="en-US" sz="1000" dirty="0" smtClean="0"/>
                        <a:t> </a:t>
                      </a:r>
                      <a:endParaRPr lang="en-US" sz="1000" dirty="0"/>
                    </a:p>
                  </a:txBody>
                  <a:tcPr/>
                </a:tc>
              </a:tr>
              <a:tr h="370840">
                <a:tc>
                  <a:txBody>
                    <a:bodyPr/>
                    <a:lstStyle/>
                    <a:p>
                      <a:r>
                        <a:rPr lang="en-US" sz="1200" b="1" dirty="0" smtClean="0"/>
                        <a:t>Rob Bevill</a:t>
                      </a:r>
                    </a:p>
                    <a:p>
                      <a:r>
                        <a:rPr lang="en-US" sz="1200" b="0" dirty="0" smtClean="0"/>
                        <a:t>Smart</a:t>
                      </a:r>
                      <a:r>
                        <a:rPr lang="en-US" sz="1200" b="0" baseline="0" dirty="0" smtClean="0"/>
                        <a:t> Meter Data</a:t>
                      </a:r>
                      <a:endParaRPr lang="en-US" sz="1200" b="0" dirty="0"/>
                    </a:p>
                  </a:txBody>
                  <a:tcPr/>
                </a:tc>
                <a:tc>
                  <a:txBody>
                    <a:bodyPr/>
                    <a:lstStyle/>
                    <a:p>
                      <a:r>
                        <a:rPr lang="en-US" sz="1200" dirty="0" smtClean="0"/>
                        <a:t>RMS</a:t>
                      </a:r>
                      <a:r>
                        <a:rPr lang="en-US" sz="1200" baseline="0" dirty="0" smtClean="0"/>
                        <a:t> (</a:t>
                      </a:r>
                      <a:r>
                        <a:rPr lang="en-US" sz="1200" dirty="0" smtClean="0"/>
                        <a:t>Vice-Chair)</a:t>
                      </a:r>
                      <a:endParaRPr lang="en-US" sz="1200" kern="1200" dirty="0" smtClean="0">
                        <a:solidFill>
                          <a:schemeClr val="dk1"/>
                        </a:solidFill>
                        <a:latin typeface="+mn-lt"/>
                        <a:ea typeface="+mn-ea"/>
                        <a:cs typeface="+mn-cs"/>
                      </a:endParaRPr>
                    </a:p>
                    <a:p>
                      <a:r>
                        <a:rPr lang="en-US" sz="1200" kern="1200" dirty="0" smtClean="0">
                          <a:solidFill>
                            <a:schemeClr val="dk1"/>
                          </a:solidFill>
                          <a:latin typeface="+mn-lt"/>
                          <a:ea typeface="+mn-ea"/>
                          <a:cs typeface="+mn-cs"/>
                        </a:rPr>
                        <a:t>NRG Retail Texas</a:t>
                      </a:r>
                    </a:p>
                  </a:txBody>
                  <a:tcPr/>
                </a:tc>
                <a:tc>
                  <a:txBody>
                    <a:bodyPr/>
                    <a:lstStyle/>
                    <a:p>
                      <a:r>
                        <a:rPr lang="en-US" sz="1000" dirty="0" smtClean="0">
                          <a:hlinkClick r:id="rId12"/>
                        </a:rPr>
                        <a:t>Rob.Bevill@GreenMountain.com</a:t>
                      </a:r>
                      <a:endParaRPr lang="en-US" sz="1000" dirty="0" smtClean="0"/>
                    </a:p>
                  </a:txBody>
                  <a:tcPr/>
                </a:tc>
              </a:tr>
            </a:tbl>
          </a:graphicData>
        </a:graphic>
      </p:graphicFrame>
      <p:sp>
        <p:nvSpPr>
          <p:cNvPr id="9" name="Title 8"/>
          <p:cNvSpPr>
            <a:spLocks noGrp="1"/>
          </p:cNvSpPr>
          <p:nvPr>
            <p:ph type="title"/>
          </p:nvPr>
        </p:nvSpPr>
        <p:spPr/>
        <p:txBody>
          <a:bodyPr/>
          <a:lstStyle/>
          <a:p>
            <a:r>
              <a:rPr lang="en-US" dirty="0" smtClean="0"/>
              <a:t>Presenters</a:t>
            </a:r>
            <a:endParaRPr lang="en-US" sz="900" dirty="0">
              <a:solidFill>
                <a:srgbClr val="FF0000"/>
              </a:solidFill>
            </a:endParaRPr>
          </a:p>
        </p:txBody>
      </p:sp>
    </p:spTree>
    <p:extLst>
      <p:ext uri="{BB962C8B-B14F-4D97-AF65-F5344CB8AC3E}">
        <p14:creationId xmlns:p14="http://schemas.microsoft.com/office/powerpoint/2010/main" val="119108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Municipally </a:t>
            </a:r>
            <a:r>
              <a:rPr lang="en-US" dirty="0"/>
              <a:t>Owned </a:t>
            </a:r>
            <a:r>
              <a:rPr lang="en-US" dirty="0" smtClean="0"/>
              <a:t>Utility (MOU)</a:t>
            </a:r>
            <a:br>
              <a:rPr lang="en-US" dirty="0" smtClean="0"/>
            </a:br>
            <a:r>
              <a:rPr lang="en-US" dirty="0" smtClean="0"/>
              <a:t>Electric Cooperative (EC) </a:t>
            </a:r>
            <a:endParaRPr lang="en-US" dirty="0"/>
          </a:p>
        </p:txBody>
      </p:sp>
      <p:sp>
        <p:nvSpPr>
          <p:cNvPr id="3" name="Content Placeholder 2"/>
          <p:cNvSpPr>
            <a:spLocks noGrp="1"/>
          </p:cNvSpPr>
          <p:nvPr>
            <p:ph sz="quarter" idx="1"/>
          </p:nvPr>
        </p:nvSpPr>
        <p:spPr>
          <a:xfrm>
            <a:off x="381000" y="1447800"/>
            <a:ext cx="7772400" cy="5105400"/>
          </a:xfrm>
        </p:spPr>
        <p:txBody>
          <a:bodyPr>
            <a:normAutofit fontScale="92500" lnSpcReduction="20000"/>
          </a:bodyPr>
          <a:lstStyle/>
          <a:p>
            <a:pPr marL="274320" lvl="1">
              <a:spcBef>
                <a:spcPts val="600"/>
              </a:spcBef>
              <a:buSzPct val="70000"/>
              <a:buFont typeface="Wingdings"/>
              <a:buChar char=""/>
            </a:pPr>
            <a:r>
              <a:rPr lang="en-US" b="1" dirty="0"/>
              <a:t>Responsibilities (Very similar to </a:t>
            </a:r>
            <a:r>
              <a:rPr lang="en-US" b="1" dirty="0" smtClean="0"/>
              <a:t>TDSP/TDUs)</a:t>
            </a:r>
            <a:r>
              <a:rPr lang="en-US" dirty="0" smtClean="0"/>
              <a:t>: </a:t>
            </a:r>
          </a:p>
          <a:p>
            <a:pPr lvl="1"/>
            <a:r>
              <a:rPr lang="en-US" dirty="0" smtClean="0"/>
              <a:t>Provides Monthly Usage to ERCOT for Market Settlements and REP of Record for their invoicing, where applicable, for  metered and unmetered premises. </a:t>
            </a:r>
          </a:p>
          <a:p>
            <a:pPr lvl="1"/>
            <a:r>
              <a:rPr lang="en-US" dirty="0" smtClean="0"/>
              <a:t>Executes </a:t>
            </a:r>
            <a:r>
              <a:rPr lang="en-US" dirty="0"/>
              <a:t>Enrollments and Service Order Requests received from requesting </a:t>
            </a:r>
            <a:r>
              <a:rPr lang="en-US" dirty="0" smtClean="0"/>
              <a:t>REP of Record. </a:t>
            </a:r>
          </a:p>
          <a:p>
            <a:pPr lvl="2"/>
            <a:r>
              <a:rPr lang="en-US" dirty="0" smtClean="0"/>
              <a:t>Switch Provider, </a:t>
            </a:r>
            <a:r>
              <a:rPr lang="en-US" dirty="0"/>
              <a:t>Move-In and/or Move-Out Requests, </a:t>
            </a:r>
          </a:p>
          <a:p>
            <a:pPr lvl="2"/>
            <a:r>
              <a:rPr lang="en-US" dirty="0"/>
              <a:t>Disconnects and Reconnects for Non-Payment,</a:t>
            </a:r>
          </a:p>
          <a:p>
            <a:pPr lvl="2"/>
            <a:r>
              <a:rPr lang="en-US" dirty="0"/>
              <a:t>Meter Test and Meter Re-Reads  </a:t>
            </a:r>
          </a:p>
          <a:p>
            <a:pPr lvl="1"/>
            <a:r>
              <a:rPr lang="en-US" dirty="0" smtClean="0"/>
              <a:t>Investigates:</a:t>
            </a:r>
          </a:p>
          <a:p>
            <a:pPr lvl="2"/>
            <a:r>
              <a:rPr lang="en-US" dirty="0" smtClean="0"/>
              <a:t>Power </a:t>
            </a:r>
            <a:r>
              <a:rPr lang="en-US" dirty="0"/>
              <a:t>Outage(s</a:t>
            </a:r>
            <a:r>
              <a:rPr lang="en-US" dirty="0" smtClean="0"/>
              <a:t>) and makes repairs where applicable, </a:t>
            </a:r>
          </a:p>
          <a:p>
            <a:pPr lvl="2"/>
            <a:r>
              <a:rPr lang="en-US" dirty="0" smtClean="0"/>
              <a:t>Stopped and/or damaged meters and replaces if applicable </a:t>
            </a:r>
          </a:p>
          <a:p>
            <a:pPr lvl="2"/>
            <a:r>
              <a:rPr lang="en-US" dirty="0" smtClean="0"/>
              <a:t>Tampering/Diversion</a:t>
            </a:r>
          </a:p>
          <a:p>
            <a:pPr lvl="1"/>
            <a:r>
              <a:rPr lang="en-US" dirty="0"/>
              <a:t>Assists the Losing and Gaining REP in resolving an Inadvertent Gain ESI ID once notified by either REP via </a:t>
            </a:r>
            <a:r>
              <a:rPr lang="en-US" dirty="0" smtClean="0"/>
              <a:t>the MarkeTrak </a:t>
            </a:r>
            <a:r>
              <a:rPr lang="en-US" dirty="0"/>
              <a:t>system. </a:t>
            </a:r>
            <a:endParaRPr lang="en-US" dirty="0" smtClean="0"/>
          </a:p>
          <a:p>
            <a:pPr lvl="1"/>
            <a:r>
              <a:rPr lang="en-US" dirty="0" smtClean="0"/>
              <a:t>When </a:t>
            </a:r>
            <a:r>
              <a:rPr lang="en-US" dirty="0"/>
              <a:t>necessary, will collaborate with PUCT Staff and REP of Record to assist in resolving Retail Customer’s PUCT complaint</a:t>
            </a:r>
          </a:p>
          <a:p>
            <a:pPr lvl="2"/>
            <a:endParaRPr lang="en-US" dirty="0" smtClean="0"/>
          </a:p>
        </p:txBody>
      </p:sp>
      <p:sp>
        <p:nvSpPr>
          <p:cNvPr id="4" name="Slide Number Placeholder 3"/>
          <p:cNvSpPr>
            <a:spLocks noGrp="1"/>
          </p:cNvSpPr>
          <p:nvPr>
            <p:ph type="sldNum" sz="quarter" idx="15"/>
          </p:nvPr>
        </p:nvSpPr>
        <p:spPr/>
        <p:txBody>
          <a:bodyPr/>
          <a:lstStyle/>
          <a:p>
            <a:fld id="{F99309A2-3AE9-4085-9C14-C7B09CDADA54}" type="slidenum">
              <a:rPr lang="en-US" smtClean="0"/>
              <a:pPr/>
              <a:t>13</a:t>
            </a:fld>
            <a:endParaRPr lang="en-US" dirty="0"/>
          </a:p>
        </p:txBody>
      </p:sp>
    </p:spTree>
    <p:extLst>
      <p:ext uri="{BB962C8B-B14F-4D97-AF65-F5344CB8AC3E}">
        <p14:creationId xmlns:p14="http://schemas.microsoft.com/office/powerpoint/2010/main" val="76142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Municipally </a:t>
            </a:r>
            <a:r>
              <a:rPr lang="en-US" dirty="0"/>
              <a:t>Owned </a:t>
            </a:r>
            <a:r>
              <a:rPr lang="en-US" dirty="0" smtClean="0"/>
              <a:t>Utility (MOU)</a:t>
            </a:r>
            <a:br>
              <a:rPr lang="en-US" dirty="0" smtClean="0"/>
            </a:br>
            <a:r>
              <a:rPr lang="en-US" dirty="0" smtClean="0"/>
              <a:t>Electric Cooperative (EC)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b="1" dirty="0" smtClean="0"/>
              <a:t>Responsibilities (Differences from TDSP/TDUs)</a:t>
            </a:r>
            <a:r>
              <a:rPr lang="en-US" dirty="0" smtClean="0"/>
              <a:t>: </a:t>
            </a:r>
          </a:p>
          <a:p>
            <a:pPr lvl="1"/>
            <a:r>
              <a:rPr lang="en-US" dirty="0" smtClean="0"/>
              <a:t>Maintains Membership ID Account Number that </a:t>
            </a:r>
            <a:r>
              <a:rPr lang="en-US" dirty="0"/>
              <a:t>positively identifies the end-use </a:t>
            </a:r>
            <a:r>
              <a:rPr lang="en-US" dirty="0" smtClean="0"/>
              <a:t>Retail Customer </a:t>
            </a:r>
            <a:r>
              <a:rPr lang="en-US" dirty="0"/>
              <a:t>to the </a:t>
            </a:r>
            <a:r>
              <a:rPr lang="en-US" dirty="0" smtClean="0"/>
              <a:t>MOU/EC</a:t>
            </a:r>
          </a:p>
          <a:p>
            <a:pPr lvl="1"/>
            <a:r>
              <a:rPr lang="en-US" dirty="0" smtClean="0"/>
              <a:t>Invoices:</a:t>
            </a:r>
          </a:p>
          <a:p>
            <a:pPr lvl="2"/>
            <a:r>
              <a:rPr lang="en-US" dirty="0" smtClean="0"/>
              <a:t>MOU and REP of Record may choose to provide:</a:t>
            </a:r>
          </a:p>
          <a:p>
            <a:pPr lvl="3"/>
            <a:r>
              <a:rPr lang="en-US" dirty="0" smtClean="0"/>
              <a:t>Dual Billing where </a:t>
            </a:r>
            <a:r>
              <a:rPr lang="en-US" dirty="0"/>
              <a:t>e</a:t>
            </a:r>
            <a:r>
              <a:rPr lang="en-US" dirty="0" smtClean="0"/>
              <a:t>ach </a:t>
            </a:r>
            <a:r>
              <a:rPr lang="en-US" dirty="0"/>
              <a:t>party bills the customer for its </a:t>
            </a:r>
            <a:r>
              <a:rPr lang="en-US" dirty="0" smtClean="0"/>
              <a:t>portion of  their services and charges, or </a:t>
            </a:r>
          </a:p>
          <a:p>
            <a:pPr lvl="3"/>
            <a:r>
              <a:rPr lang="en-US" dirty="0" smtClean="0"/>
              <a:t>Consolidated Billing where the CR invoices the Retail Customer, or </a:t>
            </a:r>
          </a:p>
          <a:p>
            <a:pPr lvl="3"/>
            <a:r>
              <a:rPr lang="en-US" dirty="0" smtClean="0"/>
              <a:t>Consolidated Billing where the MOU/EC invoices the Retail Customer.    </a:t>
            </a:r>
          </a:p>
          <a:p>
            <a:pPr lvl="1"/>
            <a:r>
              <a:rPr lang="en-US" dirty="0" smtClean="0"/>
              <a:t>Shares Retail Customer’s Name and Contact Information with REP of Record.  </a:t>
            </a:r>
          </a:p>
          <a:p>
            <a:pPr lvl="1"/>
            <a:r>
              <a:rPr lang="en-US" dirty="0" smtClean="0"/>
              <a:t>Disconnect for Non-Payment and Reconnect for Non-Payment </a:t>
            </a:r>
          </a:p>
          <a:p>
            <a:pPr lvl="2"/>
            <a:r>
              <a:rPr lang="en-US" dirty="0" smtClean="0"/>
              <a:t>In the event of Dual Billing a MOU/EC may Disconnect Retail Customer’s premise for non-payment of their electric services and discretionary charges.   </a:t>
            </a:r>
          </a:p>
          <a:p>
            <a:pPr lvl="2"/>
            <a:r>
              <a:rPr lang="en-US" dirty="0" smtClean="0"/>
              <a:t>In the event of a Disconnect for Non-Payment MOU/EC will also Reconnect for Non-Payment following MOU/EC’s receipt of delinquent charges.   </a:t>
            </a:r>
          </a:p>
        </p:txBody>
      </p:sp>
      <p:sp>
        <p:nvSpPr>
          <p:cNvPr id="4" name="Slide Number Placeholder 3"/>
          <p:cNvSpPr>
            <a:spLocks noGrp="1"/>
          </p:cNvSpPr>
          <p:nvPr>
            <p:ph type="sldNum" sz="quarter" idx="15"/>
          </p:nvPr>
        </p:nvSpPr>
        <p:spPr/>
        <p:txBody>
          <a:bodyPr/>
          <a:lstStyle/>
          <a:p>
            <a:fld id="{F99309A2-3AE9-4085-9C14-C7B09CDADA54}" type="slidenum">
              <a:rPr lang="en-US" smtClean="0"/>
              <a:pPr/>
              <a:t>14</a:t>
            </a:fld>
            <a:endParaRPr lang="en-US" dirty="0"/>
          </a:p>
        </p:txBody>
      </p:sp>
    </p:spTree>
    <p:extLst>
      <p:ext uri="{BB962C8B-B14F-4D97-AF65-F5344CB8AC3E}">
        <p14:creationId xmlns:p14="http://schemas.microsoft.com/office/powerpoint/2010/main" val="320978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Certified Market Participants at ERCOT</a:t>
            </a:r>
            <a:endParaRPr lang="en-US" dirty="0"/>
          </a:p>
        </p:txBody>
      </p:sp>
      <p:sp>
        <p:nvSpPr>
          <p:cNvPr id="3" name="Content Placeholder 2"/>
          <p:cNvSpPr>
            <a:spLocks noGrp="1"/>
          </p:cNvSpPr>
          <p:nvPr>
            <p:ph sz="quarter" idx="1"/>
          </p:nvPr>
        </p:nvSpPr>
        <p:spPr/>
        <p:txBody>
          <a:bodyPr/>
          <a:lstStyle/>
          <a:p>
            <a:r>
              <a:rPr lang="en-US" b="1" dirty="0" smtClean="0"/>
              <a:t>Certified REPs/CRs: Total of </a:t>
            </a:r>
            <a:r>
              <a:rPr lang="en-US" b="1" dirty="0" smtClean="0">
                <a:solidFill>
                  <a:srgbClr val="C00000"/>
                </a:solidFill>
              </a:rPr>
              <a:t>173</a:t>
            </a:r>
          </a:p>
          <a:p>
            <a:endParaRPr lang="en-US" b="1" dirty="0" smtClean="0"/>
          </a:p>
          <a:p>
            <a:r>
              <a:rPr lang="en-US" b="1" dirty="0" smtClean="0"/>
              <a:t>Certified TDUs/TDSPs –Total of </a:t>
            </a:r>
            <a:r>
              <a:rPr lang="en-US" b="1" dirty="0" smtClean="0">
                <a:solidFill>
                  <a:srgbClr val="C00000"/>
                </a:solidFill>
              </a:rPr>
              <a:t>6</a:t>
            </a:r>
            <a:r>
              <a:rPr lang="en-US" b="1" dirty="0" smtClean="0"/>
              <a:t> </a:t>
            </a:r>
          </a:p>
          <a:p>
            <a:pPr lvl="1"/>
            <a:r>
              <a:rPr lang="en-US" dirty="0" smtClean="0"/>
              <a:t>American Electric Power (AEP)</a:t>
            </a:r>
          </a:p>
          <a:p>
            <a:pPr lvl="1"/>
            <a:r>
              <a:rPr lang="en-US" dirty="0" smtClean="0"/>
              <a:t>CenterPoint Energy (CNP) </a:t>
            </a:r>
          </a:p>
          <a:p>
            <a:pPr lvl="1"/>
            <a:r>
              <a:rPr lang="en-US" dirty="0" smtClean="0"/>
              <a:t>Oncor </a:t>
            </a:r>
          </a:p>
          <a:p>
            <a:pPr lvl="1"/>
            <a:r>
              <a:rPr lang="en-US" dirty="0" smtClean="0"/>
              <a:t>Sharyland McAllen</a:t>
            </a:r>
          </a:p>
          <a:p>
            <a:pPr lvl="1"/>
            <a:r>
              <a:rPr lang="en-US" dirty="0"/>
              <a:t>Sharyland Utilities (SU)</a:t>
            </a:r>
            <a:endParaRPr lang="en-US" dirty="0" smtClean="0"/>
          </a:p>
          <a:p>
            <a:pPr lvl="1"/>
            <a:r>
              <a:rPr lang="en-US" dirty="0" smtClean="0"/>
              <a:t>Texas New Mexico Power (TNMP) </a:t>
            </a:r>
          </a:p>
          <a:p>
            <a:pPr lvl="1"/>
            <a:endParaRPr lang="en-US" dirty="0" smtClean="0"/>
          </a:p>
          <a:p>
            <a:r>
              <a:rPr lang="en-US" b="1" dirty="0" smtClean="0"/>
              <a:t>Certified MOU/EC – Total of </a:t>
            </a:r>
            <a:r>
              <a:rPr lang="en-US" b="1" dirty="0" smtClean="0">
                <a:solidFill>
                  <a:srgbClr val="C00000"/>
                </a:solidFill>
              </a:rPr>
              <a:t>1</a:t>
            </a:r>
            <a:r>
              <a:rPr lang="en-US" b="1" dirty="0" smtClean="0"/>
              <a:t> </a:t>
            </a:r>
          </a:p>
          <a:p>
            <a:pPr lvl="1"/>
            <a:r>
              <a:rPr lang="en-US" dirty="0" smtClean="0"/>
              <a:t>Nueces Electric Cooperative</a:t>
            </a:r>
          </a:p>
          <a:p>
            <a:endParaRPr lang="en-US" dirty="0" smtClean="0"/>
          </a:p>
          <a:p>
            <a:pPr lvl="1"/>
            <a:endParaRPr lang="en-US" dirty="0"/>
          </a:p>
          <a:p>
            <a:pPr marL="365760" lvl="1" indent="0">
              <a:buNone/>
            </a:pPr>
            <a:endParaRPr lang="en-US" dirty="0"/>
          </a:p>
        </p:txBody>
      </p:sp>
      <p:sp>
        <p:nvSpPr>
          <p:cNvPr id="4" name="Slide Number Placeholder 3"/>
          <p:cNvSpPr>
            <a:spLocks noGrp="1"/>
          </p:cNvSpPr>
          <p:nvPr>
            <p:ph type="sldNum" sz="quarter" idx="15"/>
          </p:nvPr>
        </p:nvSpPr>
        <p:spPr/>
        <p:txBody>
          <a:bodyPr/>
          <a:lstStyle/>
          <a:p>
            <a:fld id="{F99309A2-3AE9-4085-9C14-C7B09CDADA54}" type="slidenum">
              <a:rPr lang="en-US" smtClean="0"/>
              <a:pPr/>
              <a:t>15</a:t>
            </a:fld>
            <a:endParaRPr lang="en-US" dirty="0"/>
          </a:p>
        </p:txBody>
      </p:sp>
    </p:spTree>
    <p:extLst>
      <p:ext uri="{BB962C8B-B14F-4D97-AF65-F5344CB8AC3E}">
        <p14:creationId xmlns:p14="http://schemas.microsoft.com/office/powerpoint/2010/main" val="321258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Aggregator or Broker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a:t>PUCT Subst. Rule 25.5 </a:t>
            </a:r>
            <a:r>
              <a:rPr lang="en-US" b="1" dirty="0" smtClean="0"/>
              <a:t>Definition</a:t>
            </a:r>
            <a:r>
              <a:rPr lang="en-US" dirty="0" smtClean="0"/>
              <a:t>:</a:t>
            </a:r>
          </a:p>
          <a:p>
            <a:pPr lvl="1"/>
            <a:r>
              <a:rPr lang="en-US" dirty="0" smtClean="0"/>
              <a:t>A </a:t>
            </a:r>
            <a:r>
              <a:rPr lang="en-US" dirty="0"/>
              <a:t>person joining two or more customers, other than municipalities and political subdivision corporations, into a single purchasing unit to negotiate the purchase </a:t>
            </a:r>
            <a:r>
              <a:rPr lang="en-US" dirty="0" smtClean="0"/>
              <a:t>of </a:t>
            </a:r>
            <a:r>
              <a:rPr lang="en-US" dirty="0"/>
              <a:t>electricity from retail electric providers. Aggregators may not sell or take title to electricity. Retail electric providers are not aggregators. </a:t>
            </a:r>
            <a:endParaRPr lang="en-US" dirty="0" smtClean="0"/>
          </a:p>
          <a:p>
            <a:r>
              <a:rPr lang="en-US" b="1" dirty="0" smtClean="0"/>
              <a:t>Responsibilities</a:t>
            </a:r>
            <a:r>
              <a:rPr lang="en-US" dirty="0" smtClean="0"/>
              <a:t>: </a:t>
            </a:r>
          </a:p>
          <a:p>
            <a:pPr lvl="1"/>
            <a:r>
              <a:rPr lang="en-US" dirty="0" smtClean="0"/>
              <a:t>Shall </a:t>
            </a:r>
            <a:r>
              <a:rPr lang="en-US" dirty="0"/>
              <a:t>register with the Public Utility Commission of Texas (commission) pursuant to </a:t>
            </a:r>
            <a:r>
              <a:rPr lang="en-US" dirty="0" smtClean="0"/>
              <a:t>PUCT Subst. Rule 25.111 “</a:t>
            </a:r>
            <a:r>
              <a:rPr lang="en-US" i="1" dirty="0" smtClean="0"/>
              <a:t>Registration </a:t>
            </a:r>
            <a:r>
              <a:rPr lang="en-US" i="1" dirty="0"/>
              <a:t>of </a:t>
            </a:r>
            <a:r>
              <a:rPr lang="en-US" i="1" dirty="0" smtClean="0"/>
              <a:t>Aggregators</a:t>
            </a:r>
            <a:r>
              <a:rPr lang="en-US" dirty="0" smtClean="0"/>
              <a:t>”</a:t>
            </a:r>
          </a:p>
          <a:p>
            <a:pPr lvl="1"/>
            <a:r>
              <a:rPr lang="en-US" dirty="0" smtClean="0"/>
              <a:t>Joins </a:t>
            </a:r>
            <a:r>
              <a:rPr lang="en-US" dirty="0"/>
              <a:t>customers together as a single purchasing unit and negotiates on their </a:t>
            </a:r>
            <a:r>
              <a:rPr lang="en-US" dirty="0" smtClean="0"/>
              <a:t>behalf for </a:t>
            </a:r>
            <a:r>
              <a:rPr lang="en-US" dirty="0"/>
              <a:t>the purchase of electricity service in Texas </a:t>
            </a:r>
            <a:endParaRPr lang="en-US" dirty="0" smtClean="0"/>
          </a:p>
          <a:p>
            <a:pPr lvl="1"/>
            <a:r>
              <a:rPr lang="en-US" dirty="0"/>
              <a:t>Buyer's agent for customer </a:t>
            </a:r>
            <a:r>
              <a:rPr lang="en-US" dirty="0" smtClean="0"/>
              <a:t>groups, may </a:t>
            </a:r>
            <a:r>
              <a:rPr lang="en-US" dirty="0"/>
              <a:t>not be affiliated with a REP or other seller's agent representing the </a:t>
            </a:r>
            <a:r>
              <a:rPr lang="en-US" dirty="0" smtClean="0"/>
              <a:t>REP.  </a:t>
            </a:r>
          </a:p>
          <a:p>
            <a:pPr lvl="1"/>
            <a:endParaRPr lang="en-US" dirty="0"/>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5"/>
          </p:nvPr>
        </p:nvSpPr>
        <p:spPr/>
        <p:txBody>
          <a:bodyPr/>
          <a:lstStyle/>
          <a:p>
            <a:fld id="{F99309A2-3AE9-4085-9C14-C7B09CDADA54}" type="slidenum">
              <a:rPr lang="en-US" smtClean="0"/>
              <a:pPr/>
              <a:t>16</a:t>
            </a:fld>
            <a:endParaRPr lang="en-US" dirty="0"/>
          </a:p>
        </p:txBody>
      </p:sp>
    </p:spTree>
    <p:extLst>
      <p:ext uri="{BB962C8B-B14F-4D97-AF65-F5344CB8AC3E}">
        <p14:creationId xmlns:p14="http://schemas.microsoft.com/office/powerpoint/2010/main" val="4263290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Customer(s)</a:t>
            </a:r>
            <a:endParaRPr lang="en-US" dirty="0"/>
          </a:p>
        </p:txBody>
      </p:sp>
      <p:sp>
        <p:nvSpPr>
          <p:cNvPr id="3" name="Content Placeholder 2"/>
          <p:cNvSpPr>
            <a:spLocks noGrp="1"/>
          </p:cNvSpPr>
          <p:nvPr>
            <p:ph sz="quarter" idx="1"/>
          </p:nvPr>
        </p:nvSpPr>
        <p:spPr/>
        <p:txBody>
          <a:bodyPr/>
          <a:lstStyle/>
          <a:p>
            <a:r>
              <a:rPr lang="en-US" b="1" dirty="0"/>
              <a:t>PUCT Subst. Rule 25.5 </a:t>
            </a:r>
            <a:r>
              <a:rPr lang="en-US" b="1" dirty="0" smtClean="0"/>
              <a:t>Definition</a:t>
            </a:r>
            <a:r>
              <a:rPr lang="en-US" dirty="0" smtClean="0"/>
              <a:t>:</a:t>
            </a:r>
          </a:p>
          <a:p>
            <a:pPr lvl="1"/>
            <a:r>
              <a:rPr lang="en-US" dirty="0"/>
              <a:t>The separately metered end-use customer who purchases and ultimately consumes electricity</a:t>
            </a:r>
            <a:r>
              <a:rPr lang="en-US" dirty="0" smtClean="0"/>
              <a:t>.</a:t>
            </a:r>
          </a:p>
          <a:p>
            <a:pPr lvl="1"/>
            <a:endParaRPr lang="en-US" dirty="0"/>
          </a:p>
          <a:p>
            <a:pPr lvl="1"/>
            <a:r>
              <a:rPr lang="en-US" b="1" dirty="0" smtClean="0"/>
              <a:t>Responsibilities as outlined throughout</a:t>
            </a:r>
            <a:r>
              <a:rPr lang="en-US" dirty="0" smtClean="0"/>
              <a:t>: </a:t>
            </a:r>
          </a:p>
          <a:p>
            <a:pPr lvl="2"/>
            <a:r>
              <a:rPr lang="en-US" dirty="0" smtClean="0"/>
              <a:t>“</a:t>
            </a:r>
            <a:r>
              <a:rPr lang="en-US" i="1" dirty="0" smtClean="0"/>
              <a:t>Division </a:t>
            </a:r>
            <a:r>
              <a:rPr lang="en-US" i="1" dirty="0"/>
              <a:t>2. Transmission and Distribution Applicable to All Electric </a:t>
            </a:r>
            <a:r>
              <a:rPr lang="en-US" i="1" dirty="0" smtClean="0"/>
              <a:t>Utilities</a:t>
            </a:r>
            <a:r>
              <a:rPr lang="en-US" dirty="0" smtClean="0"/>
              <a:t>” and </a:t>
            </a:r>
          </a:p>
          <a:p>
            <a:pPr lvl="2"/>
            <a:r>
              <a:rPr lang="en-US" dirty="0" smtClean="0"/>
              <a:t>“</a:t>
            </a:r>
            <a:r>
              <a:rPr lang="en-US" i="1" dirty="0"/>
              <a:t>Subchapter R -  Customer Protection Rules for Retail Electric Service</a:t>
            </a:r>
            <a:r>
              <a:rPr lang="en-US" dirty="0"/>
              <a:t>”</a:t>
            </a:r>
            <a:endParaRPr lang="en-US" dirty="0" smtClean="0"/>
          </a:p>
          <a:p>
            <a:pPr marL="365760" lvl="1" indent="0">
              <a:buNone/>
            </a:pPr>
            <a:endParaRPr lang="en-US" dirty="0"/>
          </a:p>
          <a:p>
            <a:pPr marL="365760" lvl="1" indent="0">
              <a:buNone/>
            </a:pPr>
            <a:r>
              <a:rPr lang="en-US" b="1" i="1" dirty="0" smtClean="0">
                <a:solidFill>
                  <a:srgbClr val="FF0000"/>
                </a:solidFill>
              </a:rPr>
              <a:t>		       It Is    	YOU!!!!!!!!</a:t>
            </a:r>
          </a:p>
          <a:p>
            <a:pPr lvl="1"/>
            <a:endParaRPr lang="en-US" dirty="0"/>
          </a:p>
          <a:p>
            <a:pPr lvl="3"/>
            <a:endParaRPr lang="en-US" dirty="0"/>
          </a:p>
        </p:txBody>
      </p:sp>
      <p:sp>
        <p:nvSpPr>
          <p:cNvPr id="4" name="Slide Number Placeholder 3"/>
          <p:cNvSpPr>
            <a:spLocks noGrp="1"/>
          </p:cNvSpPr>
          <p:nvPr>
            <p:ph type="sldNum" sz="quarter" idx="15"/>
          </p:nvPr>
        </p:nvSpPr>
        <p:spPr/>
        <p:txBody>
          <a:bodyPr/>
          <a:lstStyle/>
          <a:p>
            <a:fld id="{F99309A2-3AE9-4085-9C14-C7B09CDADA54}" type="slidenum">
              <a:rPr lang="en-US" smtClean="0"/>
              <a:pPr/>
              <a:t>17</a:t>
            </a:fld>
            <a:endParaRPr lang="en-US" dirty="0"/>
          </a:p>
        </p:txBody>
      </p:sp>
      <p:pic>
        <p:nvPicPr>
          <p:cNvPr id="3074" name="Picture 2" descr="C:\Users\00015621\AppData\Local\Microsoft\Windows\Temporary Internet Files\Content.IE5\SM6OH0FD\MC9004362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648200"/>
            <a:ext cx="1600200"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0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12"/>
          <p:cNvGrpSpPr>
            <a:grpSpLocks/>
          </p:cNvGrpSpPr>
          <p:nvPr/>
        </p:nvGrpSpPr>
        <p:grpSpPr bwMode="auto">
          <a:xfrm>
            <a:off x="6804148" y="990600"/>
            <a:ext cx="2028435" cy="1981200"/>
            <a:chOff x="4080" y="480"/>
            <a:chExt cx="1257" cy="1248"/>
          </a:xfrm>
        </p:grpSpPr>
        <p:graphicFrame>
          <p:nvGraphicFramePr>
            <p:cNvPr id="303793" name="Object 1713"/>
            <p:cNvGraphicFramePr>
              <a:graphicFrameLocks noChangeAspect="1"/>
            </p:cNvGraphicFramePr>
            <p:nvPr/>
          </p:nvGraphicFramePr>
          <p:xfrm>
            <a:off x="4491" y="480"/>
            <a:ext cx="846" cy="1248"/>
          </p:xfrm>
          <a:graphic>
            <a:graphicData uri="http://schemas.openxmlformats.org/presentationml/2006/ole">
              <mc:AlternateContent xmlns:mc="http://schemas.openxmlformats.org/markup-compatibility/2006">
                <mc:Choice xmlns:v="urn:schemas-microsoft-com:vml" Requires="v">
                  <p:oleObj spid="_x0000_s5142" name="Clip" r:id="rId4" imgW="1107720" imgH="1631880" progId="">
                    <p:embed/>
                  </p:oleObj>
                </mc:Choice>
                <mc:Fallback>
                  <p:oleObj name="Clip" r:id="rId4" imgW="1107720" imgH="1631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 y="480"/>
                          <a:ext cx="846" cy="1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794" name="Object 1714"/>
            <p:cNvGraphicFramePr>
              <a:graphicFrameLocks noChangeAspect="1"/>
            </p:cNvGraphicFramePr>
            <p:nvPr/>
          </p:nvGraphicFramePr>
          <p:xfrm>
            <a:off x="4080" y="1008"/>
            <a:ext cx="384" cy="384"/>
          </p:xfrm>
          <a:graphic>
            <a:graphicData uri="http://schemas.openxmlformats.org/presentationml/2006/ole">
              <mc:AlternateContent xmlns:mc="http://schemas.openxmlformats.org/markup-compatibility/2006">
                <mc:Choice xmlns:v="urn:schemas-microsoft-com:vml" Requires="v">
                  <p:oleObj spid="_x0000_s5143" name="Clip" r:id="rId6" imgW="4419360" imgH="4419360" progId="">
                    <p:embed/>
                  </p:oleObj>
                </mc:Choice>
                <mc:Fallback>
                  <p:oleObj name="Clip" r:id="rId6" imgW="4419360" imgH="4419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 y="100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3795" name="Object 1715"/>
          <p:cNvGraphicFramePr>
            <a:graphicFrameLocks noChangeAspect="1"/>
          </p:cNvGraphicFramePr>
          <p:nvPr>
            <p:extLst>
              <p:ext uri="{D42A27DB-BD31-4B8C-83A1-F6EECF244321}">
                <p14:modId xmlns:p14="http://schemas.microsoft.com/office/powerpoint/2010/main" val="4094933471"/>
              </p:ext>
            </p:extLst>
          </p:nvPr>
        </p:nvGraphicFramePr>
        <p:xfrm>
          <a:off x="2408108" y="1616621"/>
          <a:ext cx="1310511" cy="1360091"/>
        </p:xfrm>
        <a:graphic>
          <a:graphicData uri="http://schemas.openxmlformats.org/presentationml/2006/ole">
            <mc:AlternateContent xmlns:mc="http://schemas.openxmlformats.org/markup-compatibility/2006">
              <mc:Choice xmlns:v="urn:schemas-microsoft-com:vml" Requires="v">
                <p:oleObj spid="_x0000_s5144" name="Clip" r:id="rId8" imgW="4425840" imgH="4593960" progId="">
                  <p:embed/>
                </p:oleObj>
              </mc:Choice>
              <mc:Fallback>
                <p:oleObj name="Clip" r:id="rId8" imgW="4425840" imgH="45939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8108" y="1616621"/>
                        <a:ext cx="1310511" cy="1360091"/>
                      </a:xfrm>
                      <a:prstGeom prst="rect">
                        <a:avLst/>
                      </a:prstGeom>
                      <a:noFill/>
                      <a:extLst/>
                    </p:spPr>
                  </p:pic>
                </p:oleObj>
              </mc:Fallback>
            </mc:AlternateContent>
          </a:graphicData>
        </a:graphic>
      </p:graphicFrame>
      <p:graphicFrame>
        <p:nvGraphicFramePr>
          <p:cNvPr id="303796" name="Object 1716"/>
          <p:cNvGraphicFramePr>
            <a:graphicFrameLocks noChangeAspect="1"/>
          </p:cNvGraphicFramePr>
          <p:nvPr>
            <p:extLst>
              <p:ext uri="{D42A27DB-BD31-4B8C-83A1-F6EECF244321}">
                <p14:modId xmlns:p14="http://schemas.microsoft.com/office/powerpoint/2010/main" val="2023219383"/>
              </p:ext>
            </p:extLst>
          </p:nvPr>
        </p:nvGraphicFramePr>
        <p:xfrm>
          <a:off x="4423168" y="1737504"/>
          <a:ext cx="1524000" cy="1001183"/>
        </p:xfrm>
        <a:graphic>
          <a:graphicData uri="http://schemas.openxmlformats.org/presentationml/2006/ole">
            <mc:AlternateContent xmlns:mc="http://schemas.openxmlformats.org/markup-compatibility/2006">
              <mc:Choice xmlns:v="urn:schemas-microsoft-com:vml" Requires="v">
                <p:oleObj spid="_x0000_s5145" name="Clip" r:id="rId10" imgW="4906800" imgH="4777920" progId="">
                  <p:embed/>
                </p:oleObj>
              </mc:Choice>
              <mc:Fallback>
                <p:oleObj name="Clip" r:id="rId10" imgW="4906800" imgH="47779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3168" y="1737504"/>
                        <a:ext cx="1524000" cy="1001183"/>
                      </a:xfrm>
                      <a:prstGeom prst="rect">
                        <a:avLst/>
                      </a:prstGeom>
                      <a:noFill/>
                      <a:extLst/>
                    </p:spPr>
                  </p:pic>
                </p:oleObj>
              </mc:Fallback>
            </mc:AlternateContent>
          </a:graphicData>
        </a:graphic>
      </p:graphicFrame>
      <p:grpSp>
        <p:nvGrpSpPr>
          <p:cNvPr id="3" name="Group 1717"/>
          <p:cNvGrpSpPr>
            <a:grpSpLocks/>
          </p:cNvGrpSpPr>
          <p:nvPr/>
        </p:nvGrpSpPr>
        <p:grpSpPr bwMode="auto">
          <a:xfrm>
            <a:off x="2415761" y="4353965"/>
            <a:ext cx="847725" cy="1060450"/>
            <a:chOff x="336" y="2832"/>
            <a:chExt cx="864" cy="960"/>
          </a:xfrm>
        </p:grpSpPr>
        <p:sp>
          <p:nvSpPr>
            <p:cNvPr id="303798" name="Freeform 1718"/>
            <p:cNvSpPr>
              <a:spLocks/>
            </p:cNvSpPr>
            <p:nvPr/>
          </p:nvSpPr>
          <p:spPr bwMode="auto">
            <a:xfrm>
              <a:off x="336" y="2832"/>
              <a:ext cx="864" cy="960"/>
            </a:xfrm>
            <a:custGeom>
              <a:avLst/>
              <a:gdLst/>
              <a:ahLst/>
              <a:cxnLst>
                <a:cxn ang="0">
                  <a:pos x="1880" y="0"/>
                </a:cxn>
                <a:cxn ang="0">
                  <a:pos x="1917" y="4"/>
                </a:cxn>
                <a:cxn ang="0">
                  <a:pos x="1952" y="15"/>
                </a:cxn>
                <a:cxn ang="0">
                  <a:pos x="1984" y="32"/>
                </a:cxn>
                <a:cxn ang="0">
                  <a:pos x="2012" y="54"/>
                </a:cxn>
                <a:cxn ang="0">
                  <a:pos x="2034" y="82"/>
                </a:cxn>
                <a:cxn ang="0">
                  <a:pos x="2051" y="114"/>
                </a:cxn>
                <a:cxn ang="0">
                  <a:pos x="2062" y="149"/>
                </a:cxn>
                <a:cxn ang="0">
                  <a:pos x="2066" y="186"/>
                </a:cxn>
                <a:cxn ang="0">
                  <a:pos x="2066" y="2502"/>
                </a:cxn>
                <a:cxn ang="0">
                  <a:pos x="2062" y="2539"/>
                </a:cxn>
                <a:cxn ang="0">
                  <a:pos x="2051" y="2574"/>
                </a:cxn>
                <a:cxn ang="0">
                  <a:pos x="2034" y="2606"/>
                </a:cxn>
                <a:cxn ang="0">
                  <a:pos x="2012" y="2634"/>
                </a:cxn>
                <a:cxn ang="0">
                  <a:pos x="1984" y="2656"/>
                </a:cxn>
                <a:cxn ang="0">
                  <a:pos x="1952" y="2673"/>
                </a:cxn>
                <a:cxn ang="0">
                  <a:pos x="1917" y="2684"/>
                </a:cxn>
                <a:cxn ang="0">
                  <a:pos x="1880" y="2688"/>
                </a:cxn>
                <a:cxn ang="0">
                  <a:pos x="186" y="2688"/>
                </a:cxn>
                <a:cxn ang="0">
                  <a:pos x="149" y="2684"/>
                </a:cxn>
                <a:cxn ang="0">
                  <a:pos x="114" y="2673"/>
                </a:cxn>
                <a:cxn ang="0">
                  <a:pos x="82" y="2656"/>
                </a:cxn>
                <a:cxn ang="0">
                  <a:pos x="54" y="2634"/>
                </a:cxn>
                <a:cxn ang="0">
                  <a:pos x="32" y="2606"/>
                </a:cxn>
                <a:cxn ang="0">
                  <a:pos x="15" y="2574"/>
                </a:cxn>
                <a:cxn ang="0">
                  <a:pos x="4" y="2539"/>
                </a:cxn>
                <a:cxn ang="0">
                  <a:pos x="0" y="2502"/>
                </a:cxn>
                <a:cxn ang="0">
                  <a:pos x="0" y="186"/>
                </a:cxn>
                <a:cxn ang="0">
                  <a:pos x="4" y="149"/>
                </a:cxn>
                <a:cxn ang="0">
                  <a:pos x="15" y="114"/>
                </a:cxn>
                <a:cxn ang="0">
                  <a:pos x="32" y="82"/>
                </a:cxn>
                <a:cxn ang="0">
                  <a:pos x="54" y="54"/>
                </a:cxn>
                <a:cxn ang="0">
                  <a:pos x="82" y="32"/>
                </a:cxn>
                <a:cxn ang="0">
                  <a:pos x="114" y="15"/>
                </a:cxn>
                <a:cxn ang="0">
                  <a:pos x="149" y="4"/>
                </a:cxn>
                <a:cxn ang="0">
                  <a:pos x="186" y="0"/>
                </a:cxn>
                <a:cxn ang="0">
                  <a:pos x="1880" y="0"/>
                </a:cxn>
              </a:cxnLst>
              <a:rect l="0" t="0" r="r" b="b"/>
              <a:pathLst>
                <a:path w="2066" h="2688">
                  <a:moveTo>
                    <a:pt x="1880" y="0"/>
                  </a:moveTo>
                  <a:lnTo>
                    <a:pt x="1917" y="4"/>
                  </a:lnTo>
                  <a:lnTo>
                    <a:pt x="1952" y="15"/>
                  </a:lnTo>
                  <a:lnTo>
                    <a:pt x="1984" y="32"/>
                  </a:lnTo>
                  <a:lnTo>
                    <a:pt x="2012" y="54"/>
                  </a:lnTo>
                  <a:lnTo>
                    <a:pt x="2034" y="82"/>
                  </a:lnTo>
                  <a:lnTo>
                    <a:pt x="2051" y="114"/>
                  </a:lnTo>
                  <a:lnTo>
                    <a:pt x="2062" y="149"/>
                  </a:lnTo>
                  <a:lnTo>
                    <a:pt x="2066" y="186"/>
                  </a:lnTo>
                  <a:lnTo>
                    <a:pt x="2066" y="2502"/>
                  </a:lnTo>
                  <a:lnTo>
                    <a:pt x="2062" y="2539"/>
                  </a:lnTo>
                  <a:lnTo>
                    <a:pt x="2051" y="2574"/>
                  </a:lnTo>
                  <a:lnTo>
                    <a:pt x="2034" y="2606"/>
                  </a:lnTo>
                  <a:lnTo>
                    <a:pt x="2012" y="2634"/>
                  </a:lnTo>
                  <a:lnTo>
                    <a:pt x="1984" y="2656"/>
                  </a:lnTo>
                  <a:lnTo>
                    <a:pt x="1952" y="2673"/>
                  </a:lnTo>
                  <a:lnTo>
                    <a:pt x="1917" y="2684"/>
                  </a:lnTo>
                  <a:lnTo>
                    <a:pt x="1880" y="2688"/>
                  </a:lnTo>
                  <a:lnTo>
                    <a:pt x="186" y="2688"/>
                  </a:lnTo>
                  <a:lnTo>
                    <a:pt x="149" y="2684"/>
                  </a:lnTo>
                  <a:lnTo>
                    <a:pt x="114" y="2673"/>
                  </a:lnTo>
                  <a:lnTo>
                    <a:pt x="82" y="2656"/>
                  </a:lnTo>
                  <a:lnTo>
                    <a:pt x="54" y="2634"/>
                  </a:lnTo>
                  <a:lnTo>
                    <a:pt x="32" y="2606"/>
                  </a:lnTo>
                  <a:lnTo>
                    <a:pt x="15" y="2574"/>
                  </a:lnTo>
                  <a:lnTo>
                    <a:pt x="4" y="2539"/>
                  </a:lnTo>
                  <a:lnTo>
                    <a:pt x="0" y="2502"/>
                  </a:lnTo>
                  <a:lnTo>
                    <a:pt x="0" y="186"/>
                  </a:lnTo>
                  <a:lnTo>
                    <a:pt x="4" y="149"/>
                  </a:lnTo>
                  <a:lnTo>
                    <a:pt x="15" y="114"/>
                  </a:lnTo>
                  <a:lnTo>
                    <a:pt x="32" y="82"/>
                  </a:lnTo>
                  <a:lnTo>
                    <a:pt x="54" y="54"/>
                  </a:lnTo>
                  <a:lnTo>
                    <a:pt x="82" y="32"/>
                  </a:lnTo>
                  <a:lnTo>
                    <a:pt x="114" y="15"/>
                  </a:lnTo>
                  <a:lnTo>
                    <a:pt x="149" y="4"/>
                  </a:lnTo>
                  <a:lnTo>
                    <a:pt x="186" y="0"/>
                  </a:lnTo>
                  <a:lnTo>
                    <a:pt x="1880" y="0"/>
                  </a:lnTo>
                  <a:close/>
                </a:path>
              </a:pathLst>
            </a:custGeom>
            <a:solidFill>
              <a:srgbClr val="000000"/>
            </a:solidFill>
            <a:ln w="9525">
              <a:noFill/>
              <a:round/>
              <a:headEnd/>
              <a:tailEnd/>
            </a:ln>
          </p:spPr>
          <p:txBody>
            <a:bodyPr/>
            <a:lstStyle/>
            <a:p>
              <a:pPr defTabSz="914400"/>
              <a:endParaRPr lang="en-US" dirty="0">
                <a:solidFill>
                  <a:prstClr val="black"/>
                </a:solidFill>
              </a:endParaRPr>
            </a:p>
          </p:txBody>
        </p:sp>
        <p:grpSp>
          <p:nvGrpSpPr>
            <p:cNvPr id="4" name="Group 1719"/>
            <p:cNvGrpSpPr>
              <a:grpSpLocks/>
            </p:cNvGrpSpPr>
            <p:nvPr/>
          </p:nvGrpSpPr>
          <p:grpSpPr bwMode="auto">
            <a:xfrm>
              <a:off x="432" y="2976"/>
              <a:ext cx="716" cy="721"/>
              <a:chOff x="418" y="3044"/>
              <a:chExt cx="716" cy="721"/>
            </a:xfrm>
          </p:grpSpPr>
          <p:sp>
            <p:nvSpPr>
              <p:cNvPr id="303800" name="Freeform 1720"/>
              <p:cNvSpPr>
                <a:spLocks/>
              </p:cNvSpPr>
              <p:nvPr/>
            </p:nvSpPr>
            <p:spPr bwMode="auto">
              <a:xfrm>
                <a:off x="418" y="3044"/>
                <a:ext cx="716" cy="721"/>
              </a:xfrm>
              <a:custGeom>
                <a:avLst/>
                <a:gdLst/>
                <a:ahLst/>
                <a:cxnLst>
                  <a:cxn ang="0">
                    <a:pos x="11" y="1442"/>
                  </a:cxn>
                  <a:cxn ang="0">
                    <a:pos x="65" y="1336"/>
                  </a:cxn>
                  <a:cxn ang="0">
                    <a:pos x="112" y="1235"/>
                  </a:cxn>
                  <a:cxn ang="0">
                    <a:pos x="151" y="1140"/>
                  </a:cxn>
                  <a:cxn ang="0">
                    <a:pos x="183" y="1047"/>
                  </a:cxn>
                  <a:cxn ang="0">
                    <a:pos x="207" y="960"/>
                  </a:cxn>
                  <a:cxn ang="0">
                    <a:pos x="225" y="872"/>
                  </a:cxn>
                  <a:cxn ang="0">
                    <a:pos x="235" y="788"/>
                  </a:cxn>
                  <a:cxn ang="0">
                    <a:pos x="239" y="706"/>
                  </a:cxn>
                  <a:cxn ang="0">
                    <a:pos x="235" y="623"/>
                  </a:cxn>
                  <a:cxn ang="0">
                    <a:pos x="224" y="541"/>
                  </a:cxn>
                  <a:cxn ang="0">
                    <a:pos x="205" y="457"/>
                  </a:cxn>
                  <a:cxn ang="0">
                    <a:pos x="179" y="371"/>
                  </a:cxn>
                  <a:cxn ang="0">
                    <a:pos x="145" y="284"/>
                  </a:cxn>
                  <a:cxn ang="0">
                    <a:pos x="105" y="194"/>
                  </a:cxn>
                  <a:cxn ang="0">
                    <a:pos x="56" y="99"/>
                  </a:cxn>
                  <a:cxn ang="0">
                    <a:pos x="0" y="0"/>
                  </a:cxn>
                  <a:cxn ang="0">
                    <a:pos x="1432" y="0"/>
                  </a:cxn>
                  <a:cxn ang="0">
                    <a:pos x="1376" y="99"/>
                  </a:cxn>
                  <a:cxn ang="0">
                    <a:pos x="1327" y="194"/>
                  </a:cxn>
                  <a:cxn ang="0">
                    <a:pos x="1286" y="284"/>
                  </a:cxn>
                  <a:cxn ang="0">
                    <a:pos x="1253" y="371"/>
                  </a:cxn>
                  <a:cxn ang="0">
                    <a:pos x="1227" y="457"/>
                  </a:cxn>
                  <a:cxn ang="0">
                    <a:pos x="1208" y="541"/>
                  </a:cxn>
                  <a:cxn ang="0">
                    <a:pos x="1197" y="623"/>
                  </a:cxn>
                  <a:cxn ang="0">
                    <a:pos x="1193" y="706"/>
                  </a:cxn>
                  <a:cxn ang="0">
                    <a:pos x="1197" y="788"/>
                  </a:cxn>
                  <a:cxn ang="0">
                    <a:pos x="1208" y="872"/>
                  </a:cxn>
                  <a:cxn ang="0">
                    <a:pos x="1225" y="960"/>
                  </a:cxn>
                  <a:cxn ang="0">
                    <a:pos x="1251" y="1047"/>
                  </a:cxn>
                  <a:cxn ang="0">
                    <a:pos x="1283" y="1140"/>
                  </a:cxn>
                  <a:cxn ang="0">
                    <a:pos x="1322" y="1235"/>
                  </a:cxn>
                  <a:cxn ang="0">
                    <a:pos x="1366" y="1336"/>
                  </a:cxn>
                  <a:cxn ang="0">
                    <a:pos x="1420" y="1442"/>
                  </a:cxn>
                  <a:cxn ang="0">
                    <a:pos x="11" y="1442"/>
                  </a:cxn>
                </a:cxnLst>
                <a:rect l="0" t="0" r="r" b="b"/>
                <a:pathLst>
                  <a:path w="1432" h="1442">
                    <a:moveTo>
                      <a:pt x="11" y="1442"/>
                    </a:moveTo>
                    <a:lnTo>
                      <a:pt x="65" y="1336"/>
                    </a:lnTo>
                    <a:lnTo>
                      <a:pt x="112" y="1235"/>
                    </a:lnTo>
                    <a:lnTo>
                      <a:pt x="151" y="1140"/>
                    </a:lnTo>
                    <a:lnTo>
                      <a:pt x="183" y="1047"/>
                    </a:lnTo>
                    <a:lnTo>
                      <a:pt x="207" y="960"/>
                    </a:lnTo>
                    <a:lnTo>
                      <a:pt x="225" y="872"/>
                    </a:lnTo>
                    <a:lnTo>
                      <a:pt x="235" y="788"/>
                    </a:lnTo>
                    <a:lnTo>
                      <a:pt x="239" y="706"/>
                    </a:lnTo>
                    <a:lnTo>
                      <a:pt x="235" y="623"/>
                    </a:lnTo>
                    <a:lnTo>
                      <a:pt x="224" y="541"/>
                    </a:lnTo>
                    <a:lnTo>
                      <a:pt x="205" y="457"/>
                    </a:lnTo>
                    <a:lnTo>
                      <a:pt x="179" y="371"/>
                    </a:lnTo>
                    <a:lnTo>
                      <a:pt x="145" y="284"/>
                    </a:lnTo>
                    <a:lnTo>
                      <a:pt x="105" y="194"/>
                    </a:lnTo>
                    <a:lnTo>
                      <a:pt x="56" y="99"/>
                    </a:lnTo>
                    <a:lnTo>
                      <a:pt x="0" y="0"/>
                    </a:lnTo>
                    <a:lnTo>
                      <a:pt x="1432" y="0"/>
                    </a:lnTo>
                    <a:lnTo>
                      <a:pt x="1376" y="99"/>
                    </a:lnTo>
                    <a:lnTo>
                      <a:pt x="1327" y="194"/>
                    </a:lnTo>
                    <a:lnTo>
                      <a:pt x="1286" y="284"/>
                    </a:lnTo>
                    <a:lnTo>
                      <a:pt x="1253" y="371"/>
                    </a:lnTo>
                    <a:lnTo>
                      <a:pt x="1227" y="457"/>
                    </a:lnTo>
                    <a:lnTo>
                      <a:pt x="1208" y="541"/>
                    </a:lnTo>
                    <a:lnTo>
                      <a:pt x="1197" y="623"/>
                    </a:lnTo>
                    <a:lnTo>
                      <a:pt x="1193" y="706"/>
                    </a:lnTo>
                    <a:lnTo>
                      <a:pt x="1197" y="788"/>
                    </a:lnTo>
                    <a:lnTo>
                      <a:pt x="1208" y="872"/>
                    </a:lnTo>
                    <a:lnTo>
                      <a:pt x="1225" y="960"/>
                    </a:lnTo>
                    <a:lnTo>
                      <a:pt x="1251" y="1047"/>
                    </a:lnTo>
                    <a:lnTo>
                      <a:pt x="1283" y="1140"/>
                    </a:lnTo>
                    <a:lnTo>
                      <a:pt x="1322" y="1235"/>
                    </a:lnTo>
                    <a:lnTo>
                      <a:pt x="1366" y="1336"/>
                    </a:lnTo>
                    <a:lnTo>
                      <a:pt x="1420" y="1442"/>
                    </a:lnTo>
                    <a:lnTo>
                      <a:pt x="11" y="1442"/>
                    </a:lnTo>
                    <a:close/>
                  </a:path>
                </a:pathLst>
              </a:custGeom>
              <a:solidFill>
                <a:srgbClr val="FFFFFF"/>
              </a:solidFill>
              <a:ln w="9525">
                <a:noFill/>
                <a:round/>
                <a:headEnd/>
                <a:tailEnd/>
              </a:ln>
            </p:spPr>
            <p:txBody>
              <a:bodyPr/>
              <a:lstStyle/>
              <a:p>
                <a:pPr defTabSz="914400"/>
                <a:endParaRPr lang="en-US" dirty="0">
                  <a:solidFill>
                    <a:prstClr val="black"/>
                  </a:solidFill>
                </a:endParaRPr>
              </a:p>
            </p:txBody>
          </p:sp>
          <p:graphicFrame>
            <p:nvGraphicFramePr>
              <p:cNvPr id="303801" name="Object 1721"/>
              <p:cNvGraphicFramePr>
                <a:graphicFrameLocks noChangeAspect="1"/>
              </p:cNvGraphicFramePr>
              <p:nvPr/>
            </p:nvGraphicFramePr>
            <p:xfrm>
              <a:off x="528" y="3168"/>
              <a:ext cx="453" cy="465"/>
            </p:xfrm>
            <a:graphic>
              <a:graphicData uri="http://schemas.openxmlformats.org/presentationml/2006/ole">
                <mc:AlternateContent xmlns:mc="http://schemas.openxmlformats.org/markup-compatibility/2006">
                  <mc:Choice xmlns:v="urn:schemas-microsoft-com:vml" Requires="v">
                    <p:oleObj spid="_x0000_s5146" name="Clip" r:id="rId12" imgW="719280" imgH="738360" progId="">
                      <p:embed/>
                    </p:oleObj>
                  </mc:Choice>
                  <mc:Fallback>
                    <p:oleObj name="Clip" r:id="rId12" imgW="719280" imgH="7383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 y="3168"/>
                            <a:ext cx="453"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03802" name="Freeform 1722"/>
          <p:cNvSpPr>
            <a:spLocks/>
          </p:cNvSpPr>
          <p:nvPr/>
        </p:nvSpPr>
        <p:spPr bwMode="auto">
          <a:xfrm>
            <a:off x="5939793" y="2104746"/>
            <a:ext cx="788233" cy="13335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03803" name="Freeform 1723"/>
          <p:cNvSpPr>
            <a:spLocks/>
          </p:cNvSpPr>
          <p:nvPr/>
        </p:nvSpPr>
        <p:spPr bwMode="auto">
          <a:xfrm>
            <a:off x="3718048" y="2216803"/>
            <a:ext cx="1026977" cy="138706"/>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03805" name="Text Box 1725"/>
          <p:cNvSpPr txBox="1">
            <a:spLocks noChangeArrowheads="1"/>
          </p:cNvSpPr>
          <p:nvPr/>
        </p:nvSpPr>
        <p:spPr bwMode="auto">
          <a:xfrm>
            <a:off x="6096000" y="4114800"/>
            <a:ext cx="2660988" cy="1046440"/>
          </a:xfrm>
          <a:prstGeom prst="rect">
            <a:avLst/>
          </a:prstGeom>
          <a:noFill/>
          <a:ln w="9525">
            <a:noFill/>
            <a:miter lim="800000"/>
            <a:headEnd/>
            <a:tailEnd/>
          </a:ln>
          <a:effectLst/>
        </p:spPr>
        <p:txBody>
          <a:bodyPr wrap="square">
            <a:spAutoFit/>
          </a:bodyPr>
          <a:lstStyle/>
          <a:p>
            <a:pPr algn="ctr" defTabSz="914400">
              <a:spcBef>
                <a:spcPct val="50000"/>
              </a:spcBef>
            </a:pPr>
            <a:r>
              <a:rPr lang="en-US" sz="1400" dirty="0" smtClean="0">
                <a:solidFill>
                  <a:prstClr val="black"/>
                </a:solidFill>
              </a:rPr>
              <a:t>Retail Customers’ have their Choice of over 170 certified Retail Electric Providers (REPs) in the Texas Market</a:t>
            </a:r>
            <a:r>
              <a:rPr lang="en-US" sz="2000" dirty="0">
                <a:solidFill>
                  <a:prstClr val="black"/>
                </a:solidFill>
              </a:rPr>
              <a:t/>
            </a:r>
            <a:br>
              <a:rPr lang="en-US" sz="2000" dirty="0">
                <a:solidFill>
                  <a:prstClr val="black"/>
                </a:solidFill>
              </a:rPr>
            </a:br>
            <a:endParaRPr lang="en-US" sz="600" dirty="0">
              <a:solidFill>
                <a:prstClr val="black"/>
              </a:solidFill>
            </a:endParaRPr>
          </a:p>
        </p:txBody>
      </p:sp>
      <p:sp>
        <p:nvSpPr>
          <p:cNvPr id="16" name="Rectangle 2"/>
          <p:cNvSpPr txBox="1">
            <a:spLocks noChangeArrowheads="1"/>
          </p:cNvSpPr>
          <p:nvPr/>
        </p:nvSpPr>
        <p:spPr bwMode="auto">
          <a:xfrm>
            <a:off x="250825" y="311150"/>
            <a:ext cx="8559800" cy="7794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914400"/>
            <a:r>
              <a:rPr lang="en-US" dirty="0" smtClean="0">
                <a:solidFill>
                  <a:prstClr val="white"/>
                </a:solidFill>
              </a:rPr>
              <a:t>After Deregulation: </a:t>
            </a:r>
            <a:r>
              <a:rPr lang="en-US" i="1" dirty="0" smtClean="0">
                <a:solidFill>
                  <a:prstClr val="white"/>
                </a:solidFill>
              </a:rPr>
              <a:t>Several Market Participants</a:t>
            </a:r>
            <a:endParaRPr lang="en-US" i="1" dirty="0">
              <a:solidFill>
                <a:prstClr val="white"/>
              </a:solidFill>
            </a:endParaRPr>
          </a:p>
        </p:txBody>
      </p:sp>
      <p:pic>
        <p:nvPicPr>
          <p:cNvPr id="371740" name="Picture 28" descr="Coal News Information Category from Platt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270" y="4276840"/>
            <a:ext cx="881053" cy="1356131"/>
          </a:xfrm>
          <a:prstGeom prst="rect">
            <a:avLst/>
          </a:prstGeom>
          <a:noFill/>
          <a:extLst>
            <a:ext uri="{909E8E84-426E-40DD-AFC4-6F175D3DCCD1}">
              <a14:hiddenFill xmlns:a14="http://schemas.microsoft.com/office/drawing/2010/main">
                <a:solidFill>
                  <a:srgbClr val="FFFFFF"/>
                </a:solidFill>
              </a14:hiddenFill>
            </a:ext>
          </a:extLst>
        </p:spPr>
      </p:pic>
      <p:pic>
        <p:nvPicPr>
          <p:cNvPr id="371753"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47856" y="4347693"/>
            <a:ext cx="576263" cy="125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1723"/>
          <p:cNvSpPr>
            <a:spLocks/>
          </p:cNvSpPr>
          <p:nvPr/>
        </p:nvSpPr>
        <p:spPr bwMode="auto">
          <a:xfrm rot="17487636">
            <a:off x="2615161" y="3506722"/>
            <a:ext cx="927312" cy="305164"/>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22" name="Freeform 1723"/>
          <p:cNvSpPr>
            <a:spLocks/>
          </p:cNvSpPr>
          <p:nvPr/>
        </p:nvSpPr>
        <p:spPr bwMode="auto">
          <a:xfrm rot="14143976">
            <a:off x="3522911" y="3451526"/>
            <a:ext cx="1194195" cy="28088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5" name="Rounded Rectangle 4"/>
          <p:cNvSpPr/>
          <p:nvPr/>
        </p:nvSpPr>
        <p:spPr bwMode="auto">
          <a:xfrm>
            <a:off x="2276475" y="4211471"/>
            <a:ext cx="1956066" cy="1547890"/>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25" name="Text Box 28"/>
          <p:cNvSpPr txBox="1">
            <a:spLocks noChangeArrowheads="1"/>
          </p:cNvSpPr>
          <p:nvPr/>
        </p:nvSpPr>
        <p:spPr bwMode="auto">
          <a:xfrm>
            <a:off x="1295400" y="116105"/>
            <a:ext cx="6477000" cy="1200329"/>
          </a:xfrm>
          <a:prstGeom prst="rect">
            <a:avLst/>
          </a:prstGeom>
          <a:noFill/>
          <a:ln w="9525">
            <a:noFill/>
            <a:miter lim="800000"/>
            <a:headEnd/>
            <a:tailEnd/>
          </a:ln>
          <a:effectLst/>
        </p:spPr>
        <p:txBody>
          <a:bodyPr wrap="square">
            <a:spAutoFit/>
          </a:bodyPr>
          <a:lstStyle/>
          <a:p>
            <a:pPr algn="ctr" defTabSz="914400">
              <a:spcBef>
                <a:spcPct val="50000"/>
              </a:spcBef>
            </a:pPr>
            <a:r>
              <a:rPr lang="en-US" sz="1200" dirty="0" smtClean="0">
                <a:solidFill>
                  <a:prstClr val="black"/>
                </a:solidFill>
              </a:rPr>
              <a:t>TDSPs/TDU/MOU/EC own and maintain the distribution lines </a:t>
            </a:r>
            <a:r>
              <a:rPr lang="en-US" sz="1200" dirty="0">
                <a:solidFill>
                  <a:prstClr val="black"/>
                </a:solidFill>
              </a:rPr>
              <a:t>and </a:t>
            </a:r>
            <a:r>
              <a:rPr lang="en-US" sz="1200" dirty="0" smtClean="0">
                <a:solidFill>
                  <a:prstClr val="black"/>
                </a:solidFill>
              </a:rPr>
              <a:t>meters. </a:t>
            </a:r>
          </a:p>
          <a:p>
            <a:pPr algn="ctr" defTabSz="914400">
              <a:spcBef>
                <a:spcPct val="50000"/>
              </a:spcBef>
            </a:pPr>
            <a:r>
              <a:rPr lang="en-US" sz="1200" dirty="0" smtClean="0">
                <a:solidFill>
                  <a:prstClr val="black"/>
                </a:solidFill>
              </a:rPr>
              <a:t> The TDSP/TDU’s are paid by the REP of Record (ROR) for their Retail Customer’s electric consumption and discretionary service charges associated to the premise.  </a:t>
            </a:r>
          </a:p>
          <a:p>
            <a:pPr algn="ctr" defTabSz="914400">
              <a:spcBef>
                <a:spcPct val="50000"/>
              </a:spcBef>
            </a:pPr>
            <a:r>
              <a:rPr lang="en-US" sz="1200" dirty="0" smtClean="0">
                <a:solidFill>
                  <a:prstClr val="black"/>
                </a:solidFill>
              </a:rPr>
              <a:t>MOU/EC payment arrangements may be different depending upon REP of Record and MOU/EC Billing Agreement(s) </a:t>
            </a:r>
            <a:endParaRPr lang="en-US" sz="1200" dirty="0">
              <a:solidFill>
                <a:prstClr val="black"/>
              </a:solidFill>
            </a:endParaRPr>
          </a:p>
        </p:txBody>
      </p:sp>
      <p:sp>
        <p:nvSpPr>
          <p:cNvPr id="26" name="Rounded Rectangle 25"/>
          <p:cNvSpPr/>
          <p:nvPr/>
        </p:nvSpPr>
        <p:spPr bwMode="auto">
          <a:xfrm>
            <a:off x="4340516" y="4191000"/>
            <a:ext cx="1332671" cy="1568361"/>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28" name="Text Box 1725"/>
          <p:cNvSpPr txBox="1">
            <a:spLocks noChangeArrowheads="1"/>
          </p:cNvSpPr>
          <p:nvPr/>
        </p:nvSpPr>
        <p:spPr bwMode="auto">
          <a:xfrm>
            <a:off x="875207" y="5785247"/>
            <a:ext cx="5064585" cy="615553"/>
          </a:xfrm>
          <a:prstGeom prst="rect">
            <a:avLst/>
          </a:prstGeom>
          <a:noFill/>
          <a:ln w="9525">
            <a:noFill/>
            <a:miter lim="800000"/>
            <a:headEnd/>
            <a:tailEnd/>
          </a:ln>
          <a:effectLst/>
        </p:spPr>
        <p:txBody>
          <a:bodyPr wrap="square">
            <a:spAutoFit/>
          </a:bodyPr>
          <a:lstStyle/>
          <a:p>
            <a:pPr algn="ctr" defTabSz="914400">
              <a:spcBef>
                <a:spcPct val="50000"/>
              </a:spcBef>
            </a:pPr>
            <a:r>
              <a:rPr lang="en-US" sz="1400" dirty="0">
                <a:solidFill>
                  <a:prstClr val="black"/>
                </a:solidFill>
              </a:rPr>
              <a:t>Generation facilities </a:t>
            </a:r>
            <a:r>
              <a:rPr lang="en-US" sz="1400" dirty="0" smtClean="0">
                <a:solidFill>
                  <a:prstClr val="black"/>
                </a:solidFill>
              </a:rPr>
              <a:t>can </a:t>
            </a:r>
            <a:r>
              <a:rPr lang="en-US" sz="1400" dirty="0">
                <a:solidFill>
                  <a:prstClr val="black"/>
                </a:solidFill>
              </a:rPr>
              <a:t>be owned by </a:t>
            </a:r>
            <a:r>
              <a:rPr lang="en-US" sz="1400" dirty="0" smtClean="0">
                <a:solidFill>
                  <a:prstClr val="black"/>
                </a:solidFill>
              </a:rPr>
              <a:t>Qualified Scheduling (QSEs) </a:t>
            </a:r>
            <a:r>
              <a:rPr lang="en-US" sz="1400" dirty="0">
                <a:solidFill>
                  <a:prstClr val="black"/>
                </a:solidFill>
              </a:rPr>
              <a:t>or </a:t>
            </a:r>
            <a:r>
              <a:rPr lang="en-US" sz="1400" dirty="0" smtClean="0">
                <a:solidFill>
                  <a:prstClr val="black"/>
                </a:solidFill>
              </a:rPr>
              <a:t>Load Serving Entities (LSEs)</a:t>
            </a:r>
            <a:r>
              <a:rPr lang="en-US" sz="2000" dirty="0">
                <a:solidFill>
                  <a:prstClr val="black"/>
                </a:solidFill>
              </a:rPr>
              <a:t/>
            </a:r>
            <a:br>
              <a:rPr lang="en-US" sz="2000" dirty="0">
                <a:solidFill>
                  <a:prstClr val="black"/>
                </a:solidFill>
              </a:rPr>
            </a:br>
            <a:endParaRPr lang="en-US" sz="600" dirty="0">
              <a:solidFill>
                <a:prstClr val="black"/>
              </a:solidFill>
            </a:endParaRPr>
          </a:p>
        </p:txBody>
      </p:sp>
      <p:sp>
        <p:nvSpPr>
          <p:cNvPr id="29" name="Rounded Rectangle 28"/>
          <p:cNvSpPr/>
          <p:nvPr/>
        </p:nvSpPr>
        <p:spPr bwMode="auto">
          <a:xfrm>
            <a:off x="875208" y="4146639"/>
            <a:ext cx="1258392" cy="1568361"/>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pic>
        <p:nvPicPr>
          <p:cNvPr id="374821" name="Picture 37" descr="C:\Users\00212572\Desktop\2013_New_Hire_Training\JAN_16_2013\Wind_MP90044275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5308" y="4337239"/>
            <a:ext cx="813689" cy="1241565"/>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1723"/>
          <p:cNvSpPr>
            <a:spLocks/>
          </p:cNvSpPr>
          <p:nvPr/>
        </p:nvSpPr>
        <p:spPr bwMode="auto">
          <a:xfrm rot="19395561">
            <a:off x="1403189" y="3385253"/>
            <a:ext cx="1005837" cy="21738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3" name="Rounded Rectangle 32"/>
          <p:cNvSpPr/>
          <p:nvPr/>
        </p:nvSpPr>
        <p:spPr bwMode="auto">
          <a:xfrm>
            <a:off x="6561677" y="3429000"/>
            <a:ext cx="1752600" cy="672624"/>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8" name="Rounded Rectangle 7"/>
          <p:cNvSpPr/>
          <p:nvPr/>
        </p:nvSpPr>
        <p:spPr bwMode="auto">
          <a:xfrm>
            <a:off x="3875016" y="1540511"/>
            <a:ext cx="3595881" cy="153352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pic>
        <p:nvPicPr>
          <p:cNvPr id="374854" name="Picture 7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5800" y="1586208"/>
            <a:ext cx="609600" cy="5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856" name="Picture 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900" y="2411883"/>
            <a:ext cx="863549" cy="4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385662" y="1447620"/>
            <a:ext cx="1130301" cy="1771830"/>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45" name="Rounded Rectangle 44"/>
          <p:cNvSpPr/>
          <p:nvPr/>
        </p:nvSpPr>
        <p:spPr bwMode="auto">
          <a:xfrm>
            <a:off x="2133600" y="1540511"/>
            <a:ext cx="1741418" cy="153352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6" name="TextBox 5"/>
          <p:cNvSpPr txBox="1"/>
          <p:nvPr/>
        </p:nvSpPr>
        <p:spPr>
          <a:xfrm>
            <a:off x="6553200" y="3530025"/>
            <a:ext cx="1752599" cy="584775"/>
          </a:xfrm>
          <a:prstGeom prst="rect">
            <a:avLst/>
          </a:prstGeom>
          <a:noFill/>
        </p:spPr>
        <p:txBody>
          <a:bodyPr wrap="square" rtlCol="0">
            <a:spAutoFit/>
          </a:bodyPr>
          <a:lstStyle/>
          <a:p>
            <a:pPr algn="ctr" defTabSz="914400"/>
            <a:r>
              <a:rPr lang="en-US" sz="1600" b="1" dirty="0" smtClean="0">
                <a:solidFill>
                  <a:prstClr val="black"/>
                </a:solidFill>
              </a:rPr>
              <a:t>Retail Electric Provider</a:t>
            </a:r>
            <a:endParaRPr lang="en-US" sz="1600" b="1" dirty="0">
              <a:solidFill>
                <a:prstClr val="black"/>
              </a:solidFill>
            </a:endParaRPr>
          </a:p>
        </p:txBody>
      </p:sp>
      <p:sp>
        <p:nvSpPr>
          <p:cNvPr id="7" name="Slide Number Placeholder 6"/>
          <p:cNvSpPr>
            <a:spLocks noGrp="1"/>
          </p:cNvSpPr>
          <p:nvPr>
            <p:ph type="sldNum" sz="quarter" idx="12"/>
          </p:nvPr>
        </p:nvSpPr>
        <p:spPr/>
        <p:txBody>
          <a:bodyPr/>
          <a:lstStyle/>
          <a:p>
            <a:fld id="{F99309A2-3AE9-4085-9C14-C7B09CDADA54}" type="slidenum">
              <a:rPr lang="en-US" smtClean="0"/>
              <a:pPr/>
              <a:t>18</a:t>
            </a:fld>
            <a:endParaRPr lang="en-US" dirty="0"/>
          </a:p>
        </p:txBody>
      </p:sp>
      <p:sp>
        <p:nvSpPr>
          <p:cNvPr id="35" name="TextBox 34"/>
          <p:cNvSpPr txBox="1"/>
          <p:nvPr/>
        </p:nvSpPr>
        <p:spPr>
          <a:xfrm>
            <a:off x="7924800" y="2743200"/>
            <a:ext cx="1038225" cy="369332"/>
          </a:xfrm>
          <a:prstGeom prst="rect">
            <a:avLst/>
          </a:prstGeom>
          <a:noFill/>
        </p:spPr>
        <p:txBody>
          <a:bodyPr wrap="square" rtlCol="0">
            <a:spAutoFit/>
          </a:bodyPr>
          <a:lstStyle/>
          <a:p>
            <a:pPr algn="ctr" defTabSz="914400"/>
            <a:r>
              <a:rPr lang="en-US" sz="900" b="1" dirty="0" smtClean="0">
                <a:solidFill>
                  <a:prstClr val="black"/>
                </a:solidFill>
              </a:rPr>
              <a:t>Retail </a:t>
            </a:r>
          </a:p>
          <a:p>
            <a:pPr algn="ctr" defTabSz="914400"/>
            <a:r>
              <a:rPr lang="en-US" sz="900" b="1" dirty="0" smtClean="0">
                <a:solidFill>
                  <a:prstClr val="black"/>
                </a:solidFill>
              </a:rPr>
              <a:t>Customer</a:t>
            </a:r>
            <a:endParaRPr lang="en-US" sz="900" b="1" dirty="0">
              <a:solidFill>
                <a:prstClr val="black"/>
              </a:solidFill>
            </a:endParaRPr>
          </a:p>
        </p:txBody>
      </p:sp>
    </p:spTree>
    <p:extLst>
      <p:ext uri="{BB962C8B-B14F-4D97-AF65-F5344CB8AC3E}">
        <p14:creationId xmlns:p14="http://schemas.microsoft.com/office/powerpoint/2010/main" val="337378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2" name="Slide Number Placeholder 1"/>
          <p:cNvSpPr>
            <a:spLocks noGrp="1"/>
          </p:cNvSpPr>
          <p:nvPr>
            <p:ph type="sldNum" sz="quarter" idx="11"/>
          </p:nvPr>
        </p:nvSpPr>
        <p:spPr/>
        <p:txBody>
          <a:bodyPr/>
          <a:lstStyle/>
          <a:p>
            <a:fld id="{F99309A2-3AE9-4085-9C14-C7B09CDADA54}" type="slidenum">
              <a:rPr lang="en-US" smtClean="0"/>
              <a:pPr/>
              <a:t>19</a:t>
            </a:fld>
            <a:endParaRPr lang="en-US" dirty="0"/>
          </a:p>
        </p:txBody>
      </p:sp>
      <p:pic>
        <p:nvPicPr>
          <p:cNvPr id="2051" name="Picture 3" descr="C:\Users\00015621\AppData\Local\Microsoft\Windows\Temporary Internet Files\Content.IE5\I9SLKYZE\MC90025022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6019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24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69842296"/>
              </p:ext>
            </p:extLst>
          </p:nvPr>
        </p:nvGraphicFramePr>
        <p:xfrm>
          <a:off x="844730" y="842597"/>
          <a:ext cx="6962175" cy="3788391"/>
        </p:xfrm>
        <a:graphic>
          <a:graphicData uri="http://schemas.openxmlformats.org/drawingml/2006/table">
            <a:tbl>
              <a:tblPr firstRow="1" firstCol="1" bandRow="1">
                <a:tableStyleId>{5C22544A-7EE6-4342-B048-85BDC9FD1C3A}</a:tableStyleId>
              </a:tblPr>
              <a:tblGrid>
                <a:gridCol w="396430"/>
                <a:gridCol w="6472938"/>
                <a:gridCol w="92807"/>
              </a:tblGrid>
              <a:tr h="280971">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3612" marR="63612" marT="0" marB="0"/>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3612" marR="63612" marT="0" marB="0"/>
                </a:tc>
                <a:tc>
                  <a:txBody>
                    <a:bodyPr/>
                    <a:lstStyle/>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a:effectLst/>
                        </a:rPr>
                        <a:t>Market Participant Categories and Roles</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smtClean="0">
                          <a:effectLst/>
                        </a:rPr>
                        <a:t>ERCOT Stakeholder </a:t>
                      </a:r>
                      <a:r>
                        <a:rPr lang="en-US" sz="1400" dirty="0">
                          <a:effectLst/>
                        </a:rPr>
                        <a:t>Process</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a:effectLst/>
                        </a:rPr>
                        <a:t>ERCOT as Registration Agent</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r>
              <a:tr h="244397">
                <a:tc gridSpan="3">
                  <a:txBody>
                    <a:bodyPr/>
                    <a:lstStyle/>
                    <a:p>
                      <a:pPr marL="0" marR="0" algn="ctr">
                        <a:lnSpc>
                          <a:spcPct val="115000"/>
                        </a:lnSpc>
                        <a:spcBef>
                          <a:spcPts val="0"/>
                        </a:spcBef>
                        <a:spcAft>
                          <a:spcPts val="0"/>
                        </a:spcAft>
                      </a:pPr>
                      <a:r>
                        <a:rPr lang="en-US" sz="1400" dirty="0">
                          <a:effectLst/>
                        </a:rPr>
                        <a:t>Break </a:t>
                      </a:r>
                      <a:r>
                        <a:rPr lang="en-US" sz="1400" dirty="0" smtClean="0">
                          <a:effectLst/>
                        </a:rPr>
                        <a:t>10:30 - 10:45 </a:t>
                      </a:r>
                      <a:r>
                        <a:rPr lang="en-US" sz="1400" dirty="0">
                          <a:effectLst/>
                        </a:rPr>
                        <a:t>a.m.</a:t>
                      </a:r>
                      <a:endParaRPr lang="en-US" sz="1400" dirty="0">
                        <a:effectLst/>
                        <a:latin typeface="Calibri"/>
                        <a:ea typeface="Calibri"/>
                        <a:cs typeface="Times New Roman"/>
                      </a:endParaRPr>
                    </a:p>
                  </a:txBody>
                  <a:tcPr marL="63612" marR="63612" marT="0" marB="0" anchor="ctr"/>
                </a:tc>
                <a:tc hMerge="1">
                  <a:txBody>
                    <a:bodyPr/>
                    <a:lstStyle/>
                    <a:p>
                      <a:endParaRPr lang="en-US"/>
                    </a:p>
                  </a:txBody>
                  <a:tcPr/>
                </a:tc>
                <a:tc hMerge="1">
                  <a:txBody>
                    <a:bodyPr/>
                    <a:lstStyle/>
                    <a:p>
                      <a:endParaRPr lang="en-US"/>
                    </a:p>
                  </a:txBody>
                  <a:tcPr/>
                </a:tc>
              </a:tr>
              <a:tr h="335188">
                <a:tc>
                  <a:txBody>
                    <a:bodyPr/>
                    <a:lstStyle/>
                    <a:p>
                      <a:pPr marL="0" marR="0">
                        <a:lnSpc>
                          <a:spcPct val="115000"/>
                        </a:lnSpc>
                        <a:spcBef>
                          <a:spcPts val="0"/>
                        </a:spcBef>
                        <a:spcAft>
                          <a:spcPts val="0"/>
                        </a:spcAft>
                      </a:pPr>
                      <a:r>
                        <a:rPr lang="en-US" sz="1400">
                          <a:effectLst/>
                        </a:rPr>
                        <a:t>4</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smtClean="0">
                          <a:effectLst/>
                        </a:rPr>
                        <a:t>Customer Enrollments </a:t>
                      </a:r>
                      <a:r>
                        <a:rPr lang="en-US" sz="1400" dirty="0">
                          <a:effectLst/>
                        </a:rPr>
                        <a:t>(</a:t>
                      </a:r>
                      <a:r>
                        <a:rPr lang="en-US" sz="1400" dirty="0" smtClean="0">
                          <a:effectLst/>
                        </a:rPr>
                        <a:t>switching</a:t>
                      </a:r>
                      <a:r>
                        <a:rPr lang="en-US" sz="1400" baseline="0" dirty="0" smtClean="0">
                          <a:effectLst/>
                        </a:rPr>
                        <a:t> &amp; </a:t>
                      </a:r>
                      <a:r>
                        <a:rPr lang="en-US" sz="1400" dirty="0" smtClean="0">
                          <a:effectLst/>
                        </a:rPr>
                        <a:t>moving</a:t>
                      </a:r>
                      <a:r>
                        <a:rPr lang="en-US" sz="1400" dirty="0">
                          <a:effectLst/>
                        </a:rPr>
                        <a:t>)</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a:effectLst/>
                        </a:rPr>
                        <a:t>5</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a:effectLst/>
                        </a:rPr>
                        <a:t>Switch Holds</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a:effectLst/>
                        </a:rPr>
                        <a:t>6</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a:effectLst/>
                        </a:rPr>
                        <a:t>Inadvertent Gains</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r>
              <a:tr h="244397">
                <a:tc gridSpan="3">
                  <a:txBody>
                    <a:bodyPr/>
                    <a:lstStyle/>
                    <a:p>
                      <a:pPr marL="0" marR="0" algn="ctr">
                        <a:lnSpc>
                          <a:spcPct val="115000"/>
                        </a:lnSpc>
                        <a:spcBef>
                          <a:spcPts val="0"/>
                        </a:spcBef>
                        <a:spcAft>
                          <a:spcPts val="0"/>
                        </a:spcAft>
                      </a:pPr>
                      <a:r>
                        <a:rPr lang="en-US" sz="1400" dirty="0">
                          <a:effectLst/>
                        </a:rPr>
                        <a:t>Lunch Noon – 1:30 p.m.</a:t>
                      </a:r>
                      <a:endParaRPr lang="en-US" sz="1400" dirty="0">
                        <a:effectLst/>
                        <a:latin typeface="Calibri"/>
                        <a:ea typeface="Calibri"/>
                        <a:cs typeface="Times New Roman"/>
                      </a:endParaRPr>
                    </a:p>
                  </a:txBody>
                  <a:tcPr marL="63612" marR="63612" marT="0" marB="0" anchor="ctr"/>
                </a:tc>
                <a:tc hMerge="1">
                  <a:txBody>
                    <a:bodyPr/>
                    <a:lstStyle/>
                    <a:p>
                      <a:endParaRPr lang="en-US"/>
                    </a:p>
                  </a:txBody>
                  <a:tcPr/>
                </a:tc>
                <a:tc hMerge="1">
                  <a:txBody>
                    <a:bodyPr/>
                    <a:lstStyle/>
                    <a:p>
                      <a:endParaRPr lang="en-US"/>
                    </a:p>
                  </a:txBody>
                  <a:tcPr/>
                </a:tc>
              </a:tr>
              <a:tr h="335188">
                <a:tc>
                  <a:txBody>
                    <a:bodyPr/>
                    <a:lstStyle/>
                    <a:p>
                      <a:pPr marL="0" marR="0">
                        <a:lnSpc>
                          <a:spcPct val="115000"/>
                        </a:lnSpc>
                        <a:spcBef>
                          <a:spcPts val="0"/>
                        </a:spcBef>
                        <a:spcAft>
                          <a:spcPts val="0"/>
                        </a:spcAft>
                      </a:pPr>
                      <a:r>
                        <a:rPr lang="en-US" sz="1400">
                          <a:effectLst/>
                        </a:rPr>
                        <a:t>7</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a:effectLst/>
                        </a:rPr>
                        <a:t>Mass </a:t>
                      </a:r>
                      <a:r>
                        <a:rPr lang="en-US" sz="1400" dirty="0" smtClean="0">
                          <a:effectLst/>
                        </a:rPr>
                        <a:t>Transition to POLR</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a:effectLst/>
                        </a:rPr>
                        <a:t>8</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a:effectLst/>
                        </a:rPr>
                        <a:t>Disconnect for Non-Pay</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r>
              <a:tr h="335188">
                <a:tc>
                  <a:txBody>
                    <a:bodyPr/>
                    <a:lstStyle/>
                    <a:p>
                      <a:pPr marL="0" marR="0">
                        <a:lnSpc>
                          <a:spcPct val="115000"/>
                        </a:lnSpc>
                        <a:spcBef>
                          <a:spcPts val="0"/>
                        </a:spcBef>
                        <a:spcAft>
                          <a:spcPts val="0"/>
                        </a:spcAft>
                      </a:pPr>
                      <a:r>
                        <a:rPr lang="en-US" sz="1400">
                          <a:effectLst/>
                        </a:rPr>
                        <a:t>9</a:t>
                      </a:r>
                      <a:endParaRPr lang="en-US" sz="140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0"/>
                        </a:spcAft>
                      </a:pPr>
                      <a:r>
                        <a:rPr lang="en-US" sz="1400" dirty="0" smtClean="0">
                          <a:effectLst/>
                        </a:rPr>
                        <a:t>LITE-UP</a:t>
                      </a:r>
                      <a:r>
                        <a:rPr lang="en-US" sz="1400" baseline="0" dirty="0" smtClean="0">
                          <a:effectLst/>
                        </a:rPr>
                        <a:t> Texas Low-Income Discount Program</a:t>
                      </a:r>
                      <a:endParaRPr lang="en-US" sz="1400" dirty="0">
                        <a:effectLst/>
                        <a:latin typeface="Calibri"/>
                        <a:ea typeface="Calibri"/>
                        <a:cs typeface="Times New Roman"/>
                      </a:endParaRPr>
                    </a:p>
                  </a:txBody>
                  <a:tcPr marL="63612" marR="63612" marT="0" marB="0" anchor="ctr"/>
                </a:tc>
                <a:tc>
                  <a:txBody>
                    <a:bodyPr/>
                    <a:lstStyle/>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0" marR="0" marT="0" marB="0" anchor="ctr"/>
                </a:tc>
              </a:tr>
            </a:tbl>
          </a:graphicData>
        </a:graphic>
      </p:graphicFrame>
      <p:sp>
        <p:nvSpPr>
          <p:cNvPr id="9" name="Title 8"/>
          <p:cNvSpPr>
            <a:spLocks noGrp="1"/>
          </p:cNvSpPr>
          <p:nvPr>
            <p:ph type="title"/>
          </p:nvPr>
        </p:nvSpPr>
        <p:spPr/>
        <p:txBody>
          <a:bodyPr/>
          <a:lstStyle/>
          <a:p>
            <a:r>
              <a:rPr lang="en-US" dirty="0" smtClean="0"/>
              <a:t>Agenda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97881103"/>
              </p:ext>
            </p:extLst>
          </p:nvPr>
        </p:nvGraphicFramePr>
        <p:xfrm>
          <a:off x="844729" y="4638218"/>
          <a:ext cx="6962177" cy="898544"/>
        </p:xfrm>
        <a:graphic>
          <a:graphicData uri="http://schemas.openxmlformats.org/drawingml/2006/table">
            <a:tbl>
              <a:tblPr firstRow="1" firstCol="1" bandRow="1">
                <a:tableStyleId>{5C22544A-7EE6-4342-B048-85BDC9FD1C3A}</a:tableStyleId>
              </a:tblPr>
              <a:tblGrid>
                <a:gridCol w="420736"/>
                <a:gridCol w="6444173"/>
                <a:gridCol w="97268"/>
              </a:tblGrid>
              <a:tr h="249298">
                <a:tc gridSpan="3">
                  <a:txBody>
                    <a:bodyPr/>
                    <a:lstStyle/>
                    <a:p>
                      <a:pPr marL="0" marR="0" algn="ctr">
                        <a:lnSpc>
                          <a:spcPct val="115000"/>
                        </a:lnSpc>
                        <a:spcBef>
                          <a:spcPts val="0"/>
                        </a:spcBef>
                        <a:spcAft>
                          <a:spcPts val="0"/>
                        </a:spcAft>
                      </a:pPr>
                      <a:r>
                        <a:rPr lang="en-US" sz="1400" dirty="0">
                          <a:effectLst/>
                        </a:rPr>
                        <a:t>Break 2:45 – 3 p.m.</a:t>
                      </a:r>
                      <a:endParaRPr lang="en-US" sz="1400" dirty="0">
                        <a:effectLst/>
                        <a:latin typeface="Calibri"/>
                        <a:ea typeface="Calibri"/>
                        <a:cs typeface="Times New Roman"/>
                      </a:endParaRPr>
                    </a:p>
                  </a:txBody>
                  <a:tcPr marL="68485" marR="68485" marT="0" marB="0" anchor="ctr"/>
                </a:tc>
                <a:tc hMerge="1">
                  <a:txBody>
                    <a:bodyPr/>
                    <a:lstStyle/>
                    <a:p>
                      <a:endParaRPr lang="en-US"/>
                    </a:p>
                  </a:txBody>
                  <a:tcPr/>
                </a:tc>
                <a:tc hMerge="1">
                  <a:txBody>
                    <a:bodyPr/>
                    <a:lstStyle/>
                    <a:p>
                      <a:endParaRPr lang="en-US"/>
                    </a:p>
                  </a:txBody>
                  <a:tcPr/>
                </a:tc>
              </a:tr>
              <a:tr h="321719">
                <a:tc>
                  <a:txBody>
                    <a:bodyPr/>
                    <a:lstStyle/>
                    <a:p>
                      <a:pPr marL="0" marR="0">
                        <a:lnSpc>
                          <a:spcPct val="115000"/>
                        </a:lnSpc>
                        <a:spcBef>
                          <a:spcPts val="0"/>
                        </a:spcBef>
                        <a:spcAft>
                          <a:spcPts val="0"/>
                        </a:spcAft>
                      </a:pPr>
                      <a:r>
                        <a:rPr lang="en-US" sz="1400">
                          <a:effectLst/>
                        </a:rPr>
                        <a:t>10</a:t>
                      </a:r>
                      <a:endParaRPr lang="en-US" sz="1400">
                        <a:effectLst/>
                        <a:latin typeface="Calibri"/>
                        <a:ea typeface="Calibri"/>
                        <a:cs typeface="Times New Roman"/>
                      </a:endParaRPr>
                    </a:p>
                  </a:txBody>
                  <a:tcPr marL="68485" marR="68485" marT="0" marB="0" anchor="ctr"/>
                </a:tc>
                <a:tc>
                  <a:txBody>
                    <a:bodyPr/>
                    <a:lstStyle/>
                    <a:p>
                      <a:pPr marL="0" marR="0">
                        <a:lnSpc>
                          <a:spcPct val="115000"/>
                        </a:lnSpc>
                        <a:spcBef>
                          <a:spcPts val="0"/>
                        </a:spcBef>
                        <a:spcAft>
                          <a:spcPts val="0"/>
                        </a:spcAft>
                      </a:pPr>
                      <a:r>
                        <a:rPr lang="en-US" sz="1400" dirty="0">
                          <a:effectLst/>
                        </a:rPr>
                        <a:t>Meter Tampering</a:t>
                      </a:r>
                      <a:endParaRPr lang="en-US" sz="1400" dirty="0">
                        <a:effectLst/>
                        <a:latin typeface="Calibri"/>
                        <a:ea typeface="Calibri"/>
                        <a:cs typeface="Times New Roman"/>
                      </a:endParaRPr>
                    </a:p>
                  </a:txBody>
                  <a:tcPr marL="68485" marR="68485" marT="0" marB="0" anchor="ctr"/>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0" marR="0" marT="0" marB="0" anchor="ctr"/>
                </a:tc>
              </a:tr>
              <a:tr h="327527">
                <a:tc>
                  <a:txBody>
                    <a:bodyPr/>
                    <a:lstStyle/>
                    <a:p>
                      <a:pPr marL="0" marR="0">
                        <a:lnSpc>
                          <a:spcPct val="115000"/>
                        </a:lnSpc>
                        <a:spcBef>
                          <a:spcPts val="0"/>
                        </a:spcBef>
                        <a:spcAft>
                          <a:spcPts val="0"/>
                        </a:spcAft>
                      </a:pPr>
                      <a:r>
                        <a:rPr lang="en-US" sz="1400">
                          <a:effectLst/>
                        </a:rPr>
                        <a:t>11</a:t>
                      </a:r>
                      <a:endParaRPr lang="en-US" sz="1400">
                        <a:effectLst/>
                        <a:latin typeface="Calibri"/>
                        <a:ea typeface="Calibri"/>
                        <a:cs typeface="Times New Roman"/>
                      </a:endParaRPr>
                    </a:p>
                  </a:txBody>
                  <a:tcPr marL="68485" marR="68485" marT="0" marB="0" anchor="ctr"/>
                </a:tc>
                <a:tc>
                  <a:txBody>
                    <a:bodyPr/>
                    <a:lstStyle/>
                    <a:p>
                      <a:pPr marL="0" marR="0">
                        <a:lnSpc>
                          <a:spcPct val="115000"/>
                        </a:lnSpc>
                        <a:spcBef>
                          <a:spcPts val="0"/>
                        </a:spcBef>
                        <a:spcAft>
                          <a:spcPts val="0"/>
                        </a:spcAft>
                      </a:pPr>
                      <a:r>
                        <a:rPr lang="en-US" sz="1400" dirty="0">
                          <a:effectLst/>
                        </a:rPr>
                        <a:t>Smart Meter </a:t>
                      </a:r>
                      <a:r>
                        <a:rPr lang="en-US" sz="1400" dirty="0" smtClean="0">
                          <a:effectLst/>
                        </a:rPr>
                        <a:t>Data:</a:t>
                      </a:r>
                      <a:r>
                        <a:rPr lang="en-US" sz="1400" baseline="0" dirty="0" smtClean="0">
                          <a:effectLst/>
                        </a:rPr>
                        <a:t>  15-min Interval vs. Monthly Data</a:t>
                      </a:r>
                      <a:endParaRPr lang="en-US" sz="1400" dirty="0">
                        <a:effectLst/>
                        <a:latin typeface="Calibri"/>
                        <a:ea typeface="Calibri"/>
                        <a:cs typeface="Times New Roman"/>
                      </a:endParaRPr>
                    </a:p>
                  </a:txBody>
                  <a:tcPr marL="68485" marR="68485" marT="0" marB="0" anchor="ctr"/>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1317938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5130"/>
              <a:ext cx="6553200" cy="584775"/>
            </a:xfrm>
            <a:prstGeom prst="rect">
              <a:avLst/>
            </a:prstGeom>
            <a:noFill/>
          </p:spPr>
          <p:txBody>
            <a:bodyPr wrap="square" rtlCol="0">
              <a:spAutoFit/>
            </a:bodyPr>
            <a:lstStyle/>
            <a:p>
              <a:pPr algn="ctr"/>
              <a:r>
                <a:rPr lang="en-US" altLang="en-US" sz="3200" dirty="0" smtClean="0"/>
                <a:t>Stakeholder Process</a:t>
              </a:r>
              <a:endParaRPr lang="en-US"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24261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nSpc>
                <a:spcPct val="150000"/>
              </a:lnSpc>
            </a:pPr>
            <a:r>
              <a:rPr lang="en-US" altLang="en-US" dirty="0" smtClean="0"/>
              <a:t>Stakeholder Structure</a:t>
            </a:r>
          </a:p>
          <a:p>
            <a:pPr>
              <a:lnSpc>
                <a:spcPct val="150000"/>
              </a:lnSpc>
            </a:pPr>
            <a:r>
              <a:rPr lang="en-US" altLang="en-US" dirty="0" smtClean="0"/>
              <a:t>Revision Requests </a:t>
            </a:r>
            <a:r>
              <a:rPr lang="en-US" altLang="en-US" dirty="0"/>
              <a:t>and System Change Requests </a:t>
            </a:r>
          </a:p>
          <a:p>
            <a:pPr lvl="1">
              <a:lnSpc>
                <a:spcPct val="150000"/>
              </a:lnSpc>
            </a:pPr>
            <a:r>
              <a:rPr lang="en-US" altLang="en-US" dirty="0" smtClean="0"/>
              <a:t>Change </a:t>
            </a:r>
            <a:r>
              <a:rPr lang="en-US" altLang="en-US" dirty="0"/>
              <a:t>process flow</a:t>
            </a:r>
          </a:p>
          <a:p>
            <a:endParaRPr lang="en-US" sz="2000" b="1" dirty="0"/>
          </a:p>
        </p:txBody>
      </p:sp>
      <p:sp>
        <p:nvSpPr>
          <p:cNvPr id="9" name="Title 8"/>
          <p:cNvSpPr>
            <a:spLocks noGrp="1"/>
          </p:cNvSpPr>
          <p:nvPr>
            <p:ph type="title"/>
          </p:nvPr>
        </p:nvSpPr>
        <p:spPr/>
        <p:txBody>
          <a:bodyPr/>
          <a:lstStyle/>
          <a:p>
            <a:r>
              <a:rPr lang="en-US" dirty="0" smtClean="0">
                <a:solidFill>
                  <a:schemeClr val="accent1">
                    <a:lumMod val="60000"/>
                    <a:lumOff val="40000"/>
                  </a:schemeClr>
                </a:solidFill>
              </a:rPr>
              <a:t>ERCOT Stakeholder Process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535964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Stakeholder Structure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19" y="1346199"/>
            <a:ext cx="7810027" cy="32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227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marL="0" indent="0">
              <a:lnSpc>
                <a:spcPct val="110000"/>
              </a:lnSpc>
              <a:buNone/>
            </a:pPr>
            <a:r>
              <a:rPr lang="en-US" altLang="en-US" sz="2400" dirty="0" smtClean="0"/>
              <a:t>ERCOT is governed by a Board of Directors made up of representatives from each of the Market Segments, five Unaffiliated Directors, the ERCOT Chief Executive Officer (ERCOT CEO) and the Chair of the Public Utility Commission of Texas (PUCT).</a:t>
            </a:r>
          </a:p>
          <a:p>
            <a:pPr marL="0" indent="0">
              <a:lnSpc>
                <a:spcPct val="50000"/>
              </a:lnSpc>
              <a:buNone/>
            </a:pPr>
            <a:endParaRPr lang="en-US" altLang="en-US" sz="2400" dirty="0" smtClean="0"/>
          </a:p>
          <a:p>
            <a:pPr marL="0" indent="0">
              <a:lnSpc>
                <a:spcPct val="110000"/>
              </a:lnSpc>
              <a:buNone/>
            </a:pPr>
            <a:r>
              <a:rPr lang="en-US" altLang="en-US" sz="2400" dirty="0" smtClean="0"/>
              <a:t>The </a:t>
            </a:r>
            <a:r>
              <a:rPr lang="en-US" altLang="en-US" sz="2400" dirty="0"/>
              <a:t>ERCOT Board of Directors </a:t>
            </a:r>
          </a:p>
          <a:p>
            <a:pPr lvl="1">
              <a:lnSpc>
                <a:spcPct val="110000"/>
              </a:lnSpc>
            </a:pPr>
            <a:r>
              <a:rPr lang="en-US" altLang="en-US" sz="2000" dirty="0"/>
              <a:t>Selects ERCOT's CEO. </a:t>
            </a:r>
          </a:p>
          <a:p>
            <a:pPr lvl="1">
              <a:lnSpc>
                <a:spcPct val="110000"/>
              </a:lnSpc>
            </a:pPr>
            <a:r>
              <a:rPr lang="en-US" altLang="en-US" sz="2000" dirty="0"/>
              <a:t>Oversees ERCOT operations by setting overall goals and policy direction.</a:t>
            </a:r>
          </a:p>
          <a:p>
            <a:pPr lvl="1">
              <a:lnSpc>
                <a:spcPct val="110000"/>
              </a:lnSpc>
            </a:pPr>
            <a:r>
              <a:rPr lang="en-US" altLang="en-US" sz="2000" dirty="0"/>
              <a:t>Approves the organization’s budget. </a:t>
            </a:r>
          </a:p>
          <a:p>
            <a:pPr lvl="1">
              <a:lnSpc>
                <a:spcPct val="110000"/>
              </a:lnSpc>
            </a:pPr>
            <a:r>
              <a:rPr lang="en-US" altLang="en-US" sz="2000" dirty="0"/>
              <a:t>Reviews all PRRs, NPRRs</a:t>
            </a:r>
            <a:r>
              <a:rPr lang="en-US" altLang="en-US" sz="2000" dirty="0">
                <a:solidFill>
                  <a:schemeClr val="folHlink"/>
                </a:solidFill>
              </a:rPr>
              <a:t>,</a:t>
            </a:r>
            <a:r>
              <a:rPr lang="en-US" altLang="en-US" sz="2000" dirty="0"/>
              <a:t> and SCRs as well as any market guide revision requests that have an impact on ERCOT systems or staffing.</a:t>
            </a:r>
          </a:p>
          <a:p>
            <a:endParaRPr lang="en-US" sz="2400" b="1" dirty="0"/>
          </a:p>
        </p:txBody>
      </p:sp>
      <p:sp>
        <p:nvSpPr>
          <p:cNvPr id="9" name="Title 8"/>
          <p:cNvSpPr>
            <a:spLocks noGrp="1"/>
          </p:cNvSpPr>
          <p:nvPr>
            <p:ph type="title"/>
          </p:nvPr>
        </p:nvSpPr>
        <p:spPr/>
        <p:txBody>
          <a:bodyPr/>
          <a:lstStyle/>
          <a:p>
            <a:r>
              <a:rPr lang="en-US" dirty="0" smtClean="0"/>
              <a:t>ERCOT Board Of Directors</a:t>
            </a:r>
            <a:endParaRPr lang="en-US" dirty="0"/>
          </a:p>
        </p:txBody>
      </p:sp>
    </p:spTree>
    <p:extLst>
      <p:ext uri="{BB962C8B-B14F-4D97-AF65-F5344CB8AC3E}">
        <p14:creationId xmlns:p14="http://schemas.microsoft.com/office/powerpoint/2010/main" val="3943812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pPr marL="0" indent="0">
              <a:lnSpc>
                <a:spcPct val="120000"/>
              </a:lnSpc>
              <a:buNone/>
            </a:pPr>
            <a:r>
              <a:rPr lang="en-US" altLang="en-US" sz="2600" dirty="0"/>
              <a:t>The Technical Advisory Committee (TAC), with the assistance of the TAC Subcommittees, Working Groups and Task Forces:</a:t>
            </a:r>
          </a:p>
          <a:p>
            <a:pPr lvl="1">
              <a:lnSpc>
                <a:spcPct val="120000"/>
              </a:lnSpc>
            </a:pPr>
            <a:r>
              <a:rPr lang="en-US" altLang="en-US" sz="2200" dirty="0"/>
              <a:t>Makes recommendations to the ERCOT Board regarding ERCOT policies and procedures.</a:t>
            </a:r>
          </a:p>
          <a:p>
            <a:pPr lvl="1">
              <a:lnSpc>
                <a:spcPct val="120000"/>
              </a:lnSpc>
            </a:pPr>
            <a:r>
              <a:rPr lang="en-US" altLang="en-US" sz="2200" dirty="0"/>
              <a:t>Makes and utilizes such studies or plans as it deems appropriate to accomplish the purposes of ERCOT, the duties of its Subcommittees and the policies of the ERCOT Board.</a:t>
            </a:r>
          </a:p>
          <a:p>
            <a:pPr lvl="1">
              <a:lnSpc>
                <a:spcPct val="120000"/>
              </a:lnSpc>
            </a:pPr>
            <a:r>
              <a:rPr lang="en-US" altLang="en-US" sz="2200" dirty="0" smtClean="0"/>
              <a:t>Reviews all NPRRs, SCRs, market guide revision requests, and Other Binding Documents.</a:t>
            </a:r>
          </a:p>
          <a:p>
            <a:pPr lvl="1">
              <a:lnSpc>
                <a:spcPct val="120000"/>
              </a:lnSpc>
            </a:pPr>
            <a:r>
              <a:rPr lang="en-US" altLang="en-US" sz="2200" dirty="0" smtClean="0"/>
              <a:t>Sets </a:t>
            </a:r>
            <a:r>
              <a:rPr lang="en-US" altLang="en-US" sz="2200" dirty="0"/>
              <a:t>the priority of projects approved through </a:t>
            </a:r>
            <a:r>
              <a:rPr lang="en-US" altLang="en-US" sz="2200" dirty="0" smtClean="0"/>
              <a:t>the </a:t>
            </a:r>
            <a:r>
              <a:rPr lang="en-US" altLang="en-US" sz="2200" dirty="0"/>
              <a:t>NPRR, SCR and market guide revision processes.</a:t>
            </a:r>
          </a:p>
          <a:p>
            <a:endParaRPr lang="en-US" sz="2000" b="1" dirty="0"/>
          </a:p>
        </p:txBody>
      </p:sp>
      <p:sp>
        <p:nvSpPr>
          <p:cNvPr id="9" name="Title 8"/>
          <p:cNvSpPr>
            <a:spLocks noGrp="1"/>
          </p:cNvSpPr>
          <p:nvPr>
            <p:ph type="title"/>
          </p:nvPr>
        </p:nvSpPr>
        <p:spPr/>
        <p:txBody>
          <a:bodyPr/>
          <a:lstStyle/>
          <a:p>
            <a:r>
              <a:rPr lang="en-US" dirty="0" smtClean="0"/>
              <a:t>Technical Advisory Committee</a:t>
            </a:r>
            <a:endParaRPr lang="en-US" dirty="0"/>
          </a:p>
        </p:txBody>
      </p:sp>
    </p:spTree>
    <p:extLst>
      <p:ext uri="{BB962C8B-B14F-4D97-AF65-F5344CB8AC3E}">
        <p14:creationId xmlns:p14="http://schemas.microsoft.com/office/powerpoint/2010/main" val="240326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US" altLang="en-US" sz="2400" dirty="0"/>
              <a:t>TAC Subcommittees make recommendations to TAC as they deem appropriate or as required by TAC and perform other duties as directed by TAC.   </a:t>
            </a:r>
          </a:p>
          <a:p>
            <a:pPr marL="0" indent="0"/>
            <a:endParaRPr lang="en-US" altLang="en-US" sz="2400" dirty="0"/>
          </a:p>
          <a:p>
            <a:pPr marL="0" indent="0">
              <a:lnSpc>
                <a:spcPct val="120000"/>
              </a:lnSpc>
              <a:buNone/>
            </a:pPr>
            <a:r>
              <a:rPr lang="en-US" altLang="en-US" sz="2400" dirty="0"/>
              <a:t>List of TAC Subcommittees:</a:t>
            </a:r>
          </a:p>
          <a:p>
            <a:pPr marL="862013" lvl="1">
              <a:lnSpc>
                <a:spcPct val="120000"/>
              </a:lnSpc>
            </a:pPr>
            <a:r>
              <a:rPr lang="en-US" altLang="en-US" sz="2000" dirty="0"/>
              <a:t>Retail Market Subcommittee (RMS) </a:t>
            </a:r>
          </a:p>
          <a:p>
            <a:pPr marL="862013" lvl="1">
              <a:lnSpc>
                <a:spcPct val="120000"/>
              </a:lnSpc>
            </a:pPr>
            <a:r>
              <a:rPr lang="en-US" altLang="en-US" sz="2000" dirty="0"/>
              <a:t>Wholesale Market Subcommittee (WMS) </a:t>
            </a:r>
          </a:p>
          <a:p>
            <a:pPr marL="862013" lvl="1">
              <a:lnSpc>
                <a:spcPct val="120000"/>
              </a:lnSpc>
            </a:pPr>
            <a:r>
              <a:rPr lang="en-US" altLang="en-US" sz="2000" dirty="0"/>
              <a:t>Reliability and Operations Subcommittee (ROS) </a:t>
            </a:r>
          </a:p>
          <a:p>
            <a:pPr marL="862013" lvl="1">
              <a:lnSpc>
                <a:spcPct val="120000"/>
              </a:lnSpc>
            </a:pPr>
            <a:r>
              <a:rPr lang="en-US" altLang="en-US" sz="2000" dirty="0"/>
              <a:t>Commercial Operations Subcommittee (COPS) </a:t>
            </a:r>
          </a:p>
          <a:p>
            <a:pPr marL="862013" lvl="1">
              <a:lnSpc>
                <a:spcPct val="120000"/>
              </a:lnSpc>
            </a:pPr>
            <a:r>
              <a:rPr lang="en-US" altLang="en-US" sz="2000" dirty="0"/>
              <a:t>Protocol Revisions Subcommittee (PRS)</a:t>
            </a:r>
          </a:p>
          <a:p>
            <a:endParaRPr lang="en-US" sz="1600" b="1" dirty="0"/>
          </a:p>
        </p:txBody>
      </p:sp>
      <p:sp>
        <p:nvSpPr>
          <p:cNvPr id="9" name="Title 8"/>
          <p:cNvSpPr>
            <a:spLocks noGrp="1"/>
          </p:cNvSpPr>
          <p:nvPr>
            <p:ph type="title"/>
          </p:nvPr>
        </p:nvSpPr>
        <p:spPr/>
        <p:txBody>
          <a:bodyPr/>
          <a:lstStyle/>
          <a:p>
            <a:r>
              <a:rPr lang="en-US" dirty="0" smtClean="0"/>
              <a:t>TAC Subcommittees Overview</a:t>
            </a:r>
            <a:endParaRPr lang="en-US" dirty="0"/>
          </a:p>
        </p:txBody>
      </p:sp>
    </p:spTree>
    <p:extLst>
      <p:ext uri="{BB962C8B-B14F-4D97-AF65-F5344CB8AC3E}">
        <p14:creationId xmlns:p14="http://schemas.microsoft.com/office/powerpoint/2010/main" val="3443153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tabLst>
                <a:tab pos="344488" algn="l"/>
              </a:tabLst>
            </a:pPr>
            <a:r>
              <a:rPr lang="en-US" altLang="en-US" sz="2400" dirty="0"/>
              <a:t>The ERCOT Board, TAC, and each TAC Subcommittee may form Working Groups and Task Forces to assist in carrying out responsibilities.</a:t>
            </a:r>
          </a:p>
          <a:p>
            <a:pPr marL="0" indent="0">
              <a:lnSpc>
                <a:spcPct val="50000"/>
              </a:lnSpc>
              <a:buNone/>
              <a:tabLst>
                <a:tab pos="344488" algn="l"/>
              </a:tabLst>
            </a:pPr>
            <a:endParaRPr lang="en-US" altLang="en-US" sz="2400" dirty="0"/>
          </a:p>
          <a:p>
            <a:pPr marL="0" indent="0">
              <a:buNone/>
              <a:tabLst>
                <a:tab pos="344488" algn="l"/>
              </a:tabLst>
            </a:pPr>
            <a:r>
              <a:rPr lang="en-US" altLang="en-US" sz="2400" dirty="0"/>
              <a:t>Working Groups and Task Forces</a:t>
            </a:r>
          </a:p>
          <a:p>
            <a:pPr marL="623888" lvl="1" indent="-279400">
              <a:tabLst>
                <a:tab pos="344488" algn="l"/>
              </a:tabLst>
            </a:pPr>
            <a:r>
              <a:rPr lang="en-US" altLang="en-US" sz="2000" dirty="0"/>
              <a:t>Report planned activities or projects and their results to the governing body for review.</a:t>
            </a:r>
          </a:p>
          <a:p>
            <a:pPr marL="623888" lvl="1" indent="-279400">
              <a:tabLst>
                <a:tab pos="344488" algn="l"/>
              </a:tabLst>
            </a:pPr>
            <a:r>
              <a:rPr lang="en-US" altLang="en-US" sz="2000" dirty="0"/>
              <a:t>The duration and activities of the Working Groups and Task Forces are limited to tasks assigned by the governing body.</a:t>
            </a:r>
          </a:p>
          <a:p>
            <a:pPr marL="623888" lvl="1" indent="-279400">
              <a:tabLst>
                <a:tab pos="344488" algn="l"/>
              </a:tabLst>
            </a:pPr>
            <a:r>
              <a:rPr lang="en-US" altLang="en-US" sz="2000" dirty="0"/>
              <a:t>Working Groups and Task Forces </a:t>
            </a:r>
            <a:r>
              <a:rPr lang="en-US" altLang="en-US" sz="2000" dirty="0" smtClean="0"/>
              <a:t>are </a:t>
            </a:r>
            <a:r>
              <a:rPr lang="en-US" altLang="en-US" sz="2000" dirty="0"/>
              <a:t>not voting bodies.  The chairs of these bodies must report any recommendations to their respective governing body, including any minority positions.</a:t>
            </a:r>
          </a:p>
          <a:p>
            <a:endParaRPr lang="en-US" sz="1600" b="1" dirty="0"/>
          </a:p>
        </p:txBody>
      </p:sp>
      <p:sp>
        <p:nvSpPr>
          <p:cNvPr id="9" name="Title 8"/>
          <p:cNvSpPr>
            <a:spLocks noGrp="1"/>
          </p:cNvSpPr>
          <p:nvPr>
            <p:ph type="title"/>
          </p:nvPr>
        </p:nvSpPr>
        <p:spPr/>
        <p:txBody>
          <a:bodyPr/>
          <a:lstStyle/>
          <a:p>
            <a:r>
              <a:rPr lang="en-US" dirty="0" smtClean="0"/>
              <a:t>Working Groups &amp; Task Forces</a:t>
            </a:r>
            <a:endParaRPr lang="en-US" dirty="0"/>
          </a:p>
        </p:txBody>
      </p:sp>
    </p:spTree>
    <p:extLst>
      <p:ext uri="{BB962C8B-B14F-4D97-AF65-F5344CB8AC3E}">
        <p14:creationId xmlns:p14="http://schemas.microsoft.com/office/powerpoint/2010/main" val="906788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459536" cy="5116513"/>
          </a:xfrm>
        </p:spPr>
        <p:txBody>
          <a:bodyPr>
            <a:normAutofit/>
          </a:bodyPr>
          <a:lstStyle/>
          <a:p>
            <a:pPr marL="400050">
              <a:lnSpc>
                <a:spcPct val="90000"/>
              </a:lnSpc>
            </a:pPr>
            <a:r>
              <a:rPr lang="en-US" altLang="en-US" sz="2400" dirty="0" smtClean="0"/>
              <a:t>Forum for </a:t>
            </a:r>
            <a:r>
              <a:rPr lang="en-US" altLang="en-US" sz="2400" dirty="0"/>
              <a:t>issue resolution in regards to retail market matters directly affecting ERCOT and ERCOT </a:t>
            </a:r>
            <a:r>
              <a:rPr lang="en-US" altLang="en-US" sz="2400" dirty="0" smtClean="0"/>
              <a:t>Protocols </a:t>
            </a:r>
            <a:endParaRPr lang="en-US" altLang="en-US" sz="2400" dirty="0"/>
          </a:p>
          <a:p>
            <a:pPr marL="400050">
              <a:lnSpc>
                <a:spcPct val="90000"/>
              </a:lnSpc>
            </a:pPr>
            <a:r>
              <a:rPr lang="en-US" altLang="en-US" sz="2400" dirty="0"/>
              <a:t>Monitors PUCT rulings that apply to the retail market and ensures that PUCT requirements are reflected in the Retail Market Guide, Protocols, and Texas Standard Electronic </a:t>
            </a:r>
            <a:r>
              <a:rPr lang="en-US" altLang="en-US" sz="2400" dirty="0" smtClean="0"/>
              <a:t>Transaction </a:t>
            </a:r>
            <a:endParaRPr lang="en-US" altLang="en-US" sz="2400" dirty="0"/>
          </a:p>
          <a:p>
            <a:pPr marL="400050">
              <a:lnSpc>
                <a:spcPct val="90000"/>
              </a:lnSpc>
            </a:pPr>
            <a:r>
              <a:rPr lang="en-US" altLang="en-US" sz="2400" dirty="0" smtClean="0"/>
              <a:t>RMS </a:t>
            </a:r>
            <a:r>
              <a:rPr lang="en-US" altLang="en-US" sz="2400" dirty="0"/>
              <a:t>Working Groups: </a:t>
            </a:r>
          </a:p>
          <a:p>
            <a:pPr marL="800100" lvl="1">
              <a:lnSpc>
                <a:spcPct val="90000"/>
              </a:lnSpc>
            </a:pPr>
            <a:r>
              <a:rPr lang="en-US" altLang="en-US" sz="2000" dirty="0" smtClean="0"/>
              <a:t>Advanced Metering Working Group (AMWG)</a:t>
            </a:r>
          </a:p>
          <a:p>
            <a:pPr marL="800100" lvl="1">
              <a:lnSpc>
                <a:spcPct val="90000"/>
              </a:lnSpc>
            </a:pPr>
            <a:r>
              <a:rPr lang="en-US" altLang="en-US" sz="2000" dirty="0" smtClean="0"/>
              <a:t>Texas </a:t>
            </a:r>
            <a:r>
              <a:rPr lang="en-US" altLang="en-US" sz="2000" dirty="0"/>
              <a:t>Standard Electronic Transaction (Texas SET WG) </a:t>
            </a:r>
          </a:p>
          <a:p>
            <a:pPr marL="800100" lvl="1">
              <a:lnSpc>
                <a:spcPct val="90000"/>
              </a:lnSpc>
            </a:pPr>
            <a:r>
              <a:rPr lang="en-US" altLang="en-US" sz="2000" dirty="0" smtClean="0"/>
              <a:t>Texas </a:t>
            </a:r>
            <a:r>
              <a:rPr lang="en-US" altLang="en-US" sz="2000" dirty="0"/>
              <a:t>Data Transport (</a:t>
            </a:r>
            <a:r>
              <a:rPr lang="en-US" altLang="en-US" sz="2000" dirty="0" smtClean="0"/>
              <a:t>TDTWG)</a:t>
            </a:r>
          </a:p>
          <a:p>
            <a:pPr marL="400050">
              <a:lnSpc>
                <a:spcPct val="90000"/>
              </a:lnSpc>
            </a:pPr>
            <a:r>
              <a:rPr lang="en-US" altLang="en-US" sz="2400" dirty="0"/>
              <a:t>RMS Task Forces:</a:t>
            </a:r>
          </a:p>
          <a:p>
            <a:pPr marL="800100" lvl="1">
              <a:lnSpc>
                <a:spcPct val="90000"/>
              </a:lnSpc>
            </a:pPr>
            <a:r>
              <a:rPr lang="en-US" altLang="en-US" sz="2000" dirty="0" err="1" smtClean="0"/>
              <a:t>MarkeTrak</a:t>
            </a:r>
            <a:r>
              <a:rPr lang="en-US" altLang="en-US" sz="2000" dirty="0" smtClean="0"/>
              <a:t> </a:t>
            </a:r>
            <a:r>
              <a:rPr lang="en-US" altLang="en-US" sz="2000" dirty="0"/>
              <a:t>(MTTF</a:t>
            </a:r>
            <a:r>
              <a:rPr lang="en-US" altLang="en-US" sz="2000" dirty="0" smtClean="0"/>
              <a:t>)</a:t>
            </a:r>
          </a:p>
          <a:p>
            <a:pPr marL="800100" lvl="1">
              <a:lnSpc>
                <a:spcPct val="90000"/>
              </a:lnSpc>
            </a:pPr>
            <a:r>
              <a:rPr lang="en-US" altLang="en-US" sz="2000" dirty="0" err="1" smtClean="0"/>
              <a:t>Sharyland</a:t>
            </a:r>
            <a:r>
              <a:rPr lang="en-US" altLang="en-US" sz="2000" dirty="0" smtClean="0"/>
              <a:t> Transition Task Force (STTF)</a:t>
            </a:r>
            <a:endParaRPr lang="en-US" altLang="en-US" sz="2000" dirty="0"/>
          </a:p>
        </p:txBody>
      </p:sp>
      <p:sp>
        <p:nvSpPr>
          <p:cNvPr id="9" name="Title 8"/>
          <p:cNvSpPr>
            <a:spLocks noGrp="1"/>
          </p:cNvSpPr>
          <p:nvPr>
            <p:ph type="title"/>
          </p:nvPr>
        </p:nvSpPr>
        <p:spPr/>
        <p:txBody>
          <a:bodyPr/>
          <a:lstStyle/>
          <a:p>
            <a:r>
              <a:rPr lang="en-US" dirty="0" smtClean="0"/>
              <a:t>Retail Market Subcommittee</a:t>
            </a:r>
            <a:endParaRPr lang="en-US" dirty="0"/>
          </a:p>
        </p:txBody>
      </p:sp>
    </p:spTree>
    <p:extLst>
      <p:ext uri="{BB962C8B-B14F-4D97-AF65-F5344CB8AC3E}">
        <p14:creationId xmlns:p14="http://schemas.microsoft.com/office/powerpoint/2010/main" val="3863460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lnSpc>
                <a:spcPct val="85000"/>
              </a:lnSpc>
            </a:pPr>
            <a:r>
              <a:rPr lang="en-US" sz="2400" dirty="0" smtClean="0"/>
              <a:t>Reviews </a:t>
            </a:r>
            <a:r>
              <a:rPr lang="en-US" sz="2400" dirty="0"/>
              <a:t>issues related to the operation of the wholesale market in the ERCOT region and makes recommendations for improvement</a:t>
            </a:r>
            <a:r>
              <a:rPr lang="en-US" sz="2400" dirty="0" smtClean="0"/>
              <a:t>.</a:t>
            </a:r>
          </a:p>
          <a:p>
            <a:pPr>
              <a:lnSpc>
                <a:spcPct val="85000"/>
              </a:lnSpc>
            </a:pPr>
            <a:r>
              <a:rPr lang="en-US" altLang="en-US" sz="2400" dirty="0" smtClean="0"/>
              <a:t>Monitors </a:t>
            </a:r>
            <a:r>
              <a:rPr lang="en-US" altLang="en-US" sz="2400" dirty="0"/>
              <a:t>PUCT rulings as they apply to wholesale market. </a:t>
            </a:r>
          </a:p>
          <a:p>
            <a:pPr>
              <a:lnSpc>
                <a:spcPct val="85000"/>
              </a:lnSpc>
            </a:pPr>
            <a:r>
              <a:rPr lang="en-US" sz="2400" dirty="0" smtClean="0"/>
              <a:t>Provides </a:t>
            </a:r>
            <a:r>
              <a:rPr lang="en-US" sz="2400" dirty="0"/>
              <a:t>input into the methodology for determining competitive constraints, changes to ancillary services (AS) and the evaluation of resource adequacy in the ERCOT </a:t>
            </a:r>
            <a:r>
              <a:rPr lang="en-US" sz="2400" dirty="0" smtClean="0"/>
              <a:t>region</a:t>
            </a:r>
          </a:p>
          <a:p>
            <a:pPr>
              <a:lnSpc>
                <a:spcPct val="85000"/>
              </a:lnSpc>
            </a:pPr>
            <a:r>
              <a:rPr lang="en-US" sz="2400" dirty="0"/>
              <a:t>M</a:t>
            </a:r>
            <a:r>
              <a:rPr lang="en-US" sz="2400" dirty="0" smtClean="0"/>
              <a:t>onitors </a:t>
            </a:r>
            <a:r>
              <a:rPr lang="en-US" sz="2400" dirty="0"/>
              <a:t>the AS market operations and management of system congestion.</a:t>
            </a:r>
            <a:endParaRPr lang="en-US" sz="2400" b="1" dirty="0"/>
          </a:p>
        </p:txBody>
      </p:sp>
      <p:sp>
        <p:nvSpPr>
          <p:cNvPr id="9" name="Title 8"/>
          <p:cNvSpPr>
            <a:spLocks noGrp="1"/>
          </p:cNvSpPr>
          <p:nvPr>
            <p:ph type="title"/>
          </p:nvPr>
        </p:nvSpPr>
        <p:spPr/>
        <p:txBody>
          <a:bodyPr/>
          <a:lstStyle/>
          <a:p>
            <a:r>
              <a:rPr lang="en-US" dirty="0" smtClean="0"/>
              <a:t>Wholesale Market Subcommittee</a:t>
            </a:r>
            <a:endParaRPr lang="en-US" dirty="0"/>
          </a:p>
        </p:txBody>
      </p:sp>
    </p:spTree>
    <p:extLst>
      <p:ext uri="{BB962C8B-B14F-4D97-AF65-F5344CB8AC3E}">
        <p14:creationId xmlns:p14="http://schemas.microsoft.com/office/powerpoint/2010/main" val="2738387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0000" lnSpcReduction="20000"/>
          </a:bodyPr>
          <a:lstStyle/>
          <a:p>
            <a:pPr>
              <a:lnSpc>
                <a:spcPct val="95000"/>
              </a:lnSpc>
            </a:pPr>
            <a:r>
              <a:rPr lang="en-US" altLang="en-US" sz="3400" dirty="0" smtClean="0"/>
              <a:t>Develops</a:t>
            </a:r>
            <a:r>
              <a:rPr lang="en-US" altLang="en-US" sz="3400" dirty="0"/>
              <a:t>, reviews and maintains Operating Guides and planning criteria.  </a:t>
            </a:r>
          </a:p>
          <a:p>
            <a:pPr>
              <a:lnSpc>
                <a:spcPct val="95000"/>
              </a:lnSpc>
            </a:pPr>
            <a:r>
              <a:rPr lang="en-US" altLang="en-US" sz="3400" dirty="0"/>
              <a:t>Reviews ERCOT reports and procedures related to the reliable operation of the ERCOT System, including</a:t>
            </a:r>
            <a:r>
              <a:rPr lang="en-US" altLang="en-US" dirty="0"/>
              <a:t>: </a:t>
            </a:r>
          </a:p>
          <a:p>
            <a:pPr marL="800100" lvl="1">
              <a:lnSpc>
                <a:spcPct val="95000"/>
              </a:lnSpc>
            </a:pPr>
            <a:r>
              <a:rPr lang="en-US" altLang="en-US" dirty="0"/>
              <a:t>Planning assessment </a:t>
            </a:r>
          </a:p>
          <a:p>
            <a:pPr marL="800100" lvl="1">
              <a:lnSpc>
                <a:spcPct val="95000"/>
              </a:lnSpc>
            </a:pPr>
            <a:r>
              <a:rPr lang="en-US" altLang="en-US" dirty="0"/>
              <a:t>Blackout restoration procedures </a:t>
            </a:r>
          </a:p>
          <a:p>
            <a:pPr marL="800100" lvl="1">
              <a:lnSpc>
                <a:spcPct val="95000"/>
              </a:lnSpc>
            </a:pPr>
            <a:r>
              <a:rPr lang="en-US" altLang="en-US" dirty="0"/>
              <a:t>Coordination of protective relay settings </a:t>
            </a:r>
          </a:p>
          <a:p>
            <a:pPr marL="800100" lvl="1">
              <a:lnSpc>
                <a:spcPct val="95000"/>
              </a:lnSpc>
            </a:pPr>
            <a:r>
              <a:rPr lang="en-US" altLang="en-US" dirty="0"/>
              <a:t>Operational communication facilities</a:t>
            </a:r>
          </a:p>
          <a:p>
            <a:pPr marL="800100" lvl="1">
              <a:lnSpc>
                <a:spcPct val="95000"/>
              </a:lnSpc>
            </a:pPr>
            <a:r>
              <a:rPr lang="en-US" altLang="en-US" dirty="0"/>
              <a:t>Operating reserve obligations</a:t>
            </a:r>
          </a:p>
          <a:p>
            <a:pPr marL="800100" lvl="1">
              <a:lnSpc>
                <a:spcPct val="95000"/>
              </a:lnSpc>
            </a:pPr>
            <a:r>
              <a:rPr lang="en-US" altLang="en-US" dirty="0"/>
              <a:t>Emergency operations</a:t>
            </a:r>
          </a:p>
          <a:p>
            <a:pPr marL="800100" lvl="1">
              <a:lnSpc>
                <a:spcPct val="95000"/>
              </a:lnSpc>
            </a:pPr>
            <a:r>
              <a:rPr lang="en-US" altLang="en-US" dirty="0"/>
              <a:t>Abnormal system conditions</a:t>
            </a:r>
          </a:p>
          <a:p>
            <a:pPr marL="800100" lvl="1">
              <a:lnSpc>
                <a:spcPct val="95000"/>
              </a:lnSpc>
            </a:pPr>
            <a:r>
              <a:rPr lang="en-US" altLang="en-US" dirty="0"/>
              <a:t>Transmission interconnections to generation</a:t>
            </a:r>
          </a:p>
          <a:p>
            <a:pPr marL="800100" lvl="1">
              <a:lnSpc>
                <a:spcPct val="95000"/>
              </a:lnSpc>
            </a:pPr>
            <a:r>
              <a:rPr lang="en-US" altLang="en-US" dirty="0"/>
              <a:t>Coordination of Outage schedules  </a:t>
            </a:r>
          </a:p>
          <a:p>
            <a:pPr marL="400050" indent="-400050">
              <a:lnSpc>
                <a:spcPct val="95000"/>
              </a:lnSpc>
            </a:pPr>
            <a:r>
              <a:rPr lang="en-US" altLang="en-US" sz="3400" dirty="0"/>
              <a:t>Reviews PRRs as needed and performs Protocol required reviews of Ancillary Service provisions and </a:t>
            </a:r>
            <a:r>
              <a:rPr lang="en-US" altLang="en-US" sz="3400" dirty="0" smtClean="0"/>
              <a:t>commercially significant constraints.</a:t>
            </a:r>
            <a:endParaRPr lang="en-US" altLang="en-US" sz="3400" dirty="0">
              <a:solidFill>
                <a:schemeClr val="folHlink"/>
              </a:solidFill>
            </a:endParaRPr>
          </a:p>
          <a:p>
            <a:pPr lvl="1">
              <a:lnSpc>
                <a:spcPct val="85000"/>
              </a:lnSpc>
            </a:pPr>
            <a:endParaRPr lang="en-US" altLang="en-US" sz="900" dirty="0"/>
          </a:p>
          <a:p>
            <a:endParaRPr lang="en-US" sz="2000" b="1" dirty="0"/>
          </a:p>
        </p:txBody>
      </p:sp>
      <p:sp>
        <p:nvSpPr>
          <p:cNvPr id="9" name="Title 8"/>
          <p:cNvSpPr>
            <a:spLocks noGrp="1"/>
          </p:cNvSpPr>
          <p:nvPr>
            <p:ph type="title"/>
          </p:nvPr>
        </p:nvSpPr>
        <p:spPr/>
        <p:txBody>
          <a:bodyPr/>
          <a:lstStyle/>
          <a:p>
            <a:r>
              <a:rPr lang="en-US" dirty="0" smtClean="0"/>
              <a:t>Reliability &amp; Operations Subcommittee</a:t>
            </a:r>
            <a:endParaRPr lang="en-US" dirty="0"/>
          </a:p>
        </p:txBody>
      </p:sp>
    </p:spTree>
    <p:extLst>
      <p:ext uri="{BB962C8B-B14F-4D97-AF65-F5344CB8AC3E}">
        <p14:creationId xmlns:p14="http://schemas.microsoft.com/office/powerpoint/2010/main" val="396846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2098" y="2296065"/>
            <a:ext cx="6172200" cy="1894362"/>
          </a:xfrm>
        </p:spPr>
        <p:txBody>
          <a:bodyPr/>
          <a:lstStyle/>
          <a:p>
            <a:r>
              <a:rPr lang="en-US" dirty="0" smtClean="0"/>
              <a:t>Market Participants’ </a:t>
            </a:r>
            <a:br>
              <a:rPr lang="en-US" dirty="0" smtClean="0"/>
            </a:br>
            <a:r>
              <a:rPr lang="en-US" dirty="0" smtClean="0"/>
              <a:t>Roles and Responsibilities </a:t>
            </a:r>
            <a:endParaRPr lang="en-US" dirty="0"/>
          </a:p>
        </p:txBody>
      </p:sp>
      <p:sp>
        <p:nvSpPr>
          <p:cNvPr id="3" name="Subtitle 2"/>
          <p:cNvSpPr>
            <a:spLocks noGrp="1"/>
          </p:cNvSpPr>
          <p:nvPr>
            <p:ph type="subTitle" idx="1"/>
          </p:nvPr>
        </p:nvSpPr>
        <p:spPr/>
        <p:txBody>
          <a:bodyPr/>
          <a:lstStyle/>
          <a:p>
            <a:r>
              <a:rPr lang="en-US" dirty="0" smtClean="0"/>
              <a:t>2014 - Staff Training Presentation</a:t>
            </a:r>
            <a:endParaRPr lang="en-US" dirty="0"/>
          </a:p>
        </p:txBody>
      </p:sp>
      <p:sp>
        <p:nvSpPr>
          <p:cNvPr id="4" name="Slide Number Placeholder 3"/>
          <p:cNvSpPr>
            <a:spLocks noGrp="1"/>
          </p:cNvSpPr>
          <p:nvPr>
            <p:ph type="sldNum" sz="quarter" idx="12"/>
          </p:nvPr>
        </p:nvSpPr>
        <p:spPr/>
        <p:txBody>
          <a:bodyPr/>
          <a:lstStyle/>
          <a:p>
            <a:fld id="{F99309A2-3AE9-4085-9C14-C7B09CDADA54}" type="slidenum">
              <a:rPr lang="en-US" smtClean="0"/>
              <a:t>3</a:t>
            </a:fld>
            <a:endParaRPr lang="en-US" dirty="0"/>
          </a:p>
        </p:txBody>
      </p:sp>
    </p:spTree>
    <p:extLst>
      <p:ext uri="{BB962C8B-B14F-4D97-AF65-F5344CB8AC3E}">
        <p14:creationId xmlns:p14="http://schemas.microsoft.com/office/powerpoint/2010/main" val="1578801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lnSpc>
                <a:spcPct val="90000"/>
              </a:lnSpc>
            </a:pPr>
            <a:r>
              <a:rPr lang="en-US" altLang="en-US" sz="2400" dirty="0" smtClean="0"/>
              <a:t>Addresses </a:t>
            </a:r>
            <a:r>
              <a:rPr lang="en-US" altLang="en-US" sz="2400" dirty="0"/>
              <a:t>the processes through which ERCOT market data is translated into financial settlements.  </a:t>
            </a:r>
          </a:p>
          <a:p>
            <a:pPr>
              <a:lnSpc>
                <a:spcPct val="90000"/>
              </a:lnSpc>
            </a:pPr>
            <a:r>
              <a:rPr lang="en-US" altLang="en-US" sz="2400" dirty="0"/>
              <a:t>Includes the application of </a:t>
            </a:r>
            <a:r>
              <a:rPr lang="en-US" altLang="en-US" sz="2400" dirty="0" smtClean="0"/>
              <a:t>load </a:t>
            </a:r>
            <a:r>
              <a:rPr lang="en-US" altLang="en-US" sz="2400" dirty="0"/>
              <a:t>p</a:t>
            </a:r>
            <a:r>
              <a:rPr lang="en-US" altLang="en-US" sz="2400" dirty="0" smtClean="0"/>
              <a:t>rofiles</a:t>
            </a:r>
            <a:r>
              <a:rPr lang="en-US" altLang="en-US" sz="2400" dirty="0"/>
              <a:t>, </a:t>
            </a:r>
            <a:r>
              <a:rPr lang="en-US" altLang="en-US" sz="2400" dirty="0" smtClean="0"/>
              <a:t>data </a:t>
            </a:r>
            <a:r>
              <a:rPr lang="en-US" altLang="en-US" sz="2400" dirty="0"/>
              <a:t>a</a:t>
            </a:r>
            <a:r>
              <a:rPr lang="en-US" altLang="en-US" sz="2400" dirty="0" smtClean="0"/>
              <a:t>ggregation</a:t>
            </a:r>
            <a:r>
              <a:rPr lang="en-US" altLang="en-US" sz="2400" dirty="0"/>
              <a:t>, data extract variances; </a:t>
            </a:r>
            <a:r>
              <a:rPr lang="en-US" altLang="en-US" sz="2400" dirty="0" smtClean="0"/>
              <a:t>congestion revenue rights </a:t>
            </a:r>
            <a:r>
              <a:rPr lang="en-US" altLang="en-US" sz="2400" dirty="0"/>
              <a:t>settlements; </a:t>
            </a:r>
            <a:r>
              <a:rPr lang="en-US" altLang="en-US" sz="2400" dirty="0" smtClean="0"/>
              <a:t>QSE settlements</a:t>
            </a:r>
            <a:r>
              <a:rPr lang="en-US" altLang="en-US" sz="2400" dirty="0"/>
              <a:t>; </a:t>
            </a:r>
            <a:r>
              <a:rPr lang="en-US" altLang="en-US" sz="2400" dirty="0" smtClean="0"/>
              <a:t>invoicing</a:t>
            </a:r>
            <a:r>
              <a:rPr lang="en-US" altLang="en-US" sz="2400" dirty="0"/>
              <a:t>; and dispute resolution.  </a:t>
            </a:r>
          </a:p>
          <a:p>
            <a:pPr>
              <a:lnSpc>
                <a:spcPct val="90000"/>
              </a:lnSpc>
            </a:pPr>
            <a:r>
              <a:rPr lang="en-US" altLang="en-US" sz="2400" dirty="0"/>
              <a:t>Integrates the retail variance and wholesale market settlements processes, including dispute resolution.  </a:t>
            </a:r>
          </a:p>
          <a:p>
            <a:pPr>
              <a:lnSpc>
                <a:spcPct val="90000"/>
              </a:lnSpc>
            </a:pPr>
            <a:r>
              <a:rPr lang="en-US" altLang="en-US" sz="2400" dirty="0"/>
              <a:t>Addresses the settlements calendar; settlement-related performance metrics and tracking; Market Participant data needs for shadow settlements; and the market's overall needs for data extracts, delivery and presentation</a:t>
            </a:r>
            <a:r>
              <a:rPr lang="en-US" altLang="en-US" sz="2400" dirty="0" smtClean="0"/>
              <a:t>.</a:t>
            </a:r>
            <a:endParaRPr lang="en-US" altLang="en-US" sz="2400" dirty="0">
              <a:solidFill>
                <a:schemeClr val="folHlink"/>
              </a:solidFill>
            </a:endParaRPr>
          </a:p>
          <a:p>
            <a:pPr lvl="1">
              <a:lnSpc>
                <a:spcPct val="85000"/>
              </a:lnSpc>
            </a:pPr>
            <a:endParaRPr lang="en-US" altLang="en-US" sz="2400" dirty="0"/>
          </a:p>
          <a:p>
            <a:endParaRPr lang="en-US" sz="2400" b="1" dirty="0"/>
          </a:p>
        </p:txBody>
      </p:sp>
      <p:sp>
        <p:nvSpPr>
          <p:cNvPr id="9" name="Title 8"/>
          <p:cNvSpPr>
            <a:spLocks noGrp="1"/>
          </p:cNvSpPr>
          <p:nvPr>
            <p:ph type="title"/>
          </p:nvPr>
        </p:nvSpPr>
        <p:spPr/>
        <p:txBody>
          <a:bodyPr/>
          <a:lstStyle/>
          <a:p>
            <a:r>
              <a:rPr lang="en-US" dirty="0" smtClean="0"/>
              <a:t>Commercial Operations Subcommittee</a:t>
            </a:r>
            <a:endParaRPr lang="en-US" dirty="0"/>
          </a:p>
        </p:txBody>
      </p:sp>
    </p:spTree>
    <p:extLst>
      <p:ext uri="{BB962C8B-B14F-4D97-AF65-F5344CB8AC3E}">
        <p14:creationId xmlns:p14="http://schemas.microsoft.com/office/powerpoint/2010/main" val="3257026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nSpc>
                <a:spcPct val="120000"/>
              </a:lnSpc>
            </a:pPr>
            <a:r>
              <a:rPr lang="en-US" altLang="en-US" sz="2400" dirty="0" smtClean="0"/>
              <a:t>Responsible </a:t>
            </a:r>
            <a:r>
              <a:rPr lang="en-US" altLang="en-US" sz="2400" dirty="0"/>
              <a:t>for reviewing and recommending action on </a:t>
            </a:r>
            <a:r>
              <a:rPr lang="en-US" altLang="en-US" sz="2400" dirty="0" smtClean="0"/>
              <a:t>NPRRs</a:t>
            </a:r>
            <a:r>
              <a:rPr lang="en-US" altLang="en-US" sz="2400" dirty="0"/>
              <a:t>.  </a:t>
            </a:r>
          </a:p>
          <a:p>
            <a:pPr>
              <a:lnSpc>
                <a:spcPct val="120000"/>
              </a:lnSpc>
            </a:pPr>
            <a:r>
              <a:rPr lang="en-US" altLang="en-US" sz="2400" dirty="0"/>
              <a:t>PRS reviews each </a:t>
            </a:r>
            <a:r>
              <a:rPr lang="en-US" altLang="en-US" sz="2400" dirty="0" smtClean="0"/>
              <a:t>NPRR </a:t>
            </a:r>
            <a:r>
              <a:rPr lang="en-US" altLang="en-US" sz="2400" dirty="0"/>
              <a:t>and accompanying comments and may make recommended language changes when deemed necessary.   </a:t>
            </a:r>
          </a:p>
          <a:p>
            <a:pPr>
              <a:lnSpc>
                <a:spcPct val="120000"/>
              </a:lnSpc>
            </a:pPr>
            <a:r>
              <a:rPr lang="en-US" altLang="en-US" sz="2400" dirty="0"/>
              <a:t>PRS forwards its recommendations to TAC</a:t>
            </a:r>
            <a:r>
              <a:rPr lang="en-US" altLang="en-US" sz="2400" dirty="0" smtClean="0"/>
              <a:t>.</a:t>
            </a:r>
            <a:endParaRPr lang="en-US" altLang="en-US" dirty="0">
              <a:solidFill>
                <a:schemeClr val="folHlink"/>
              </a:solidFill>
            </a:endParaRPr>
          </a:p>
          <a:p>
            <a:pPr lvl="1">
              <a:lnSpc>
                <a:spcPct val="85000"/>
              </a:lnSpc>
            </a:pPr>
            <a:endParaRPr lang="en-US" altLang="en-US" sz="900" dirty="0"/>
          </a:p>
          <a:p>
            <a:endParaRPr lang="en-US" sz="2000" b="1" dirty="0"/>
          </a:p>
        </p:txBody>
      </p:sp>
      <p:sp>
        <p:nvSpPr>
          <p:cNvPr id="9" name="Title 8"/>
          <p:cNvSpPr>
            <a:spLocks noGrp="1"/>
          </p:cNvSpPr>
          <p:nvPr>
            <p:ph type="title"/>
          </p:nvPr>
        </p:nvSpPr>
        <p:spPr/>
        <p:txBody>
          <a:bodyPr/>
          <a:lstStyle/>
          <a:p>
            <a:r>
              <a:rPr lang="en-US" dirty="0" smtClean="0"/>
              <a:t>Protocol Revisions Subcommittee</a:t>
            </a:r>
            <a:endParaRPr lang="en-US" dirty="0"/>
          </a:p>
        </p:txBody>
      </p:sp>
    </p:spTree>
    <p:extLst>
      <p:ext uri="{BB962C8B-B14F-4D97-AF65-F5344CB8AC3E}">
        <p14:creationId xmlns:p14="http://schemas.microsoft.com/office/powerpoint/2010/main" val="3697669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Protocol, Guide, and System Change Request Process</a:t>
            </a:r>
          </a:p>
        </p:txBody>
      </p:sp>
      <p:grpSp>
        <p:nvGrpSpPr>
          <p:cNvPr id="4" name="Group 184"/>
          <p:cNvGrpSpPr>
            <a:grpSpLocks/>
          </p:cNvGrpSpPr>
          <p:nvPr/>
        </p:nvGrpSpPr>
        <p:grpSpPr bwMode="auto">
          <a:xfrm>
            <a:off x="7029325" y="2904487"/>
            <a:ext cx="533231" cy="1752623"/>
            <a:chOff x="10983" y="5485"/>
            <a:chExt cx="1194" cy="3006"/>
          </a:xfrm>
        </p:grpSpPr>
        <p:sp>
          <p:nvSpPr>
            <p:cNvPr id="5" name="AutoShape 186"/>
            <p:cNvSpPr>
              <a:spLocks noChangeArrowheads="1"/>
            </p:cNvSpPr>
            <p:nvPr/>
          </p:nvSpPr>
          <p:spPr bwMode="auto">
            <a:xfrm>
              <a:off x="10995" y="5485"/>
              <a:ext cx="1140" cy="3006"/>
            </a:xfrm>
            <a:prstGeom prst="flowChartProcess">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6" name="Text Box 185"/>
            <p:cNvSpPr txBox="1">
              <a:spLocks noChangeArrowheads="1"/>
            </p:cNvSpPr>
            <p:nvPr/>
          </p:nvSpPr>
          <p:spPr bwMode="auto">
            <a:xfrm>
              <a:off x="10983" y="5507"/>
              <a:ext cx="1194" cy="2962"/>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34" charset="0"/>
                  <a:ea typeface="Times New Roman" pitchFamily="18" charset="0"/>
                </a:rPr>
                <a:t>Board</a:t>
              </a:r>
              <a:endParaRPr kumimoji="0" lang="en-US" sz="1000" b="0" i="0" u="none" strike="noStrike" cap="none" normalizeH="0" baseline="0" dirty="0" smtClean="0">
                <a:ln>
                  <a:noFill/>
                </a:ln>
                <a:solidFill>
                  <a:schemeClr val="tx1"/>
                </a:solidFill>
                <a:effectLst/>
                <a:latin typeface="Arial" pitchFamily="34" charset="0"/>
              </a:endParaRPr>
            </a:p>
          </p:txBody>
        </p:sp>
      </p:grpSp>
      <p:sp>
        <p:nvSpPr>
          <p:cNvPr id="7" name="AutoShape 196"/>
          <p:cNvSpPr>
            <a:spLocks noChangeArrowheads="1"/>
          </p:cNvSpPr>
          <p:nvPr/>
        </p:nvSpPr>
        <p:spPr bwMode="auto">
          <a:xfrm>
            <a:off x="1143000" y="3200400"/>
            <a:ext cx="1295400" cy="914400"/>
          </a:xfrm>
          <a:prstGeom prst="flowChartDecision">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8" name="Text Box 195"/>
          <p:cNvSpPr txBox="1">
            <a:spLocks noChangeArrowheads="1"/>
          </p:cNvSpPr>
          <p:nvPr/>
        </p:nvSpPr>
        <p:spPr bwMode="auto">
          <a:xfrm>
            <a:off x="1285672" y="3448456"/>
            <a:ext cx="1066800" cy="533686"/>
          </a:xfrm>
          <a:prstGeom prst="rect">
            <a:avLst/>
          </a:prstGeom>
          <a:noFill/>
          <a:ln w="9525">
            <a:noFill/>
            <a:miter lim="800000"/>
            <a:headEnd/>
            <a:tailEnd/>
          </a:ln>
        </p:spPr>
        <p:txBody>
          <a:bodyPr vert="horz" wrap="square" lIns="86923" tIns="43463" rIns="86923" bIns="4346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Market Rules </a:t>
            </a:r>
            <a:r>
              <a:rPr kumimoji="0" lang="en-US" sz="1100" i="0" u="none" strike="noStrike" cap="none" normalizeH="0" baseline="0" dirty="0" smtClean="0">
                <a:ln>
                  <a:noFill/>
                </a:ln>
                <a:solidFill>
                  <a:schemeClr val="tx1"/>
                </a:solidFill>
                <a:effectLst/>
                <a:latin typeface="Arial" pitchFamily="34" charset="0"/>
                <a:ea typeface="Times New Roman" pitchFamily="18" charset="0"/>
              </a:rPr>
              <a:t>Processing</a:t>
            </a:r>
            <a:endParaRPr kumimoji="0" lang="en-US" sz="1100" i="0" u="none" strike="noStrike" cap="none" normalizeH="0" baseline="0" dirty="0" smtClean="0">
              <a:ln>
                <a:noFill/>
              </a:ln>
              <a:solidFill>
                <a:schemeClr val="tx1"/>
              </a:solidFill>
              <a:effectLst/>
              <a:latin typeface="Arial" pitchFamily="34" charset="0"/>
            </a:endParaRPr>
          </a:p>
        </p:txBody>
      </p:sp>
      <p:sp>
        <p:nvSpPr>
          <p:cNvPr id="9" name="Text Box 194"/>
          <p:cNvSpPr txBox="1">
            <a:spLocks noChangeArrowheads="1"/>
          </p:cNvSpPr>
          <p:nvPr/>
        </p:nvSpPr>
        <p:spPr bwMode="auto">
          <a:xfrm>
            <a:off x="909826" y="2672000"/>
            <a:ext cx="1028700" cy="398800"/>
          </a:xfrm>
          <a:prstGeom prst="rect">
            <a:avLst/>
          </a:prstGeom>
          <a:noFill/>
          <a:ln w="9525">
            <a:noFill/>
            <a:miter lim="800000"/>
            <a:headEnd/>
            <a:tailEnd/>
          </a:ln>
        </p:spPr>
        <p:txBody>
          <a:bodyPr vert="horz" wrap="square" lIns="86923" tIns="43463" rIns="86923" bIns="4346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rPr>
              <a:t>5 Business Days</a:t>
            </a:r>
            <a:endParaRPr kumimoji="0" lang="en-US" sz="1100" b="0" i="0" u="none" strike="noStrike" cap="none" normalizeH="0" baseline="0" dirty="0" smtClean="0">
              <a:ln>
                <a:noFill/>
              </a:ln>
              <a:solidFill>
                <a:schemeClr val="tx1"/>
              </a:solidFill>
              <a:effectLst/>
              <a:latin typeface="Arial" pitchFamily="34" charset="0"/>
            </a:endParaRPr>
          </a:p>
        </p:txBody>
      </p:sp>
      <p:sp>
        <p:nvSpPr>
          <p:cNvPr id="10" name="AutoShape 193"/>
          <p:cNvSpPr>
            <a:spLocks noChangeArrowheads="1"/>
          </p:cNvSpPr>
          <p:nvPr/>
        </p:nvSpPr>
        <p:spPr bwMode="auto">
          <a:xfrm>
            <a:off x="2667000" y="2743200"/>
            <a:ext cx="1219200" cy="1981200"/>
          </a:xfrm>
          <a:prstGeom prst="flowChart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11" name="Text Box 192"/>
          <p:cNvSpPr txBox="1">
            <a:spLocks noChangeArrowheads="1"/>
          </p:cNvSpPr>
          <p:nvPr/>
        </p:nvSpPr>
        <p:spPr bwMode="auto">
          <a:xfrm>
            <a:off x="2667000" y="2743199"/>
            <a:ext cx="1219200" cy="2034561"/>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Market</a:t>
            </a:r>
            <a:r>
              <a:rPr kumimoji="0" lang="en-US" sz="1100" b="1" i="0" u="none" strike="noStrike" cap="none" normalizeH="0" dirty="0" smtClean="0">
                <a:ln>
                  <a:noFill/>
                </a:ln>
                <a:solidFill>
                  <a:schemeClr val="tx1"/>
                </a:solidFill>
                <a:effectLst/>
                <a:latin typeface="Arial" pitchFamily="34" charset="0"/>
                <a:ea typeface="Times New Roman" pitchFamily="18" charset="0"/>
              </a:rPr>
              <a:t> </a:t>
            </a:r>
            <a:r>
              <a:rPr kumimoji="0" lang="en-US" sz="1100" b="1" i="0" u="none" strike="noStrike" cap="none" normalizeH="0" baseline="0" dirty="0" smtClean="0">
                <a:ln>
                  <a:noFill/>
                </a:ln>
                <a:solidFill>
                  <a:schemeClr val="tx1"/>
                </a:solidFill>
                <a:effectLst/>
                <a:latin typeface="Arial" pitchFamily="34" charset="0"/>
                <a:ea typeface="Times New Roman" pitchFamily="18" charset="0"/>
              </a:rPr>
              <a:t>Subcommittee</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 Language Consideration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rPr>
              <a:t>(PRS, ROS, WMS, RMS, etc.)</a:t>
            </a:r>
            <a:endParaRPr kumimoji="0" lang="en-US" sz="1100" i="0" u="none" strike="noStrike" cap="none" normalizeH="0" baseline="0" dirty="0" smtClean="0">
              <a:ln>
                <a:noFill/>
              </a:ln>
              <a:solidFill>
                <a:schemeClr val="tx1"/>
              </a:solidFill>
              <a:effectLst/>
              <a:latin typeface="Arial" pitchFamily="34" charset="0"/>
            </a:endParaRPr>
          </a:p>
        </p:txBody>
      </p:sp>
      <p:sp>
        <p:nvSpPr>
          <p:cNvPr id="12" name="AutoShape 191"/>
          <p:cNvSpPr>
            <a:spLocks noChangeArrowheads="1"/>
          </p:cNvSpPr>
          <p:nvPr/>
        </p:nvSpPr>
        <p:spPr bwMode="auto">
          <a:xfrm>
            <a:off x="5257800" y="2895600"/>
            <a:ext cx="762000" cy="1752623"/>
          </a:xfrm>
          <a:prstGeom prst="flowChartProcess">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13" name="Text Box 190"/>
          <p:cNvSpPr txBox="1">
            <a:spLocks noChangeArrowheads="1"/>
          </p:cNvSpPr>
          <p:nvPr/>
        </p:nvSpPr>
        <p:spPr bwMode="auto">
          <a:xfrm>
            <a:off x="5153025" y="2920980"/>
            <a:ext cx="1028700" cy="1745020"/>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PRS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Impact Analysis Review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chemeClr val="tx1"/>
                </a:solidFill>
                <a:effectLst/>
                <a:latin typeface="Arial" pitchFamily="34" charset="0"/>
                <a:ea typeface="Times New Roman" pitchFamily="18" charset="0"/>
              </a:rPr>
              <a:t>Prioritization</a:t>
            </a:r>
            <a:endParaRPr kumimoji="0" lang="en-US" sz="1100" b="0" i="0" u="none" strike="noStrike" cap="none" normalizeH="0" baseline="0" dirty="0" smtClean="0">
              <a:ln>
                <a:noFill/>
              </a:ln>
              <a:solidFill>
                <a:schemeClr val="tx1"/>
              </a:solidFill>
              <a:effectLst/>
              <a:latin typeface="Arial" pitchFamily="34" charset="0"/>
            </a:endParaRPr>
          </a:p>
        </p:txBody>
      </p:sp>
      <p:sp>
        <p:nvSpPr>
          <p:cNvPr id="14" name="AutoShape 189"/>
          <p:cNvSpPr>
            <a:spLocks noChangeArrowheads="1"/>
          </p:cNvSpPr>
          <p:nvPr/>
        </p:nvSpPr>
        <p:spPr bwMode="auto">
          <a:xfrm>
            <a:off x="6248400" y="2895599"/>
            <a:ext cx="533400" cy="1770400"/>
          </a:xfrm>
          <a:prstGeom prst="flowChartProcess">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15" name="Text Box 188"/>
          <p:cNvSpPr txBox="1">
            <a:spLocks noChangeArrowheads="1"/>
          </p:cNvSpPr>
          <p:nvPr/>
        </p:nvSpPr>
        <p:spPr bwMode="auto">
          <a:xfrm>
            <a:off x="6096000" y="2895600"/>
            <a:ext cx="800100" cy="1779234"/>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TAC</a:t>
            </a:r>
            <a:endParaRPr kumimoji="0" lang="en-US" sz="1100" b="0" i="0" u="none" strike="noStrike" cap="none" normalizeH="0" baseline="0" dirty="0" smtClean="0">
              <a:ln>
                <a:noFill/>
              </a:ln>
              <a:solidFill>
                <a:schemeClr val="tx1"/>
              </a:solidFill>
              <a:effectLst/>
              <a:latin typeface="Arial" pitchFamily="34" charset="0"/>
            </a:endParaRPr>
          </a:p>
        </p:txBody>
      </p:sp>
      <p:sp>
        <p:nvSpPr>
          <p:cNvPr id="16" name="Line 183"/>
          <p:cNvSpPr>
            <a:spLocks noChangeShapeType="1"/>
          </p:cNvSpPr>
          <p:nvPr/>
        </p:nvSpPr>
        <p:spPr bwMode="auto">
          <a:xfrm>
            <a:off x="1905000" y="4266617"/>
            <a:ext cx="622968" cy="583"/>
          </a:xfrm>
          <a:prstGeom prst="line">
            <a:avLst/>
          </a:prstGeom>
          <a:noFill/>
          <a:ln w="9525">
            <a:solidFill>
              <a:srgbClr val="808080"/>
            </a:solidFill>
            <a:prstDash val="sysDot"/>
            <a:round/>
            <a:headEnd type="oval" w="med" len="me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17" name="Line 182"/>
          <p:cNvSpPr>
            <a:spLocks noChangeShapeType="1"/>
          </p:cNvSpPr>
          <p:nvPr/>
        </p:nvSpPr>
        <p:spPr bwMode="auto">
          <a:xfrm>
            <a:off x="1164064" y="3123617"/>
            <a:ext cx="571500" cy="583"/>
          </a:xfrm>
          <a:prstGeom prst="line">
            <a:avLst/>
          </a:prstGeom>
          <a:noFill/>
          <a:ln w="9525">
            <a:solidFill>
              <a:srgbClr val="808080"/>
            </a:solidFill>
            <a:prstDash val="sysDot"/>
            <a:round/>
            <a:headEnd type="oval" w="med" len="me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18" name="AutoShape 181"/>
          <p:cNvSpPr>
            <a:spLocks noChangeArrowheads="1"/>
          </p:cNvSpPr>
          <p:nvPr/>
        </p:nvSpPr>
        <p:spPr bwMode="auto">
          <a:xfrm>
            <a:off x="152400" y="2057400"/>
            <a:ext cx="838200" cy="3276600"/>
          </a:xfrm>
          <a:prstGeom prst="flowChartAlternate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19" name="Line 180"/>
          <p:cNvSpPr>
            <a:spLocks noChangeShapeType="1"/>
          </p:cNvSpPr>
          <p:nvPr/>
        </p:nvSpPr>
        <p:spPr bwMode="auto">
          <a:xfrm>
            <a:off x="990600" y="3652936"/>
            <a:ext cx="178468" cy="583"/>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20" name="Line 179"/>
          <p:cNvSpPr>
            <a:spLocks noChangeShapeType="1"/>
          </p:cNvSpPr>
          <p:nvPr/>
        </p:nvSpPr>
        <p:spPr bwMode="auto">
          <a:xfrm flipV="1">
            <a:off x="6781800" y="3759437"/>
            <a:ext cx="228600" cy="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21" name="Line 178"/>
          <p:cNvSpPr>
            <a:spLocks noChangeShapeType="1"/>
          </p:cNvSpPr>
          <p:nvPr/>
        </p:nvSpPr>
        <p:spPr bwMode="auto">
          <a:xfrm>
            <a:off x="2438400" y="3666146"/>
            <a:ext cx="228600" cy="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22" name="Line 177"/>
          <p:cNvSpPr>
            <a:spLocks noChangeShapeType="1"/>
          </p:cNvSpPr>
          <p:nvPr/>
        </p:nvSpPr>
        <p:spPr bwMode="auto">
          <a:xfrm flipV="1">
            <a:off x="5105400" y="3733800"/>
            <a:ext cx="152400" cy="867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23" name="Line 176"/>
          <p:cNvSpPr>
            <a:spLocks noChangeShapeType="1"/>
          </p:cNvSpPr>
          <p:nvPr/>
        </p:nvSpPr>
        <p:spPr bwMode="auto">
          <a:xfrm flipV="1">
            <a:off x="6019800" y="3759438"/>
            <a:ext cx="228600" cy="155"/>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24" name="Text Box 175"/>
          <p:cNvSpPr txBox="1">
            <a:spLocks noChangeArrowheads="1"/>
          </p:cNvSpPr>
          <p:nvPr/>
        </p:nvSpPr>
        <p:spPr bwMode="auto">
          <a:xfrm>
            <a:off x="180975" y="2205136"/>
            <a:ext cx="799432" cy="995264"/>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rPr>
              <a:t>Nodal Protocol Revision Request </a:t>
            </a:r>
            <a:endParaRPr kumimoji="0" lang="en-US" sz="11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rPr>
              <a:t>(NPRR)</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p:txBody>
      </p:sp>
      <p:sp>
        <p:nvSpPr>
          <p:cNvPr id="25" name="AutoShape 174"/>
          <p:cNvSpPr>
            <a:spLocks noChangeArrowheads="1"/>
          </p:cNvSpPr>
          <p:nvPr/>
        </p:nvSpPr>
        <p:spPr bwMode="auto">
          <a:xfrm>
            <a:off x="4114800" y="3200400"/>
            <a:ext cx="990600" cy="1066800"/>
          </a:xfrm>
          <a:prstGeom prst="flowChartDecision">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26" name="Text Box 173"/>
          <p:cNvSpPr txBox="1">
            <a:spLocks noChangeArrowheads="1"/>
          </p:cNvSpPr>
          <p:nvPr/>
        </p:nvSpPr>
        <p:spPr bwMode="auto">
          <a:xfrm>
            <a:off x="4209597" y="3251676"/>
            <a:ext cx="801006" cy="1015524"/>
          </a:xfrm>
          <a:prstGeom prst="rect">
            <a:avLst/>
          </a:prstGeom>
          <a:noFill/>
          <a:ln w="9525">
            <a:noFill/>
            <a:miter lim="800000"/>
            <a:headEnd/>
            <a:tailEnd/>
          </a:ln>
        </p:spPr>
        <p:txBody>
          <a:bodyPr vert="horz" wrap="square" lIns="86923" tIns="43463" rIns="86923" bIns="4346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ERCOT</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latin typeface="Arial" pitchFamily="34" charset="0"/>
              </a:rPr>
              <a:t>Impact Analysis</a:t>
            </a:r>
            <a:endParaRPr kumimoji="0" lang="en-US" sz="1100" b="0" i="0" u="none" strike="noStrike" cap="none" normalizeH="0" baseline="0" dirty="0" smtClean="0">
              <a:ln>
                <a:noFill/>
              </a:ln>
              <a:solidFill>
                <a:schemeClr val="tx1"/>
              </a:solidFill>
              <a:effectLst/>
              <a:latin typeface="Arial" pitchFamily="34" charset="0"/>
            </a:endParaRPr>
          </a:p>
        </p:txBody>
      </p:sp>
      <p:sp>
        <p:nvSpPr>
          <p:cNvPr id="27" name="Line 171"/>
          <p:cNvSpPr>
            <a:spLocks noChangeShapeType="1"/>
          </p:cNvSpPr>
          <p:nvPr/>
        </p:nvSpPr>
        <p:spPr bwMode="auto">
          <a:xfrm>
            <a:off x="3886200" y="3733800"/>
            <a:ext cx="228600" cy="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28" name="Text Box 170"/>
          <p:cNvSpPr txBox="1">
            <a:spLocks noChangeArrowheads="1"/>
          </p:cNvSpPr>
          <p:nvPr/>
        </p:nvSpPr>
        <p:spPr bwMode="auto">
          <a:xfrm>
            <a:off x="1676400" y="4305528"/>
            <a:ext cx="1028032" cy="610183"/>
          </a:xfrm>
          <a:prstGeom prst="rect">
            <a:avLst/>
          </a:prstGeom>
          <a:noFill/>
          <a:ln w="9525">
            <a:noFill/>
            <a:miter lim="800000"/>
            <a:headEnd/>
            <a:tailEnd/>
          </a:ln>
        </p:spPr>
        <p:txBody>
          <a:bodyPr vert="horz" wrap="square" lIns="86923" tIns="43463" rIns="86923" bIns="4346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rPr>
              <a:t>14 Day Comment Period</a:t>
            </a:r>
            <a:endParaRPr kumimoji="0" lang="en-US" sz="1100" b="0" i="0" u="none" strike="noStrike" cap="none" normalizeH="0" baseline="0" dirty="0" smtClean="0">
              <a:ln>
                <a:noFill/>
              </a:ln>
              <a:solidFill>
                <a:schemeClr val="tx1"/>
              </a:solidFill>
              <a:effectLst/>
              <a:latin typeface="Arial" pitchFamily="34" charset="0"/>
            </a:endParaRPr>
          </a:p>
        </p:txBody>
      </p:sp>
      <p:sp>
        <p:nvSpPr>
          <p:cNvPr id="29" name="Text Box 168"/>
          <p:cNvSpPr txBox="1">
            <a:spLocks noChangeArrowheads="1"/>
          </p:cNvSpPr>
          <p:nvPr/>
        </p:nvSpPr>
        <p:spPr bwMode="auto">
          <a:xfrm>
            <a:off x="4018643" y="2362200"/>
            <a:ext cx="1086184" cy="838200"/>
          </a:xfrm>
          <a:prstGeom prst="rect">
            <a:avLst/>
          </a:prstGeom>
          <a:noFill/>
          <a:ln w="9525">
            <a:noFill/>
            <a:miter lim="800000"/>
            <a:headEnd/>
            <a:tailEnd/>
          </a:ln>
        </p:spPr>
        <p:txBody>
          <a:bodyPr vert="horz" wrap="square" lIns="86923" tIns="43463" rIns="86923" bIns="4346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rPr>
              <a:t>30 Day</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dirty="0" smtClean="0">
                <a:latin typeface="Arial" pitchFamily="34" charset="0"/>
                <a:ea typeface="Times New Roman" pitchFamily="18" charset="0"/>
              </a:rPr>
              <a:t>Impact</a:t>
            </a:r>
            <a:r>
              <a:rPr kumimoji="0" lang="en-US" sz="1100" b="0" i="0" u="none" strike="noStrike" cap="none" normalizeH="0" baseline="0" dirty="0" smtClean="0">
                <a:ln>
                  <a:noFill/>
                </a:ln>
                <a:solidFill>
                  <a:schemeClr val="tx1"/>
                </a:solidFill>
                <a:effectLst/>
                <a:latin typeface="Arial" pitchFamily="34" charset="0"/>
                <a:ea typeface="Times New Roman" pitchFamily="18" charset="0"/>
              </a:rPr>
              <a:t> Analysis Period</a:t>
            </a:r>
            <a:endParaRPr kumimoji="0" lang="en-US" sz="1100" b="0" i="0" u="none" strike="noStrike" cap="none" normalizeH="0" baseline="0" dirty="0" smtClean="0">
              <a:ln>
                <a:noFill/>
              </a:ln>
              <a:solidFill>
                <a:schemeClr val="tx1"/>
              </a:solidFill>
              <a:effectLst/>
              <a:latin typeface="Arial" pitchFamily="34" charset="0"/>
            </a:endParaRPr>
          </a:p>
        </p:txBody>
      </p:sp>
      <p:sp>
        <p:nvSpPr>
          <p:cNvPr id="30" name="Text Box 131"/>
          <p:cNvSpPr txBox="1">
            <a:spLocks noChangeArrowheads="1"/>
          </p:cNvSpPr>
          <p:nvPr/>
        </p:nvSpPr>
        <p:spPr bwMode="auto">
          <a:xfrm>
            <a:off x="180975" y="3352800"/>
            <a:ext cx="739474" cy="990600"/>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System Change Request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(SCR)</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ndParaRPr>
          </a:p>
        </p:txBody>
      </p:sp>
      <p:sp>
        <p:nvSpPr>
          <p:cNvPr id="31" name="Text Box 131"/>
          <p:cNvSpPr txBox="1">
            <a:spLocks noChangeArrowheads="1"/>
          </p:cNvSpPr>
          <p:nvPr/>
        </p:nvSpPr>
        <p:spPr bwMode="auto">
          <a:xfrm>
            <a:off x="180975" y="4145322"/>
            <a:ext cx="739474" cy="1264878"/>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Guide Revision</a:t>
            </a:r>
            <a:r>
              <a:rPr kumimoji="0" lang="en-US" sz="1100" b="1" i="0" u="none" strike="noStrike" cap="none" normalizeH="0" dirty="0" smtClean="0">
                <a:ln>
                  <a:noFill/>
                </a:ln>
                <a:solidFill>
                  <a:schemeClr val="tx1"/>
                </a:solidFill>
                <a:effectLst/>
                <a:latin typeface="Arial" pitchFamily="34" charset="0"/>
                <a:ea typeface="Times New Roman" pitchFamily="18" charset="0"/>
              </a:rPr>
              <a:t> Request</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b="1" baseline="0" dirty="0" smtClean="0">
                <a:latin typeface="Arial" pitchFamily="34" charset="0"/>
              </a:rPr>
              <a:t>(</a:t>
            </a:r>
            <a:r>
              <a:rPr lang="en-US" sz="1100" b="1" baseline="0" dirty="0" err="1" smtClean="0">
                <a:latin typeface="Arial" pitchFamily="34" charset="0"/>
              </a:rPr>
              <a:t>xGRR</a:t>
            </a:r>
            <a:r>
              <a:rPr lang="en-US" sz="1100" b="1" baseline="0" dirty="0" smtClean="0">
                <a:latin typeface="Arial" pitchFamily="34" charset="0"/>
              </a:rPr>
              <a:t>)</a:t>
            </a:r>
            <a:endParaRPr kumimoji="0" lang="en-US" sz="1100" b="0" i="0" u="none" strike="noStrike" cap="none" normalizeH="0" baseline="0" dirty="0" smtClean="0">
              <a:ln>
                <a:noFill/>
              </a:ln>
              <a:solidFill>
                <a:schemeClr val="tx1"/>
              </a:solidFill>
              <a:effectLst/>
              <a:latin typeface="Arial" pitchFamily="34" charset="0"/>
            </a:endParaRPr>
          </a:p>
        </p:txBody>
      </p:sp>
      <p:sp>
        <p:nvSpPr>
          <p:cNvPr id="32" name="Line 179"/>
          <p:cNvSpPr>
            <a:spLocks noChangeShapeType="1"/>
          </p:cNvSpPr>
          <p:nvPr/>
        </p:nvSpPr>
        <p:spPr bwMode="auto">
          <a:xfrm>
            <a:off x="8229600" y="3762984"/>
            <a:ext cx="228600" cy="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33" name="AutoShape 181"/>
          <p:cNvSpPr>
            <a:spLocks noChangeArrowheads="1"/>
          </p:cNvSpPr>
          <p:nvPr/>
        </p:nvSpPr>
        <p:spPr bwMode="auto">
          <a:xfrm>
            <a:off x="8458200" y="3048000"/>
            <a:ext cx="542925" cy="1524000"/>
          </a:xfrm>
          <a:prstGeom prst="flowChartAlternateProcess">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34" name="Text Box 185"/>
          <p:cNvSpPr txBox="1">
            <a:spLocks noChangeArrowheads="1"/>
          </p:cNvSpPr>
          <p:nvPr/>
        </p:nvSpPr>
        <p:spPr bwMode="auto">
          <a:xfrm>
            <a:off x="8391525" y="3035280"/>
            <a:ext cx="685800" cy="1524000"/>
          </a:xfrm>
          <a:prstGeom prst="rect">
            <a:avLst/>
          </a:prstGeom>
          <a:noFill/>
          <a:ln w="9525">
            <a:no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Project Priority List (PPL)</a:t>
            </a:r>
            <a:endParaRPr kumimoji="0" lang="en-US" sz="1100" b="0" i="0" u="none" strike="noStrike" cap="none" normalizeH="0" baseline="0" dirty="0" smtClean="0">
              <a:ln>
                <a:noFill/>
              </a:ln>
              <a:solidFill>
                <a:schemeClr val="tx1"/>
              </a:solidFill>
              <a:effectLst/>
              <a:latin typeface="Arial" pitchFamily="34" charset="0"/>
            </a:endParaRPr>
          </a:p>
        </p:txBody>
      </p:sp>
      <p:sp>
        <p:nvSpPr>
          <p:cNvPr id="35" name="Line 183"/>
          <p:cNvSpPr>
            <a:spLocks noChangeShapeType="1"/>
          </p:cNvSpPr>
          <p:nvPr/>
        </p:nvSpPr>
        <p:spPr bwMode="auto">
          <a:xfrm>
            <a:off x="4267200" y="3124200"/>
            <a:ext cx="622968" cy="583"/>
          </a:xfrm>
          <a:prstGeom prst="line">
            <a:avLst/>
          </a:prstGeom>
          <a:noFill/>
          <a:ln w="9525">
            <a:solidFill>
              <a:srgbClr val="808080"/>
            </a:solidFill>
            <a:prstDash val="sysDot"/>
            <a:round/>
            <a:headEnd type="oval" w="med" len="med"/>
            <a:tailEnd type="triangle" w="med" len="med"/>
          </a:ln>
        </p:spPr>
        <p:txBody>
          <a:bodyPr vert="horz" wrap="square" lIns="91440" tIns="45720" rIns="91440" bIns="45720" numCol="1" anchor="t" anchorCtr="0" compatLnSpc="1">
            <a:prstTxWarp prst="textNoShape">
              <a:avLst/>
            </a:prstTxWarp>
          </a:bodyPr>
          <a:lstStyle/>
          <a:p>
            <a:endParaRPr lang="en-US" sz="1100"/>
          </a:p>
        </p:txBody>
      </p:sp>
      <p:grpSp>
        <p:nvGrpSpPr>
          <p:cNvPr id="36" name="Group 184"/>
          <p:cNvGrpSpPr>
            <a:grpSpLocks/>
          </p:cNvGrpSpPr>
          <p:nvPr/>
        </p:nvGrpSpPr>
        <p:grpSpPr bwMode="auto">
          <a:xfrm>
            <a:off x="7772569" y="2895600"/>
            <a:ext cx="533231" cy="1752623"/>
            <a:chOff x="10941" y="5485"/>
            <a:chExt cx="1194" cy="3006"/>
          </a:xfrm>
          <a:solidFill>
            <a:srgbClr val="FFFFCC"/>
          </a:solidFill>
        </p:grpSpPr>
        <p:sp>
          <p:nvSpPr>
            <p:cNvPr id="37" name="AutoShape 186"/>
            <p:cNvSpPr>
              <a:spLocks noChangeArrowheads="1"/>
            </p:cNvSpPr>
            <p:nvPr/>
          </p:nvSpPr>
          <p:spPr bwMode="auto">
            <a:xfrm>
              <a:off x="10995" y="5485"/>
              <a:ext cx="1140" cy="3006"/>
            </a:xfrm>
            <a:prstGeom prst="flowChartProcess">
              <a:avLst/>
            </a:prstGeom>
            <a:grpFill/>
            <a:ln w="12700">
              <a:solidFill>
                <a:schemeClr val="bg2">
                  <a:lumMod val="75000"/>
                </a:schemeClr>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sz="1100"/>
            </a:p>
          </p:txBody>
        </p:sp>
        <p:sp>
          <p:nvSpPr>
            <p:cNvPr id="38" name="Text Box 185"/>
            <p:cNvSpPr txBox="1">
              <a:spLocks noChangeArrowheads="1"/>
            </p:cNvSpPr>
            <p:nvPr/>
          </p:nvSpPr>
          <p:spPr bwMode="auto">
            <a:xfrm>
              <a:off x="10941" y="5507"/>
              <a:ext cx="1194" cy="2962"/>
            </a:xfrm>
            <a:prstGeom prst="rect">
              <a:avLst/>
            </a:prstGeom>
            <a:grpFill/>
            <a:ln w="9525">
              <a:solidFill>
                <a:schemeClr val="bg2">
                  <a:lumMod val="75000"/>
                </a:schemeClr>
              </a:solidFill>
              <a:miter lim="800000"/>
              <a:headEnd/>
              <a:tailEnd/>
            </a:ln>
          </p:spPr>
          <p:txBody>
            <a:bodyPr vert="horz" wrap="square" lIns="69573" tIns="34786" rIns="69573" bIns="347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rPr>
                <a:t>PUCT</a:t>
              </a:r>
              <a:endParaRPr kumimoji="0" lang="en-US" sz="1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600" b="1" dirty="0" smtClean="0">
                  <a:latin typeface="Arial" pitchFamily="34" charset="0"/>
                  <a:ea typeface="Times New Roman" pitchFamily="18" charset="0"/>
                </a:rPr>
                <a:t>(approved unless appealed)</a:t>
              </a:r>
              <a:endParaRPr kumimoji="0" lang="en-US" sz="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p:txBody>
        </p:sp>
      </p:grpSp>
      <p:sp>
        <p:nvSpPr>
          <p:cNvPr id="39" name="Line 179"/>
          <p:cNvSpPr>
            <a:spLocks noChangeShapeType="1"/>
          </p:cNvSpPr>
          <p:nvPr/>
        </p:nvSpPr>
        <p:spPr bwMode="auto">
          <a:xfrm flipV="1">
            <a:off x="7543969" y="3771911"/>
            <a:ext cx="228600" cy="0"/>
          </a:xfrm>
          <a:prstGeom prst="line">
            <a:avLst/>
          </a:pr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1100"/>
          </a:p>
        </p:txBody>
      </p:sp>
      <p:sp>
        <p:nvSpPr>
          <p:cNvPr id="40" name="Content Placeholder 2"/>
          <p:cNvSpPr>
            <a:spLocks noGrp="1"/>
          </p:cNvSpPr>
          <p:nvPr>
            <p:ph idx="1"/>
          </p:nvPr>
        </p:nvSpPr>
        <p:spPr>
          <a:xfrm>
            <a:off x="460859" y="920989"/>
            <a:ext cx="8378342" cy="761511"/>
          </a:xfrm>
        </p:spPr>
        <p:txBody>
          <a:bodyPr>
            <a:noAutofit/>
          </a:bodyPr>
          <a:lstStyle/>
          <a:p>
            <a:pPr marL="0" indent="0">
              <a:buNone/>
            </a:pPr>
            <a:r>
              <a:rPr lang="en-US" sz="2000" b="1" dirty="0" smtClean="0"/>
              <a:t>The Nodal Protocol and System Change Request approval and prioritization processes are defined in Section 21 of the Protocols:</a:t>
            </a:r>
          </a:p>
        </p:txBody>
      </p:sp>
      <p:sp>
        <p:nvSpPr>
          <p:cNvPr id="41" name="Content Placeholder 2"/>
          <p:cNvSpPr txBox="1">
            <a:spLocks/>
          </p:cNvSpPr>
          <p:nvPr/>
        </p:nvSpPr>
        <p:spPr bwMode="auto">
          <a:xfrm>
            <a:off x="1540461" y="5097121"/>
            <a:ext cx="6902784"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b="0" kern="0" dirty="0" smtClean="0"/>
              <a:t>This process allows stakeholders and ERCOT staff to work together to identify cost-effective and efficient solutions.</a:t>
            </a:r>
          </a:p>
        </p:txBody>
      </p:sp>
    </p:spTree>
    <p:extLst>
      <p:ext uri="{BB962C8B-B14F-4D97-AF65-F5344CB8AC3E}">
        <p14:creationId xmlns:p14="http://schemas.microsoft.com/office/powerpoint/2010/main" val="1322809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Retail Market Guide Revision Request </a:t>
            </a:r>
            <a:r>
              <a:rPr lang="en-US" dirty="0"/>
              <a:t>Process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1" y="1362075"/>
            <a:ext cx="8776372" cy="396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636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Protocol Revision Request </a:t>
            </a:r>
            <a:r>
              <a:rPr lang="en-US" dirty="0"/>
              <a:t>Process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67" y="1295400"/>
            <a:ext cx="8686533"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425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04925" y="2736053"/>
            <a:ext cx="6553200" cy="1385895"/>
            <a:chOff x="1304925" y="2799182"/>
            <a:chExt cx="6553200" cy="1385895"/>
          </a:xfrm>
        </p:grpSpPr>
        <p:sp>
          <p:nvSpPr>
            <p:cNvPr id="2" name="TextBox 1"/>
            <p:cNvSpPr txBox="1"/>
            <p:nvPr/>
          </p:nvSpPr>
          <p:spPr>
            <a:xfrm>
              <a:off x="1304925" y="3167505"/>
              <a:ext cx="6553200" cy="584775"/>
            </a:xfrm>
            <a:prstGeom prst="rect">
              <a:avLst/>
            </a:prstGeom>
            <a:noFill/>
          </p:spPr>
          <p:txBody>
            <a:bodyPr wrap="square" rtlCol="0">
              <a:spAutoFit/>
            </a:bodyPr>
            <a:lstStyle/>
            <a:p>
              <a:pPr algn="ctr"/>
              <a:r>
                <a:rPr lang="en-US" altLang="en-US" sz="3200" dirty="0" smtClean="0">
                  <a:solidFill>
                    <a:prstClr val="black"/>
                  </a:solidFill>
                </a:rPr>
                <a:t>ERCOT as the Registration Agent</a:t>
              </a:r>
              <a:endParaRPr lang="en-US" dirty="0" smtClean="0">
                <a:solidFill>
                  <a:prstClr val="black"/>
                </a:solidFill>
              </a:endParaRP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1189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0672" y="177420"/>
            <a:ext cx="7620000" cy="464025"/>
          </a:xfrm>
          <a:prstGeom prst="rect">
            <a:avLst/>
          </a:prstGeom>
        </p:spPr>
        <p:txBody>
          <a:bodyPr vert="horz" lIns="91440" tIns="45720" rIns="91440" bIns="45720" rtlCol="0" anchor="ctr">
            <a:noAutofit/>
          </a:bodyPr>
          <a:lstStyle>
            <a:lvl1pPr>
              <a:spcBef>
                <a:spcPct val="0"/>
              </a:spcBef>
              <a:buNone/>
              <a:defRPr sz="2400" b="1">
                <a:latin typeface="+mj-lt"/>
                <a:ea typeface="+mj-ea"/>
                <a:cs typeface="+mj-cs"/>
              </a:defRPr>
            </a:lvl1pPr>
          </a:lstStyle>
          <a:p>
            <a:r>
              <a:rPr lang="en-US" dirty="0">
                <a:solidFill>
                  <a:prstClr val="black"/>
                </a:solidFill>
              </a:rPr>
              <a:t>Core Retail Functions</a:t>
            </a:r>
          </a:p>
        </p:txBody>
      </p:sp>
      <p:sp>
        <p:nvSpPr>
          <p:cNvPr id="5" name="Rectangle 4"/>
          <p:cNvSpPr/>
          <p:nvPr/>
        </p:nvSpPr>
        <p:spPr>
          <a:xfrm>
            <a:off x="270671" y="812042"/>
            <a:ext cx="8259179" cy="3785652"/>
          </a:xfrm>
          <a:prstGeom prst="rect">
            <a:avLst/>
          </a:prstGeom>
        </p:spPr>
        <p:txBody>
          <a:bodyPr wrap="square">
            <a:spAutoFit/>
          </a:bodyPr>
          <a:lstStyle/>
          <a:p>
            <a:r>
              <a:rPr lang="en-US" sz="2400" dirty="0">
                <a:solidFill>
                  <a:prstClr val="black"/>
                </a:solidFill>
              </a:rPr>
              <a:t>The Texas Legislature restructured the Texas electric market in 1999 by unbundling the investor-owned utilities and </a:t>
            </a:r>
            <a:r>
              <a:rPr lang="en-US" sz="2400" b="1" dirty="0">
                <a:solidFill>
                  <a:srgbClr val="FF0000"/>
                </a:solidFill>
              </a:rPr>
              <a:t>creating retail customer choice</a:t>
            </a:r>
            <a:r>
              <a:rPr lang="en-US" sz="2400" dirty="0">
                <a:solidFill>
                  <a:prstClr val="black"/>
                </a:solidFill>
              </a:rPr>
              <a:t> in those </a:t>
            </a:r>
            <a:r>
              <a:rPr lang="en-US" sz="2400" dirty="0" smtClean="0">
                <a:solidFill>
                  <a:prstClr val="black"/>
                </a:solidFill>
              </a:rPr>
              <a:t>areas.</a:t>
            </a:r>
          </a:p>
          <a:p>
            <a:endParaRPr lang="en-US" sz="2400" dirty="0" smtClean="0">
              <a:solidFill>
                <a:prstClr val="black"/>
              </a:solidFill>
            </a:endParaRPr>
          </a:p>
          <a:p>
            <a:r>
              <a:rPr lang="en-US" sz="2400" dirty="0" smtClean="0">
                <a:solidFill>
                  <a:prstClr val="black"/>
                </a:solidFill>
              </a:rPr>
              <a:t>ERCOT assigned four </a:t>
            </a:r>
            <a:r>
              <a:rPr lang="en-US" sz="2400" dirty="0">
                <a:solidFill>
                  <a:prstClr val="black"/>
                </a:solidFill>
              </a:rPr>
              <a:t>primary responsibilities:</a:t>
            </a:r>
          </a:p>
          <a:p>
            <a:pPr marL="285750" indent="-285750">
              <a:buFont typeface="Arial" pitchFamily="34" charset="0"/>
              <a:buChar char="•"/>
            </a:pPr>
            <a:r>
              <a:rPr lang="en-US" sz="2400" dirty="0">
                <a:solidFill>
                  <a:prstClr val="black"/>
                </a:solidFill>
              </a:rPr>
              <a:t>System reliability – planning and operations</a:t>
            </a:r>
          </a:p>
          <a:p>
            <a:pPr marL="285750" indent="-285750">
              <a:buFont typeface="Arial" pitchFamily="34" charset="0"/>
              <a:buChar char="•"/>
            </a:pPr>
            <a:r>
              <a:rPr lang="en-US" sz="2400" dirty="0">
                <a:solidFill>
                  <a:prstClr val="black"/>
                </a:solidFill>
              </a:rPr>
              <a:t>Open access to transmission</a:t>
            </a:r>
          </a:p>
          <a:p>
            <a:pPr marL="285750" indent="-285750">
              <a:buFont typeface="Arial" pitchFamily="34" charset="0"/>
              <a:buChar char="•"/>
            </a:pPr>
            <a:r>
              <a:rPr lang="en-US" sz="2400" b="1" dirty="0">
                <a:solidFill>
                  <a:srgbClr val="FF0000"/>
                </a:solidFill>
              </a:rPr>
              <a:t>Retail switching process for customer choice </a:t>
            </a:r>
          </a:p>
          <a:p>
            <a:pPr marL="285750" indent="-285750">
              <a:buFont typeface="Arial" pitchFamily="34" charset="0"/>
              <a:buChar char="•"/>
            </a:pPr>
            <a:r>
              <a:rPr lang="en-US" sz="2400" dirty="0">
                <a:solidFill>
                  <a:prstClr val="black"/>
                </a:solidFill>
              </a:rPr>
              <a:t>Wholesale market settlement for electricity production and delivery.</a:t>
            </a:r>
          </a:p>
        </p:txBody>
      </p:sp>
    </p:spTree>
    <p:extLst>
      <p:ext uri="{BB962C8B-B14F-4D97-AF65-F5344CB8AC3E}">
        <p14:creationId xmlns:p14="http://schemas.microsoft.com/office/powerpoint/2010/main" val="3782371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28" y="179143"/>
            <a:ext cx="8459536" cy="461665"/>
          </a:xfrm>
        </p:spPr>
        <p:txBody>
          <a:bodyPr>
            <a:normAutofit/>
          </a:bodyPr>
          <a:lstStyle/>
          <a:p>
            <a:r>
              <a:rPr lang="en-US" dirty="0"/>
              <a:t>Overview of </a:t>
            </a:r>
            <a:r>
              <a:rPr lang="en-US" dirty="0" smtClean="0"/>
              <a:t>Retail Market </a:t>
            </a:r>
            <a:r>
              <a:rPr lang="en-US" dirty="0"/>
              <a:t>Participants</a:t>
            </a:r>
          </a:p>
        </p:txBody>
      </p:sp>
      <p:grpSp>
        <p:nvGrpSpPr>
          <p:cNvPr id="32" name="Group 1"/>
          <p:cNvGrpSpPr>
            <a:grpSpLocks/>
          </p:cNvGrpSpPr>
          <p:nvPr/>
        </p:nvGrpSpPr>
        <p:grpSpPr bwMode="auto">
          <a:xfrm>
            <a:off x="494863" y="1040632"/>
            <a:ext cx="8045074" cy="5105400"/>
            <a:chOff x="228600" y="1219200"/>
            <a:chExt cx="8148638" cy="5562600"/>
          </a:xfrm>
        </p:grpSpPr>
        <p:pic>
          <p:nvPicPr>
            <p:cNvPr id="33" name="Picture 2" descr="C:\Documents and Settings\naomiu\Desktop\ERCOT 2009\Project Deliverables\Graphics\Nodal 101 Graphics\relationships\all nodal relationship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1486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52"/>
            <p:cNvGrpSpPr>
              <a:grpSpLocks/>
            </p:cNvGrpSpPr>
            <p:nvPr/>
          </p:nvGrpSpPr>
          <p:grpSpPr bwMode="auto">
            <a:xfrm>
              <a:off x="762000" y="2209800"/>
              <a:ext cx="4495800" cy="609600"/>
              <a:chOff x="762000" y="2209800"/>
              <a:chExt cx="4495800" cy="609600"/>
            </a:xfrm>
          </p:grpSpPr>
          <p:cxnSp>
            <p:nvCxnSpPr>
              <p:cNvPr id="50" name="Straight Connector 49"/>
              <p:cNvCxnSpPr/>
              <p:nvPr/>
            </p:nvCxnSpPr>
            <p:spPr>
              <a:xfrm>
                <a:off x="762000" y="2362200"/>
                <a:ext cx="0" cy="457200"/>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62000" y="2209800"/>
                <a:ext cx="2590800" cy="1524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52800" y="2209800"/>
                <a:ext cx="1905000" cy="1524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57800" y="2346325"/>
                <a:ext cx="0" cy="47307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grpSp>
        <p:grpSp>
          <p:nvGrpSpPr>
            <p:cNvPr id="35" name="Group 54"/>
            <p:cNvGrpSpPr>
              <a:grpSpLocks/>
            </p:cNvGrpSpPr>
            <p:nvPr/>
          </p:nvGrpSpPr>
          <p:grpSpPr bwMode="auto">
            <a:xfrm>
              <a:off x="1219200" y="3429261"/>
              <a:ext cx="4114800" cy="2301614"/>
              <a:chOff x="1219200" y="3429261"/>
              <a:chExt cx="4114800" cy="2301614"/>
            </a:xfrm>
          </p:grpSpPr>
          <p:cxnSp>
            <p:nvCxnSpPr>
              <p:cNvPr id="47" name="Straight Connector 46"/>
              <p:cNvCxnSpPr/>
              <p:nvPr/>
            </p:nvCxnSpPr>
            <p:spPr>
              <a:xfrm>
                <a:off x="1219200" y="3429000"/>
                <a:ext cx="0" cy="1447800"/>
              </a:xfrm>
              <a:prstGeom prst="line">
                <a:avLst/>
              </a:prstGeom>
              <a:ln w="50800">
                <a:headEnd type="stealt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4876800"/>
                <a:ext cx="3200400" cy="762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4419600" y="5524500"/>
                <a:ext cx="914400" cy="206375"/>
              </a:xfrm>
              <a:custGeom>
                <a:avLst/>
                <a:gdLst>
                  <a:gd name="connsiteX0" fmla="*/ 0 w 1104900"/>
                  <a:gd name="connsiteY0" fmla="*/ 114300 h 207107"/>
                  <a:gd name="connsiteX1" fmla="*/ 596900 w 1104900"/>
                  <a:gd name="connsiteY1" fmla="*/ 203200 h 207107"/>
                  <a:gd name="connsiteX2" fmla="*/ 1104900 w 1104900"/>
                  <a:gd name="connsiteY2" fmla="*/ 0 h 207107"/>
                </a:gdLst>
                <a:ahLst/>
                <a:cxnLst>
                  <a:cxn ang="0">
                    <a:pos x="connsiteX0" y="connsiteY0"/>
                  </a:cxn>
                  <a:cxn ang="0">
                    <a:pos x="connsiteX1" y="connsiteY1"/>
                  </a:cxn>
                  <a:cxn ang="0">
                    <a:pos x="connsiteX2" y="connsiteY2"/>
                  </a:cxn>
                </a:cxnLst>
                <a:rect l="l" t="t" r="r" b="b"/>
                <a:pathLst>
                  <a:path w="1104900" h="207107">
                    <a:moveTo>
                      <a:pt x="0" y="114300"/>
                    </a:moveTo>
                    <a:cubicBezTo>
                      <a:pt x="206375" y="168275"/>
                      <a:pt x="412750" y="222250"/>
                      <a:pt x="596900" y="203200"/>
                    </a:cubicBezTo>
                    <a:cubicBezTo>
                      <a:pt x="781050" y="184150"/>
                      <a:pt x="1024467" y="33867"/>
                      <a:pt x="1104900" y="0"/>
                    </a:cubicBezTo>
                  </a:path>
                </a:pathLst>
              </a:custGeom>
              <a:noFill/>
              <a:ln w="508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6" name="Group 51"/>
            <p:cNvGrpSpPr>
              <a:grpSpLocks/>
            </p:cNvGrpSpPr>
            <p:nvPr/>
          </p:nvGrpSpPr>
          <p:grpSpPr bwMode="auto">
            <a:xfrm>
              <a:off x="5791200" y="3683000"/>
              <a:ext cx="880325" cy="1171575"/>
              <a:chOff x="5791200" y="3683000"/>
              <a:chExt cx="880325" cy="1171575"/>
            </a:xfrm>
          </p:grpSpPr>
          <p:cxnSp>
            <p:nvCxnSpPr>
              <p:cNvPr id="43" name="Straight Connector 42"/>
              <p:cNvCxnSpPr/>
              <p:nvPr/>
            </p:nvCxnSpPr>
            <p:spPr>
              <a:xfrm flipV="1">
                <a:off x="5791200" y="3683000"/>
                <a:ext cx="0" cy="431800"/>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91200" y="4102100"/>
                <a:ext cx="881063" cy="1460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69050" y="4495800"/>
                <a:ext cx="303213" cy="358775"/>
              </a:xfrm>
              <a:prstGeom prst="line">
                <a:avLst/>
              </a:prstGeom>
              <a:ln w="50800">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672263" y="4248150"/>
                <a:ext cx="0" cy="24765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37" name="TextBox 65"/>
            <p:cNvSpPr txBox="1">
              <a:spLocks noChangeArrowheads="1"/>
            </p:cNvSpPr>
            <p:nvPr/>
          </p:nvSpPr>
          <p:spPr bwMode="auto">
            <a:xfrm rot="21412861">
              <a:off x="1247018" y="2027701"/>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prstClr val="black"/>
                  </a:solidFill>
                  <a:latin typeface="Arial Narrow" pitchFamily="34" charset="0"/>
                </a:rPr>
                <a:t>Retail </a:t>
              </a:r>
              <a:r>
                <a:rPr lang="en-US" sz="1400" b="1" dirty="0">
                  <a:solidFill>
                    <a:prstClr val="black"/>
                  </a:solidFill>
                  <a:latin typeface="Arial Narrow" pitchFamily="34" charset="0"/>
                </a:rPr>
                <a:t>Transactions</a:t>
              </a:r>
            </a:p>
          </p:txBody>
        </p:sp>
        <p:sp>
          <p:nvSpPr>
            <p:cNvPr id="38" name="TextBox 108"/>
            <p:cNvSpPr txBox="1">
              <a:spLocks noChangeArrowheads="1"/>
            </p:cNvSpPr>
            <p:nvPr/>
          </p:nvSpPr>
          <p:spPr bwMode="auto">
            <a:xfrm rot="783264">
              <a:off x="1803872" y="5087112"/>
              <a:ext cx="2880526" cy="30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smtClean="0">
                  <a:solidFill>
                    <a:prstClr val="black"/>
                  </a:solidFill>
                  <a:latin typeface="Arial Narrow" pitchFamily="34" charset="0"/>
                </a:rPr>
                <a:t>Point to Point Retail </a:t>
              </a:r>
              <a:r>
                <a:rPr lang="en-US" sz="1400" b="1" i="1" dirty="0">
                  <a:solidFill>
                    <a:prstClr val="black"/>
                  </a:solidFill>
                  <a:latin typeface="Arial Narrow" pitchFamily="34" charset="0"/>
                </a:rPr>
                <a:t>Transactions</a:t>
              </a:r>
            </a:p>
          </p:txBody>
        </p:sp>
        <p:sp>
          <p:nvSpPr>
            <p:cNvPr id="39" name="TextBox 109"/>
            <p:cNvSpPr txBox="1">
              <a:spLocks noChangeArrowheads="1"/>
            </p:cNvSpPr>
            <p:nvPr/>
          </p:nvSpPr>
          <p:spPr bwMode="auto">
            <a:xfrm rot="526163">
              <a:off x="5728437" y="3939137"/>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solidFill>
                    <a:prstClr val="black"/>
                  </a:solidFill>
                  <a:latin typeface="Arial Narrow" pitchFamily="34" charset="0"/>
                </a:rPr>
                <a:t>Retail Transactions</a:t>
              </a:r>
            </a:p>
          </p:txBody>
        </p:sp>
        <p:sp>
          <p:nvSpPr>
            <p:cNvPr id="40" name="Rectangle 39"/>
            <p:cNvSpPr/>
            <p:nvPr/>
          </p:nvSpPr>
          <p:spPr bwMode="auto">
            <a:xfrm rot="657951">
              <a:off x="3248025" y="5581650"/>
              <a:ext cx="1016000" cy="1333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1" name="TextBox 113"/>
            <p:cNvSpPr txBox="1">
              <a:spLocks noChangeArrowheads="1"/>
            </p:cNvSpPr>
            <p:nvPr/>
          </p:nvSpPr>
          <p:spPr bwMode="auto">
            <a:xfrm rot="783264">
              <a:off x="775246" y="5370513"/>
              <a:ext cx="26612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a:solidFill>
                    <a:prstClr val="black"/>
                  </a:solidFill>
                  <a:latin typeface="Arial Narrow" pitchFamily="34" charset="0"/>
                </a:rPr>
                <a:t>Billing / Customer Service </a:t>
              </a:r>
            </a:p>
          </p:txBody>
        </p:sp>
        <p:sp>
          <p:nvSpPr>
            <p:cNvPr id="42" name="Freeform 41"/>
            <p:cNvSpPr/>
            <p:nvPr/>
          </p:nvSpPr>
          <p:spPr bwMode="auto">
            <a:xfrm rot="21257395">
              <a:off x="6394450" y="4749800"/>
              <a:ext cx="130175" cy="55563"/>
            </a:xfrm>
            <a:custGeom>
              <a:avLst/>
              <a:gdLst>
                <a:gd name="connsiteX0" fmla="*/ 0 w 130969"/>
                <a:gd name="connsiteY0" fmla="*/ 0 h 54769"/>
                <a:gd name="connsiteX1" fmla="*/ 11906 w 130969"/>
                <a:gd name="connsiteY1" fmla="*/ 7144 h 54769"/>
                <a:gd name="connsiteX2" fmla="*/ 19050 w 130969"/>
                <a:gd name="connsiteY2" fmla="*/ 11906 h 54769"/>
                <a:gd name="connsiteX3" fmla="*/ 33337 w 130969"/>
                <a:gd name="connsiteY3" fmla="*/ 16669 h 54769"/>
                <a:gd name="connsiteX4" fmla="*/ 40481 w 130969"/>
                <a:gd name="connsiteY4" fmla="*/ 21431 h 54769"/>
                <a:gd name="connsiteX5" fmla="*/ 57150 w 130969"/>
                <a:gd name="connsiteY5" fmla="*/ 26194 h 54769"/>
                <a:gd name="connsiteX6" fmla="*/ 64294 w 130969"/>
                <a:gd name="connsiteY6" fmla="*/ 30956 h 54769"/>
                <a:gd name="connsiteX7" fmla="*/ 73819 w 130969"/>
                <a:gd name="connsiteY7" fmla="*/ 33338 h 54769"/>
                <a:gd name="connsiteX8" fmla="*/ 90487 w 130969"/>
                <a:gd name="connsiteY8" fmla="*/ 38100 h 54769"/>
                <a:gd name="connsiteX9" fmla="*/ 104775 w 130969"/>
                <a:gd name="connsiteY9" fmla="*/ 45244 h 54769"/>
                <a:gd name="connsiteX10" fmla="*/ 111919 w 130969"/>
                <a:gd name="connsiteY10" fmla="*/ 50006 h 54769"/>
                <a:gd name="connsiteX11" fmla="*/ 123825 w 130969"/>
                <a:gd name="connsiteY11" fmla="*/ 52388 h 54769"/>
                <a:gd name="connsiteX12" fmla="*/ 130969 w 130969"/>
                <a:gd name="connsiteY12" fmla="*/ 54769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69" h="54769">
                  <a:moveTo>
                    <a:pt x="0" y="0"/>
                  </a:moveTo>
                  <a:cubicBezTo>
                    <a:pt x="3969" y="2381"/>
                    <a:pt x="7981" y="4691"/>
                    <a:pt x="11906" y="7144"/>
                  </a:cubicBezTo>
                  <a:cubicBezTo>
                    <a:pt x="14333" y="8661"/>
                    <a:pt x="16435" y="10744"/>
                    <a:pt x="19050" y="11906"/>
                  </a:cubicBezTo>
                  <a:cubicBezTo>
                    <a:pt x="23637" y="13945"/>
                    <a:pt x="29160" y="13885"/>
                    <a:pt x="33337" y="16669"/>
                  </a:cubicBezTo>
                  <a:cubicBezTo>
                    <a:pt x="35718" y="18256"/>
                    <a:pt x="37851" y="20304"/>
                    <a:pt x="40481" y="21431"/>
                  </a:cubicBezTo>
                  <a:cubicBezTo>
                    <a:pt x="51153" y="26005"/>
                    <a:pt x="47889" y="21564"/>
                    <a:pt x="57150" y="26194"/>
                  </a:cubicBezTo>
                  <a:cubicBezTo>
                    <a:pt x="59710" y="27474"/>
                    <a:pt x="61664" y="29829"/>
                    <a:pt x="64294" y="30956"/>
                  </a:cubicBezTo>
                  <a:cubicBezTo>
                    <a:pt x="67302" y="32245"/>
                    <a:pt x="70672" y="32439"/>
                    <a:pt x="73819" y="33338"/>
                  </a:cubicBezTo>
                  <a:cubicBezTo>
                    <a:pt x="97692" y="40160"/>
                    <a:pt x="60761" y="30669"/>
                    <a:pt x="90487" y="38100"/>
                  </a:cubicBezTo>
                  <a:cubicBezTo>
                    <a:pt x="110952" y="51744"/>
                    <a:pt x="85065" y="35390"/>
                    <a:pt x="104775" y="45244"/>
                  </a:cubicBezTo>
                  <a:cubicBezTo>
                    <a:pt x="107335" y="46524"/>
                    <a:pt x="109239" y="49001"/>
                    <a:pt x="111919" y="50006"/>
                  </a:cubicBezTo>
                  <a:cubicBezTo>
                    <a:pt x="115709" y="51427"/>
                    <a:pt x="119899" y="51406"/>
                    <a:pt x="123825" y="52388"/>
                  </a:cubicBezTo>
                  <a:cubicBezTo>
                    <a:pt x="126260" y="52997"/>
                    <a:pt x="130969" y="54769"/>
                    <a:pt x="130969" y="54769"/>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1994117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0480" y="177503"/>
            <a:ext cx="8459536" cy="4616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prstClr val="black"/>
                </a:solidFill>
              </a:rPr>
              <a:t>ERCOT’s Role in the Retail Market</a:t>
            </a:r>
            <a:endParaRPr lang="en-US" sz="2400" b="1" dirty="0">
              <a:solidFill>
                <a:prstClr val="black"/>
              </a:solidFill>
            </a:endParaRPr>
          </a:p>
        </p:txBody>
      </p:sp>
      <p:sp>
        <p:nvSpPr>
          <p:cNvPr id="5" name="Content Placeholder 2"/>
          <p:cNvSpPr>
            <a:spLocks noGrp="1"/>
          </p:cNvSpPr>
          <p:nvPr>
            <p:ph idx="1"/>
          </p:nvPr>
        </p:nvSpPr>
        <p:spPr>
          <a:xfrm>
            <a:off x="256834" y="734135"/>
            <a:ext cx="8229600" cy="5295900"/>
          </a:xfrm>
        </p:spPr>
        <p:txBody>
          <a:bodyPr>
            <a:noAutofit/>
          </a:bodyPr>
          <a:lstStyle/>
          <a:p>
            <a:r>
              <a:rPr lang="en-US" sz="2400" b="0" dirty="0" smtClean="0"/>
              <a:t>Maintains the Centralized Registration Database</a:t>
            </a:r>
          </a:p>
          <a:p>
            <a:pPr eaLnBrk="1" hangingPunct="1"/>
            <a:r>
              <a:rPr lang="en-US" sz="2400" b="0" dirty="0" smtClean="0"/>
              <a:t>Serves as the transaction clearing house for retail transactions</a:t>
            </a:r>
          </a:p>
          <a:p>
            <a:pPr lvl="2" eaLnBrk="1" hangingPunct="1">
              <a:spcBef>
                <a:spcPts val="0"/>
              </a:spcBef>
            </a:pPr>
            <a:r>
              <a:rPr lang="en-US" sz="2000" dirty="0" smtClean="0"/>
              <a:t>Switches</a:t>
            </a:r>
          </a:p>
          <a:p>
            <a:pPr lvl="2" eaLnBrk="1" hangingPunct="1">
              <a:spcBef>
                <a:spcPts val="0"/>
              </a:spcBef>
            </a:pPr>
            <a:r>
              <a:rPr lang="en-US" sz="2000" dirty="0" smtClean="0"/>
              <a:t>Move-ins</a:t>
            </a:r>
          </a:p>
          <a:p>
            <a:pPr lvl="2" eaLnBrk="1" hangingPunct="1">
              <a:spcBef>
                <a:spcPts val="0"/>
              </a:spcBef>
            </a:pPr>
            <a:r>
              <a:rPr lang="en-US" sz="2000" dirty="0" smtClean="0"/>
              <a:t>Move-outs</a:t>
            </a:r>
          </a:p>
          <a:p>
            <a:pPr lvl="2" eaLnBrk="1" hangingPunct="1">
              <a:spcBef>
                <a:spcPts val="0"/>
              </a:spcBef>
            </a:pPr>
            <a:r>
              <a:rPr lang="en-US" sz="2000" dirty="0" smtClean="0"/>
              <a:t>Maintain ESIID</a:t>
            </a:r>
          </a:p>
          <a:p>
            <a:pPr lvl="2" eaLnBrk="1" hangingPunct="1">
              <a:spcBef>
                <a:spcPts val="0"/>
              </a:spcBef>
            </a:pPr>
            <a:r>
              <a:rPr lang="en-US" sz="2000" dirty="0" smtClean="0"/>
              <a:t>POLR transitions</a:t>
            </a:r>
          </a:p>
          <a:p>
            <a:pPr lvl="2" eaLnBrk="1" hangingPunct="1">
              <a:spcBef>
                <a:spcPts val="0"/>
              </a:spcBef>
            </a:pPr>
            <a:r>
              <a:rPr lang="en-US" sz="2000" dirty="0" smtClean="0"/>
              <a:t>Continuous service agreements</a:t>
            </a:r>
          </a:p>
          <a:p>
            <a:pPr eaLnBrk="1" hangingPunct="1"/>
            <a:r>
              <a:rPr lang="en-US" sz="2400" b="0" dirty="0" smtClean="0"/>
              <a:t>Compiles the information on market metrics</a:t>
            </a:r>
          </a:p>
          <a:p>
            <a:pPr eaLnBrk="1" hangingPunct="1"/>
            <a:r>
              <a:rPr lang="en-US" sz="2400" b="0" dirty="0" smtClean="0"/>
              <a:t>Addresses data discrepancies and dispute resolutions</a:t>
            </a:r>
          </a:p>
          <a:p>
            <a:pPr eaLnBrk="1" hangingPunct="1"/>
            <a:r>
              <a:rPr lang="en-US" sz="2400" b="0" dirty="0" smtClean="0"/>
              <a:t>Acts as Administrator for Retail Qualification and Testing</a:t>
            </a:r>
            <a:endParaRPr lang="en-US" sz="2400" dirty="0"/>
          </a:p>
        </p:txBody>
      </p:sp>
    </p:spTree>
    <p:extLst>
      <p:ext uri="{BB962C8B-B14F-4D97-AF65-F5344CB8AC3E}">
        <p14:creationId xmlns:p14="http://schemas.microsoft.com/office/powerpoint/2010/main" val="386057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7776" y="177503"/>
            <a:ext cx="8459536" cy="461665"/>
          </a:xfrm>
          <a:prstGeom prst="rect">
            <a:avLst/>
          </a:prstGeom>
        </p:spPr>
        <p:txBody>
          <a:bodyPr vert="horz" lIns="91440" tIns="45720" rIns="91440" bIns="45720" rtlCol="0" anchor="ctr">
            <a:noAutofit/>
          </a:bodyPr>
          <a:lstStyle>
            <a:defPPr>
              <a:defRPr lang="en-US"/>
            </a:defPPr>
            <a:lvl1pPr defTabSz="914400">
              <a:spcBef>
                <a:spcPct val="0"/>
              </a:spcBef>
              <a:buNone/>
              <a:defRPr sz="2400" b="1">
                <a:latin typeface="+mj-lt"/>
                <a:ea typeface="+mj-ea"/>
                <a:cs typeface="+mj-cs"/>
              </a:defRPr>
            </a:lvl1pPr>
          </a:lstStyle>
          <a:p>
            <a:r>
              <a:rPr lang="en-US" dirty="0">
                <a:solidFill>
                  <a:prstClr val="black"/>
                </a:solidFill>
              </a:rPr>
              <a:t>ERCOT’s Role in the Retail Market</a:t>
            </a:r>
          </a:p>
        </p:txBody>
      </p:sp>
      <p:sp>
        <p:nvSpPr>
          <p:cNvPr id="5" name="Rectangle 4"/>
          <p:cNvSpPr/>
          <p:nvPr/>
        </p:nvSpPr>
        <p:spPr>
          <a:xfrm>
            <a:off x="256832" y="720315"/>
            <a:ext cx="7772400" cy="5410712"/>
          </a:xfrm>
          <a:prstGeom prst="rect">
            <a:avLst/>
          </a:prstGeom>
        </p:spPr>
        <p:txBody>
          <a:bodyPr wrap="square">
            <a:spAutoFit/>
          </a:bodyPr>
          <a:lstStyle/>
          <a:p>
            <a:pPr>
              <a:lnSpc>
                <a:spcPct val="90000"/>
              </a:lnSpc>
              <a:defRPr/>
            </a:pPr>
            <a:r>
              <a:rPr lang="en-US" sz="2400" dirty="0" smtClean="0">
                <a:solidFill>
                  <a:prstClr val="black"/>
                </a:solidFill>
              </a:rPr>
              <a:t>Protocols </a:t>
            </a:r>
            <a:r>
              <a:rPr lang="en-US" sz="2400" dirty="0">
                <a:solidFill>
                  <a:prstClr val="black"/>
                </a:solidFill>
              </a:rPr>
              <a:t>and </a:t>
            </a:r>
            <a:r>
              <a:rPr lang="en-US" sz="2400" dirty="0" smtClean="0">
                <a:solidFill>
                  <a:prstClr val="black"/>
                </a:solidFill>
              </a:rPr>
              <a:t>Guides:</a:t>
            </a:r>
          </a:p>
          <a:p>
            <a:pPr>
              <a:lnSpc>
                <a:spcPct val="90000"/>
              </a:lnSpc>
              <a:defRPr/>
            </a:pPr>
            <a:endParaRPr lang="en-US" sz="2400" dirty="0">
              <a:solidFill>
                <a:prstClr val="black"/>
              </a:solidFill>
            </a:endParaRPr>
          </a:p>
          <a:p>
            <a:pPr marL="342900" indent="-342900">
              <a:lnSpc>
                <a:spcPct val="90000"/>
              </a:lnSpc>
              <a:buFont typeface="Arial" panose="020B0604020202020204" pitchFamily="34" charset="0"/>
              <a:buChar char="•"/>
              <a:defRPr/>
            </a:pPr>
            <a:r>
              <a:rPr lang="en-US" sz="2400" dirty="0" smtClean="0">
                <a:solidFill>
                  <a:prstClr val="black"/>
                </a:solidFill>
              </a:rPr>
              <a:t>ERCOT </a:t>
            </a:r>
            <a:r>
              <a:rPr lang="en-US" sz="2400" dirty="0">
                <a:solidFill>
                  <a:prstClr val="black"/>
                </a:solidFill>
              </a:rPr>
              <a:t>ensures Texas deregulated retail market processes are carried out according to ERCOT </a:t>
            </a:r>
            <a:r>
              <a:rPr lang="en-US" sz="2400" dirty="0" smtClean="0">
                <a:solidFill>
                  <a:prstClr val="black"/>
                </a:solidFill>
              </a:rPr>
              <a:t>Protocols</a:t>
            </a:r>
          </a:p>
          <a:p>
            <a:pPr>
              <a:lnSpc>
                <a:spcPct val="90000"/>
              </a:lnSpc>
              <a:defRPr/>
            </a:pPr>
            <a:endParaRPr lang="en-US" sz="2400" dirty="0">
              <a:solidFill>
                <a:prstClr val="black"/>
              </a:solidFill>
            </a:endParaRPr>
          </a:p>
          <a:p>
            <a:pPr marL="342900" indent="-342900">
              <a:lnSpc>
                <a:spcPct val="90000"/>
              </a:lnSpc>
              <a:buFont typeface="Arial" panose="020B0604020202020204" pitchFamily="34" charset="0"/>
              <a:buChar char="•"/>
              <a:defRPr/>
            </a:pPr>
            <a:r>
              <a:rPr lang="en-US" sz="2400" dirty="0" smtClean="0">
                <a:solidFill>
                  <a:prstClr val="black"/>
                </a:solidFill>
              </a:rPr>
              <a:t>ERCOT </a:t>
            </a:r>
            <a:r>
              <a:rPr lang="en-US" sz="2400" dirty="0">
                <a:solidFill>
                  <a:prstClr val="black"/>
                </a:solidFill>
              </a:rPr>
              <a:t>helps Market </a:t>
            </a:r>
            <a:r>
              <a:rPr lang="en-US" sz="2400" dirty="0" smtClean="0">
                <a:solidFill>
                  <a:prstClr val="black"/>
                </a:solidFill>
              </a:rPr>
              <a:t>Participants </a:t>
            </a:r>
            <a:r>
              <a:rPr lang="en-US" sz="2400" dirty="0">
                <a:solidFill>
                  <a:prstClr val="black"/>
                </a:solidFill>
              </a:rPr>
              <a:t>understand </a:t>
            </a:r>
            <a:r>
              <a:rPr lang="en-US" sz="2400" dirty="0" smtClean="0">
                <a:solidFill>
                  <a:prstClr val="black"/>
                </a:solidFill>
              </a:rPr>
              <a:t>the implementation of the </a:t>
            </a:r>
            <a:r>
              <a:rPr lang="en-US" sz="2400" dirty="0">
                <a:solidFill>
                  <a:prstClr val="black"/>
                </a:solidFill>
              </a:rPr>
              <a:t>Protocols, the Retail Market Guides, and the PUC </a:t>
            </a:r>
            <a:r>
              <a:rPr lang="en-US" sz="2400" dirty="0" smtClean="0">
                <a:solidFill>
                  <a:prstClr val="black"/>
                </a:solidFill>
              </a:rPr>
              <a:t>rules</a:t>
            </a:r>
          </a:p>
          <a:p>
            <a:pPr>
              <a:lnSpc>
                <a:spcPct val="90000"/>
              </a:lnSpc>
              <a:defRPr/>
            </a:pPr>
            <a:endParaRPr lang="en-US" sz="2400" dirty="0">
              <a:solidFill>
                <a:prstClr val="black"/>
              </a:solidFill>
            </a:endParaRPr>
          </a:p>
          <a:p>
            <a:pPr marL="342900" indent="-342900">
              <a:lnSpc>
                <a:spcPct val="90000"/>
              </a:lnSpc>
              <a:buFont typeface="Arial" panose="020B0604020202020204" pitchFamily="34" charset="0"/>
              <a:buChar char="•"/>
              <a:defRPr/>
            </a:pPr>
            <a:r>
              <a:rPr lang="en-US" sz="2400" dirty="0" smtClean="0">
                <a:solidFill>
                  <a:prstClr val="black"/>
                </a:solidFill>
              </a:rPr>
              <a:t>ERCOT </a:t>
            </a:r>
            <a:r>
              <a:rPr lang="en-US" sz="2400" dirty="0">
                <a:solidFill>
                  <a:prstClr val="black"/>
                </a:solidFill>
              </a:rPr>
              <a:t>Protocols and Guides are established, revised, and approved by market participants through the stakeholder process and ultimately approved by the ERCOT Board of Directors </a:t>
            </a:r>
            <a:endParaRPr lang="en-US" sz="2400" dirty="0" smtClean="0">
              <a:solidFill>
                <a:prstClr val="black"/>
              </a:solidFill>
            </a:endParaRPr>
          </a:p>
          <a:p>
            <a:pPr>
              <a:lnSpc>
                <a:spcPct val="90000"/>
              </a:lnSpc>
              <a:defRPr/>
            </a:pPr>
            <a:endParaRPr lang="en-US" sz="2400" dirty="0">
              <a:solidFill>
                <a:prstClr val="black"/>
              </a:solidFill>
            </a:endParaRPr>
          </a:p>
          <a:p>
            <a:pPr marL="342900" indent="-342900">
              <a:lnSpc>
                <a:spcPct val="90000"/>
              </a:lnSpc>
              <a:buFont typeface="Arial" panose="020B0604020202020204" pitchFamily="34" charset="0"/>
              <a:buChar char="•"/>
              <a:defRPr/>
            </a:pPr>
            <a:r>
              <a:rPr lang="en-US" sz="2400" dirty="0" smtClean="0">
                <a:solidFill>
                  <a:prstClr val="black"/>
                </a:solidFill>
              </a:rPr>
              <a:t>Key </a:t>
            </a:r>
            <a:r>
              <a:rPr lang="en-US" sz="2400" dirty="0">
                <a:solidFill>
                  <a:prstClr val="black"/>
                </a:solidFill>
              </a:rPr>
              <a:t>protocol sections for Retail are 15, 19 &amp; 24</a:t>
            </a:r>
          </a:p>
        </p:txBody>
      </p:sp>
    </p:spTree>
    <p:extLst>
      <p:ext uri="{BB962C8B-B14F-4D97-AF65-F5344CB8AC3E}">
        <p14:creationId xmlns:p14="http://schemas.microsoft.com/office/powerpoint/2010/main" val="164396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Electric Provider (REP) </a:t>
            </a:r>
            <a:r>
              <a:rPr lang="en-US" dirty="0" smtClean="0"/>
              <a:t/>
            </a:r>
            <a:br>
              <a:rPr lang="en-US" dirty="0" smtClean="0"/>
            </a:br>
            <a:endParaRPr lang="en-US" dirty="0"/>
          </a:p>
        </p:txBody>
      </p:sp>
      <p:sp>
        <p:nvSpPr>
          <p:cNvPr id="3" name="Content Placeholder 2"/>
          <p:cNvSpPr>
            <a:spLocks noGrp="1"/>
          </p:cNvSpPr>
          <p:nvPr>
            <p:ph sz="quarter" idx="1"/>
          </p:nvPr>
        </p:nvSpPr>
        <p:spPr>
          <a:xfrm>
            <a:off x="457199" y="1069675"/>
            <a:ext cx="8212348" cy="5676182"/>
          </a:xfrm>
        </p:spPr>
        <p:txBody>
          <a:bodyPr>
            <a:normAutofit fontScale="55000" lnSpcReduction="20000"/>
          </a:bodyPr>
          <a:lstStyle/>
          <a:p>
            <a:r>
              <a:rPr lang="en-US" sz="3100" b="1" dirty="0"/>
              <a:t>PUCT Subst. Rule 25.5 Definition</a:t>
            </a:r>
            <a:r>
              <a:rPr lang="en-US" sz="3100" dirty="0"/>
              <a:t>: </a:t>
            </a:r>
          </a:p>
          <a:p>
            <a:pPr lvl="1"/>
            <a:r>
              <a:rPr lang="en-US" sz="3300" dirty="0"/>
              <a:t>A person that sells electric energy to Retail Customers in this state. A Retail Electric Provider may not own or operate generation assets. </a:t>
            </a:r>
          </a:p>
          <a:p>
            <a:r>
              <a:rPr lang="en-US" sz="3100" b="1" dirty="0"/>
              <a:t>Responsibilities:</a:t>
            </a:r>
          </a:p>
          <a:p>
            <a:pPr lvl="1"/>
            <a:r>
              <a:rPr lang="en-US" sz="3300" dirty="0"/>
              <a:t>Negotiates contract(s) with Retail Customer(s), these contracts are generally based upon a variety of competitive services offered by the REP to allow their Customer’s additional Choice to meet their needs.  </a:t>
            </a:r>
          </a:p>
          <a:p>
            <a:pPr lvl="1"/>
            <a:r>
              <a:rPr lang="en-US" sz="3300" dirty="0"/>
              <a:t>Manages Retail Customer’s ESI ID(s), for example: </a:t>
            </a:r>
          </a:p>
          <a:p>
            <a:pPr lvl="2"/>
            <a:r>
              <a:rPr lang="en-US" sz="2500" dirty="0"/>
              <a:t>Retail Customer’s primary contact for their electrical services such as: </a:t>
            </a:r>
          </a:p>
          <a:p>
            <a:pPr lvl="3"/>
            <a:r>
              <a:rPr lang="en-US" sz="2500" dirty="0"/>
              <a:t>Switch Provider, Move-In and/or Move-Out Requests, </a:t>
            </a:r>
          </a:p>
          <a:p>
            <a:pPr lvl="3"/>
            <a:r>
              <a:rPr lang="en-US" sz="2500" dirty="0"/>
              <a:t>Disconnects and Reconnects for Non-Payment, </a:t>
            </a:r>
          </a:p>
          <a:p>
            <a:pPr lvl="3"/>
            <a:r>
              <a:rPr lang="en-US" sz="2500" dirty="0"/>
              <a:t>Usage and Billing Inquires.   </a:t>
            </a:r>
          </a:p>
          <a:p>
            <a:pPr lvl="1"/>
            <a:r>
              <a:rPr lang="en-US" sz="3300" dirty="0"/>
              <a:t>Provides TDSP(s) with Retail Customer’s Contact information via TX SET 814_PC for power outages and distribution/power line maintenance notifications.</a:t>
            </a:r>
          </a:p>
          <a:p>
            <a:pPr lvl="1"/>
            <a:r>
              <a:rPr lang="en-US" sz="3300" dirty="0"/>
              <a:t>Makes Payment and/or may Dispute Invoices received from:</a:t>
            </a:r>
          </a:p>
          <a:p>
            <a:pPr lvl="2"/>
            <a:r>
              <a:rPr lang="en-US" sz="2500" dirty="0"/>
              <a:t>ERCOT for Transmission and Generation services, and </a:t>
            </a:r>
          </a:p>
          <a:p>
            <a:pPr lvl="2"/>
            <a:r>
              <a:rPr lang="en-US" sz="2500" dirty="0"/>
              <a:t>TDU(s) for ESI ID(s) Usage and Discretionary Service Charges where they are Rep of Record for the invoice period.</a:t>
            </a:r>
          </a:p>
          <a:p>
            <a:pPr lvl="1"/>
            <a:r>
              <a:rPr lang="en-US" sz="3300" dirty="0"/>
              <a:t>Works with REP and TDU to resolve Inadvertent Gain (IAG) ESI ID(s) in a expedited manner once IAG ESI ID(s) are identified.  </a:t>
            </a:r>
          </a:p>
          <a:p>
            <a:pPr lvl="1"/>
            <a:r>
              <a:rPr lang="en-US" sz="3300" dirty="0"/>
              <a:t>When necessary, will collaborate with PUCT Staff and TDU </a:t>
            </a:r>
            <a:r>
              <a:rPr lang="en-US" sz="3300" dirty="0" smtClean="0"/>
              <a:t>to   assist </a:t>
            </a:r>
            <a:r>
              <a:rPr lang="en-US" sz="3300" dirty="0"/>
              <a:t>in resolving Retail Customer’s PUCT complaint. </a:t>
            </a:r>
            <a:endParaRPr lang="en-US" sz="3300" dirty="0"/>
          </a:p>
        </p:txBody>
      </p:sp>
      <p:sp>
        <p:nvSpPr>
          <p:cNvPr id="4" name="Slide Number Placeholder 3"/>
          <p:cNvSpPr>
            <a:spLocks noGrp="1"/>
          </p:cNvSpPr>
          <p:nvPr>
            <p:ph type="sldNum" sz="quarter" idx="15"/>
          </p:nvPr>
        </p:nvSpPr>
        <p:spPr/>
        <p:txBody>
          <a:bodyPr/>
          <a:lstStyle/>
          <a:p>
            <a:fld id="{F99309A2-3AE9-4085-9C14-C7B09CDADA54}" type="slidenum">
              <a:rPr lang="en-US" smtClean="0"/>
              <a:pPr/>
              <a:t>4</a:t>
            </a:fld>
            <a:endParaRPr lang="en-US" dirty="0"/>
          </a:p>
        </p:txBody>
      </p:sp>
    </p:spTree>
    <p:extLst>
      <p:ext uri="{BB962C8B-B14F-4D97-AF65-F5344CB8AC3E}">
        <p14:creationId xmlns:p14="http://schemas.microsoft.com/office/powerpoint/2010/main" val="4266940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normAutofit/>
          </a:bodyPr>
          <a:lstStyle/>
          <a:p>
            <a:pPr marL="0" indent="0">
              <a:buNone/>
            </a:pPr>
            <a:r>
              <a:rPr lang="en-US" sz="2400" dirty="0" smtClean="0">
                <a:effectLst/>
              </a:rPr>
              <a:t>‘…analyzes the need for new electronic transactions or modifications to existing electronic transactions based upon changes that occur within the retail electric market that affect EDI (electronic data interchange) transaction processing.’</a:t>
            </a:r>
            <a:endParaRPr lang="en-US" sz="2400" dirty="0"/>
          </a:p>
        </p:txBody>
      </p:sp>
      <p:sp>
        <p:nvSpPr>
          <p:cNvPr id="4" name="Title 1"/>
          <p:cNvSpPr>
            <a:spLocks noGrp="1"/>
          </p:cNvSpPr>
          <p:nvPr>
            <p:ph type="title"/>
          </p:nvPr>
        </p:nvSpPr>
        <p:spPr>
          <a:xfrm>
            <a:off x="238832" y="204716"/>
            <a:ext cx="8229600" cy="436729"/>
          </a:xfrm>
        </p:spPr>
        <p:txBody>
          <a:bodyPr vert="horz" lIns="91440" tIns="45720" rIns="91440" bIns="45720" rtlCol="0" anchor="ctr">
            <a:noAutofit/>
          </a:bodyPr>
          <a:lstStyle/>
          <a:p>
            <a:pPr defTabSz="914400"/>
            <a:r>
              <a:rPr lang="en-US" dirty="0"/>
              <a:t>Texas Standard Electronic Transaction (Texas SET)</a:t>
            </a:r>
          </a:p>
        </p:txBody>
      </p:sp>
    </p:spTree>
    <p:extLst>
      <p:ext uri="{BB962C8B-B14F-4D97-AF65-F5344CB8AC3E}">
        <p14:creationId xmlns:p14="http://schemas.microsoft.com/office/powerpoint/2010/main" val="6679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6" y="122820"/>
            <a:ext cx="8229600" cy="515203"/>
          </a:xfrm>
          <a:ln>
            <a:noFill/>
          </a:ln>
        </p:spPr>
        <p:txBody>
          <a:bodyPr>
            <a:normAutofit/>
          </a:bodyPr>
          <a:lstStyle/>
          <a:p>
            <a:r>
              <a:rPr lang="en-US" dirty="0" smtClean="0"/>
              <a:t>Texas SET – Switch</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07961344"/>
              </p:ext>
            </p:extLst>
          </p:nvPr>
        </p:nvGraphicFramePr>
        <p:xfrm>
          <a:off x="475392" y="823408"/>
          <a:ext cx="8040814" cy="5397396"/>
        </p:xfrm>
        <a:graphic>
          <a:graphicData uri="http://schemas.openxmlformats.org/presentationml/2006/ole">
            <mc:AlternateContent xmlns:mc="http://schemas.openxmlformats.org/markup-compatibility/2006">
              <mc:Choice xmlns:v="urn:schemas-microsoft-com:vml" Requires="v">
                <p:oleObj spid="_x0000_s6150" name="Acrobat Document" r:id="rId3" imgW="10073160" imgH="7786800" progId="AcroExch.Document.7">
                  <p:embed/>
                </p:oleObj>
              </mc:Choice>
              <mc:Fallback>
                <p:oleObj name="Acrobat Document" r:id="rId3" imgW="10073160" imgH="77868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92" y="823408"/>
                        <a:ext cx="8040814" cy="5397396"/>
                      </a:xfrm>
                      <a:prstGeom prst="rect">
                        <a:avLst/>
                      </a:prstGeom>
                      <a:noFill/>
                      <a:ln w="1270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521464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6" y="122820"/>
            <a:ext cx="8229600" cy="515203"/>
          </a:xfrm>
          <a:ln>
            <a:noFill/>
          </a:ln>
        </p:spPr>
        <p:txBody>
          <a:bodyPr>
            <a:normAutofit/>
          </a:bodyPr>
          <a:lstStyle/>
          <a:p>
            <a:r>
              <a:rPr lang="en-US" dirty="0" smtClean="0"/>
              <a:t>Texas SET – Switch Requirements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71046514"/>
              </p:ext>
            </p:extLst>
          </p:nvPr>
        </p:nvGraphicFramePr>
        <p:xfrm>
          <a:off x="281100" y="866635"/>
          <a:ext cx="8562649" cy="4495799"/>
        </p:xfrm>
        <a:graphic>
          <a:graphicData uri="http://schemas.openxmlformats.org/drawingml/2006/table">
            <a:tbl>
              <a:tblPr firstRow="1" firstCol="1" lastRow="1" lastCol="1" bandRow="1" bandCol="1"/>
              <a:tblGrid>
                <a:gridCol w="1970781"/>
                <a:gridCol w="1228298"/>
                <a:gridCol w="576547"/>
                <a:gridCol w="388567"/>
                <a:gridCol w="1245823"/>
                <a:gridCol w="1678675"/>
                <a:gridCol w="1473958"/>
              </a:tblGrid>
              <a:tr h="890542">
                <a:tc>
                  <a:txBody>
                    <a:bodyPr/>
                    <a:lstStyle/>
                    <a:p>
                      <a:pPr algn="ctr" rtl="0" fontAlgn="ctr"/>
                      <a:r>
                        <a:rPr lang="en-US" sz="1200" b="1" i="0" u="sng" strike="noStrike" dirty="0">
                          <a:solidFill>
                            <a:srgbClr val="000000"/>
                          </a:solidFill>
                          <a:effectLst/>
                          <a:latin typeface="Calibri"/>
                        </a:rPr>
                        <a:t>Transaction</a:t>
                      </a:r>
                    </a:p>
                  </a:txBody>
                  <a:tcPr marL="6573" marR="6573" marT="65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sng" strike="noStrike">
                          <a:solidFill>
                            <a:srgbClr val="000000"/>
                          </a:solidFill>
                          <a:effectLst/>
                          <a:latin typeface="Calibri"/>
                        </a:rPr>
                        <a:t>Business Process</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sng" strike="noStrike" dirty="0">
                          <a:solidFill>
                            <a:srgbClr val="000000"/>
                          </a:solidFill>
                          <a:effectLst/>
                          <a:latin typeface="Calibri"/>
                        </a:rPr>
                        <a:t>From</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sng" strike="noStrike">
                          <a:solidFill>
                            <a:srgbClr val="000000"/>
                          </a:solidFill>
                          <a:effectLst/>
                          <a:latin typeface="Calibri"/>
                        </a:rPr>
                        <a:t>To</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sng" strike="noStrike">
                          <a:solidFill>
                            <a:srgbClr val="000000"/>
                          </a:solidFill>
                          <a:effectLst/>
                          <a:latin typeface="Calibri"/>
                        </a:rPr>
                        <a:t>Timing/ Business Rules</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sng" strike="noStrike">
                          <a:solidFill>
                            <a:srgbClr val="000000"/>
                          </a:solidFill>
                          <a:effectLst/>
                          <a:latin typeface="Calibri"/>
                        </a:rPr>
                        <a:t>Example</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sng" strike="noStrike">
                          <a:solidFill>
                            <a:srgbClr val="000000"/>
                          </a:solidFill>
                          <a:effectLst/>
                          <a:latin typeface="Calibri"/>
                        </a:rPr>
                        <a:t>Protocol Reference Section</a:t>
                      </a:r>
                    </a:p>
                  </a:txBody>
                  <a:tcPr marL="6573" marR="6573" marT="65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18179">
                <a:tc>
                  <a:txBody>
                    <a:bodyPr/>
                    <a:lstStyle/>
                    <a:p>
                      <a:pPr algn="ctr" rtl="0" fontAlgn="ctr"/>
                      <a:r>
                        <a:rPr lang="en-US" sz="1000" b="1" i="0" u="none" strike="noStrike">
                          <a:solidFill>
                            <a:srgbClr val="000000"/>
                          </a:solidFill>
                          <a:effectLst/>
                          <a:latin typeface="Calibri"/>
                        </a:rPr>
                        <a:t>814_01, Switch Request</a:t>
                      </a:r>
                    </a:p>
                  </a:txBody>
                  <a:tcPr marL="6573" marR="6573" marT="65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dirty="0" smtClean="0">
                          <a:solidFill>
                            <a:srgbClr val="000000"/>
                          </a:solidFill>
                          <a:effectLst/>
                          <a:latin typeface="+mn-lt"/>
                        </a:rPr>
                        <a:t>Switch</a:t>
                      </a:r>
                      <a:r>
                        <a:rPr lang="en-US" sz="1000" b="1" i="0" u="none" strike="noStrike" dirty="0">
                          <a:solidFill>
                            <a:srgbClr val="000000"/>
                          </a:solidFill>
                          <a:effectLst/>
                          <a:latin typeface="Calibri"/>
                        </a:rPr>
                        <a:t> </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a:solidFill>
                            <a:srgbClr val="000000"/>
                          </a:solidFill>
                          <a:effectLst/>
                          <a:latin typeface="Calibri"/>
                        </a:rPr>
                        <a:t>CR</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dirty="0">
                          <a:solidFill>
                            <a:srgbClr val="000000"/>
                          </a:solidFill>
                          <a:effectLst/>
                          <a:latin typeface="Calibri"/>
                        </a:rPr>
                        <a:t>ERCOT</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a:solidFill>
                            <a:srgbClr val="000000"/>
                          </a:solidFill>
                          <a:effectLst/>
                          <a:latin typeface="Calibri"/>
                        </a:rPr>
                        <a:t>N/A</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a:solidFill>
                            <a:srgbClr val="000000"/>
                          </a:solidFill>
                          <a:effectLst/>
                          <a:latin typeface="Calibri"/>
                        </a:rPr>
                        <a:t> </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a:solidFill>
                            <a:srgbClr val="000000"/>
                          </a:solidFill>
                          <a:effectLst/>
                          <a:latin typeface="Calibri"/>
                        </a:rPr>
                        <a:t>15.1.1, Submission of a Switch Request</a:t>
                      </a:r>
                    </a:p>
                  </a:txBody>
                  <a:tcPr marL="6573" marR="6573" marT="65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718179">
                <a:tc rowSpan="2">
                  <a:txBody>
                    <a:bodyPr/>
                    <a:lstStyle/>
                    <a:p>
                      <a:pPr algn="ctr" rtl="0" fontAlgn="ctr"/>
                      <a:r>
                        <a:rPr lang="en-US" sz="1000" b="1" i="0" u="none" strike="noStrike" dirty="0">
                          <a:solidFill>
                            <a:srgbClr val="000000"/>
                          </a:solidFill>
                          <a:effectLst/>
                          <a:latin typeface="Calibri"/>
                        </a:rPr>
                        <a:t>814_02, Switch Reject Response  </a:t>
                      </a:r>
                    </a:p>
                  </a:txBody>
                  <a:tcPr marL="6573" marR="6573" marT="65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dirty="0">
                          <a:solidFill>
                            <a:srgbClr val="000000"/>
                          </a:solidFill>
                          <a:effectLst/>
                          <a:latin typeface="Calibri"/>
                        </a:rPr>
                        <a:t> </a:t>
                      </a:r>
                      <a:r>
                        <a:rPr lang="en-US" sz="1000" b="1" i="0" u="none" strike="noStrike" dirty="0" smtClean="0">
                          <a:solidFill>
                            <a:srgbClr val="000000"/>
                          </a:solidFill>
                          <a:effectLst/>
                          <a:latin typeface="+mn-lt"/>
                        </a:rPr>
                        <a:t>Switch</a:t>
                      </a:r>
                      <a:endParaRPr lang="en-US" sz="1000" b="1" i="0" u="none" strike="noStrike" dirty="0">
                        <a:solidFill>
                          <a:srgbClr val="000000"/>
                        </a:solidFill>
                        <a:effectLst/>
                        <a:latin typeface="Calibri"/>
                      </a:endParaRP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ERCOT</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dirty="0">
                          <a:solidFill>
                            <a:srgbClr val="000000"/>
                          </a:solidFill>
                          <a:effectLst/>
                          <a:latin typeface="Calibri"/>
                        </a:rPr>
                        <a:t>CR</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One Retail Business Hour</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a:solidFill>
                            <a:srgbClr val="000000"/>
                          </a:solidFill>
                          <a:effectLst/>
                          <a:latin typeface="Calibri"/>
                        </a:rPr>
                        <a:t>814_01 received by ERCOT on Monday @ 1500 = Hour 0</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15.1.1.8, Rejection of Switch Request</a:t>
                      </a:r>
                    </a:p>
                  </a:txBody>
                  <a:tcPr marL="6573" marR="6573" marT="65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7181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1" i="0" u="none" strike="noStrike" dirty="0">
                          <a:solidFill>
                            <a:srgbClr val="000000"/>
                          </a:solidFill>
                          <a:effectLst/>
                          <a:latin typeface="Calibri"/>
                        </a:rPr>
                        <a:t>814_02 sent to CR by Monday @ 1600  = Hour 1</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vMerge="1">
                  <a:txBody>
                    <a:bodyPr/>
                    <a:lstStyle/>
                    <a:p>
                      <a:endParaRPr lang="en-US"/>
                    </a:p>
                  </a:txBody>
                  <a:tcPr/>
                </a:tc>
              </a:tr>
              <a:tr h="718179">
                <a:tc rowSpan="2">
                  <a:txBody>
                    <a:bodyPr/>
                    <a:lstStyle/>
                    <a:p>
                      <a:pPr algn="ctr" rtl="0" fontAlgn="ctr"/>
                      <a:r>
                        <a:rPr lang="en-US" sz="1000" b="1" i="0" u="none" strike="noStrike">
                          <a:solidFill>
                            <a:srgbClr val="000000"/>
                          </a:solidFill>
                          <a:effectLst/>
                          <a:latin typeface="Calibri"/>
                        </a:rPr>
                        <a:t>814_03, Enrollment Notification Request </a:t>
                      </a:r>
                    </a:p>
                  </a:txBody>
                  <a:tcPr marL="6573" marR="6573" marT="65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dirty="0">
                          <a:solidFill>
                            <a:srgbClr val="000000"/>
                          </a:solidFill>
                          <a:effectLst/>
                          <a:latin typeface="Calibri"/>
                        </a:rPr>
                        <a:t>Switch</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ERCOT</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TDSP</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One Retail Business Hour</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en-US" sz="1000" b="1" i="0" u="none" strike="noStrike">
                          <a:solidFill>
                            <a:srgbClr val="000000"/>
                          </a:solidFill>
                          <a:effectLst/>
                          <a:latin typeface="Calibri"/>
                        </a:rPr>
                        <a:t>814_01 received by ERCOT on Monday @ 1500 = Hour 0</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rowSpan="2">
                  <a:txBody>
                    <a:bodyPr/>
                    <a:lstStyle/>
                    <a:p>
                      <a:pPr algn="ctr" rtl="0" fontAlgn="ctr"/>
                      <a:r>
                        <a:rPr lang="en-US" sz="1000" b="1" i="0" u="none" strike="noStrike">
                          <a:solidFill>
                            <a:srgbClr val="000000"/>
                          </a:solidFill>
                          <a:effectLst/>
                          <a:latin typeface="Calibri"/>
                        </a:rPr>
                        <a:t>15.1.1.3, Switch Enrollment Notification Request to TDSP</a:t>
                      </a:r>
                    </a:p>
                  </a:txBody>
                  <a:tcPr marL="6573" marR="6573" marT="65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7325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1" i="0" u="none" strike="noStrike" dirty="0">
                          <a:solidFill>
                            <a:srgbClr val="000000"/>
                          </a:solidFill>
                          <a:effectLst/>
                          <a:latin typeface="Calibri"/>
                        </a:rPr>
                        <a:t>814_03 sent to TDSP by Monday @ 1600 = Hour 1</a:t>
                      </a:r>
                    </a:p>
                  </a:txBody>
                  <a:tcPr marL="6573" marR="6573" marT="65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3497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2289979"/>
              </p:ext>
            </p:extLst>
          </p:nvPr>
        </p:nvGraphicFramePr>
        <p:xfrm>
          <a:off x="457200" y="733565"/>
          <a:ext cx="82296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 y="4260368"/>
            <a:ext cx="8229600" cy="1815882"/>
          </a:xfrm>
          <a:prstGeom prst="rect">
            <a:avLst/>
          </a:prstGeom>
        </p:spPr>
        <p:txBody>
          <a:bodyPr wrap="square">
            <a:spAutoFit/>
          </a:bodyPr>
          <a:lstStyle/>
          <a:p>
            <a:pPr marL="285750" indent="-285750">
              <a:buFont typeface="Arial" panose="020B0604020202020204" pitchFamily="34" charset="0"/>
              <a:buChar char="•"/>
            </a:pPr>
            <a:r>
              <a:rPr lang="en-US" sz="1400" dirty="0">
                <a:solidFill>
                  <a:prstClr val="black"/>
                </a:solidFill>
              </a:rPr>
              <a:t>There were 286,976 814_01 (Switch) transactions in the first quarter of 2014, which were 17,070  more than the fourth quarter of 2013.  </a:t>
            </a:r>
          </a:p>
          <a:p>
            <a:r>
              <a:rPr lang="en-US" sz="1400" dirty="0">
                <a:solidFill>
                  <a:prstClr val="black"/>
                </a:solidFill>
              </a:rPr>
              <a:t> </a:t>
            </a:r>
          </a:p>
          <a:p>
            <a:pPr marL="285750" indent="-285750">
              <a:buFont typeface="Arial" panose="020B0604020202020204" pitchFamily="34" charset="0"/>
              <a:buChar char="•"/>
            </a:pPr>
            <a:r>
              <a:rPr lang="en-US" sz="1400" dirty="0">
                <a:solidFill>
                  <a:prstClr val="black"/>
                </a:solidFill>
              </a:rPr>
              <a:t>814_02 (Switch Reject) transactions were sent by ERCOT 100% within Protocol in the first quarter of 2014.  This is compared to 100% reported in the fourth quarter of 2013.  </a:t>
            </a:r>
          </a:p>
          <a:p>
            <a:r>
              <a:rPr lang="en-US" sz="1400" dirty="0">
                <a:solidFill>
                  <a:prstClr val="black"/>
                </a:solidFill>
              </a:rPr>
              <a:t> </a:t>
            </a:r>
          </a:p>
          <a:p>
            <a:pPr marL="285750" indent="-285750">
              <a:buFont typeface="Arial" panose="020B0604020202020204" pitchFamily="34" charset="0"/>
              <a:buChar char="•"/>
            </a:pPr>
            <a:r>
              <a:rPr lang="en-US" sz="1400" dirty="0">
                <a:solidFill>
                  <a:prstClr val="black"/>
                </a:solidFill>
              </a:rPr>
              <a:t>814_03 (Switch Request to TDU) transactions were sent by ERCOT 100% within Protocol in the first quarter of 2014.  This is compared to 100% reported in the fourth quarter of 2013.</a:t>
            </a:r>
          </a:p>
        </p:txBody>
      </p:sp>
      <p:sp>
        <p:nvSpPr>
          <p:cNvPr id="7" name="Title 1"/>
          <p:cNvSpPr txBox="1">
            <a:spLocks/>
          </p:cNvSpPr>
          <p:nvPr/>
        </p:nvSpPr>
        <p:spPr>
          <a:xfrm>
            <a:off x="279776" y="136474"/>
            <a:ext cx="8229600" cy="501549"/>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prstClr val="black"/>
                </a:solidFill>
              </a:rPr>
              <a:t>Performance Measures – Switch Compliance</a:t>
            </a:r>
            <a:endParaRPr lang="en-US" sz="2400" b="1" dirty="0">
              <a:solidFill>
                <a:prstClr val="black"/>
              </a:solidFill>
            </a:endParaRPr>
          </a:p>
        </p:txBody>
      </p:sp>
    </p:spTree>
    <p:extLst>
      <p:ext uri="{BB962C8B-B14F-4D97-AF65-F5344CB8AC3E}">
        <p14:creationId xmlns:p14="http://schemas.microsoft.com/office/powerpoint/2010/main" val="3373423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9" y="13647"/>
            <a:ext cx="8229600" cy="624385"/>
          </a:xfrm>
          <a:ln>
            <a:noFill/>
          </a:ln>
        </p:spPr>
        <p:txBody>
          <a:bodyPr vert="horz" lIns="91440" tIns="45720" rIns="91440" bIns="45720" rtlCol="0" anchor="ctr">
            <a:normAutofit/>
          </a:bodyPr>
          <a:lstStyle/>
          <a:p>
            <a:r>
              <a:rPr lang="en-US" dirty="0"/>
              <a:t>Market Participant Certification</a:t>
            </a:r>
          </a:p>
        </p:txBody>
      </p:sp>
      <p:sp>
        <p:nvSpPr>
          <p:cNvPr id="3" name="Rectangle 2"/>
          <p:cNvSpPr/>
          <p:nvPr/>
        </p:nvSpPr>
        <p:spPr>
          <a:xfrm>
            <a:off x="266133" y="736973"/>
            <a:ext cx="7724633" cy="1938992"/>
          </a:xfrm>
          <a:prstGeom prst="rect">
            <a:avLst/>
          </a:prstGeom>
        </p:spPr>
        <p:txBody>
          <a:bodyPr wrap="square">
            <a:spAutoFit/>
          </a:bodyPr>
          <a:lstStyle/>
          <a:p>
            <a:r>
              <a:rPr lang="en-US" sz="2400" dirty="0" smtClean="0">
                <a:solidFill>
                  <a:prstClr val="black"/>
                </a:solidFill>
              </a:rPr>
              <a:t>‘Pursuant </a:t>
            </a:r>
            <a:r>
              <a:rPr lang="en-US" sz="2400" dirty="0">
                <a:solidFill>
                  <a:prstClr val="black"/>
                </a:solidFill>
              </a:rPr>
              <a:t>to PUCT rules, any entity </a:t>
            </a:r>
            <a:r>
              <a:rPr lang="en-US" sz="2400" dirty="0" smtClean="0">
                <a:solidFill>
                  <a:prstClr val="black"/>
                </a:solidFill>
              </a:rPr>
              <a:t>intending </a:t>
            </a:r>
            <a:r>
              <a:rPr lang="en-US" sz="2400" dirty="0">
                <a:solidFill>
                  <a:prstClr val="black"/>
                </a:solidFill>
              </a:rPr>
              <a:t>to participate in the Texas Market must successfully certify their retail commercial applications through Texas Retail Market testing and maintain that certification in accordance with TX SET Version upgrades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611342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7816" y="652817"/>
            <a:ext cx="8229600" cy="425356"/>
          </a:xfrm>
        </p:spPr>
        <p:txBody>
          <a:bodyPr>
            <a:normAutofit/>
          </a:bodyPr>
          <a:lstStyle/>
          <a:p>
            <a:r>
              <a:rPr lang="en-US" sz="1800" dirty="0" smtClean="0"/>
              <a:t>(As </a:t>
            </a:r>
            <a:r>
              <a:rPr lang="en-US" sz="1800" dirty="0"/>
              <a:t>provided to Retail Market </a:t>
            </a:r>
            <a:r>
              <a:rPr lang="en-US" sz="1800" dirty="0" smtClean="0"/>
              <a:t>Subcommittee: 4/1/2014)</a:t>
            </a:r>
            <a:endParaRPr lang="en-US" sz="1800" dirty="0"/>
          </a:p>
        </p:txBody>
      </p:sp>
      <p:sp>
        <p:nvSpPr>
          <p:cNvPr id="6" name="Rectangle 5"/>
          <p:cNvSpPr txBox="1">
            <a:spLocks noChangeArrowheads="1"/>
          </p:cNvSpPr>
          <p:nvPr/>
        </p:nvSpPr>
        <p:spPr bwMode="auto">
          <a:xfrm>
            <a:off x="224168" y="1141004"/>
            <a:ext cx="8574088"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228600">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Arial" pitchFamily="34" charset="0"/>
              </a:defRPr>
            </a:lvl9pPr>
          </a:lstStyle>
          <a:p>
            <a:pPr marL="228600" indent="0" algn="just">
              <a:spcBef>
                <a:spcPct val="0"/>
              </a:spcBef>
              <a:spcAft>
                <a:spcPts val="600"/>
              </a:spcAft>
              <a:buFont typeface="Arial" pitchFamily="34" charset="0"/>
              <a:buNone/>
            </a:pPr>
            <a:r>
              <a:rPr lang="en-US" sz="2400" b="1" kern="0" dirty="0">
                <a:solidFill>
                  <a:prstClr val="black"/>
                </a:solidFill>
              </a:rPr>
              <a:t>Flight 0214 </a:t>
            </a:r>
            <a:r>
              <a:rPr lang="en-US" sz="2400" b="1" kern="0" dirty="0" smtClean="0">
                <a:solidFill>
                  <a:prstClr val="black"/>
                </a:solidFill>
              </a:rPr>
              <a:t>Summary</a:t>
            </a:r>
            <a:endParaRPr lang="en-US" altLang="en-US" sz="2400" b="1" dirty="0" smtClean="0">
              <a:solidFill>
                <a:prstClr val="black"/>
              </a:solidFill>
            </a:endParaRPr>
          </a:p>
          <a:p>
            <a:pPr algn="just">
              <a:spcBef>
                <a:spcPct val="0"/>
              </a:spcBef>
              <a:spcAft>
                <a:spcPts val="600"/>
              </a:spcAft>
              <a:buFontTx/>
              <a:buChar char="•"/>
            </a:pPr>
            <a:r>
              <a:rPr lang="en-US" altLang="en-US" sz="2000" dirty="0" smtClean="0">
                <a:solidFill>
                  <a:prstClr val="black"/>
                </a:solidFill>
              </a:rPr>
              <a:t>Flight </a:t>
            </a:r>
            <a:r>
              <a:rPr lang="en-US" altLang="en-US" sz="2000" dirty="0">
                <a:solidFill>
                  <a:prstClr val="black"/>
                </a:solidFill>
              </a:rPr>
              <a:t>0214 is currently 96.93% complete</a:t>
            </a:r>
          </a:p>
          <a:p>
            <a:pPr algn="just">
              <a:spcBef>
                <a:spcPct val="0"/>
              </a:spcBef>
              <a:spcAft>
                <a:spcPts val="600"/>
              </a:spcAft>
              <a:buFontTx/>
              <a:buChar char="•"/>
            </a:pPr>
            <a:r>
              <a:rPr lang="en-US" altLang="en-US" sz="2000" dirty="0">
                <a:solidFill>
                  <a:prstClr val="black"/>
                </a:solidFill>
              </a:rPr>
              <a:t>13 New CRs (includes 9 Additional DUNS) are testing</a:t>
            </a:r>
          </a:p>
          <a:p>
            <a:pPr algn="just">
              <a:spcBef>
                <a:spcPct val="0"/>
              </a:spcBef>
              <a:spcAft>
                <a:spcPts val="600"/>
              </a:spcAft>
              <a:buFontTx/>
              <a:buChar char="•"/>
            </a:pPr>
            <a:r>
              <a:rPr lang="en-US" altLang="en-US" sz="2000" dirty="0">
                <a:solidFill>
                  <a:prstClr val="black"/>
                </a:solidFill>
              </a:rPr>
              <a:t>Existing CRs: 15 CRs are testing with Sharyland, and 2 CRs are testing for a bank change</a:t>
            </a:r>
          </a:p>
          <a:p>
            <a:pPr algn="just">
              <a:spcBef>
                <a:spcPct val="0"/>
              </a:spcBef>
              <a:spcAft>
                <a:spcPts val="600"/>
              </a:spcAft>
              <a:buFontTx/>
              <a:buChar char="•"/>
            </a:pPr>
            <a:r>
              <a:rPr lang="en-US" altLang="en-US" sz="2000" dirty="0">
                <a:solidFill>
                  <a:prstClr val="black"/>
                </a:solidFill>
              </a:rPr>
              <a:t>All Connectivity and Penny tests for the original CRs including the child DUNS that needed to test with Sharyland completed by 2/20/2014 (Day 4 of the flight)</a:t>
            </a:r>
          </a:p>
          <a:p>
            <a:pPr algn="just">
              <a:spcBef>
                <a:spcPct val="0"/>
              </a:spcBef>
              <a:spcAft>
                <a:spcPts val="600"/>
              </a:spcAft>
              <a:buFontTx/>
              <a:buChar char="•"/>
            </a:pPr>
            <a:r>
              <a:rPr lang="en-US" altLang="en-US" sz="2000" dirty="0">
                <a:solidFill>
                  <a:prstClr val="black"/>
                </a:solidFill>
              </a:rPr>
              <a:t>5 Existing CRs testing late entry (Emergency service provider change)</a:t>
            </a:r>
          </a:p>
          <a:p>
            <a:pPr algn="just">
              <a:spcBef>
                <a:spcPct val="0"/>
              </a:spcBef>
              <a:spcAft>
                <a:spcPts val="600"/>
              </a:spcAft>
              <a:buFontTx/>
              <a:buChar char="•"/>
            </a:pPr>
            <a:r>
              <a:rPr lang="en-US" altLang="en-US" sz="2000" dirty="0">
                <a:solidFill>
                  <a:prstClr val="black"/>
                </a:solidFill>
              </a:rPr>
              <a:t>1 New CR withdrew from Flight 0214</a:t>
            </a:r>
          </a:p>
          <a:p>
            <a:pPr algn="just">
              <a:spcBef>
                <a:spcPct val="0"/>
              </a:spcBef>
              <a:spcAft>
                <a:spcPts val="600"/>
              </a:spcAft>
              <a:buFontTx/>
              <a:buChar char="•"/>
            </a:pPr>
            <a:r>
              <a:rPr lang="en-US" altLang="en-US" sz="2000" dirty="0">
                <a:solidFill>
                  <a:prstClr val="black"/>
                </a:solidFill>
              </a:rPr>
              <a:t>4153 total tasks are scheduled</a:t>
            </a:r>
          </a:p>
        </p:txBody>
      </p:sp>
      <p:sp>
        <p:nvSpPr>
          <p:cNvPr id="7" name="Title 1"/>
          <p:cNvSpPr txBox="1">
            <a:spLocks/>
          </p:cNvSpPr>
          <p:nvPr/>
        </p:nvSpPr>
        <p:spPr>
          <a:xfrm>
            <a:off x="225189" y="13647"/>
            <a:ext cx="8229600" cy="624385"/>
          </a:xfrm>
          <a:prstGeom prst="rect">
            <a:avLst/>
          </a:prstGeom>
          <a:ln>
            <a:noFill/>
          </a:ln>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mj-lt"/>
                <a:ea typeface="+mj-ea"/>
                <a:cs typeface="+mj-cs"/>
              </a:defRPr>
            </a:lvl1pPr>
          </a:lstStyle>
          <a:p>
            <a:r>
              <a:rPr lang="en-US" dirty="0" smtClean="0">
                <a:solidFill>
                  <a:prstClr val="black"/>
                </a:solidFill>
              </a:rPr>
              <a:t>Market Participant Certification</a:t>
            </a:r>
            <a:endParaRPr lang="en-US" dirty="0">
              <a:solidFill>
                <a:prstClr val="black"/>
              </a:solidFill>
            </a:endParaRPr>
          </a:p>
        </p:txBody>
      </p:sp>
    </p:spTree>
    <p:extLst>
      <p:ext uri="{BB962C8B-B14F-4D97-AF65-F5344CB8AC3E}">
        <p14:creationId xmlns:p14="http://schemas.microsoft.com/office/powerpoint/2010/main" val="3283648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76" y="719491"/>
            <a:ext cx="8229600" cy="5116513"/>
          </a:xfrm>
        </p:spPr>
        <p:txBody>
          <a:bodyPr>
            <a:normAutofit/>
          </a:bodyPr>
          <a:lstStyle/>
          <a:p>
            <a:pPr marL="0" indent="0">
              <a:buNone/>
            </a:pPr>
            <a:r>
              <a:rPr lang="en-US" sz="2400" dirty="0" smtClean="0"/>
              <a:t>‘The MarkeTrak tool is a Web-based database application used to track, manage and store data utilized by ERCOT and the market participants. This tool is the supported method to track ERCOT retail market issue management and data discrepancies in the market’</a:t>
            </a:r>
            <a:endParaRPr lang="en-US" sz="2400" dirty="0"/>
          </a:p>
        </p:txBody>
      </p:sp>
      <p:sp>
        <p:nvSpPr>
          <p:cNvPr id="4" name="Title 1"/>
          <p:cNvSpPr txBox="1">
            <a:spLocks/>
          </p:cNvSpPr>
          <p:nvPr/>
        </p:nvSpPr>
        <p:spPr>
          <a:xfrm>
            <a:off x="225189" y="163773"/>
            <a:ext cx="8229600" cy="474259"/>
          </a:xfrm>
          <a:prstGeom prst="rect">
            <a:avLst/>
          </a:prstGeom>
          <a:ln>
            <a:noFill/>
          </a:ln>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mj-lt"/>
                <a:ea typeface="+mj-ea"/>
                <a:cs typeface="+mj-cs"/>
              </a:defRPr>
            </a:lvl1pPr>
          </a:lstStyle>
          <a:p>
            <a:r>
              <a:rPr lang="en-US" dirty="0" err="1" smtClean="0">
                <a:solidFill>
                  <a:prstClr val="black"/>
                </a:solidFill>
              </a:rPr>
              <a:t>MarkeTrak</a:t>
            </a:r>
            <a:endParaRPr lang="en-US" dirty="0">
              <a:solidFill>
                <a:prstClr val="black"/>
              </a:solidFill>
            </a:endParaRPr>
          </a:p>
        </p:txBody>
      </p:sp>
    </p:spTree>
    <p:extLst>
      <p:ext uri="{BB962C8B-B14F-4D97-AF65-F5344CB8AC3E}">
        <p14:creationId xmlns:p14="http://schemas.microsoft.com/office/powerpoint/2010/main" val="1097901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235"/>
          <a:stretch/>
        </p:blipFill>
        <p:spPr bwMode="auto">
          <a:xfrm>
            <a:off x="685800" y="821136"/>
            <a:ext cx="7772400" cy="3875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66464" y="4723256"/>
            <a:ext cx="6629400" cy="1569660"/>
          </a:xfrm>
          <a:prstGeom prst="rect">
            <a:avLst/>
          </a:prstGeom>
          <a:noFill/>
        </p:spPr>
        <p:txBody>
          <a:bodyPr wrap="square" rtlCol="0">
            <a:spAutoFit/>
          </a:bodyPr>
          <a:lstStyle/>
          <a:p>
            <a:r>
              <a:rPr lang="en-US" sz="2400" dirty="0" smtClean="0">
                <a:solidFill>
                  <a:prstClr val="black"/>
                </a:solidFill>
              </a:rPr>
              <a:t>Issue Submissions – Q1 2014</a:t>
            </a:r>
          </a:p>
          <a:p>
            <a:pPr marL="285750" indent="-285750">
              <a:buFont typeface="Arial" panose="020B0604020202020204" pitchFamily="34" charset="0"/>
              <a:buChar char="•"/>
            </a:pPr>
            <a:r>
              <a:rPr lang="en-US" sz="2400" dirty="0" smtClean="0">
                <a:solidFill>
                  <a:prstClr val="black"/>
                </a:solidFill>
              </a:rPr>
              <a:t>CR: 46,630</a:t>
            </a:r>
          </a:p>
          <a:p>
            <a:pPr marL="285750" indent="-285750">
              <a:buFont typeface="Arial" panose="020B0604020202020204" pitchFamily="34" charset="0"/>
              <a:buChar char="•"/>
            </a:pPr>
            <a:r>
              <a:rPr lang="en-US" sz="2400" dirty="0" smtClean="0">
                <a:solidFill>
                  <a:prstClr val="black"/>
                </a:solidFill>
              </a:rPr>
              <a:t>TDSP : 2,117</a:t>
            </a:r>
          </a:p>
          <a:p>
            <a:pPr marL="285750" indent="-285750">
              <a:buFont typeface="Arial" panose="020B0604020202020204" pitchFamily="34" charset="0"/>
              <a:buChar char="•"/>
            </a:pPr>
            <a:r>
              <a:rPr lang="en-US" sz="2400" dirty="0" smtClean="0">
                <a:solidFill>
                  <a:prstClr val="black"/>
                </a:solidFill>
              </a:rPr>
              <a:t>ERCOT: 255</a:t>
            </a:r>
            <a:endParaRPr lang="en-US" sz="2400" dirty="0">
              <a:solidFill>
                <a:prstClr val="black"/>
              </a:solidFill>
            </a:endParaRPr>
          </a:p>
        </p:txBody>
      </p:sp>
      <p:sp>
        <p:nvSpPr>
          <p:cNvPr id="3" name="Title 2"/>
          <p:cNvSpPr>
            <a:spLocks noGrp="1"/>
          </p:cNvSpPr>
          <p:nvPr>
            <p:ph type="title"/>
          </p:nvPr>
        </p:nvSpPr>
        <p:spPr>
          <a:xfrm>
            <a:off x="284128" y="179143"/>
            <a:ext cx="8459536" cy="461665"/>
          </a:xfrm>
        </p:spPr>
        <p:txBody>
          <a:bodyPr/>
          <a:lstStyle/>
          <a:p>
            <a:r>
              <a:rPr lang="en-US" dirty="0" err="1" smtClean="0"/>
              <a:t>MarkeTrak</a:t>
            </a:r>
            <a:endParaRPr lang="en-US" dirty="0"/>
          </a:p>
        </p:txBody>
      </p:sp>
    </p:spTree>
    <p:extLst>
      <p:ext uri="{BB962C8B-B14F-4D97-AF65-F5344CB8AC3E}">
        <p14:creationId xmlns:p14="http://schemas.microsoft.com/office/powerpoint/2010/main" val="1266359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3" y="204717"/>
            <a:ext cx="8229600" cy="433316"/>
          </a:xfrm>
          <a:ln>
            <a:noFill/>
          </a:ln>
        </p:spPr>
        <p:txBody>
          <a:bodyPr vert="horz" lIns="91440" tIns="45720" rIns="91440" bIns="45720" rtlCol="0" anchor="ctr">
            <a:noAutofit/>
          </a:bodyPr>
          <a:lstStyle/>
          <a:p>
            <a:r>
              <a:rPr lang="en-US" dirty="0"/>
              <a:t>Retail – Market Information </a:t>
            </a:r>
            <a:r>
              <a:rPr lang="en-US" dirty="0" smtClean="0"/>
              <a:t>System (MIS)</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2568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619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0480" y="179143"/>
            <a:ext cx="8459536" cy="461665"/>
          </a:xfrm>
          <a:ln>
            <a:noFill/>
          </a:ln>
        </p:spPr>
        <p:txBody>
          <a:bodyPr vert="horz" lIns="91440" tIns="45720" rIns="91440" bIns="45720" rtlCol="0" anchor="ctr">
            <a:noAutofit/>
          </a:bodyPr>
          <a:lstStyle/>
          <a:p>
            <a:r>
              <a:rPr lang="en-US" dirty="0"/>
              <a:t>Retail MIS – Find ESIID</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209" r="51049" b="8401"/>
          <a:stretch/>
        </p:blipFill>
        <p:spPr bwMode="auto">
          <a:xfrm>
            <a:off x="914400" y="763137"/>
            <a:ext cx="7239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3" t="24512" r="2429" b="9286"/>
          <a:stretch/>
        </p:blipFill>
        <p:spPr bwMode="auto">
          <a:xfrm>
            <a:off x="862652" y="2126777"/>
            <a:ext cx="7315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30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Transmission and Distribution Service Provider (TDSP) or </a:t>
            </a:r>
            <a:br>
              <a:rPr lang="en-US" dirty="0" smtClean="0"/>
            </a:br>
            <a:r>
              <a:rPr lang="en-US" dirty="0" smtClean="0"/>
              <a:t>Transmission and Delivery Utility (TDU) </a:t>
            </a:r>
            <a:endParaRPr lang="en-US" dirty="0"/>
          </a:p>
        </p:txBody>
      </p:sp>
      <p:sp>
        <p:nvSpPr>
          <p:cNvPr id="3" name="Content Placeholder 2"/>
          <p:cNvSpPr>
            <a:spLocks noGrp="1"/>
          </p:cNvSpPr>
          <p:nvPr>
            <p:ph sz="quarter" idx="1"/>
          </p:nvPr>
        </p:nvSpPr>
        <p:spPr/>
        <p:txBody>
          <a:bodyPr/>
          <a:lstStyle/>
          <a:p>
            <a:r>
              <a:rPr lang="en-US" b="1" dirty="0"/>
              <a:t>PUCT Subst. Rule 25.5 </a:t>
            </a:r>
            <a:r>
              <a:rPr lang="en-US" b="1" dirty="0" smtClean="0"/>
              <a:t>Definition:</a:t>
            </a:r>
          </a:p>
          <a:p>
            <a:pPr lvl="1"/>
            <a:r>
              <a:rPr lang="en-US" dirty="0"/>
              <a:t>A person or river authority that owns, or operates for compensation in this state equipment or facilities to transmit or distribute electricity, except for facilities necessary to interconnect a generation facility with the transmission or distribution network, a facility not dedicated to public use, or a facility otherwise excluded from the definition of "electric utility", in a qualifying power region certified under the Public Utility Regulatory Act (PURA) §39.152, but does not include a municipally owned utility or an electric cooperative. The TDU may be a single utility or may be separate transmission and distribution utilities.</a:t>
            </a:r>
          </a:p>
        </p:txBody>
      </p:sp>
      <p:sp>
        <p:nvSpPr>
          <p:cNvPr id="4" name="Slide Number Placeholder 3"/>
          <p:cNvSpPr>
            <a:spLocks noGrp="1"/>
          </p:cNvSpPr>
          <p:nvPr>
            <p:ph type="sldNum" sz="quarter" idx="15"/>
          </p:nvPr>
        </p:nvSpPr>
        <p:spPr/>
        <p:txBody>
          <a:bodyPr/>
          <a:lstStyle/>
          <a:p>
            <a:fld id="{F99309A2-3AE9-4085-9C14-C7B09CDADA54}" type="slidenum">
              <a:rPr lang="en-US" smtClean="0"/>
              <a:pPr/>
              <a:t>5</a:t>
            </a:fld>
            <a:endParaRPr lang="en-US" dirty="0"/>
          </a:p>
        </p:txBody>
      </p:sp>
    </p:spTree>
    <p:extLst>
      <p:ext uri="{BB962C8B-B14F-4D97-AF65-F5344CB8AC3E}">
        <p14:creationId xmlns:p14="http://schemas.microsoft.com/office/powerpoint/2010/main" val="4177399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93424" y="754033"/>
            <a:ext cx="8229600" cy="1661622"/>
          </a:xfrm>
        </p:spPr>
        <p:txBody>
          <a:bodyPr>
            <a:normAutofit/>
          </a:bodyPr>
          <a:lstStyle/>
          <a:p>
            <a:pPr marL="0" indent="0">
              <a:buNone/>
            </a:pPr>
            <a:r>
              <a:rPr lang="en-US" sz="2400" b="1" dirty="0" smtClean="0"/>
              <a:t>General </a:t>
            </a:r>
            <a:r>
              <a:rPr lang="en-US" sz="2400" b="1" dirty="0"/>
              <a:t>Report Information</a:t>
            </a:r>
          </a:p>
          <a:p>
            <a:pPr marL="0" indent="0">
              <a:buNone/>
            </a:pPr>
            <a:r>
              <a:rPr lang="en-US" sz="2000" dirty="0" smtClean="0"/>
              <a:t>The </a:t>
            </a:r>
            <a:r>
              <a:rPr lang="en-US" sz="2000" dirty="0"/>
              <a:t>TDSP ESI ID Report provides information that allows Market Participants to </a:t>
            </a:r>
            <a:r>
              <a:rPr lang="en-US" sz="2000" dirty="0" smtClean="0"/>
              <a:t>verify the </a:t>
            </a:r>
            <a:r>
              <a:rPr lang="en-US" sz="2000" dirty="0"/>
              <a:t>ESI ID and/or its characteristics by TDSP area for a Service </a:t>
            </a:r>
            <a:r>
              <a:rPr lang="en-US" sz="2000" dirty="0" smtClean="0"/>
              <a:t>Delivery Point </a:t>
            </a:r>
            <a:r>
              <a:rPr lang="en-US" sz="2000" dirty="0"/>
              <a:t>(SDP) </a:t>
            </a:r>
            <a:r>
              <a:rPr lang="en-US" sz="2000" dirty="0" smtClean="0"/>
              <a:t>using </a:t>
            </a:r>
            <a:r>
              <a:rPr lang="en-US" sz="2000" dirty="0"/>
              <a:t>the service address or ESI ID.</a:t>
            </a:r>
          </a:p>
          <a:p>
            <a:endParaRPr lang="en-US" sz="2400" dirty="0"/>
          </a:p>
        </p:txBody>
      </p:sp>
      <p:sp>
        <p:nvSpPr>
          <p:cNvPr id="7" name="Title 1"/>
          <p:cNvSpPr>
            <a:spLocks noGrp="1"/>
          </p:cNvSpPr>
          <p:nvPr>
            <p:ph type="title"/>
          </p:nvPr>
        </p:nvSpPr>
        <p:spPr>
          <a:xfrm>
            <a:off x="293424" y="218364"/>
            <a:ext cx="8229600" cy="419660"/>
          </a:xfrm>
          <a:ln>
            <a:noFill/>
          </a:ln>
        </p:spPr>
        <p:txBody>
          <a:bodyPr vert="horz" lIns="91440" tIns="45720" rIns="91440" bIns="45720" rtlCol="0" anchor="ctr">
            <a:noAutofit/>
          </a:bodyPr>
          <a:lstStyle/>
          <a:p>
            <a:r>
              <a:rPr lang="en-US" dirty="0"/>
              <a:t>Retail MIS – TDSP ESIID Extract </a:t>
            </a:r>
          </a:p>
        </p:txBody>
      </p:sp>
      <p:graphicFrame>
        <p:nvGraphicFramePr>
          <p:cNvPr id="8" name="Table 7"/>
          <p:cNvGraphicFramePr>
            <a:graphicFrameLocks noGrp="1"/>
          </p:cNvGraphicFramePr>
          <p:nvPr>
            <p:extLst>
              <p:ext uri="{D42A27DB-BD31-4B8C-83A1-F6EECF244321}">
                <p14:modId xmlns:p14="http://schemas.microsoft.com/office/powerpoint/2010/main" val="1539103528"/>
              </p:ext>
            </p:extLst>
          </p:nvPr>
        </p:nvGraphicFramePr>
        <p:xfrm>
          <a:off x="598224" y="2538485"/>
          <a:ext cx="7924800" cy="3048001"/>
        </p:xfrm>
        <a:graphic>
          <a:graphicData uri="http://schemas.openxmlformats.org/drawingml/2006/table">
            <a:tbl>
              <a:tblPr/>
              <a:tblGrid>
                <a:gridCol w="3733800"/>
                <a:gridCol w="4191000"/>
              </a:tblGrid>
              <a:tr h="277091">
                <a:tc>
                  <a:txBody>
                    <a:bodyPr/>
                    <a:lstStyle/>
                    <a:p>
                      <a:pPr algn="ctr" fontAlgn="ctr"/>
                      <a:r>
                        <a:rPr lang="en-US" sz="1400" b="1" i="0" u="sng" strike="noStrike" dirty="0" smtClean="0">
                          <a:solidFill>
                            <a:srgbClr val="000000"/>
                          </a:solidFill>
                          <a:effectLst/>
                          <a:latin typeface="Arial"/>
                        </a:rPr>
                        <a:t>Column</a:t>
                      </a:r>
                      <a:r>
                        <a:rPr lang="en-US" sz="1400" b="1" i="0" u="sng" strike="noStrike" baseline="0" dirty="0" smtClean="0">
                          <a:solidFill>
                            <a:srgbClr val="000000"/>
                          </a:solidFill>
                          <a:effectLst/>
                          <a:latin typeface="Arial"/>
                        </a:rPr>
                        <a:t> </a:t>
                      </a:r>
                      <a:r>
                        <a:rPr lang="en-US" sz="1400" b="1" i="0" u="sng" strike="noStrike" dirty="0" smtClean="0">
                          <a:solidFill>
                            <a:srgbClr val="000000"/>
                          </a:solidFill>
                          <a:effectLst/>
                          <a:latin typeface="Arial"/>
                        </a:rPr>
                        <a:t>Name </a:t>
                      </a:r>
                      <a:endParaRPr lang="en-US" sz="1400" b="1" i="0" u="sng"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400" b="1" i="0" u="sng" strike="noStrike" dirty="0" smtClean="0">
                          <a:solidFill>
                            <a:srgbClr val="000000"/>
                          </a:solidFill>
                          <a:effectLst/>
                          <a:latin typeface="Arial"/>
                        </a:rPr>
                        <a:t>Column Name </a:t>
                      </a:r>
                      <a:endParaRPr lang="en-US" sz="1400" b="1" i="0" u="sng"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277091">
                <a:tc>
                  <a:txBody>
                    <a:bodyPr/>
                    <a:lstStyle/>
                    <a:p>
                      <a:pPr algn="l" fontAlgn="ctr"/>
                      <a:r>
                        <a:rPr lang="en-US" sz="1200" b="1" i="0" u="none" strike="noStrike">
                          <a:solidFill>
                            <a:srgbClr val="000000"/>
                          </a:solidFill>
                          <a:effectLst/>
                          <a:latin typeface="Arial"/>
                        </a:rPr>
                        <a:t>ESI ID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Arial"/>
                        </a:rPr>
                        <a:t>POWER_REGION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ADDRESS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a:rPr>
                        <a:t>STATIONCODE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ADDRESS_OVERFLOW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a:rPr>
                        <a:t>STATIONNAME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dirty="0">
                          <a:solidFill>
                            <a:srgbClr val="000000"/>
                          </a:solidFill>
                          <a:effectLst/>
                          <a:latin typeface="Arial"/>
                        </a:rPr>
                        <a:t>CITY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Arial"/>
                        </a:rPr>
                        <a:t>METERED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dirty="0">
                          <a:solidFill>
                            <a:srgbClr val="000000"/>
                          </a:solidFill>
                          <a:effectLst/>
                          <a:latin typeface="Arial"/>
                        </a:rPr>
                        <a:t>STATE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Arial"/>
                        </a:rPr>
                        <a:t>OPEN_SERVICE_ORDERS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ZIPCODE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a:rPr>
                        <a:t>POLR_CUSTOMER_CLASS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DUNS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a:rPr>
                        <a:t>SETTLEMENT_AMS_INDICATOR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METER_READ_CYCLE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a:rPr>
                        <a:t>TDSP_AMS_INDICATOR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STATUS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Arial"/>
                        </a:rPr>
                        <a:t>SWITCH_HOLD_INDICTOR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91">
                <a:tc>
                  <a:txBody>
                    <a:bodyPr/>
                    <a:lstStyle/>
                    <a:p>
                      <a:pPr algn="l" fontAlgn="ctr"/>
                      <a:r>
                        <a:rPr lang="en-US" sz="1200" b="1" i="0" u="none" strike="noStrike">
                          <a:solidFill>
                            <a:srgbClr val="000000"/>
                          </a:solidFill>
                          <a:effectLst/>
                          <a:latin typeface="Arial"/>
                        </a:rPr>
                        <a:t>PREMISE_TYPE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7546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z="4000" smtClean="0"/>
              <a:t>Enrollments – Switching &amp; Moving</a:t>
            </a:r>
          </a:p>
        </p:txBody>
      </p:sp>
      <p:sp>
        <p:nvSpPr>
          <p:cNvPr id="2051" name="Subtitle 2"/>
          <p:cNvSpPr>
            <a:spLocks noGrp="1"/>
          </p:cNvSpPr>
          <p:nvPr>
            <p:ph type="subTitle" idx="1"/>
          </p:nvPr>
        </p:nvSpPr>
        <p:spPr/>
        <p:txBody>
          <a:bodyPr/>
          <a:lstStyle/>
          <a:p>
            <a:pPr eaLnBrk="1" hangingPunct="1"/>
            <a:r>
              <a:rPr lang="en-US" altLang="en-US" smtClean="0">
                <a:solidFill>
                  <a:schemeClr val="tx1"/>
                </a:solidFill>
              </a:rPr>
              <a:t>May 8, 2014</a:t>
            </a:r>
          </a:p>
        </p:txBody>
      </p:sp>
    </p:spTree>
    <p:extLst>
      <p:ext uri="{BB962C8B-B14F-4D97-AF65-F5344CB8AC3E}">
        <p14:creationId xmlns:p14="http://schemas.microsoft.com/office/powerpoint/2010/main" val="958461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Customer Choices</a:t>
            </a:r>
            <a:br>
              <a:rPr lang="en-US" dirty="0" smtClean="0"/>
            </a:br>
            <a:endParaRPr lang="en-US" dirty="0" smtClean="0"/>
          </a:p>
        </p:txBody>
      </p:sp>
      <p:sp>
        <p:nvSpPr>
          <p:cNvPr id="3075" name="Content Placeholder 2"/>
          <p:cNvSpPr>
            <a:spLocks noGrp="1"/>
          </p:cNvSpPr>
          <p:nvPr>
            <p:ph idx="1"/>
          </p:nvPr>
        </p:nvSpPr>
        <p:spPr>
          <a:xfrm>
            <a:off x="457200" y="914400"/>
            <a:ext cx="8229600" cy="5410200"/>
          </a:xfrm>
        </p:spPr>
        <p:txBody>
          <a:bodyPr/>
          <a:lstStyle/>
          <a:p>
            <a:pPr eaLnBrk="1" hangingPunct="1"/>
            <a:r>
              <a:rPr lang="en-US" altLang="en-US" sz="2400" smtClean="0"/>
              <a:t>The focus will be on Competitive Retailer’s (CR)</a:t>
            </a:r>
          </a:p>
          <a:p>
            <a:pPr lvl="1" eaLnBrk="1" hangingPunct="1"/>
            <a:r>
              <a:rPr lang="en-US" altLang="en-US" sz="2000" smtClean="0"/>
              <a:t>Non Opt-InEntities (NOIE) ie: Municipals and Co-ops not included</a:t>
            </a:r>
          </a:p>
          <a:p>
            <a:pPr eaLnBrk="1" hangingPunct="1"/>
            <a:r>
              <a:rPr lang="en-US" altLang="en-US" sz="2400" smtClean="0"/>
              <a:t>Retail Electric Providers (REPs)</a:t>
            </a:r>
          </a:p>
          <a:p>
            <a:pPr lvl="1" eaLnBrk="1" hangingPunct="1"/>
            <a:r>
              <a:rPr lang="en-US" altLang="en-US" sz="2000" smtClean="0"/>
              <a:t>ERCOT lists 173 Certified Competitive Retailers</a:t>
            </a:r>
          </a:p>
          <a:p>
            <a:pPr lvl="1" eaLnBrk="1" hangingPunct="1"/>
            <a:r>
              <a:rPr lang="en-US" altLang="en-US" sz="2000" smtClean="0"/>
              <a:t>Some nuances – some REPs have a narrow focus – but the point is…..Customers Have Options</a:t>
            </a:r>
          </a:p>
          <a:p>
            <a:pPr eaLnBrk="1" hangingPunct="1"/>
            <a:r>
              <a:rPr lang="en-US" altLang="en-US" sz="2400" smtClean="0"/>
              <a:t>Products</a:t>
            </a:r>
          </a:p>
          <a:p>
            <a:pPr lvl="1" eaLnBrk="1" hangingPunct="1"/>
            <a:r>
              <a:rPr lang="en-US" altLang="en-US" sz="2000" smtClean="0"/>
              <a:t>There are numerous product options available</a:t>
            </a:r>
          </a:p>
          <a:p>
            <a:pPr lvl="2" eaLnBrk="1" hangingPunct="1"/>
            <a:r>
              <a:rPr lang="en-US" altLang="en-US" sz="1600" smtClean="0"/>
              <a:t>Month-to-Month; fixed term; fixed price; market-based price; cash back; thermostats</a:t>
            </a:r>
          </a:p>
          <a:p>
            <a:pPr lvl="2" eaLnBrk="1" hangingPunct="1"/>
            <a:r>
              <a:rPr lang="en-US" altLang="en-US" sz="1600" smtClean="0"/>
              <a:t>AMS Meters allowed Time of Use (TOU) products:  Pre-pay; Free Nights; Free Saturdays; Free Weekends, etc.</a:t>
            </a:r>
          </a:p>
          <a:p>
            <a:pPr eaLnBrk="1" hangingPunct="1"/>
            <a:r>
              <a:rPr lang="en-US" altLang="en-US" sz="2400" smtClean="0"/>
              <a:t>Information</a:t>
            </a:r>
          </a:p>
          <a:p>
            <a:pPr lvl="1" eaLnBrk="1" hangingPunct="1"/>
            <a:r>
              <a:rPr lang="en-US" altLang="en-US" sz="2000" smtClean="0"/>
              <a:t>Many REPs = Multiple Options</a:t>
            </a:r>
          </a:p>
          <a:p>
            <a:pPr lvl="1" eaLnBrk="1" hangingPunct="1"/>
            <a:r>
              <a:rPr lang="en-US" altLang="en-US" sz="2000" smtClean="0"/>
              <a:t>Retail shopping websites, including Power to Choose, are available for customers to compare some REP product/plan offers</a:t>
            </a:r>
          </a:p>
        </p:txBody>
      </p:sp>
    </p:spTree>
    <p:extLst>
      <p:ext uri="{BB962C8B-B14F-4D97-AF65-F5344CB8AC3E}">
        <p14:creationId xmlns:p14="http://schemas.microsoft.com/office/powerpoint/2010/main" val="493778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Behind the Scene……</a:t>
            </a:r>
          </a:p>
        </p:txBody>
      </p:sp>
      <p:sp>
        <p:nvSpPr>
          <p:cNvPr id="3" name="Content Placeholder 2"/>
          <p:cNvSpPr>
            <a:spLocks noGrp="1"/>
          </p:cNvSpPr>
          <p:nvPr>
            <p:ph idx="1"/>
          </p:nvPr>
        </p:nvSpPr>
        <p:spPr/>
        <p:txBody>
          <a:bodyPr rtlCol="0">
            <a:normAutofit fontScale="77500" lnSpcReduction="20000"/>
          </a:bodyPr>
          <a:lstStyle/>
          <a:p>
            <a:pPr marL="231775" indent="-231775" defTabSz="1019175" eaLnBrk="1" fontAlgn="auto" hangingPunct="1">
              <a:lnSpc>
                <a:spcPct val="85000"/>
              </a:lnSpc>
              <a:spcBef>
                <a:spcPts val="600"/>
              </a:spcBef>
              <a:spcAft>
                <a:spcPts val="0"/>
              </a:spcAft>
              <a:buSzPct val="115000"/>
              <a:buFont typeface="Wingdings" pitchFamily="2" charset="2"/>
              <a:buChar char="§"/>
              <a:defRPr/>
            </a:pPr>
            <a:r>
              <a:rPr lang="en-US" dirty="0" smtClean="0"/>
              <a:t>ERCOT maintains a registration database of all metered and unmetered Electric Service Identifier (ESI IDs) in Texas for customer choice </a:t>
            </a:r>
          </a:p>
          <a:p>
            <a:pPr marL="231775" indent="-231775" defTabSz="1019175" eaLnBrk="1" fontAlgn="auto" hangingPunct="1">
              <a:lnSpc>
                <a:spcPct val="85000"/>
              </a:lnSpc>
              <a:spcBef>
                <a:spcPts val="600"/>
              </a:spcBef>
              <a:spcAft>
                <a:spcPts val="0"/>
              </a:spcAft>
              <a:buSzPct val="115000"/>
              <a:buFont typeface="Wingdings" pitchFamily="2" charset="2"/>
              <a:buChar char="§"/>
              <a:defRPr/>
            </a:pPr>
            <a:endParaRPr lang="en-US" dirty="0" smtClean="0"/>
          </a:p>
          <a:p>
            <a:pPr marL="231775" indent="-231775" defTabSz="1019175" eaLnBrk="1" fontAlgn="auto" hangingPunct="1">
              <a:lnSpc>
                <a:spcPct val="85000"/>
              </a:lnSpc>
              <a:spcBef>
                <a:spcPts val="600"/>
              </a:spcBef>
              <a:spcAft>
                <a:spcPts val="0"/>
              </a:spcAft>
              <a:buSzPct val="115000"/>
              <a:buFont typeface="Wingdings" pitchFamily="2" charset="2"/>
              <a:buChar char="§"/>
              <a:defRPr/>
            </a:pPr>
            <a:r>
              <a:rPr lang="en-US" dirty="0" smtClean="0"/>
              <a:t>ERCOT recovers the cost of the registration database through its System Administration Fee (SAF)</a:t>
            </a:r>
          </a:p>
          <a:p>
            <a:pPr marL="231775" indent="-231775" defTabSz="1019175" eaLnBrk="1" fontAlgn="auto" hangingPunct="1">
              <a:lnSpc>
                <a:spcPct val="85000"/>
              </a:lnSpc>
              <a:spcBef>
                <a:spcPts val="600"/>
              </a:spcBef>
              <a:spcAft>
                <a:spcPts val="0"/>
              </a:spcAft>
              <a:buSzPct val="115000"/>
              <a:buFont typeface="Wingdings" pitchFamily="2" charset="2"/>
              <a:buChar char="§"/>
              <a:defRPr/>
            </a:pPr>
            <a:endParaRPr lang="en-US" dirty="0" smtClean="0"/>
          </a:p>
          <a:p>
            <a:pPr marL="231775" indent="-231775" defTabSz="1019175" eaLnBrk="1" fontAlgn="auto" hangingPunct="1">
              <a:spcBef>
                <a:spcPts val="600"/>
              </a:spcBef>
              <a:spcAft>
                <a:spcPts val="0"/>
              </a:spcAft>
              <a:buSzPct val="115000"/>
              <a:buFont typeface="Wingdings" pitchFamily="2" charset="2"/>
              <a:buChar char="§"/>
              <a:defRPr/>
            </a:pPr>
            <a:r>
              <a:rPr lang="en-US" dirty="0" smtClean="0"/>
              <a:t>All customer registration processes are to be conducted using the appropriate Texas Standard Electronic Transactions (TX SET)</a:t>
            </a:r>
          </a:p>
          <a:p>
            <a:pPr marL="231775" indent="-231775" defTabSz="1019175" eaLnBrk="1" fontAlgn="auto" hangingPunct="1">
              <a:spcBef>
                <a:spcPts val="600"/>
              </a:spcBef>
              <a:spcAft>
                <a:spcPts val="0"/>
              </a:spcAft>
              <a:buSzPct val="115000"/>
              <a:buFont typeface="Wingdings" pitchFamily="2" charset="2"/>
              <a:buChar char="§"/>
              <a:defRPr/>
            </a:pPr>
            <a:endParaRPr lang="en-US" dirty="0" smtClean="0"/>
          </a:p>
          <a:p>
            <a:pPr marL="231775" indent="-231775" defTabSz="1019175" eaLnBrk="1" fontAlgn="auto" hangingPunct="1">
              <a:spcBef>
                <a:spcPts val="600"/>
              </a:spcBef>
              <a:spcAft>
                <a:spcPts val="0"/>
              </a:spcAft>
              <a:buSzPct val="115000"/>
              <a:buFont typeface="Wingdings" pitchFamily="2" charset="2"/>
              <a:buChar char="§"/>
              <a:defRPr/>
            </a:pPr>
            <a:r>
              <a:rPr lang="en-US" dirty="0" smtClean="0"/>
              <a:t>Electronic Data Interchange (EDI) transactions developed using ANSI ASC X12 standards (American National Standards Institute Accredited Standards Committee)</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371075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Common Transactions</a:t>
            </a:r>
          </a:p>
        </p:txBody>
      </p:sp>
      <p:sp>
        <p:nvSpPr>
          <p:cNvPr id="5123" name="Content Placeholder 2"/>
          <p:cNvSpPr>
            <a:spLocks noGrp="1"/>
          </p:cNvSpPr>
          <p:nvPr>
            <p:ph idx="1"/>
          </p:nvPr>
        </p:nvSpPr>
        <p:spPr>
          <a:xfrm>
            <a:off x="457200" y="1447800"/>
            <a:ext cx="8229600" cy="4800600"/>
          </a:xfrm>
        </p:spPr>
        <p:txBody>
          <a:bodyPr/>
          <a:lstStyle/>
          <a:p>
            <a:pPr eaLnBrk="1" hangingPunct="1">
              <a:lnSpc>
                <a:spcPct val="80000"/>
              </a:lnSpc>
            </a:pPr>
            <a:r>
              <a:rPr lang="en-US" altLang="en-US" sz="2000" smtClean="0"/>
              <a:t>ERCOT will reject any initiating transaction due to date reasonableness if the requested implementation date is of more than ninety (90) days in the future or two hundred seventy (270) calendar days in the past. </a:t>
            </a:r>
          </a:p>
          <a:p>
            <a:pPr eaLnBrk="1" hangingPunct="1">
              <a:lnSpc>
                <a:spcPct val="80000"/>
              </a:lnSpc>
            </a:pPr>
            <a:endParaRPr lang="en-US" altLang="en-US" sz="1000" smtClean="0"/>
          </a:p>
          <a:p>
            <a:pPr eaLnBrk="1" hangingPunct="1">
              <a:lnSpc>
                <a:spcPct val="80000"/>
              </a:lnSpc>
            </a:pPr>
            <a:r>
              <a:rPr lang="en-US" altLang="en-US" sz="2000" smtClean="0"/>
              <a:t>Initiating transactions are:</a:t>
            </a:r>
          </a:p>
          <a:p>
            <a:pPr lvl="1" eaLnBrk="1" hangingPunct="1">
              <a:lnSpc>
                <a:spcPct val="80000"/>
              </a:lnSpc>
            </a:pPr>
            <a:r>
              <a:rPr lang="en-US" altLang="en-US" sz="1600" smtClean="0"/>
              <a:t>814_01 - Enrollment Request</a:t>
            </a:r>
          </a:p>
          <a:p>
            <a:pPr lvl="1" eaLnBrk="1" hangingPunct="1">
              <a:lnSpc>
                <a:spcPct val="80000"/>
              </a:lnSpc>
            </a:pPr>
            <a:r>
              <a:rPr lang="en-US" altLang="en-US" sz="1600" smtClean="0"/>
              <a:t>814_16 - Move-In Request</a:t>
            </a:r>
          </a:p>
          <a:p>
            <a:pPr lvl="1" eaLnBrk="1" hangingPunct="1">
              <a:lnSpc>
                <a:spcPct val="80000"/>
              </a:lnSpc>
            </a:pPr>
            <a:r>
              <a:rPr lang="en-US" altLang="en-US" sz="1600" smtClean="0"/>
              <a:t>814_24 - Move-Out Request</a:t>
            </a:r>
          </a:p>
          <a:p>
            <a:pPr eaLnBrk="1" hangingPunct="1">
              <a:lnSpc>
                <a:spcPct val="80000"/>
              </a:lnSpc>
            </a:pPr>
            <a:endParaRPr lang="en-US" altLang="en-US" sz="1000" smtClean="0"/>
          </a:p>
          <a:p>
            <a:pPr eaLnBrk="1" hangingPunct="1">
              <a:lnSpc>
                <a:spcPct val="80000"/>
              </a:lnSpc>
            </a:pPr>
            <a:r>
              <a:rPr lang="en-US" altLang="en-US" sz="2000" smtClean="0"/>
              <a:t>A “Switch Request” is a request submitted by a CR on behalf of a Customer to switch service from that Customer’s (same legal entity) current CR to the requesting CR</a:t>
            </a:r>
          </a:p>
          <a:p>
            <a:pPr eaLnBrk="1" hangingPunct="1">
              <a:lnSpc>
                <a:spcPct val="80000"/>
              </a:lnSpc>
            </a:pPr>
            <a:endParaRPr lang="en-US" altLang="en-US" sz="1000" smtClean="0"/>
          </a:p>
          <a:p>
            <a:pPr eaLnBrk="1" hangingPunct="1">
              <a:lnSpc>
                <a:spcPct val="80000"/>
              </a:lnSpc>
            </a:pPr>
            <a:r>
              <a:rPr lang="en-US" altLang="en-US" sz="2000" smtClean="0"/>
              <a:t>The </a:t>
            </a:r>
            <a:r>
              <a:rPr lang="en-US" altLang="en-US" sz="2000" i="1" smtClean="0"/>
              <a:t>CR shall submit a Switch Request to ERCOT using the 814_01, Enrollment Request transaction</a:t>
            </a:r>
          </a:p>
          <a:p>
            <a:pPr eaLnBrk="1" hangingPunct="1">
              <a:lnSpc>
                <a:spcPct val="80000"/>
              </a:lnSpc>
            </a:pPr>
            <a:endParaRPr lang="en-US" altLang="en-US" sz="1000" smtClean="0"/>
          </a:p>
          <a:p>
            <a:pPr eaLnBrk="1" hangingPunct="1">
              <a:lnSpc>
                <a:spcPct val="80000"/>
              </a:lnSpc>
            </a:pPr>
            <a:r>
              <a:rPr lang="en-US" altLang="en-US" sz="2000" smtClean="0"/>
              <a:t>The First Available Switch Date (FASD) is the day received by ERCOT unless received on a Sunday or an ERCOT holiday.  If received on a Sunday or an ERCOT holiday, the FASD will be calculated as the next day that is not a Sunday or an ERCOT holiday </a:t>
            </a:r>
          </a:p>
          <a:p>
            <a:pPr eaLnBrk="1" hangingPunct="1">
              <a:lnSpc>
                <a:spcPct val="80000"/>
              </a:lnSpc>
            </a:pPr>
            <a:endParaRPr lang="en-US" altLang="en-US" sz="2800" smtClean="0"/>
          </a:p>
        </p:txBody>
      </p:sp>
    </p:spTree>
    <p:extLst>
      <p:ext uri="{BB962C8B-B14F-4D97-AF65-F5344CB8AC3E}">
        <p14:creationId xmlns:p14="http://schemas.microsoft.com/office/powerpoint/2010/main" val="1279270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Overall Transaction Flow</a:t>
            </a:r>
          </a:p>
        </p:txBody>
      </p:sp>
      <p:pic>
        <p:nvPicPr>
          <p:cNvPr id="6147"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76400"/>
            <a:ext cx="7924800" cy="4724400"/>
          </a:xfrm>
          <a:noFill/>
        </p:spPr>
      </p:pic>
      <p:sp>
        <p:nvSpPr>
          <p:cNvPr id="6148" name="Text Box 15"/>
          <p:cNvSpPr txBox="1">
            <a:spLocks noChangeArrowheads="1"/>
          </p:cNvSpPr>
          <p:nvPr/>
        </p:nvSpPr>
        <p:spPr bwMode="gray">
          <a:xfrm>
            <a:off x="6477000" y="3308350"/>
            <a:ext cx="1600200" cy="846138"/>
          </a:xfrm>
          <a:prstGeom prst="rect">
            <a:avLst/>
          </a:prstGeom>
          <a:solidFill>
            <a:schemeClr val="bg1"/>
          </a:solidFill>
          <a:ln w="38100" algn="ctr">
            <a:solidFill>
              <a:schemeClr val="tx1"/>
            </a:solidFill>
            <a:miter lim="800000"/>
            <a:headEnd/>
            <a:tailEnd/>
          </a:ln>
        </p:spPr>
        <p:txBody>
          <a:bodyPr lIns="45720" tIns="0" rIns="4572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50000"/>
              </a:spcBef>
              <a:spcAft>
                <a:spcPct val="0"/>
              </a:spcAft>
              <a:buFontTx/>
              <a:buNone/>
            </a:pPr>
            <a:r>
              <a:rPr lang="en-US" altLang="en-US" sz="1000" b="1">
                <a:solidFill>
                  <a:prstClr val="black"/>
                </a:solidFill>
                <a:cs typeface="Arial" charset="0"/>
              </a:rPr>
              <a:t>TXU Energy</a:t>
            </a:r>
          </a:p>
          <a:p>
            <a:pPr defTabSz="914400" eaLnBrk="1" fontAlgn="base" hangingPunct="1">
              <a:spcBef>
                <a:spcPct val="50000"/>
              </a:spcBef>
              <a:spcAft>
                <a:spcPct val="0"/>
              </a:spcAft>
              <a:buFontTx/>
              <a:buNone/>
            </a:pPr>
            <a:r>
              <a:rPr lang="en-US" altLang="en-US" sz="1000" b="1">
                <a:solidFill>
                  <a:prstClr val="black"/>
                </a:solidFill>
                <a:cs typeface="Arial" charset="0"/>
              </a:rPr>
              <a:t>Reliant</a:t>
            </a:r>
          </a:p>
          <a:p>
            <a:pPr defTabSz="914400" eaLnBrk="1" fontAlgn="base" hangingPunct="1">
              <a:spcBef>
                <a:spcPct val="50000"/>
              </a:spcBef>
              <a:spcAft>
                <a:spcPct val="0"/>
              </a:spcAft>
              <a:buFontTx/>
              <a:buNone/>
            </a:pPr>
            <a:r>
              <a:rPr lang="en-US" altLang="en-US" sz="1000" b="1">
                <a:solidFill>
                  <a:prstClr val="black"/>
                </a:solidFill>
                <a:cs typeface="Arial" charset="0"/>
              </a:rPr>
              <a:t>Amigo Energy</a:t>
            </a:r>
          </a:p>
          <a:p>
            <a:pPr defTabSz="914400" eaLnBrk="1" fontAlgn="base" hangingPunct="1">
              <a:spcBef>
                <a:spcPct val="50000"/>
              </a:spcBef>
              <a:spcAft>
                <a:spcPct val="0"/>
              </a:spcAft>
              <a:buFontTx/>
              <a:buNone/>
            </a:pPr>
            <a:r>
              <a:rPr lang="en-US" altLang="en-US" sz="1000" b="1">
                <a:solidFill>
                  <a:prstClr val="black"/>
                </a:solidFill>
                <a:cs typeface="Arial" charset="0"/>
              </a:rPr>
              <a:t>Green Mountain</a:t>
            </a:r>
          </a:p>
        </p:txBody>
      </p:sp>
      <p:sp>
        <p:nvSpPr>
          <p:cNvPr id="6149" name="Text Box 15"/>
          <p:cNvSpPr txBox="1">
            <a:spLocks noChangeArrowheads="1"/>
          </p:cNvSpPr>
          <p:nvPr/>
        </p:nvSpPr>
        <p:spPr bwMode="gray">
          <a:xfrm>
            <a:off x="1143000" y="3194050"/>
            <a:ext cx="990600" cy="1076325"/>
          </a:xfrm>
          <a:prstGeom prst="rect">
            <a:avLst/>
          </a:prstGeom>
          <a:solidFill>
            <a:schemeClr val="bg1"/>
          </a:solidFill>
          <a:ln w="38100" algn="ctr">
            <a:solidFill>
              <a:schemeClr val="tx1"/>
            </a:solidFill>
            <a:miter lim="800000"/>
            <a:headEnd/>
            <a:tailEnd/>
          </a:ln>
        </p:spPr>
        <p:txBody>
          <a:bodyPr lIns="45720" tIns="0" rIns="4572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50000"/>
              </a:spcBef>
              <a:spcAft>
                <a:spcPct val="0"/>
              </a:spcAft>
              <a:buFontTx/>
              <a:buNone/>
            </a:pPr>
            <a:r>
              <a:rPr lang="en-US" altLang="en-US" sz="1000" b="1">
                <a:solidFill>
                  <a:prstClr val="black"/>
                </a:solidFill>
                <a:cs typeface="Arial" charset="0"/>
              </a:rPr>
              <a:t>AEP</a:t>
            </a:r>
          </a:p>
          <a:p>
            <a:pPr algn="ctr" defTabSz="914400" eaLnBrk="1" fontAlgn="base" hangingPunct="1">
              <a:spcBef>
                <a:spcPct val="50000"/>
              </a:spcBef>
              <a:spcAft>
                <a:spcPct val="0"/>
              </a:spcAft>
              <a:buFontTx/>
              <a:buNone/>
            </a:pPr>
            <a:r>
              <a:rPr lang="en-US" altLang="en-US" sz="1000" b="1">
                <a:solidFill>
                  <a:prstClr val="black"/>
                </a:solidFill>
                <a:cs typeface="Arial" charset="0"/>
              </a:rPr>
              <a:t>CenterPoint</a:t>
            </a:r>
          </a:p>
          <a:p>
            <a:pPr algn="ctr" defTabSz="914400" eaLnBrk="1" fontAlgn="base" hangingPunct="1">
              <a:spcBef>
                <a:spcPct val="50000"/>
              </a:spcBef>
              <a:spcAft>
                <a:spcPct val="0"/>
              </a:spcAft>
              <a:buFontTx/>
              <a:buNone/>
            </a:pPr>
            <a:r>
              <a:rPr lang="en-US" altLang="en-US" sz="1000" b="1">
                <a:solidFill>
                  <a:prstClr val="black"/>
                </a:solidFill>
                <a:cs typeface="Arial" charset="0"/>
              </a:rPr>
              <a:t>Oncor</a:t>
            </a:r>
          </a:p>
          <a:p>
            <a:pPr algn="ctr" defTabSz="914400" eaLnBrk="1" fontAlgn="base" hangingPunct="1">
              <a:spcBef>
                <a:spcPct val="50000"/>
              </a:spcBef>
              <a:spcAft>
                <a:spcPct val="0"/>
              </a:spcAft>
              <a:buFontTx/>
              <a:buNone/>
            </a:pPr>
            <a:r>
              <a:rPr lang="en-US" altLang="en-US" sz="1000" b="1">
                <a:solidFill>
                  <a:prstClr val="black"/>
                </a:solidFill>
                <a:cs typeface="Arial" charset="0"/>
              </a:rPr>
              <a:t>Sharyland</a:t>
            </a:r>
          </a:p>
          <a:p>
            <a:pPr algn="ctr" defTabSz="914400" eaLnBrk="1" fontAlgn="base" hangingPunct="1">
              <a:spcBef>
                <a:spcPct val="50000"/>
              </a:spcBef>
              <a:spcAft>
                <a:spcPct val="0"/>
              </a:spcAft>
              <a:buFontTx/>
              <a:buNone/>
            </a:pPr>
            <a:r>
              <a:rPr lang="en-US" altLang="en-US" sz="1000" b="1">
                <a:solidFill>
                  <a:prstClr val="black"/>
                </a:solidFill>
                <a:cs typeface="Arial" charset="0"/>
              </a:rPr>
              <a:t>TNMP</a:t>
            </a:r>
          </a:p>
        </p:txBody>
      </p:sp>
    </p:spTree>
    <p:extLst>
      <p:ext uri="{BB962C8B-B14F-4D97-AF65-F5344CB8AC3E}">
        <p14:creationId xmlns:p14="http://schemas.microsoft.com/office/powerpoint/2010/main" val="1664939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Decoding the Transactions</a:t>
            </a:r>
          </a:p>
        </p:txBody>
      </p:sp>
      <p:graphicFrame>
        <p:nvGraphicFramePr>
          <p:cNvPr id="4" name="Content Placeholder 3"/>
          <p:cNvGraphicFramePr>
            <a:graphicFrameLocks noGrp="1"/>
          </p:cNvGraphicFramePr>
          <p:nvPr>
            <p:ph idx="1"/>
          </p:nvPr>
        </p:nvGraphicFramePr>
        <p:xfrm>
          <a:off x="457200" y="1600200"/>
          <a:ext cx="8229600" cy="3408362"/>
        </p:xfrm>
        <a:graphic>
          <a:graphicData uri="http://schemas.openxmlformats.org/drawingml/2006/table">
            <a:tbl>
              <a:tblPr firstRow="1" bandRow="1">
                <a:tableStyleId>{5C22544A-7EE6-4342-B048-85BDC9FD1C3A}</a:tableStyleId>
              </a:tblPr>
              <a:tblGrid>
                <a:gridCol w="4114800"/>
                <a:gridCol w="4114800"/>
              </a:tblGrid>
              <a:tr h="370769">
                <a:tc>
                  <a:txBody>
                    <a:bodyPr/>
                    <a:lstStyle/>
                    <a:p>
                      <a:r>
                        <a:rPr lang="en-US" sz="1800" dirty="0" smtClean="0"/>
                        <a:t>Transaction Type</a:t>
                      </a:r>
                      <a:endParaRPr lang="en-US" sz="1800" dirty="0"/>
                    </a:p>
                  </a:txBody>
                  <a:tcPr marT="45710" marB="45710"/>
                </a:tc>
                <a:tc>
                  <a:txBody>
                    <a:bodyPr/>
                    <a:lstStyle/>
                    <a:p>
                      <a:r>
                        <a:rPr lang="en-US" sz="1800" dirty="0" smtClean="0"/>
                        <a:t>Use</a:t>
                      </a:r>
                      <a:endParaRPr lang="en-US" sz="1800" dirty="0"/>
                    </a:p>
                  </a:txBody>
                  <a:tcPr marT="45710" marB="45710"/>
                </a:tc>
              </a:tr>
              <a:tr h="370769">
                <a:tc>
                  <a:txBody>
                    <a:bodyPr/>
                    <a:lstStyle/>
                    <a:p>
                      <a:r>
                        <a:rPr lang="en-US" sz="1800" dirty="0" smtClean="0"/>
                        <a:t>814’s – 27 Different</a:t>
                      </a:r>
                      <a:r>
                        <a:rPr lang="en-US" sz="1800" baseline="0" dirty="0" smtClean="0"/>
                        <a:t> Types</a:t>
                      </a:r>
                      <a:endParaRPr lang="en-US" sz="1800" dirty="0"/>
                    </a:p>
                  </a:txBody>
                  <a:tcPr marT="45710" marB="45710"/>
                </a:tc>
                <a:tc>
                  <a:txBody>
                    <a:bodyPr/>
                    <a:lstStyle/>
                    <a:p>
                      <a:r>
                        <a:rPr lang="en-US" sz="1800" dirty="0" smtClean="0"/>
                        <a:t>MVI; MVO;</a:t>
                      </a:r>
                      <a:r>
                        <a:rPr lang="en-US" sz="1800" baseline="0" dirty="0" smtClean="0"/>
                        <a:t> Switch; Loss; Maintenance</a:t>
                      </a:r>
                      <a:endParaRPr lang="en-US" sz="1800" dirty="0"/>
                    </a:p>
                  </a:txBody>
                  <a:tcPr marT="45710" marB="45710"/>
                </a:tc>
              </a:tr>
              <a:tr h="370769">
                <a:tc>
                  <a:txBody>
                    <a:bodyPr/>
                    <a:lstStyle/>
                    <a:p>
                      <a:r>
                        <a:rPr lang="en-US" sz="1800" dirty="0" smtClean="0"/>
                        <a:t>810’s – TDU Invoice</a:t>
                      </a:r>
                      <a:endParaRPr lang="en-US" sz="1800" dirty="0"/>
                    </a:p>
                  </a:txBody>
                  <a:tcPr marT="45710" marB="45710"/>
                </a:tc>
                <a:tc>
                  <a:txBody>
                    <a:bodyPr/>
                    <a:lstStyle/>
                    <a:p>
                      <a:r>
                        <a:rPr lang="en-US" sz="1800" dirty="0" smtClean="0"/>
                        <a:t>TDU Bills</a:t>
                      </a:r>
                      <a:r>
                        <a:rPr lang="en-US" sz="1800" baseline="0" dirty="0" smtClean="0"/>
                        <a:t> the REP for Delivery Charges</a:t>
                      </a:r>
                      <a:endParaRPr lang="en-US" sz="1800" dirty="0"/>
                    </a:p>
                  </a:txBody>
                  <a:tcPr marT="45710" marB="45710"/>
                </a:tc>
              </a:tr>
              <a:tr h="640091">
                <a:tc>
                  <a:txBody>
                    <a:bodyPr/>
                    <a:lstStyle/>
                    <a:p>
                      <a:r>
                        <a:rPr lang="en-US" sz="1800" dirty="0" smtClean="0"/>
                        <a:t>867’s – Premise Usage</a:t>
                      </a:r>
                      <a:endParaRPr lang="en-US" sz="1800" dirty="0"/>
                    </a:p>
                  </a:txBody>
                  <a:tcPr marT="45710" marB="45710"/>
                </a:tc>
                <a:tc>
                  <a:txBody>
                    <a:bodyPr/>
                    <a:lstStyle/>
                    <a:p>
                      <a:r>
                        <a:rPr lang="en-US" sz="1800" dirty="0" smtClean="0"/>
                        <a:t>Initial Meter</a:t>
                      </a:r>
                      <a:r>
                        <a:rPr lang="en-US" sz="1800" baseline="0" dirty="0" smtClean="0"/>
                        <a:t> </a:t>
                      </a:r>
                      <a:r>
                        <a:rPr lang="en-US" sz="1800" dirty="0" smtClean="0"/>
                        <a:t>Read; Historical / Monthly Usage</a:t>
                      </a:r>
                      <a:endParaRPr lang="en-US" sz="1800" dirty="0"/>
                    </a:p>
                  </a:txBody>
                  <a:tcPr marT="45710" marB="45710"/>
                </a:tc>
              </a:tr>
              <a:tr h="370769">
                <a:tc>
                  <a:txBody>
                    <a:bodyPr/>
                    <a:lstStyle/>
                    <a:p>
                      <a:r>
                        <a:rPr lang="en-US" sz="1800" dirty="0" smtClean="0"/>
                        <a:t>820’s – Payments</a:t>
                      </a:r>
                      <a:endParaRPr lang="en-US" sz="1800" dirty="0"/>
                    </a:p>
                  </a:txBody>
                  <a:tcPr marT="45710" marB="45710"/>
                </a:tc>
                <a:tc>
                  <a:txBody>
                    <a:bodyPr/>
                    <a:lstStyle/>
                    <a:p>
                      <a:r>
                        <a:rPr lang="en-US" sz="1800" dirty="0" smtClean="0"/>
                        <a:t>REP</a:t>
                      </a:r>
                      <a:r>
                        <a:rPr lang="en-US" sz="1800" baseline="0" dirty="0" smtClean="0"/>
                        <a:t> Payments to the TDU’s</a:t>
                      </a:r>
                      <a:endParaRPr lang="en-US" sz="1800" dirty="0"/>
                    </a:p>
                  </a:txBody>
                  <a:tcPr marT="45710" marB="45710"/>
                </a:tc>
              </a:tr>
              <a:tr h="370769">
                <a:tc>
                  <a:txBody>
                    <a:bodyPr/>
                    <a:lstStyle/>
                    <a:p>
                      <a:r>
                        <a:rPr lang="en-US" sz="1800" dirty="0" smtClean="0"/>
                        <a:t>824’s – Reject Notification</a:t>
                      </a:r>
                      <a:endParaRPr lang="en-US" sz="1800" dirty="0"/>
                    </a:p>
                  </a:txBody>
                  <a:tcPr marT="45710" marB="45710"/>
                </a:tc>
                <a:tc>
                  <a:txBody>
                    <a:bodyPr/>
                    <a:lstStyle/>
                    <a:p>
                      <a:r>
                        <a:rPr lang="en-US" sz="1800" dirty="0" smtClean="0"/>
                        <a:t>Notice</a:t>
                      </a:r>
                      <a:r>
                        <a:rPr lang="en-US" sz="1800" baseline="0" dirty="0" smtClean="0"/>
                        <a:t> of Invoice / Usage Rejection</a:t>
                      </a:r>
                      <a:endParaRPr lang="en-US" sz="1800" dirty="0"/>
                    </a:p>
                  </a:txBody>
                  <a:tcPr marT="45710" marB="45710"/>
                </a:tc>
              </a:tr>
              <a:tr h="914426">
                <a:tc>
                  <a:txBody>
                    <a:bodyPr/>
                    <a:lstStyle/>
                    <a:p>
                      <a:r>
                        <a:rPr lang="en-US" sz="1800" dirty="0" smtClean="0"/>
                        <a:t>650’s – Service Order Requests</a:t>
                      </a:r>
                      <a:endParaRPr lang="en-US" sz="1800" dirty="0"/>
                    </a:p>
                  </a:txBody>
                  <a:tcPr marT="45710" marB="45710"/>
                </a:tc>
                <a:tc>
                  <a:txBody>
                    <a:bodyPr/>
                    <a:lstStyle/>
                    <a:p>
                      <a:r>
                        <a:rPr lang="en-US" sz="1800" dirty="0" smtClean="0"/>
                        <a:t>Switch Hold Removal; Premise Investigation; Outage</a:t>
                      </a:r>
                      <a:r>
                        <a:rPr lang="en-US" sz="1800" baseline="0" dirty="0" smtClean="0"/>
                        <a:t> Notification; Disconnects / Reconnects for Non-Pay</a:t>
                      </a:r>
                      <a:endParaRPr lang="en-US" sz="1800" dirty="0"/>
                    </a:p>
                  </a:txBody>
                  <a:tcPr marT="45710" marB="45710"/>
                </a:tc>
              </a:tr>
            </a:tbl>
          </a:graphicData>
        </a:graphic>
      </p:graphicFrame>
    </p:spTree>
    <p:extLst>
      <p:ext uri="{BB962C8B-B14F-4D97-AF65-F5344CB8AC3E}">
        <p14:creationId xmlns:p14="http://schemas.microsoft.com/office/powerpoint/2010/main" val="1773615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229600" cy="1066800"/>
          </a:xfrm>
        </p:spPr>
        <p:txBody>
          <a:bodyPr/>
          <a:lstStyle/>
          <a:p>
            <a:pPr eaLnBrk="1" hangingPunct="1"/>
            <a:r>
              <a:rPr lang="en-US" altLang="en-US" smtClean="0"/>
              <a:t>Customer Move-In (MVI)</a:t>
            </a:r>
            <a:br>
              <a:rPr lang="en-US" altLang="en-US" smtClean="0"/>
            </a:br>
            <a:r>
              <a:rPr lang="en-US" altLang="en-US" sz="2000" smtClean="0"/>
              <a:t>Representative Example</a:t>
            </a:r>
            <a:br>
              <a:rPr lang="en-US" altLang="en-US" sz="2000" smtClean="0"/>
            </a:br>
            <a:endParaRPr lang="en-US" altLang="en-US" smtClean="0"/>
          </a:p>
        </p:txBody>
      </p:sp>
      <p:sp>
        <p:nvSpPr>
          <p:cNvPr id="5" name="Rectangle 4"/>
          <p:cNvSpPr/>
          <p:nvPr/>
        </p:nvSpPr>
        <p:spPr>
          <a:xfrm>
            <a:off x="609600" y="2438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REP</a:t>
            </a:r>
          </a:p>
        </p:txBody>
      </p:sp>
      <p:sp>
        <p:nvSpPr>
          <p:cNvPr id="6" name="Rectangle 5"/>
          <p:cNvSpPr/>
          <p:nvPr/>
        </p:nvSpPr>
        <p:spPr>
          <a:xfrm>
            <a:off x="3505200" y="2438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ERCOT</a:t>
            </a:r>
          </a:p>
        </p:txBody>
      </p:sp>
      <p:sp>
        <p:nvSpPr>
          <p:cNvPr id="7" name="Rectangle 6"/>
          <p:cNvSpPr/>
          <p:nvPr/>
        </p:nvSpPr>
        <p:spPr>
          <a:xfrm>
            <a:off x="6629400" y="2438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TDU</a:t>
            </a:r>
          </a:p>
        </p:txBody>
      </p:sp>
      <p:cxnSp>
        <p:nvCxnSpPr>
          <p:cNvPr id="9" name="Straight Arrow Connector 8"/>
          <p:cNvCxnSpPr/>
          <p:nvPr/>
        </p:nvCxnSpPr>
        <p:spPr>
          <a:xfrm>
            <a:off x="2209800" y="2667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05400" y="26670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05400" y="3038475"/>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0" y="233203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814_16</a:t>
            </a:r>
          </a:p>
        </p:txBody>
      </p:sp>
      <p:sp>
        <p:nvSpPr>
          <p:cNvPr id="16" name="Rectangle 15"/>
          <p:cNvSpPr/>
          <p:nvPr/>
        </p:nvSpPr>
        <p:spPr>
          <a:xfrm>
            <a:off x="5334000" y="233203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814_03</a:t>
            </a:r>
          </a:p>
        </p:txBody>
      </p:sp>
      <p:sp>
        <p:nvSpPr>
          <p:cNvPr id="17" name="Rectangle 16"/>
          <p:cNvSpPr/>
          <p:nvPr/>
        </p:nvSpPr>
        <p:spPr>
          <a:xfrm>
            <a:off x="5334000" y="271303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814_04</a:t>
            </a:r>
          </a:p>
        </p:txBody>
      </p:sp>
      <p:cxnSp>
        <p:nvCxnSpPr>
          <p:cNvPr id="20" name="Straight Arrow Connector 19"/>
          <p:cNvCxnSpPr/>
          <p:nvPr/>
        </p:nvCxnSpPr>
        <p:spPr>
          <a:xfrm flipH="1">
            <a:off x="2209800" y="3038475"/>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286000" y="271303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814_05</a:t>
            </a:r>
          </a:p>
        </p:txBody>
      </p:sp>
      <p:cxnSp>
        <p:nvCxnSpPr>
          <p:cNvPr id="32" name="Straight Arrow Connector 31"/>
          <p:cNvCxnSpPr/>
          <p:nvPr/>
        </p:nvCxnSpPr>
        <p:spPr>
          <a:xfrm flipH="1">
            <a:off x="5105400" y="3417888"/>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105400" y="38100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334000" y="3038475"/>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867_02</a:t>
            </a:r>
          </a:p>
        </p:txBody>
      </p:sp>
      <p:sp>
        <p:nvSpPr>
          <p:cNvPr id="36" name="Rectangle 35"/>
          <p:cNvSpPr/>
          <p:nvPr/>
        </p:nvSpPr>
        <p:spPr>
          <a:xfrm>
            <a:off x="5295900" y="344328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867_04</a:t>
            </a:r>
          </a:p>
        </p:txBody>
      </p:sp>
      <p:sp>
        <p:nvSpPr>
          <p:cNvPr id="38" name="Rectangle 37"/>
          <p:cNvSpPr/>
          <p:nvPr/>
        </p:nvSpPr>
        <p:spPr>
          <a:xfrm>
            <a:off x="2286000" y="3038475"/>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867_02</a:t>
            </a:r>
          </a:p>
        </p:txBody>
      </p:sp>
      <p:cxnSp>
        <p:nvCxnSpPr>
          <p:cNvPr id="39" name="Straight Arrow Connector 38"/>
          <p:cNvCxnSpPr/>
          <p:nvPr/>
        </p:nvCxnSpPr>
        <p:spPr>
          <a:xfrm flipH="1">
            <a:off x="2209800" y="33655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209800" y="3810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6000" y="34290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867_04</a:t>
            </a:r>
          </a:p>
        </p:txBody>
      </p:sp>
      <p:sp>
        <p:nvSpPr>
          <p:cNvPr id="8214" name="TextBox 1"/>
          <p:cNvSpPr txBox="1">
            <a:spLocks noChangeArrowheads="1"/>
          </p:cNvSpPr>
          <p:nvPr/>
        </p:nvSpPr>
        <p:spPr bwMode="auto">
          <a:xfrm>
            <a:off x="1828800" y="4681538"/>
            <a:ext cx="541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800">
                <a:solidFill>
                  <a:prstClr val="black"/>
                </a:solidFill>
                <a:latin typeface="Arial" charset="0"/>
                <a:cs typeface="Arial" charset="0"/>
              </a:rPr>
              <a:t>There are 16 Transactions to Complete a Move-In</a:t>
            </a:r>
          </a:p>
        </p:txBody>
      </p:sp>
    </p:spTree>
    <p:extLst>
      <p:ext uri="{BB962C8B-B14F-4D97-AF65-F5344CB8AC3E}">
        <p14:creationId xmlns:p14="http://schemas.microsoft.com/office/powerpoint/2010/main" val="1866928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Customer Switch</a:t>
            </a:r>
            <a:br>
              <a:rPr lang="en-US" altLang="en-US" smtClean="0"/>
            </a:br>
            <a:r>
              <a:rPr lang="en-US" altLang="en-US" sz="2000" smtClean="0"/>
              <a:t>Representative Example</a:t>
            </a:r>
            <a:endParaRPr lang="en-US" altLang="en-US" smtClean="0"/>
          </a:p>
        </p:txBody>
      </p:sp>
      <p:sp>
        <p:nvSpPr>
          <p:cNvPr id="5" name="Rectangle 4"/>
          <p:cNvSpPr/>
          <p:nvPr/>
        </p:nvSpPr>
        <p:spPr>
          <a:xfrm>
            <a:off x="609600" y="2438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REP</a:t>
            </a:r>
          </a:p>
        </p:txBody>
      </p:sp>
      <p:sp>
        <p:nvSpPr>
          <p:cNvPr id="6" name="Rectangle 5"/>
          <p:cNvSpPr/>
          <p:nvPr/>
        </p:nvSpPr>
        <p:spPr>
          <a:xfrm>
            <a:off x="3505200" y="2438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ERCOT</a:t>
            </a:r>
          </a:p>
        </p:txBody>
      </p:sp>
      <p:sp>
        <p:nvSpPr>
          <p:cNvPr id="7" name="Rectangle 6"/>
          <p:cNvSpPr/>
          <p:nvPr/>
        </p:nvSpPr>
        <p:spPr>
          <a:xfrm>
            <a:off x="6629400" y="2438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TDU</a:t>
            </a:r>
          </a:p>
        </p:txBody>
      </p:sp>
      <p:cxnSp>
        <p:nvCxnSpPr>
          <p:cNvPr id="9" name="Straight Arrow Connector 8"/>
          <p:cNvCxnSpPr/>
          <p:nvPr/>
        </p:nvCxnSpPr>
        <p:spPr>
          <a:xfrm>
            <a:off x="2209800" y="2735263"/>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05400" y="26670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05400" y="30480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0" y="23622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814_01</a:t>
            </a:r>
          </a:p>
        </p:txBody>
      </p:sp>
      <p:sp>
        <p:nvSpPr>
          <p:cNvPr id="16" name="Rectangle 15"/>
          <p:cNvSpPr/>
          <p:nvPr/>
        </p:nvSpPr>
        <p:spPr>
          <a:xfrm>
            <a:off x="5334000" y="22860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814_03</a:t>
            </a:r>
          </a:p>
        </p:txBody>
      </p:sp>
      <p:sp>
        <p:nvSpPr>
          <p:cNvPr id="17" name="Rectangle 16"/>
          <p:cNvSpPr/>
          <p:nvPr/>
        </p:nvSpPr>
        <p:spPr>
          <a:xfrm>
            <a:off x="5334000" y="27051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814_04</a:t>
            </a:r>
          </a:p>
        </p:txBody>
      </p:sp>
      <p:cxnSp>
        <p:nvCxnSpPr>
          <p:cNvPr id="20" name="Straight Arrow Connector 19"/>
          <p:cNvCxnSpPr/>
          <p:nvPr/>
        </p:nvCxnSpPr>
        <p:spPr>
          <a:xfrm flipH="1">
            <a:off x="2197100" y="30861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286000" y="2746375"/>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814_05</a:t>
            </a:r>
          </a:p>
        </p:txBody>
      </p:sp>
      <p:sp>
        <p:nvSpPr>
          <p:cNvPr id="27" name="Rectangle 26"/>
          <p:cNvSpPr/>
          <p:nvPr/>
        </p:nvSpPr>
        <p:spPr>
          <a:xfrm>
            <a:off x="2057400" y="50292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prstClr val="white"/>
                </a:solidFill>
              </a:rPr>
              <a:t>REP #2</a:t>
            </a:r>
          </a:p>
        </p:txBody>
      </p:sp>
      <p:cxnSp>
        <p:nvCxnSpPr>
          <p:cNvPr id="29" name="Straight Arrow Connector 28"/>
          <p:cNvCxnSpPr/>
          <p:nvPr/>
        </p:nvCxnSpPr>
        <p:spPr>
          <a:xfrm flipH="1">
            <a:off x="3124200" y="40386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8221913">
            <a:off x="2774950" y="4257675"/>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814_06</a:t>
            </a:r>
          </a:p>
        </p:txBody>
      </p:sp>
      <p:cxnSp>
        <p:nvCxnSpPr>
          <p:cNvPr id="32" name="Straight Arrow Connector 31"/>
          <p:cNvCxnSpPr/>
          <p:nvPr/>
        </p:nvCxnSpPr>
        <p:spPr>
          <a:xfrm flipH="1">
            <a:off x="5105400" y="34671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105400" y="3862388"/>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334000" y="310673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867_02</a:t>
            </a:r>
          </a:p>
        </p:txBody>
      </p:sp>
      <p:sp>
        <p:nvSpPr>
          <p:cNvPr id="36" name="Rectangle 35"/>
          <p:cNvSpPr/>
          <p:nvPr/>
        </p:nvSpPr>
        <p:spPr>
          <a:xfrm>
            <a:off x="5334000" y="3494088"/>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867_04</a:t>
            </a:r>
          </a:p>
        </p:txBody>
      </p:sp>
      <p:sp>
        <p:nvSpPr>
          <p:cNvPr id="38" name="Rectangle 37"/>
          <p:cNvSpPr/>
          <p:nvPr/>
        </p:nvSpPr>
        <p:spPr>
          <a:xfrm>
            <a:off x="2286000" y="30861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867_02</a:t>
            </a:r>
          </a:p>
        </p:txBody>
      </p:sp>
      <p:cxnSp>
        <p:nvCxnSpPr>
          <p:cNvPr id="39" name="Straight Arrow Connector 38"/>
          <p:cNvCxnSpPr/>
          <p:nvPr/>
        </p:nvCxnSpPr>
        <p:spPr>
          <a:xfrm flipH="1">
            <a:off x="2195513" y="3429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209800" y="3810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89175" y="34290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867_04</a:t>
            </a:r>
          </a:p>
        </p:txBody>
      </p:sp>
      <p:sp>
        <p:nvSpPr>
          <p:cNvPr id="42" name="Rectangle 41"/>
          <p:cNvSpPr/>
          <p:nvPr/>
        </p:nvSpPr>
        <p:spPr>
          <a:xfrm>
            <a:off x="5295900" y="3865563"/>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867_03F</a:t>
            </a:r>
          </a:p>
        </p:txBody>
      </p:sp>
      <p:cxnSp>
        <p:nvCxnSpPr>
          <p:cNvPr id="43" name="Straight Arrow Connector 42"/>
          <p:cNvCxnSpPr/>
          <p:nvPr/>
        </p:nvCxnSpPr>
        <p:spPr>
          <a:xfrm flipH="1">
            <a:off x="5089525" y="4246563"/>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18228895">
            <a:off x="3198813" y="4321175"/>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dirty="0">
                <a:solidFill>
                  <a:srgbClr val="FF0000"/>
                </a:solidFill>
              </a:rPr>
              <a:t>867_03F</a:t>
            </a:r>
          </a:p>
        </p:txBody>
      </p:sp>
      <p:cxnSp>
        <p:nvCxnSpPr>
          <p:cNvPr id="45" name="Straight Arrow Connector 44"/>
          <p:cNvCxnSpPr/>
          <p:nvPr/>
        </p:nvCxnSpPr>
        <p:spPr>
          <a:xfrm flipH="1">
            <a:off x="3581400" y="41148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82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Common Transaction Timelines</a:t>
            </a:r>
          </a:p>
        </p:txBody>
      </p:sp>
      <p:graphicFrame>
        <p:nvGraphicFramePr>
          <p:cNvPr id="5" name="Content Placeholder 4"/>
          <p:cNvGraphicFramePr>
            <a:graphicFrameLocks noGrp="1"/>
          </p:cNvGraphicFramePr>
          <p:nvPr>
            <p:ph idx="1"/>
          </p:nvPr>
        </p:nvGraphicFramePr>
        <p:xfrm>
          <a:off x="304800" y="1447800"/>
          <a:ext cx="8610601" cy="3017838"/>
        </p:xfrm>
        <a:graphic>
          <a:graphicData uri="http://schemas.openxmlformats.org/drawingml/2006/table">
            <a:tbl>
              <a:tblPr firstRow="1" bandRow="1">
                <a:tableStyleId>{5C22544A-7EE6-4342-B048-85BDC9FD1C3A}</a:tableStyleId>
              </a:tblPr>
              <a:tblGrid>
                <a:gridCol w="2232378"/>
                <a:gridCol w="1195917"/>
                <a:gridCol w="1677105"/>
                <a:gridCol w="1676400"/>
                <a:gridCol w="1828801"/>
              </a:tblGrid>
              <a:tr h="365759">
                <a:tc rowSpan="2">
                  <a:txBody>
                    <a:bodyPr/>
                    <a:lstStyle/>
                    <a:p>
                      <a:pPr algn="ctr"/>
                      <a:r>
                        <a:rPr lang="en-US" sz="1800" u="sng" dirty="0" smtClean="0"/>
                        <a:t>Enrollment type</a:t>
                      </a:r>
                    </a:p>
                    <a:p>
                      <a:pPr algn="ctr"/>
                      <a:r>
                        <a:rPr lang="en-US" sz="1800" b="0" u="none" dirty="0" smtClean="0"/>
                        <a:t>Initiating Transaction</a:t>
                      </a:r>
                      <a:endParaRPr lang="en-US" sz="1800" b="0" u="none" dirty="0"/>
                    </a:p>
                  </a:txBody>
                  <a:tcPr marT="45705" marB="45705"/>
                </a:tc>
                <a:tc rowSpan="2">
                  <a:txBody>
                    <a:bodyPr/>
                    <a:lstStyle/>
                    <a:p>
                      <a:pPr algn="ctr"/>
                      <a:r>
                        <a:rPr lang="en-US" sz="1800" u="sng" dirty="0" smtClean="0"/>
                        <a:t>AMSR</a:t>
                      </a:r>
                      <a:endParaRPr lang="en-US" sz="1800" u="sng" dirty="0"/>
                    </a:p>
                  </a:txBody>
                  <a:tcPr marT="45705" marB="45705"/>
                </a:tc>
                <a:tc gridSpan="2">
                  <a:txBody>
                    <a:bodyPr/>
                    <a:lstStyle/>
                    <a:p>
                      <a:pPr algn="ctr"/>
                      <a:r>
                        <a:rPr lang="en-US" sz="1800" u="sng" dirty="0" smtClean="0"/>
                        <a:t>AMSM</a:t>
                      </a:r>
                      <a:endParaRPr lang="en-US" sz="1800" u="sng" dirty="0"/>
                    </a:p>
                  </a:txBody>
                  <a:tcPr marT="45705" marB="45705"/>
                </a:tc>
                <a:tc hMerge="1">
                  <a:txBody>
                    <a:bodyPr/>
                    <a:lstStyle/>
                    <a:p>
                      <a:endParaRPr lang="en-US"/>
                    </a:p>
                  </a:txBody>
                  <a:tcPr/>
                </a:tc>
                <a:tc rowSpan="2">
                  <a:txBody>
                    <a:bodyPr/>
                    <a:lstStyle/>
                    <a:p>
                      <a:pPr algn="ctr"/>
                      <a:r>
                        <a:rPr lang="en-US" sz="1800" u="sng" dirty="0" smtClean="0"/>
                        <a:t>Non-AMS</a:t>
                      </a:r>
                      <a:endParaRPr lang="en-US" sz="1800" u="sng" dirty="0"/>
                    </a:p>
                  </a:txBody>
                  <a:tcPr marT="45705" marB="45705"/>
                </a:tc>
              </a:tr>
              <a:tr h="365759">
                <a:tc vMerge="1">
                  <a:txBody>
                    <a:bodyPr/>
                    <a:lstStyle/>
                    <a:p>
                      <a:endParaRPr lang="en-US"/>
                    </a:p>
                  </a:txBody>
                  <a:tcPr/>
                </a:tc>
                <a:tc vMerge="1">
                  <a:txBody>
                    <a:bodyPr/>
                    <a:lstStyle/>
                    <a:p>
                      <a:endParaRPr lang="en-US"/>
                    </a:p>
                  </a:txBody>
                  <a:tcPr/>
                </a:tc>
                <a:tc>
                  <a:txBody>
                    <a:bodyPr/>
                    <a:lstStyle/>
                    <a:p>
                      <a:pPr algn="ctr"/>
                      <a:r>
                        <a:rPr lang="en-US" sz="1800" dirty="0" smtClean="0"/>
                        <a:t>Energized</a:t>
                      </a:r>
                      <a:endParaRPr lang="en-US" sz="1800" dirty="0"/>
                    </a:p>
                  </a:txBody>
                  <a:tcPr marT="45705" marB="45705"/>
                </a:tc>
                <a:tc>
                  <a:txBody>
                    <a:bodyPr/>
                    <a:lstStyle/>
                    <a:p>
                      <a:pPr algn="ctr"/>
                      <a:r>
                        <a:rPr lang="en-US" sz="1800" dirty="0" smtClean="0"/>
                        <a:t>De-Energized</a:t>
                      </a:r>
                      <a:endParaRPr lang="en-US" sz="1800" dirty="0"/>
                    </a:p>
                  </a:txBody>
                  <a:tcPr marT="45705" marB="45705"/>
                </a:tc>
                <a:tc vMerge="1">
                  <a:txBody>
                    <a:bodyPr/>
                    <a:lstStyle/>
                    <a:p>
                      <a:endParaRPr lang="en-US"/>
                    </a:p>
                  </a:txBody>
                  <a:tcPr/>
                </a:tc>
              </a:tr>
              <a:tr h="640107">
                <a:tc>
                  <a:txBody>
                    <a:bodyPr/>
                    <a:lstStyle/>
                    <a:p>
                      <a:pPr algn="ctr"/>
                      <a:r>
                        <a:rPr lang="en-US" sz="1800" b="1" dirty="0" smtClean="0"/>
                        <a:t>MVI</a:t>
                      </a:r>
                    </a:p>
                    <a:p>
                      <a:pPr algn="ctr"/>
                      <a:r>
                        <a:rPr lang="en-US" sz="1800" dirty="0" smtClean="0"/>
                        <a:t>814_16</a:t>
                      </a:r>
                      <a:endParaRPr lang="en-US" sz="1800" dirty="0"/>
                    </a:p>
                  </a:txBody>
                  <a:tcPr marT="45705" marB="45705"/>
                </a:tc>
                <a:tc>
                  <a:txBody>
                    <a:bodyPr/>
                    <a:lstStyle/>
                    <a:p>
                      <a:pPr algn="ctr"/>
                      <a:r>
                        <a:rPr lang="en-US" sz="1800" dirty="0" smtClean="0"/>
                        <a:t>Same Day</a:t>
                      </a:r>
                      <a:endParaRPr lang="en-US" sz="1800" dirty="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p>
                      <a:pPr algn="ctr"/>
                      <a:endParaRPr lang="en-US" sz="1800" dirty="0"/>
                    </a:p>
                  </a:txBody>
                  <a:tcPr marT="45705" marB="45705"/>
                </a:tc>
                <a:tc>
                  <a:txBody>
                    <a:bodyPr/>
                    <a:lstStyle/>
                    <a:p>
                      <a:pPr algn="ctr"/>
                      <a:r>
                        <a:rPr lang="en-US" sz="1800" dirty="0" smtClean="0"/>
                        <a:t>2 Business Days</a:t>
                      </a:r>
                      <a:endParaRPr lang="en-US" sz="1800" dirty="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p>
                      <a:pPr algn="ctr"/>
                      <a:endParaRPr lang="en-US" sz="1800" dirty="0"/>
                    </a:p>
                  </a:txBody>
                  <a:tcPr marT="45705" marB="45705"/>
                </a:tc>
              </a:tr>
              <a:tr h="914456">
                <a:tc>
                  <a:txBody>
                    <a:bodyPr/>
                    <a:lstStyle/>
                    <a:p>
                      <a:pPr algn="ctr"/>
                      <a:r>
                        <a:rPr lang="en-US" sz="1800" b="1" dirty="0" smtClean="0"/>
                        <a:t>Standard Switch</a:t>
                      </a:r>
                    </a:p>
                    <a:p>
                      <a:pPr algn="ctr"/>
                      <a:r>
                        <a:rPr lang="en-US" sz="1800" dirty="0" smtClean="0"/>
                        <a:t>814_01</a:t>
                      </a:r>
                      <a:endParaRPr lang="en-US" sz="1800" dirty="0"/>
                    </a:p>
                  </a:txBody>
                  <a:tcPr marT="45705" marB="45705"/>
                </a:tc>
                <a:tc>
                  <a:txBody>
                    <a:bodyPr/>
                    <a:lstStyle/>
                    <a:p>
                      <a:pPr algn="ctr"/>
                      <a:r>
                        <a:rPr lang="en-US" sz="1800" dirty="0" smtClean="0"/>
                        <a:t>Same Day</a:t>
                      </a:r>
                      <a:endParaRPr lang="en-US" sz="1800" dirty="0"/>
                    </a:p>
                  </a:txBody>
                  <a:tcPr marT="45705" marB="45705"/>
                </a:tc>
                <a:tc>
                  <a:txBody>
                    <a:bodyPr/>
                    <a:lstStyle/>
                    <a:p>
                      <a:pPr algn="ctr"/>
                      <a:r>
                        <a:rPr lang="en-US" sz="1800" dirty="0" smtClean="0"/>
                        <a:t>Same Day</a:t>
                      </a:r>
                      <a:endParaRPr lang="en-US" sz="1800" dirty="0"/>
                    </a:p>
                  </a:txBody>
                  <a:tcPr marT="45705" marB="45705"/>
                </a:tc>
                <a:tc>
                  <a:txBody>
                    <a:bodyPr/>
                    <a:lstStyle/>
                    <a:p>
                      <a:pPr algn="ctr"/>
                      <a:r>
                        <a:rPr lang="en-US" sz="1800" dirty="0" smtClean="0"/>
                        <a:t>N/A</a:t>
                      </a:r>
                      <a:endParaRPr lang="en-US" sz="1800" dirty="0"/>
                    </a:p>
                  </a:txBody>
                  <a:tcPr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Days</a:t>
                      </a:r>
                    </a:p>
                    <a:p>
                      <a:pPr algn="ctr"/>
                      <a:endParaRPr lang="en-US" sz="1800" dirty="0"/>
                    </a:p>
                  </a:txBody>
                  <a:tcPr marT="45705" marB="45705"/>
                </a:tc>
              </a:tr>
              <a:tr h="731757">
                <a:tc>
                  <a:txBody>
                    <a:bodyPr/>
                    <a:lstStyle/>
                    <a:p>
                      <a:pPr algn="ctr"/>
                      <a:r>
                        <a:rPr lang="en-US" sz="1800" b="1" dirty="0" smtClean="0"/>
                        <a:t>Self Selected Switch</a:t>
                      </a:r>
                    </a:p>
                    <a:p>
                      <a:pPr algn="ctr"/>
                      <a:r>
                        <a:rPr lang="en-US" sz="1800" dirty="0" smtClean="0"/>
                        <a:t>814-01</a:t>
                      </a:r>
                      <a:endParaRPr lang="en-US" sz="1800" dirty="0"/>
                    </a:p>
                  </a:txBody>
                  <a:tcPr marT="45705" marB="45705"/>
                </a:tc>
                <a:tc>
                  <a:txBody>
                    <a:bodyPr/>
                    <a:lstStyle/>
                    <a:p>
                      <a:pPr algn="ctr"/>
                      <a:r>
                        <a:rPr lang="en-US" sz="1800" dirty="0" smtClean="0"/>
                        <a:t>Same Day</a:t>
                      </a:r>
                      <a:endParaRPr lang="en-US" sz="1800" dirty="0"/>
                    </a:p>
                  </a:txBody>
                  <a:tcPr marT="45705" marB="45705"/>
                </a:tc>
                <a:tc>
                  <a:txBody>
                    <a:bodyPr/>
                    <a:lstStyle/>
                    <a:p>
                      <a:pPr algn="ctr"/>
                      <a:r>
                        <a:rPr lang="en-US" sz="1800" dirty="0" smtClean="0"/>
                        <a:t>Same</a:t>
                      </a:r>
                      <a:r>
                        <a:rPr lang="en-US" sz="1800" baseline="0" dirty="0" smtClean="0"/>
                        <a:t> Day</a:t>
                      </a:r>
                      <a:endParaRPr lang="en-US" sz="1800" dirty="0"/>
                    </a:p>
                  </a:txBody>
                  <a:tcPr marT="45705" marB="45705"/>
                </a:tc>
                <a:tc>
                  <a:txBody>
                    <a:bodyPr/>
                    <a:lstStyle/>
                    <a:p>
                      <a:pPr algn="ctr"/>
                      <a:r>
                        <a:rPr lang="en-US" sz="1800" dirty="0" smtClean="0"/>
                        <a:t>N/A</a:t>
                      </a:r>
                      <a:endParaRPr lang="en-US" sz="1800" dirty="0"/>
                    </a:p>
                  </a:txBody>
                  <a:tcPr marT="45705" marB="45705"/>
                </a:tc>
                <a:tc>
                  <a:txBody>
                    <a:bodyPr/>
                    <a:lstStyle/>
                    <a:p>
                      <a:pPr algn="ctr"/>
                      <a:r>
                        <a:rPr lang="en-US" sz="1800" dirty="0" smtClean="0"/>
                        <a:t>At Least 2 Business Days</a:t>
                      </a:r>
                      <a:endParaRPr lang="en-US" sz="1800" dirty="0"/>
                    </a:p>
                  </a:txBody>
                  <a:tcPr marT="45705" marB="45705"/>
                </a:tc>
              </a:tr>
            </a:tbl>
          </a:graphicData>
        </a:graphic>
      </p:graphicFrame>
      <p:sp>
        <p:nvSpPr>
          <p:cNvPr id="10283" name="TextBox 6"/>
          <p:cNvSpPr txBox="1">
            <a:spLocks noChangeArrowheads="1"/>
          </p:cNvSpPr>
          <p:nvPr/>
        </p:nvSpPr>
        <p:spPr bwMode="auto">
          <a:xfrm>
            <a:off x="609600" y="4597400"/>
            <a:ext cx="3098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800">
                <a:solidFill>
                  <a:prstClr val="black"/>
                </a:solidFill>
                <a:cs typeface="Arial" charset="0"/>
              </a:rPr>
              <a:t>Notable Exceptions:</a:t>
            </a:r>
          </a:p>
          <a:p>
            <a:pPr defTabSz="914400" eaLnBrk="1" fontAlgn="base" hangingPunct="1">
              <a:spcBef>
                <a:spcPct val="0"/>
              </a:spcBef>
              <a:spcAft>
                <a:spcPct val="0"/>
              </a:spcAft>
            </a:pPr>
            <a:r>
              <a:rPr lang="en-US" altLang="en-US" sz="1800">
                <a:solidFill>
                  <a:prstClr val="black"/>
                </a:solidFill>
                <a:cs typeface="Arial" charset="0"/>
              </a:rPr>
              <a:t>After 5 p.m. </a:t>
            </a:r>
          </a:p>
          <a:p>
            <a:pPr defTabSz="914400" eaLnBrk="1" fontAlgn="base" hangingPunct="1">
              <a:spcBef>
                <a:spcPct val="0"/>
              </a:spcBef>
              <a:spcAft>
                <a:spcPct val="0"/>
              </a:spcAft>
            </a:pPr>
            <a:r>
              <a:rPr lang="en-US" altLang="en-US" sz="1800">
                <a:solidFill>
                  <a:prstClr val="black"/>
                </a:solidFill>
                <a:cs typeface="Arial" charset="0"/>
              </a:rPr>
              <a:t>New construction = 10 days</a:t>
            </a:r>
          </a:p>
          <a:p>
            <a:pPr defTabSz="914400" eaLnBrk="1" fontAlgn="base" hangingPunct="1">
              <a:spcBef>
                <a:spcPct val="0"/>
              </a:spcBef>
              <a:spcAft>
                <a:spcPct val="0"/>
              </a:spcAft>
            </a:pPr>
            <a:r>
              <a:rPr lang="en-US" altLang="en-US" sz="1800">
                <a:solidFill>
                  <a:prstClr val="black"/>
                </a:solidFill>
                <a:cs typeface="Arial" charset="0"/>
              </a:rPr>
              <a:t>New meter sets</a:t>
            </a:r>
          </a:p>
          <a:p>
            <a:pPr defTabSz="914400" eaLnBrk="1" fontAlgn="base" hangingPunct="1">
              <a:spcBef>
                <a:spcPct val="0"/>
              </a:spcBef>
              <a:spcAft>
                <a:spcPct val="0"/>
              </a:spcAft>
            </a:pPr>
            <a:r>
              <a:rPr lang="en-US" altLang="en-US" sz="1800">
                <a:solidFill>
                  <a:prstClr val="black"/>
                </a:solidFill>
                <a:cs typeface="Arial" charset="0"/>
              </a:rPr>
              <a:t>Meter communication failures</a:t>
            </a:r>
          </a:p>
          <a:p>
            <a:pPr defTabSz="914400" eaLnBrk="1" fontAlgn="base" hangingPunct="1">
              <a:spcBef>
                <a:spcPct val="0"/>
              </a:spcBef>
              <a:spcAft>
                <a:spcPct val="0"/>
              </a:spcAft>
            </a:pPr>
            <a:r>
              <a:rPr lang="en-US" altLang="en-US" sz="1800">
                <a:solidFill>
                  <a:prstClr val="black"/>
                </a:solidFill>
                <a:cs typeface="Arial" charset="0"/>
              </a:rPr>
              <a:t>Sundays &amp; holidays</a:t>
            </a:r>
          </a:p>
          <a:p>
            <a:pPr defTabSz="914400" eaLnBrk="1" fontAlgn="base" hangingPunct="1">
              <a:spcBef>
                <a:spcPct val="0"/>
              </a:spcBef>
              <a:spcAft>
                <a:spcPct val="0"/>
              </a:spcAft>
            </a:pPr>
            <a:endParaRPr lang="en-US" altLang="en-US" sz="1800">
              <a:solidFill>
                <a:prstClr val="black"/>
              </a:solidFill>
              <a:cs typeface="Arial" charset="0"/>
            </a:endParaRPr>
          </a:p>
        </p:txBody>
      </p:sp>
    </p:spTree>
    <p:extLst>
      <p:ext uri="{BB962C8B-B14F-4D97-AF65-F5344CB8AC3E}">
        <p14:creationId xmlns:p14="http://schemas.microsoft.com/office/powerpoint/2010/main" val="69057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Transmission and Distribution Service Provider (TDSP) or </a:t>
            </a:r>
            <a:br>
              <a:rPr lang="en-US" dirty="0" smtClean="0"/>
            </a:br>
            <a:r>
              <a:rPr lang="en-US" dirty="0" smtClean="0"/>
              <a:t>Transmission and Delivery Utility (TDU)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b="1" dirty="0" smtClean="0"/>
              <a:t>Responsibilities:</a:t>
            </a:r>
          </a:p>
          <a:p>
            <a:pPr lvl="1"/>
            <a:r>
              <a:rPr lang="en-US" dirty="0" smtClean="0"/>
              <a:t>Provides usage, actual </a:t>
            </a:r>
            <a:r>
              <a:rPr lang="en-US" dirty="0"/>
              <a:t>or </a:t>
            </a:r>
            <a:r>
              <a:rPr lang="en-US" dirty="0" smtClean="0"/>
              <a:t>estimated, to REP of Record and ERCOT for metered and unmetered premises that are located in TDU’s Service Territory.   </a:t>
            </a:r>
          </a:p>
          <a:p>
            <a:pPr lvl="2"/>
            <a:r>
              <a:rPr lang="en-US" dirty="0" smtClean="0"/>
              <a:t>Metered premise(s ) usage is based upon subtracting current meter reading from previous meter reading (Monthly or Final Usage) </a:t>
            </a:r>
          </a:p>
          <a:p>
            <a:pPr lvl="2"/>
            <a:r>
              <a:rPr lang="en-US" dirty="0" smtClean="0"/>
              <a:t>Unmetered premise(s) usage based upon total device(s) kWh usage for the billing period </a:t>
            </a:r>
          </a:p>
          <a:p>
            <a:pPr lvl="2"/>
            <a:r>
              <a:rPr lang="en-US" dirty="0" smtClean="0"/>
              <a:t>Advanced Metering System (AMS) Meters- Total of 96 -15-Minute Interval Usage provided as Daily Consumption to ERCOT and SMT  </a:t>
            </a:r>
          </a:p>
          <a:p>
            <a:pPr lvl="1"/>
            <a:r>
              <a:rPr lang="en-US" dirty="0" smtClean="0"/>
              <a:t>Executes Enrollments and Service Order Requests received </a:t>
            </a:r>
            <a:r>
              <a:rPr lang="en-US" dirty="0"/>
              <a:t>by the </a:t>
            </a:r>
            <a:r>
              <a:rPr lang="en-US" dirty="0" smtClean="0"/>
              <a:t>TDU from </a:t>
            </a:r>
            <a:r>
              <a:rPr lang="en-US" dirty="0"/>
              <a:t>the </a:t>
            </a:r>
            <a:r>
              <a:rPr lang="en-US" dirty="0" smtClean="0"/>
              <a:t>requesting Rep </a:t>
            </a:r>
            <a:r>
              <a:rPr lang="en-US" dirty="0"/>
              <a:t>of </a:t>
            </a:r>
            <a:r>
              <a:rPr lang="en-US" dirty="0" smtClean="0"/>
              <a:t>Record, </a:t>
            </a:r>
            <a:r>
              <a:rPr lang="en-US" dirty="0"/>
              <a:t>such as: </a:t>
            </a:r>
            <a:endParaRPr lang="en-US" dirty="0" smtClean="0"/>
          </a:p>
          <a:p>
            <a:pPr lvl="3"/>
            <a:r>
              <a:rPr lang="en-US" dirty="0" smtClean="0"/>
              <a:t>Switch Provider, </a:t>
            </a:r>
            <a:r>
              <a:rPr lang="en-US" dirty="0"/>
              <a:t>Move-In and/or Move-Out Requests, </a:t>
            </a:r>
          </a:p>
          <a:p>
            <a:pPr lvl="3"/>
            <a:r>
              <a:rPr lang="en-US" dirty="0"/>
              <a:t>Disconnects and Reconnects for Non-Payment</a:t>
            </a:r>
            <a:r>
              <a:rPr lang="en-US" dirty="0" smtClean="0"/>
              <a:t>,</a:t>
            </a:r>
          </a:p>
          <a:p>
            <a:pPr lvl="3"/>
            <a:r>
              <a:rPr lang="en-US" dirty="0" smtClean="0"/>
              <a:t>Meter Test and Meter Re-Reads  </a:t>
            </a:r>
          </a:p>
          <a:p>
            <a:pPr lvl="3"/>
            <a:r>
              <a:rPr lang="en-US" dirty="0" smtClean="0"/>
              <a:t>Payment Plan Switch Holds </a:t>
            </a:r>
            <a:endParaRPr lang="en-US" dirty="0"/>
          </a:p>
          <a:p>
            <a:pPr lvl="1"/>
            <a:r>
              <a:rPr lang="en-US" dirty="0" smtClean="0"/>
              <a:t>Invoices: </a:t>
            </a:r>
            <a:endParaRPr lang="en-US" dirty="0"/>
          </a:p>
          <a:p>
            <a:pPr lvl="2"/>
            <a:r>
              <a:rPr lang="en-US" dirty="0"/>
              <a:t>REP of Record for ESI ID(s) Usage and Discretionary </a:t>
            </a:r>
            <a:r>
              <a:rPr lang="en-US" dirty="0" smtClean="0"/>
              <a:t>Service Charges </a:t>
            </a:r>
            <a:r>
              <a:rPr lang="en-US" dirty="0"/>
              <a:t>where they are Rep of Record for the </a:t>
            </a:r>
            <a:r>
              <a:rPr lang="en-US" dirty="0" smtClean="0"/>
              <a:t>service period.</a:t>
            </a:r>
            <a:endParaRPr lang="en-US" dirty="0"/>
          </a:p>
          <a:p>
            <a:pPr lvl="2"/>
            <a:endParaRPr lang="en-US" dirty="0" smtClean="0"/>
          </a:p>
          <a:p>
            <a:pPr lvl="1"/>
            <a:endParaRPr lang="en-US" dirty="0" smtClean="0"/>
          </a:p>
        </p:txBody>
      </p:sp>
      <p:sp>
        <p:nvSpPr>
          <p:cNvPr id="4" name="Slide Number Placeholder 3"/>
          <p:cNvSpPr>
            <a:spLocks noGrp="1"/>
          </p:cNvSpPr>
          <p:nvPr>
            <p:ph type="sldNum" sz="quarter" idx="15"/>
          </p:nvPr>
        </p:nvSpPr>
        <p:spPr/>
        <p:txBody>
          <a:bodyPr/>
          <a:lstStyle/>
          <a:p>
            <a:fld id="{F99309A2-3AE9-4085-9C14-C7B09CDADA54}" type="slidenum">
              <a:rPr lang="en-US" smtClean="0"/>
              <a:pPr/>
              <a:t>6</a:t>
            </a:fld>
            <a:endParaRPr lang="en-US" dirty="0"/>
          </a:p>
        </p:txBody>
      </p:sp>
    </p:spTree>
    <p:extLst>
      <p:ext uri="{BB962C8B-B14F-4D97-AF65-F5344CB8AC3E}">
        <p14:creationId xmlns:p14="http://schemas.microsoft.com/office/powerpoint/2010/main" val="1244247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Switch-holds</a:t>
            </a:r>
            <a:endParaRPr lang="en-US" dirty="0"/>
          </a:p>
        </p:txBody>
      </p:sp>
      <p:sp>
        <p:nvSpPr>
          <p:cNvPr id="3" name="Subtitle 2"/>
          <p:cNvSpPr>
            <a:spLocks noGrp="1"/>
          </p:cNvSpPr>
          <p:nvPr>
            <p:ph type="subTitle" idx="1"/>
          </p:nvPr>
        </p:nvSpPr>
        <p:spPr/>
        <p:txBody>
          <a:bodyPr>
            <a:normAutofit/>
          </a:bodyPr>
          <a:lstStyle/>
          <a:p>
            <a:r>
              <a:rPr lang="en-US" dirty="0" smtClean="0"/>
              <a:t>Eric Blakey</a:t>
            </a:r>
          </a:p>
          <a:p>
            <a:r>
              <a:rPr lang="en-US" sz="1600" dirty="0" smtClean="0"/>
              <a:t>Just Energy</a:t>
            </a:r>
            <a:endParaRPr lang="en-US" sz="1600" dirty="0"/>
          </a:p>
        </p:txBody>
      </p:sp>
    </p:spTree>
    <p:extLst>
      <p:ext uri="{BB962C8B-B14F-4D97-AF65-F5344CB8AC3E}">
        <p14:creationId xmlns:p14="http://schemas.microsoft.com/office/powerpoint/2010/main" val="11295362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Switch-Hold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“switch-hold” prevents </a:t>
            </a:r>
            <a:r>
              <a:rPr lang="en-US" dirty="0"/>
              <a:t>a switch or move-in </a:t>
            </a:r>
            <a:r>
              <a:rPr lang="en-US" dirty="0" smtClean="0"/>
              <a:t>from </a:t>
            </a:r>
            <a:r>
              <a:rPr lang="en-US" dirty="0"/>
              <a:t>being </a:t>
            </a:r>
            <a:r>
              <a:rPr lang="en-US" dirty="0" smtClean="0"/>
              <a:t>completed, and can be </a:t>
            </a:r>
            <a:r>
              <a:rPr lang="en-US" dirty="0"/>
              <a:t>applied </a:t>
            </a:r>
            <a:r>
              <a:rPr lang="en-US" dirty="0" smtClean="0"/>
              <a:t>for </a:t>
            </a:r>
            <a:r>
              <a:rPr lang="en-US" dirty="0"/>
              <a:t>one of the following reasons:</a:t>
            </a:r>
          </a:p>
          <a:p>
            <a:pPr lvl="0"/>
            <a:r>
              <a:rPr lang="en-US" dirty="0"/>
              <a:t>If </a:t>
            </a:r>
            <a:r>
              <a:rPr lang="en-US" dirty="0" smtClean="0"/>
              <a:t>the TDSP determines </a:t>
            </a:r>
            <a:r>
              <a:rPr lang="en-US" dirty="0"/>
              <a:t>that electric meter tampering or theft of electric service has occurred at the premise. </a:t>
            </a:r>
            <a:endParaRPr lang="en-US" dirty="0" smtClean="0"/>
          </a:p>
          <a:p>
            <a:pPr lvl="0"/>
            <a:r>
              <a:rPr lang="en-US" dirty="0" smtClean="0"/>
              <a:t>If a customer enters into a </a:t>
            </a:r>
            <a:r>
              <a:rPr lang="en-US" dirty="0"/>
              <a:t>deferred payment plan with </a:t>
            </a:r>
            <a:r>
              <a:rPr lang="en-US" dirty="0" smtClean="0"/>
              <a:t>their REP, </a:t>
            </a:r>
            <a:r>
              <a:rPr lang="en-US" dirty="0"/>
              <a:t>and part of the agreement </a:t>
            </a:r>
            <a:r>
              <a:rPr lang="en-US" dirty="0" smtClean="0"/>
              <a:t>allows a switch-hold on </a:t>
            </a:r>
            <a:r>
              <a:rPr lang="en-US" dirty="0"/>
              <a:t>the </a:t>
            </a:r>
            <a:r>
              <a:rPr lang="en-US" dirty="0" smtClean="0"/>
              <a:t>account until </a:t>
            </a:r>
            <a:r>
              <a:rPr lang="en-US" dirty="0"/>
              <a:t>the terms of the deferred payment plan </a:t>
            </a:r>
            <a:r>
              <a:rPr lang="en-US" dirty="0" smtClean="0"/>
              <a:t>are satisfied</a:t>
            </a:r>
            <a:r>
              <a:rPr lang="en-US" dirty="0"/>
              <a:t>. </a:t>
            </a:r>
            <a:endParaRPr lang="en-US" dirty="0" smtClean="0"/>
          </a:p>
        </p:txBody>
      </p:sp>
    </p:spTree>
    <p:extLst>
      <p:ext uri="{BB962C8B-B14F-4D97-AF65-F5344CB8AC3E}">
        <p14:creationId xmlns:p14="http://schemas.microsoft.com/office/powerpoint/2010/main" val="2003358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Switch-Hold - Tampering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dirty="0" smtClean="0"/>
              <a:t>TDSP must place a switch-hold prior to invoicing the </a:t>
            </a:r>
            <a:r>
              <a:rPr lang="en-US" dirty="0"/>
              <a:t>current REP for any back-billed </a:t>
            </a:r>
            <a:r>
              <a:rPr lang="en-US" dirty="0" smtClean="0"/>
              <a:t>TDSP </a:t>
            </a:r>
            <a:r>
              <a:rPr lang="en-US" dirty="0"/>
              <a:t>charges for meter tampering or meter repair/restoration </a:t>
            </a:r>
            <a:r>
              <a:rPr lang="en-US" dirty="0" smtClean="0"/>
              <a:t>charges.</a:t>
            </a:r>
            <a:endParaRPr lang="en-US" dirty="0"/>
          </a:p>
          <a:p>
            <a:r>
              <a:rPr lang="en-US" dirty="0"/>
              <a:t>The switch-hold shall remain in effect </a:t>
            </a:r>
            <a:r>
              <a:rPr lang="en-US" dirty="0" smtClean="0"/>
              <a:t>until: </a:t>
            </a:r>
          </a:p>
          <a:p>
            <a:pPr lvl="1"/>
            <a:r>
              <a:rPr lang="en-US" dirty="0" smtClean="0"/>
              <a:t>the </a:t>
            </a:r>
            <a:r>
              <a:rPr lang="en-US" dirty="0"/>
              <a:t>REP of record notifies the </a:t>
            </a:r>
            <a:r>
              <a:rPr lang="en-US" dirty="0" smtClean="0"/>
              <a:t>TDSP </a:t>
            </a:r>
            <a:r>
              <a:rPr lang="en-US" dirty="0"/>
              <a:t>to remove the </a:t>
            </a:r>
            <a:r>
              <a:rPr lang="en-US" dirty="0" smtClean="0"/>
              <a:t>switch-hold once satisfactory payment for the tampering charges is received from the customer; </a:t>
            </a:r>
          </a:p>
          <a:p>
            <a:pPr lvl="1"/>
            <a:r>
              <a:rPr lang="en-US" dirty="0" smtClean="0"/>
              <a:t>a move-out; or </a:t>
            </a:r>
          </a:p>
          <a:p>
            <a:pPr lvl="1"/>
            <a:r>
              <a:rPr lang="en-US" dirty="0" smtClean="0"/>
              <a:t>a mass transition.</a:t>
            </a:r>
          </a:p>
          <a:p>
            <a:r>
              <a:rPr lang="en-US" dirty="0"/>
              <a:t>The TDSP maintains a secure list of ESI IDs with switch-holds that REPs may access.  The list shall not include any customer information other than the ESI ID and date the switch-hold was placed. </a:t>
            </a:r>
            <a:endParaRPr lang="en-US" dirty="0" smtClean="0"/>
          </a:p>
          <a:p>
            <a:pPr lvl="1"/>
            <a:r>
              <a:rPr lang="en-US" dirty="0" smtClean="0"/>
              <a:t>TDSPs </a:t>
            </a:r>
            <a:r>
              <a:rPr lang="en-US" dirty="0"/>
              <a:t>must post the lists daily by 9:00 AM so REPs can upload them into their </a:t>
            </a:r>
            <a:r>
              <a:rPr lang="en-US" dirty="0" smtClean="0"/>
              <a:t>system, to know </a:t>
            </a:r>
            <a:r>
              <a:rPr lang="en-US" dirty="0"/>
              <a:t>if </a:t>
            </a:r>
            <a:r>
              <a:rPr lang="en-US" dirty="0" smtClean="0"/>
              <a:t>applicants have </a:t>
            </a:r>
            <a:r>
              <a:rPr lang="en-US" dirty="0"/>
              <a:t>a switch-hold or not.</a:t>
            </a:r>
          </a:p>
          <a:p>
            <a:r>
              <a:rPr lang="en-US" dirty="0" smtClean="0"/>
              <a:t>The customer will </a:t>
            </a:r>
            <a:r>
              <a:rPr lang="en-US" dirty="0"/>
              <a:t>be </a:t>
            </a:r>
            <a:r>
              <a:rPr lang="en-US" dirty="0" smtClean="0"/>
              <a:t>notified by the TDSP that </a:t>
            </a:r>
            <a:r>
              <a:rPr lang="en-US" dirty="0"/>
              <a:t>a switch-hold has been applied, usually via door hanger </a:t>
            </a:r>
            <a:r>
              <a:rPr lang="en-US" dirty="0" smtClean="0"/>
              <a:t>or possibly by letter.</a:t>
            </a:r>
            <a:endParaRPr lang="en-US" dirty="0"/>
          </a:p>
          <a:p>
            <a:endParaRPr lang="en-US" dirty="0"/>
          </a:p>
        </p:txBody>
      </p:sp>
    </p:spTree>
    <p:extLst>
      <p:ext uri="{BB962C8B-B14F-4D97-AF65-F5344CB8AC3E}">
        <p14:creationId xmlns:p14="http://schemas.microsoft.com/office/powerpoint/2010/main" val="2380661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229600" cy="709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030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Switch-Hold – Level or Average Plans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be applied on level </a:t>
            </a:r>
            <a:r>
              <a:rPr lang="en-US" dirty="0"/>
              <a:t>or average payment </a:t>
            </a:r>
            <a:r>
              <a:rPr lang="en-US" dirty="0" smtClean="0"/>
              <a:t>plans if the customer is delinquent when it is established.</a:t>
            </a:r>
            <a:endParaRPr lang="en-US" dirty="0"/>
          </a:p>
          <a:p>
            <a:pPr lvl="1"/>
            <a:r>
              <a:rPr lang="en-US" dirty="0" smtClean="0"/>
              <a:t>Prior </a:t>
            </a:r>
            <a:r>
              <a:rPr lang="en-US" dirty="0"/>
              <a:t>to the customer’s agreement to the </a:t>
            </a:r>
            <a:r>
              <a:rPr lang="en-US" dirty="0" smtClean="0"/>
              <a:t>plan, the REP must provide an explanation of the switch-hold to the customer, saying: </a:t>
            </a:r>
          </a:p>
          <a:p>
            <a:pPr lvl="2"/>
            <a:r>
              <a:rPr lang="en-US" dirty="0" smtClean="0"/>
              <a:t>“</a:t>
            </a:r>
            <a:r>
              <a:rPr lang="en-US" dirty="0"/>
              <a:t>If you enter into this plan concerning your past due amount, we will put a switch-hold on your account.  A switch-hold means that you will not be able to buy electricity from other companies until you pay the total deferred balance.  If we put a switch-hold on your account, it will be removed after your deferred balance is paid and processed. While a switch-hold applies, if you are disconnected for not paying, you will need to pay {us or company name}, to get your electricity turned back on.” </a:t>
            </a:r>
            <a:endParaRPr lang="en-US" dirty="0" smtClean="0"/>
          </a:p>
          <a:p>
            <a:pPr lvl="2"/>
            <a:endParaRPr lang="en-US" dirty="0" smtClean="0"/>
          </a:p>
          <a:p>
            <a:r>
              <a:rPr lang="en-US" dirty="0" smtClean="0"/>
              <a:t>The switch-hold must be removed when:</a:t>
            </a:r>
          </a:p>
          <a:p>
            <a:pPr lvl="1"/>
            <a:r>
              <a:rPr lang="en-US" dirty="0" smtClean="0"/>
              <a:t>The </a:t>
            </a:r>
            <a:r>
              <a:rPr lang="en-US" dirty="0"/>
              <a:t>customer’s deferred </a:t>
            </a:r>
            <a:r>
              <a:rPr lang="en-US" dirty="0" smtClean="0"/>
              <a:t>balance is zero </a:t>
            </a:r>
            <a:r>
              <a:rPr lang="en-US" dirty="0"/>
              <a:t>or in an over-payment status. </a:t>
            </a:r>
            <a:endParaRPr lang="en-US" dirty="0" smtClean="0"/>
          </a:p>
          <a:p>
            <a:pPr lvl="1"/>
            <a:r>
              <a:rPr lang="en-US" dirty="0" smtClean="0"/>
              <a:t>The </a:t>
            </a:r>
            <a:r>
              <a:rPr lang="en-US" dirty="0"/>
              <a:t>customer satisfies the terms of any deferred delinquent amount </a:t>
            </a:r>
            <a:r>
              <a:rPr lang="en-US" dirty="0" smtClean="0"/>
              <a:t>and </a:t>
            </a:r>
            <a:r>
              <a:rPr lang="en-US" dirty="0"/>
              <a:t>has paid bills for 12 consecutive billings without having been disconnected and without having more than one late payment. </a:t>
            </a:r>
          </a:p>
        </p:txBody>
      </p:sp>
    </p:spTree>
    <p:extLst>
      <p:ext uri="{BB962C8B-B14F-4D97-AF65-F5344CB8AC3E}">
        <p14:creationId xmlns:p14="http://schemas.microsoft.com/office/powerpoint/2010/main" val="30186905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Switch-Hold – Deferred Payment Plans</a:t>
            </a:r>
            <a:endParaRPr lang="en-US" dirty="0"/>
          </a:p>
        </p:txBody>
      </p:sp>
      <p:sp>
        <p:nvSpPr>
          <p:cNvPr id="3" name="Content Placeholder 2"/>
          <p:cNvSpPr>
            <a:spLocks noGrp="1"/>
          </p:cNvSpPr>
          <p:nvPr>
            <p:ph idx="1"/>
          </p:nvPr>
        </p:nvSpPr>
        <p:spPr/>
        <p:txBody>
          <a:bodyPr>
            <a:normAutofit fontScale="77500" lnSpcReduction="20000"/>
          </a:bodyPr>
          <a:lstStyle/>
          <a:p>
            <a:r>
              <a:rPr lang="en-US" sz="3400" dirty="0" smtClean="0"/>
              <a:t>Can be applied on all deferred </a:t>
            </a:r>
            <a:r>
              <a:rPr lang="en-US" sz="3400" dirty="0"/>
              <a:t>payment </a:t>
            </a:r>
            <a:r>
              <a:rPr lang="en-US" sz="3400" dirty="0" smtClean="0"/>
              <a:t>plans (DPP).</a:t>
            </a:r>
          </a:p>
          <a:p>
            <a:pPr lvl="1"/>
            <a:r>
              <a:rPr lang="en-US" dirty="0" smtClean="0"/>
              <a:t>Prior </a:t>
            </a:r>
            <a:r>
              <a:rPr lang="en-US" dirty="0"/>
              <a:t>to the customer’s agreement to the plan, the REP must provide an explanation of the </a:t>
            </a:r>
            <a:r>
              <a:rPr lang="en-US" dirty="0" smtClean="0"/>
              <a:t>switch-hold, similar to level/average pay plans (i.e., “</a:t>
            </a:r>
            <a:r>
              <a:rPr lang="en-US" dirty="0"/>
              <a:t>If you enter into this plan concerning your past due amount, we will put a switch-hold on your </a:t>
            </a:r>
            <a:r>
              <a:rPr lang="en-US" dirty="0" smtClean="0"/>
              <a:t>account…”).</a:t>
            </a:r>
          </a:p>
          <a:p>
            <a:pPr marL="0" indent="0">
              <a:buNone/>
            </a:pPr>
            <a:endParaRPr lang="en-US" dirty="0" smtClean="0"/>
          </a:p>
          <a:p>
            <a:r>
              <a:rPr lang="en-US" sz="3400" dirty="0" smtClean="0"/>
              <a:t>DPPs must be offered in the following situations:</a:t>
            </a:r>
          </a:p>
          <a:p>
            <a:pPr lvl="1"/>
            <a:r>
              <a:rPr lang="en-US" dirty="0" smtClean="0"/>
              <a:t>Upon </a:t>
            </a:r>
            <a:r>
              <a:rPr lang="en-US" dirty="0"/>
              <a:t>request, for bills that become due during an extreme weather </a:t>
            </a:r>
            <a:r>
              <a:rPr lang="en-US" dirty="0" smtClean="0"/>
              <a:t>emergency. </a:t>
            </a:r>
            <a:endParaRPr lang="en-US" dirty="0"/>
          </a:p>
          <a:p>
            <a:pPr lvl="1"/>
            <a:r>
              <a:rPr lang="en-US" dirty="0" smtClean="0"/>
              <a:t>Upon request, for customers located in an area declared to be in a state of disaster.</a:t>
            </a:r>
          </a:p>
          <a:p>
            <a:pPr lvl="1"/>
            <a:r>
              <a:rPr lang="en-US" dirty="0" smtClean="0"/>
              <a:t>If a customer has </a:t>
            </a:r>
            <a:r>
              <a:rPr lang="en-US" dirty="0"/>
              <a:t>been </a:t>
            </a:r>
            <a:r>
              <a:rPr lang="en-US" dirty="0" smtClean="0"/>
              <a:t>under-billed for more than $50. </a:t>
            </a:r>
          </a:p>
          <a:p>
            <a:pPr marL="0" indent="0">
              <a:buNone/>
            </a:pPr>
            <a:endParaRPr lang="en-US" dirty="0" smtClean="0"/>
          </a:p>
          <a:p>
            <a:r>
              <a:rPr lang="en-US" sz="3400" dirty="0" smtClean="0"/>
              <a:t>Must be removed after </a:t>
            </a:r>
            <a:r>
              <a:rPr lang="en-US" sz="3400" dirty="0"/>
              <a:t>the </a:t>
            </a:r>
            <a:r>
              <a:rPr lang="en-US" sz="3400" dirty="0" smtClean="0"/>
              <a:t>customer pays the </a:t>
            </a:r>
            <a:r>
              <a:rPr lang="en-US" sz="3400" dirty="0"/>
              <a:t>deferred balance owed to the REP.  </a:t>
            </a:r>
            <a:endParaRPr lang="en-US" sz="3400" dirty="0" smtClean="0"/>
          </a:p>
          <a:p>
            <a:pPr lvl="1"/>
            <a:r>
              <a:rPr lang="en-US" dirty="0" smtClean="0"/>
              <a:t>The </a:t>
            </a:r>
            <a:r>
              <a:rPr lang="en-US" dirty="0"/>
              <a:t>REP </a:t>
            </a:r>
            <a:r>
              <a:rPr lang="en-US" dirty="0" smtClean="0"/>
              <a:t>must notify the </a:t>
            </a:r>
            <a:r>
              <a:rPr lang="en-US" dirty="0"/>
              <a:t>customer </a:t>
            </a:r>
            <a:r>
              <a:rPr lang="en-US" dirty="0" smtClean="0"/>
              <a:t>when they have satisfied </a:t>
            </a:r>
            <a:r>
              <a:rPr lang="en-US" dirty="0"/>
              <a:t>the </a:t>
            </a:r>
            <a:r>
              <a:rPr lang="en-US" dirty="0" smtClean="0"/>
              <a:t>obligation, and that the switch-hold </a:t>
            </a:r>
            <a:r>
              <a:rPr lang="en-US" dirty="0"/>
              <a:t>is being </a:t>
            </a:r>
            <a:r>
              <a:rPr lang="en-US" dirty="0" smtClean="0"/>
              <a:t>removed.</a:t>
            </a:r>
            <a:endParaRPr lang="en-US" dirty="0"/>
          </a:p>
          <a:p>
            <a:endParaRPr lang="en-US" dirty="0"/>
          </a:p>
        </p:txBody>
      </p:sp>
    </p:spTree>
    <p:extLst>
      <p:ext uri="{BB962C8B-B14F-4D97-AF65-F5344CB8AC3E}">
        <p14:creationId xmlns:p14="http://schemas.microsoft.com/office/powerpoint/2010/main" val="21967492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7772400" cy="665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45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Switch-Hold – Removal for Move-ins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 new applicants moving in, the applicant must provide a signed statement that they are a new occupant of the premise not associated with the preceding occupant, and “adequate </a:t>
            </a:r>
            <a:r>
              <a:rPr lang="en-US" dirty="0"/>
              <a:t>documentation</a:t>
            </a:r>
            <a:r>
              <a:rPr lang="en-US" dirty="0" smtClean="0"/>
              <a:t>”. Adequate documentation includes one of the following:</a:t>
            </a:r>
          </a:p>
          <a:p>
            <a:pPr lvl="1"/>
            <a:r>
              <a:rPr lang="en-US" dirty="0" smtClean="0"/>
              <a:t>copy </a:t>
            </a:r>
            <a:r>
              <a:rPr lang="en-US" dirty="0"/>
              <a:t>of a signed lease, </a:t>
            </a:r>
            <a:endParaRPr lang="en-US" dirty="0" smtClean="0"/>
          </a:p>
          <a:p>
            <a:pPr lvl="1"/>
            <a:r>
              <a:rPr lang="en-US" dirty="0" smtClean="0"/>
              <a:t>affidavit </a:t>
            </a:r>
            <a:r>
              <a:rPr lang="en-US" dirty="0"/>
              <a:t>of a landlord, </a:t>
            </a:r>
            <a:endParaRPr lang="en-US" dirty="0" smtClean="0"/>
          </a:p>
          <a:p>
            <a:pPr lvl="1"/>
            <a:r>
              <a:rPr lang="en-US" dirty="0" smtClean="0"/>
              <a:t>closing </a:t>
            </a:r>
            <a:r>
              <a:rPr lang="en-US" dirty="0"/>
              <a:t>documents, </a:t>
            </a:r>
            <a:endParaRPr lang="en-US" dirty="0" smtClean="0"/>
          </a:p>
          <a:p>
            <a:pPr lvl="1"/>
            <a:r>
              <a:rPr lang="en-US" dirty="0" smtClean="0"/>
              <a:t>a </a:t>
            </a:r>
            <a:r>
              <a:rPr lang="en-US" dirty="0"/>
              <a:t>certificate of occupancy, </a:t>
            </a:r>
            <a:endParaRPr lang="en-US" dirty="0" smtClean="0"/>
          </a:p>
          <a:p>
            <a:pPr lvl="1"/>
            <a:r>
              <a:rPr lang="en-US" dirty="0" smtClean="0"/>
              <a:t>a </a:t>
            </a:r>
            <a:r>
              <a:rPr lang="en-US" dirty="0"/>
              <a:t>utility bill dated within the past two months from a different premise, </a:t>
            </a:r>
            <a:r>
              <a:rPr lang="en-US" dirty="0" smtClean="0"/>
              <a:t> </a:t>
            </a:r>
          </a:p>
          <a:p>
            <a:pPr lvl="1"/>
            <a:r>
              <a:rPr lang="en-US" dirty="0" smtClean="0"/>
              <a:t>other </a:t>
            </a:r>
            <a:r>
              <a:rPr lang="en-US" dirty="0"/>
              <a:t>comparable documentation in the name of the retail </a:t>
            </a:r>
            <a:r>
              <a:rPr lang="en-US" dirty="0" smtClean="0"/>
              <a:t>applicant.</a:t>
            </a:r>
          </a:p>
          <a:p>
            <a:r>
              <a:rPr lang="en-US" dirty="0" smtClean="0"/>
              <a:t>The new REP submits this information to the TDSP and </a:t>
            </a:r>
            <a:r>
              <a:rPr lang="en-US" smtClean="0"/>
              <a:t>current REP via </a:t>
            </a:r>
            <a:r>
              <a:rPr lang="en-US" dirty="0"/>
              <a:t>a </a:t>
            </a:r>
            <a:r>
              <a:rPr lang="en-US" dirty="0" err="1"/>
              <a:t>MarkeTrak</a:t>
            </a:r>
            <a:r>
              <a:rPr lang="en-US" dirty="0" smtClean="0"/>
              <a:t>.  Upon receipt, the current REP can provide information that shows the applicant is not a new customer.</a:t>
            </a:r>
          </a:p>
          <a:p>
            <a:r>
              <a:rPr lang="en-US" dirty="0" smtClean="0"/>
              <a:t>The TDSP reviews the documentation provided and determines whether to lift the switch-hold.</a:t>
            </a:r>
          </a:p>
        </p:txBody>
      </p:sp>
    </p:spTree>
    <p:extLst>
      <p:ext uri="{BB962C8B-B14F-4D97-AF65-F5344CB8AC3E}">
        <p14:creationId xmlns:p14="http://schemas.microsoft.com/office/powerpoint/2010/main" val="11979246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229600" cy="64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79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0002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Transmission and Distribution Service Provider (TDSP) or </a:t>
            </a:r>
            <a:br>
              <a:rPr lang="en-US" dirty="0" smtClean="0"/>
            </a:br>
            <a:r>
              <a:rPr lang="en-US" dirty="0" smtClean="0"/>
              <a:t>Transmission and Delivery Utility (TDU) </a:t>
            </a:r>
            <a:endParaRPr lang="en-US" dirty="0"/>
          </a:p>
        </p:txBody>
      </p:sp>
      <p:sp>
        <p:nvSpPr>
          <p:cNvPr id="3" name="Content Placeholder 2"/>
          <p:cNvSpPr>
            <a:spLocks noGrp="1"/>
          </p:cNvSpPr>
          <p:nvPr>
            <p:ph sz="quarter" idx="1"/>
          </p:nvPr>
        </p:nvSpPr>
        <p:spPr>
          <a:xfrm>
            <a:off x="228600" y="1447800"/>
            <a:ext cx="8305800" cy="5181600"/>
          </a:xfrm>
        </p:spPr>
        <p:txBody>
          <a:bodyPr>
            <a:normAutofit fontScale="92500" lnSpcReduction="20000"/>
          </a:bodyPr>
          <a:lstStyle/>
          <a:p>
            <a:r>
              <a:rPr lang="en-US" b="1" dirty="0" smtClean="0"/>
              <a:t>Responsibilities:</a:t>
            </a:r>
          </a:p>
          <a:p>
            <a:pPr lvl="1"/>
            <a:r>
              <a:rPr lang="en-US" dirty="0" smtClean="0"/>
              <a:t>Provides: </a:t>
            </a:r>
          </a:p>
          <a:p>
            <a:pPr lvl="2"/>
            <a:r>
              <a:rPr lang="en-US" dirty="0" smtClean="0"/>
              <a:t>TX SET Monthly/Final Usage transactions to ERCOT for Market Settlements and ERCOT in-turn forwards these same transactions to the REP of Record.  </a:t>
            </a:r>
          </a:p>
          <a:p>
            <a:pPr lvl="2"/>
            <a:r>
              <a:rPr lang="en-US" dirty="0" smtClean="0"/>
              <a:t>Daily 15-Minute Interval Data for all AMS meters are sent to ERCOT for Settlements and also sent to Smart Meter Texas (SMT) for REP of Record daily downloads and Retail Customer’s reviews on the portal. </a:t>
            </a:r>
          </a:p>
          <a:p>
            <a:pPr lvl="1"/>
            <a:r>
              <a:rPr lang="en-US" dirty="0" smtClean="0"/>
              <a:t> Investigates: </a:t>
            </a:r>
          </a:p>
          <a:p>
            <a:pPr lvl="2"/>
            <a:r>
              <a:rPr lang="en-US" dirty="0" smtClean="0"/>
              <a:t>Power Outage(s) reported by Retail Customer or Rep of Record on behalf of Retail Customer along with making repairs to restore services where applicable.</a:t>
            </a:r>
          </a:p>
          <a:p>
            <a:pPr lvl="2"/>
            <a:r>
              <a:rPr lang="en-US" dirty="0" smtClean="0"/>
              <a:t>Tampering or Diversion of Electricity- which may result in TDU applying a Tampering Switch Hold on the ESI ID. </a:t>
            </a:r>
          </a:p>
          <a:p>
            <a:pPr lvl="2"/>
            <a:r>
              <a:rPr lang="en-US" dirty="0" smtClean="0"/>
              <a:t>Stopped Meters or Damaged meters will be replaced by TDU if applicable.   </a:t>
            </a:r>
          </a:p>
          <a:p>
            <a:pPr lvl="1"/>
            <a:r>
              <a:rPr lang="en-US" dirty="0" smtClean="0"/>
              <a:t>Assists the Losing and Gaining REPs in resolving an Inadvertent Gain ESI ID once notified by either REP via the MarkeTrak system. </a:t>
            </a:r>
          </a:p>
          <a:p>
            <a:pPr lvl="1"/>
            <a:r>
              <a:rPr lang="en-US" dirty="0"/>
              <a:t>When necessary, will collaborate with PUCT Staff and </a:t>
            </a:r>
            <a:r>
              <a:rPr lang="en-US" dirty="0" smtClean="0"/>
              <a:t>REP of Record to assist in resolving Retail Customer’s </a:t>
            </a:r>
            <a:r>
              <a:rPr lang="en-US" dirty="0"/>
              <a:t>PUCT </a:t>
            </a:r>
            <a:r>
              <a:rPr lang="en-US" dirty="0" smtClean="0"/>
              <a:t>complaint. </a:t>
            </a:r>
            <a:endParaRPr lang="en-US" dirty="0"/>
          </a:p>
          <a:p>
            <a:pPr lvl="2"/>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5"/>
          </p:nvPr>
        </p:nvSpPr>
        <p:spPr/>
        <p:txBody>
          <a:bodyPr/>
          <a:lstStyle/>
          <a:p>
            <a:fld id="{F99309A2-3AE9-4085-9C14-C7B09CDADA54}" type="slidenum">
              <a:rPr lang="en-US" smtClean="0"/>
              <a:pPr/>
              <a:t>7</a:t>
            </a:fld>
            <a:endParaRPr lang="en-US" dirty="0"/>
          </a:p>
        </p:txBody>
      </p:sp>
    </p:spTree>
    <p:extLst>
      <p:ext uri="{BB962C8B-B14F-4D97-AF65-F5344CB8AC3E}">
        <p14:creationId xmlns:p14="http://schemas.microsoft.com/office/powerpoint/2010/main" val="25876285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Inadvertent Switch</a:t>
            </a:r>
            <a:endParaRPr lang="en-US" dirty="0"/>
          </a:p>
        </p:txBody>
      </p:sp>
      <p:sp>
        <p:nvSpPr>
          <p:cNvPr id="3" name="Subtitle 2"/>
          <p:cNvSpPr>
            <a:spLocks noGrp="1"/>
          </p:cNvSpPr>
          <p:nvPr>
            <p:ph type="subTitle" idx="1"/>
          </p:nvPr>
        </p:nvSpPr>
        <p:spPr/>
        <p:txBody>
          <a:bodyPr/>
          <a:lstStyle/>
          <a:p>
            <a:r>
              <a:rPr lang="en-US" dirty="0" smtClean="0"/>
              <a:t>Unauthorized Change of Retail Electric Provider</a:t>
            </a:r>
          </a:p>
        </p:txBody>
      </p:sp>
    </p:spTree>
    <p:extLst>
      <p:ext uri="{BB962C8B-B14F-4D97-AF65-F5344CB8AC3E}">
        <p14:creationId xmlns:p14="http://schemas.microsoft.com/office/powerpoint/2010/main" val="2539925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is an Inadvertent Switch (IAS)?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Commonly referred to as either an Inadvertent Gain (IAG) or Inadvertent Loss (IAL), an Inadvertent Switch occurs when a customer is switched to a REP that is different than their expected REP of choice.</a:t>
            </a:r>
            <a:br>
              <a:rPr lang="en-US" sz="2800" dirty="0" smtClean="0"/>
            </a:br>
            <a:r>
              <a:rPr lang="en-US" sz="2800" dirty="0" smtClean="0"/>
              <a:t/>
            </a:r>
            <a:br>
              <a:rPr lang="en-US" sz="2800" dirty="0" smtClean="0"/>
            </a:br>
            <a:r>
              <a:rPr lang="en-US" sz="2800" dirty="0" smtClean="0"/>
              <a:t>When resolving IAS issues, the </a:t>
            </a:r>
            <a:r>
              <a:rPr lang="en-US" sz="2800" b="1" i="1" dirty="0"/>
              <a:t>ultimate goal</a:t>
            </a:r>
            <a:r>
              <a:rPr lang="en-US" sz="2800" dirty="0"/>
              <a:t> is to return the Customer to their REP of choice in a quick and efficient manner with minimal inconvenience to the Customer.</a:t>
            </a:r>
          </a:p>
        </p:txBody>
      </p:sp>
    </p:spTree>
    <p:extLst>
      <p:ext uri="{BB962C8B-B14F-4D97-AF65-F5344CB8AC3E}">
        <p14:creationId xmlns:p14="http://schemas.microsoft.com/office/powerpoint/2010/main" val="18549171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an IAS occur?</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IAS situations can occur under various circumstances. Here are a two of the most common:</a:t>
            </a:r>
          </a:p>
          <a:p>
            <a:pPr lvl="1">
              <a:buFontTx/>
              <a:buChar char="-"/>
            </a:pPr>
            <a:endParaRPr lang="en-US" sz="2400" dirty="0" smtClean="0"/>
          </a:p>
          <a:p>
            <a:pPr lvl="1">
              <a:buFontTx/>
              <a:buChar char="-"/>
            </a:pPr>
            <a:r>
              <a:rPr lang="en-US" sz="2400" dirty="0" smtClean="0"/>
              <a:t>Incorrect information provided by Customer during enrollment</a:t>
            </a:r>
          </a:p>
          <a:p>
            <a:pPr lvl="2">
              <a:buFontTx/>
              <a:buChar char="-"/>
            </a:pPr>
            <a:r>
              <a:rPr lang="en-US" sz="2000" dirty="0" smtClean="0"/>
              <a:t>Service Address or ESI ID</a:t>
            </a:r>
          </a:p>
          <a:p>
            <a:pPr lvl="1">
              <a:buFontTx/>
              <a:buChar char="-"/>
            </a:pPr>
            <a:r>
              <a:rPr lang="en-US" sz="2400" dirty="0" smtClean="0"/>
              <a:t>Incorrect information entered by the REP during enrollment</a:t>
            </a:r>
            <a:endParaRPr lang="en-US" sz="2000" dirty="0" smtClean="0"/>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414519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an IAS affect?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Five different entities are affected for any given IAS scenario: Customer, Gaining REP, Losing REP, TDU, and ERCOT</a:t>
            </a:r>
            <a:r>
              <a:rPr lang="en-US" sz="2000" dirty="0" smtClean="0"/>
              <a:t> </a:t>
            </a:r>
            <a:r>
              <a:rPr lang="en-US" sz="2400" dirty="0" smtClean="0"/>
              <a:t>(registration agent)</a:t>
            </a:r>
            <a:r>
              <a:rPr lang="en-US" sz="2800" dirty="0" smtClean="0"/>
              <a:t>.</a:t>
            </a:r>
          </a:p>
          <a:p>
            <a:pPr marL="0" indent="0">
              <a:buNone/>
            </a:pPr>
            <a:endParaRPr lang="en-US" sz="2800" dirty="0"/>
          </a:p>
          <a:p>
            <a:pPr marL="0" indent="0">
              <a:buNone/>
            </a:pPr>
            <a:r>
              <a:rPr lang="en-US" sz="2800" dirty="0" smtClean="0"/>
              <a:t>Gaining REP – Switching REP who inadvertently gained the customer</a:t>
            </a:r>
          </a:p>
          <a:p>
            <a:pPr marL="0" indent="0">
              <a:buNone/>
            </a:pPr>
            <a:r>
              <a:rPr lang="en-US" sz="2800" dirty="0"/>
              <a:t/>
            </a:r>
            <a:br>
              <a:rPr lang="en-US" sz="2800" dirty="0"/>
            </a:br>
            <a:r>
              <a:rPr lang="en-US" sz="2800" dirty="0" smtClean="0"/>
              <a:t>Losing REP – Original REP who lost the customer</a:t>
            </a:r>
            <a:endParaRPr lang="en-US" sz="2800" dirty="0"/>
          </a:p>
        </p:txBody>
      </p:sp>
    </p:spTree>
    <p:extLst>
      <p:ext uri="{BB962C8B-B14F-4D97-AF65-F5344CB8AC3E}">
        <p14:creationId xmlns:p14="http://schemas.microsoft.com/office/powerpoint/2010/main" val="19276817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609600"/>
            <a:ext cx="8229600" cy="1371600"/>
          </a:xfrm>
          <a:ln>
            <a:solidFill>
              <a:schemeClr val="tx1"/>
            </a:solidFill>
            <a:miter lim="800000"/>
            <a:headEnd/>
            <a:tailEnd/>
          </a:ln>
        </p:spPr>
        <p:txBody>
          <a:bodyPr/>
          <a:lstStyle/>
          <a:p>
            <a:pPr eaLnBrk="1" hangingPunct="1"/>
            <a:r>
              <a:rPr lang="en-US" altLang="en-US" sz="3200" smtClean="0"/>
              <a:t>Resolution Days: </a:t>
            </a:r>
            <a:br>
              <a:rPr lang="en-US" altLang="en-US" sz="3200" smtClean="0"/>
            </a:br>
            <a:r>
              <a:rPr lang="en-US" altLang="en-US" sz="3000" smtClean="0"/>
              <a:t>Valid Inadvertent/Rescission Issues by Closed Date</a:t>
            </a:r>
          </a:p>
        </p:txBody>
      </p:sp>
      <p:graphicFrame>
        <p:nvGraphicFramePr>
          <p:cNvPr id="4" name="Chart 3"/>
          <p:cNvGraphicFramePr/>
          <p:nvPr/>
        </p:nvGraphicFramePr>
        <p:xfrm>
          <a:off x="152400" y="2667000"/>
          <a:ext cx="8820150" cy="3524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72525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04800"/>
            <a:ext cx="8229600" cy="1066800"/>
          </a:xfrm>
          <a:ln>
            <a:solidFill>
              <a:schemeClr val="tx1"/>
            </a:solidFill>
            <a:miter lim="800000"/>
            <a:headEnd/>
            <a:tailEnd/>
          </a:ln>
        </p:spPr>
        <p:txBody>
          <a:bodyPr/>
          <a:lstStyle/>
          <a:p>
            <a:pPr eaLnBrk="1" hangingPunct="1"/>
            <a:r>
              <a:rPr lang="en-US" altLang="en-US" sz="3200" smtClean="0"/>
              <a:t>Issue Counts: </a:t>
            </a:r>
            <a:br>
              <a:rPr lang="en-US" altLang="en-US" sz="3200" smtClean="0"/>
            </a:br>
            <a:r>
              <a:rPr lang="en-US" altLang="en-US" sz="3200" smtClean="0"/>
              <a:t>Valid Inadvertent Issues by Month</a:t>
            </a:r>
          </a:p>
        </p:txBody>
      </p:sp>
      <p:graphicFrame>
        <p:nvGraphicFramePr>
          <p:cNvPr id="4" name="Issue Count"/>
          <p:cNvGraphicFramePr/>
          <p:nvPr/>
        </p:nvGraphicFramePr>
        <p:xfrm>
          <a:off x="228600" y="2057400"/>
          <a:ext cx="8763000" cy="4081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6696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33400"/>
            <a:ext cx="8229600" cy="1143000"/>
          </a:xfrm>
          <a:ln>
            <a:solidFill>
              <a:schemeClr val="tx1"/>
            </a:solidFill>
            <a:miter lim="800000"/>
            <a:headEnd/>
            <a:tailEnd/>
          </a:ln>
        </p:spPr>
        <p:txBody>
          <a:bodyPr/>
          <a:lstStyle/>
          <a:p>
            <a:pPr eaLnBrk="1" hangingPunct="1"/>
            <a:r>
              <a:rPr lang="en-US" altLang="en-US" sz="3200" smtClean="0"/>
              <a:t>Inadvertent/Rescission Issues: </a:t>
            </a:r>
            <a:br>
              <a:rPr lang="en-US" altLang="en-US" sz="3200" smtClean="0"/>
            </a:br>
            <a:r>
              <a:rPr lang="en-US" altLang="en-US" sz="3200" smtClean="0"/>
              <a:t>Percentage of Enrollments</a:t>
            </a:r>
          </a:p>
        </p:txBody>
      </p:sp>
      <p:graphicFrame>
        <p:nvGraphicFramePr>
          <p:cNvPr id="5" name="Chart 4"/>
          <p:cNvGraphicFramePr/>
          <p:nvPr/>
        </p:nvGraphicFramePr>
        <p:xfrm>
          <a:off x="228600" y="2133600"/>
          <a:ext cx="859155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08236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How is an IAS resolved?</a:t>
            </a:r>
            <a:endParaRPr lang="en-US" dirty="0"/>
          </a:p>
        </p:txBody>
      </p:sp>
      <p:sp>
        <p:nvSpPr>
          <p:cNvPr id="3" name="Content Placeholder 2"/>
          <p:cNvSpPr>
            <a:spLocks noGrp="1"/>
          </p:cNvSpPr>
          <p:nvPr>
            <p:ph idx="1"/>
          </p:nvPr>
        </p:nvSpPr>
        <p:spPr>
          <a:xfrm>
            <a:off x="457200" y="1524000"/>
            <a:ext cx="8229600" cy="5029200"/>
          </a:xfrm>
        </p:spPr>
        <p:txBody>
          <a:bodyPr>
            <a:normAutofit lnSpcReduction="10000"/>
          </a:bodyPr>
          <a:lstStyle/>
          <a:p>
            <a:pPr marL="514350" indent="-514350">
              <a:buFont typeface="+mj-lt"/>
              <a:buAutoNum type="arabicPeriod"/>
            </a:pPr>
            <a:r>
              <a:rPr lang="en-US" sz="2800" dirty="0" smtClean="0"/>
              <a:t>As soon as a REP discovers or is notified of a potential inadvertent gain (either Gaining or Losing REP), the REP shall promptly investigate the matter.</a:t>
            </a:r>
          </a:p>
          <a:p>
            <a:pPr marL="514350" indent="-514350">
              <a:buFont typeface="+mj-lt"/>
              <a:buAutoNum type="arabicPeriod"/>
            </a:pPr>
            <a:endParaRPr lang="en-US" sz="2800" dirty="0"/>
          </a:p>
          <a:p>
            <a:pPr marL="514350" indent="-514350">
              <a:buFont typeface="+mj-lt"/>
              <a:buAutoNum type="arabicPeriod"/>
            </a:pPr>
            <a:r>
              <a:rPr lang="en-US" sz="2800" dirty="0" smtClean="0"/>
              <a:t>If the Gaining REP determines that the gain was unauthorized or in error, the Gaining REP shall promptly submit an </a:t>
            </a:r>
            <a:r>
              <a:rPr lang="en-US" sz="2800" i="1" dirty="0" smtClean="0"/>
              <a:t>Inadvertent Gaining</a:t>
            </a:r>
            <a:r>
              <a:rPr lang="en-US" sz="2800" dirty="0" smtClean="0"/>
              <a:t> issue in </a:t>
            </a:r>
            <a:r>
              <a:rPr lang="en-US" sz="2800" dirty="0" err="1" smtClean="0"/>
              <a:t>MarkeTrak</a:t>
            </a:r>
            <a:r>
              <a:rPr lang="en-US" sz="2800" dirty="0" smtClean="0"/>
              <a:t> (MT) and assign the issue to the Losing REP.</a:t>
            </a:r>
            <a:br>
              <a:rPr lang="en-US" sz="2800" dirty="0" smtClean="0"/>
            </a:br>
            <a:r>
              <a:rPr lang="en-US" sz="2400" i="1" dirty="0" smtClean="0">
                <a:solidFill>
                  <a:srgbClr val="FF0000"/>
                </a:solidFill>
              </a:rPr>
              <a:t>** </a:t>
            </a:r>
            <a:r>
              <a:rPr lang="en-US" sz="2000" i="1" dirty="0" smtClean="0">
                <a:solidFill>
                  <a:srgbClr val="FF0000"/>
                </a:solidFill>
              </a:rPr>
              <a:t>The Gaining REP shall not submit a Move Out or Disconnect for Non-Pay on an ESI ID that was gained in error. Doing so will abort/delay the IAS process. **</a:t>
            </a:r>
            <a:endParaRPr lang="en-US" sz="2400" i="1" dirty="0" smtClean="0">
              <a:solidFill>
                <a:srgbClr val="FF0000"/>
              </a:solidFill>
            </a:endParaRPr>
          </a:p>
          <a:p>
            <a:pPr marL="514350" indent="-514350">
              <a:buFont typeface="+mj-lt"/>
              <a:buAutoNum type="arabicPeriod"/>
            </a:pPr>
            <a:endParaRPr lang="en-US" sz="2800" dirty="0"/>
          </a:p>
        </p:txBody>
      </p:sp>
    </p:spTree>
    <p:extLst>
      <p:ext uri="{BB962C8B-B14F-4D97-AF65-F5344CB8AC3E}">
        <p14:creationId xmlns:p14="http://schemas.microsoft.com/office/powerpoint/2010/main" val="15990303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an IAS resolved?</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800" dirty="0" smtClean="0"/>
              <a:t>Once the IAS issue has been agreed to by the Losing REP and Gaining REP, the two sides should work together to negotiate a </a:t>
            </a:r>
            <a:r>
              <a:rPr lang="en-US" sz="2800" b="1" i="1" dirty="0" smtClean="0"/>
              <a:t>reinstatement date</a:t>
            </a:r>
            <a:r>
              <a:rPr lang="en-US" sz="2800" dirty="0" smtClean="0"/>
              <a:t> for the Losing REP to take back the ESI ID. </a:t>
            </a:r>
            <a:br>
              <a:rPr lang="en-US" sz="2800" dirty="0" smtClean="0"/>
            </a:br>
            <a:r>
              <a:rPr lang="en-US" sz="2800" dirty="0" smtClean="0"/>
              <a:t/>
            </a:r>
            <a:br>
              <a:rPr lang="en-US" sz="2800" dirty="0" smtClean="0"/>
            </a:br>
            <a:r>
              <a:rPr lang="en-US" sz="2800" dirty="0" smtClean="0"/>
              <a:t>Once agreed upon, the reinstatement date should be clearly noted in the </a:t>
            </a:r>
            <a:r>
              <a:rPr lang="en-US" sz="2800" dirty="0" err="1" smtClean="0"/>
              <a:t>MarkeTrak</a:t>
            </a:r>
            <a:r>
              <a:rPr lang="en-US" sz="2800" dirty="0" smtClean="0"/>
              <a:t> issue. </a:t>
            </a:r>
            <a:endParaRPr lang="en-US" sz="2800" dirty="0"/>
          </a:p>
        </p:txBody>
      </p:sp>
    </p:spTree>
    <p:extLst>
      <p:ext uri="{BB962C8B-B14F-4D97-AF65-F5344CB8AC3E}">
        <p14:creationId xmlns:p14="http://schemas.microsoft.com/office/powerpoint/2010/main" val="22471999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marL="0" indent="0"/>
            <a:r>
              <a:rPr lang="en-US" dirty="0"/>
              <a:t>Reinstatement Date </a:t>
            </a:r>
            <a:r>
              <a:rPr lang="en-US" dirty="0" smtClean="0"/>
              <a:t>Options</a:t>
            </a:r>
            <a:endParaRPr lang="en-US" dirty="0"/>
          </a:p>
        </p:txBody>
      </p:sp>
      <p:sp>
        <p:nvSpPr>
          <p:cNvPr id="3" name="Content Placeholder 2"/>
          <p:cNvSpPr>
            <a:spLocks noGrp="1"/>
          </p:cNvSpPr>
          <p:nvPr>
            <p:ph idx="1"/>
          </p:nvPr>
        </p:nvSpPr>
        <p:spPr>
          <a:xfrm>
            <a:off x="228600" y="1295400"/>
            <a:ext cx="8686800" cy="4800600"/>
          </a:xfrm>
        </p:spPr>
        <p:txBody>
          <a:bodyPr>
            <a:noAutofit/>
          </a:bodyPr>
          <a:lstStyle/>
          <a:p>
            <a:pPr marL="0" indent="0">
              <a:buNone/>
            </a:pPr>
            <a:r>
              <a:rPr lang="en-US" sz="2400" b="1" u="sng" dirty="0" smtClean="0"/>
              <a:t>Option A:</a:t>
            </a:r>
            <a:r>
              <a:rPr lang="en-US" sz="2400" dirty="0" smtClean="0"/>
              <a:t>  “Date of Loss + 1” - the Losing REP takes the customer back to </a:t>
            </a:r>
            <a:r>
              <a:rPr lang="en-US" sz="2400" b="1" i="1" dirty="0" smtClean="0"/>
              <a:t>one day beyond the date of loss</a:t>
            </a:r>
            <a:r>
              <a:rPr lang="en-US" sz="2400" dirty="0" smtClean="0"/>
              <a:t>. </a:t>
            </a:r>
            <a:r>
              <a:rPr lang="en-US" sz="2400" dirty="0"/>
              <a:t>Losing REP </a:t>
            </a:r>
            <a:r>
              <a:rPr lang="en-US" sz="2400" dirty="0" smtClean="0"/>
              <a:t>will send </a:t>
            </a:r>
            <a:r>
              <a:rPr lang="en-US" sz="2400" dirty="0"/>
              <a:t>backdated </a:t>
            </a:r>
            <a:r>
              <a:rPr lang="en-US" sz="2400" dirty="0" smtClean="0"/>
              <a:t>Move In </a:t>
            </a:r>
            <a:r>
              <a:rPr lang="en-US" sz="2400" dirty="0"/>
              <a:t>with </a:t>
            </a:r>
            <a:r>
              <a:rPr lang="en-US" sz="2400" dirty="0" smtClean="0"/>
              <a:t>the agreed </a:t>
            </a:r>
            <a:r>
              <a:rPr lang="en-US" sz="2400" dirty="0"/>
              <a:t>upon reinstatement date</a:t>
            </a:r>
            <a:r>
              <a:rPr lang="en-US" sz="2400" dirty="0" smtClean="0"/>
              <a:t>.</a:t>
            </a:r>
            <a:br>
              <a:rPr lang="en-US" sz="2400" dirty="0" smtClean="0"/>
            </a:br>
            <a:r>
              <a:rPr lang="en-US" sz="1800" dirty="0" smtClean="0"/>
              <a:t/>
            </a:r>
            <a:br>
              <a:rPr lang="en-US" sz="1800" dirty="0" smtClean="0"/>
            </a:br>
            <a:r>
              <a:rPr lang="en-US" sz="2400" dirty="0" smtClean="0"/>
              <a:t>Date of loss = Date the Customer started with the Gaining REP.</a:t>
            </a:r>
            <a:r>
              <a:rPr lang="en-US" sz="2800" dirty="0" smtClean="0"/>
              <a:t/>
            </a:r>
            <a:br>
              <a:rPr lang="en-US" sz="2800" dirty="0" smtClean="0"/>
            </a:br>
            <a:endParaRPr lang="en-US" sz="2800" dirty="0" smtClean="0"/>
          </a:p>
          <a:p>
            <a:pPr marL="0" indent="0">
              <a:buNone/>
            </a:pPr>
            <a:endParaRPr lang="en-US" sz="2400" dirty="0">
              <a:solidFill>
                <a:prstClr val="black"/>
              </a:solidFill>
            </a:endParaRPr>
          </a:p>
          <a:p>
            <a:pPr marL="0" indent="0">
              <a:buNone/>
            </a:pPr>
            <a:r>
              <a:rPr lang="en-US" sz="2400" b="1" u="sng" dirty="0"/>
              <a:t>Option B:</a:t>
            </a:r>
            <a:r>
              <a:rPr lang="en-US" sz="2400" dirty="0"/>
              <a:t> </a:t>
            </a:r>
            <a:r>
              <a:rPr lang="en-US" sz="2400" b="1" i="1" dirty="0"/>
              <a:t>Any subsequent date chosen by the Losing REP</a:t>
            </a:r>
            <a:r>
              <a:rPr lang="en-US" sz="2400" dirty="0"/>
              <a:t>,</a:t>
            </a:r>
            <a:r>
              <a:rPr lang="en-US" sz="2400" b="1" i="1" dirty="0"/>
              <a:t> </a:t>
            </a:r>
            <a:r>
              <a:rPr lang="en-US" sz="2400" dirty="0"/>
              <a:t>no greater than ten (10) days from the date the MT issue was submitted, for which the Losing REP had authorization to serve the Customer.</a:t>
            </a:r>
            <a:br>
              <a:rPr lang="en-US" sz="2400" dirty="0"/>
            </a:br>
            <a:r>
              <a:rPr lang="en-US" sz="2400" dirty="0"/>
              <a:t/>
            </a:r>
            <a:br>
              <a:rPr lang="en-US" sz="2400" dirty="0"/>
            </a:br>
            <a:r>
              <a:rPr lang="en-US" sz="2400" dirty="0"/>
              <a:t>This is commonly referred to as “regaining on a forward going basis”.</a:t>
            </a:r>
            <a:r>
              <a:rPr lang="en-US" sz="2400" dirty="0" smtClean="0">
                <a:solidFill>
                  <a:prstClr val="black"/>
                </a:solidFill>
              </a:rPr>
              <a:t/>
            </a:r>
            <a:br>
              <a:rPr lang="en-US" sz="2400" dirty="0" smtClean="0">
                <a:solidFill>
                  <a:prstClr val="black"/>
                </a:solidFill>
              </a:rPr>
            </a:br>
            <a:endParaRPr lang="en-US" sz="1400" dirty="0" smtClean="0">
              <a:solidFill>
                <a:prstClr val="black"/>
              </a:solidFill>
            </a:endParaRPr>
          </a:p>
          <a:p>
            <a:pPr marL="0"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4121185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dirty="0" smtClean="0"/>
              <a:t>Electric Reliability Council of Texas (ERCOT) aka “Registration Agent”  </a:t>
            </a:r>
            <a:endParaRPr lang="en-US" dirty="0"/>
          </a:p>
        </p:txBody>
      </p:sp>
      <p:sp>
        <p:nvSpPr>
          <p:cNvPr id="3" name="Content Placeholder 2"/>
          <p:cNvSpPr>
            <a:spLocks noGrp="1"/>
          </p:cNvSpPr>
          <p:nvPr>
            <p:ph sz="quarter" idx="1"/>
          </p:nvPr>
        </p:nvSpPr>
        <p:spPr/>
        <p:txBody>
          <a:bodyPr/>
          <a:lstStyle/>
          <a:p>
            <a:r>
              <a:rPr lang="en-US" b="1" dirty="0"/>
              <a:t>PUCT Subst. Rule </a:t>
            </a:r>
            <a:r>
              <a:rPr lang="en-US" b="1" dirty="0" smtClean="0"/>
              <a:t>25.5 Definition</a:t>
            </a:r>
            <a:r>
              <a:rPr lang="en-US" dirty="0" smtClean="0"/>
              <a:t>:</a:t>
            </a:r>
          </a:p>
          <a:p>
            <a:pPr lvl="1"/>
            <a:r>
              <a:rPr lang="en-US" b="1" dirty="0" smtClean="0"/>
              <a:t>ERCOT:</a:t>
            </a:r>
            <a:r>
              <a:rPr lang="en-US" dirty="0" smtClean="0"/>
              <a:t>  Refers </a:t>
            </a:r>
            <a:r>
              <a:rPr lang="en-US" dirty="0"/>
              <a:t>to the independent organization and, in a geographic sense, refers to the area served by electric utilities, municipally owned utilities, and electric cooperatives that are not synchronously interconnected with electric utilities outside of the State of Texas</a:t>
            </a:r>
            <a:r>
              <a:rPr lang="en-US" dirty="0" smtClean="0"/>
              <a:t>.</a:t>
            </a:r>
          </a:p>
          <a:p>
            <a:pPr lvl="1"/>
            <a:r>
              <a:rPr lang="en-US" b="1" dirty="0" smtClean="0"/>
              <a:t>Registration Agent</a:t>
            </a:r>
            <a:r>
              <a:rPr lang="en-US" dirty="0" smtClean="0"/>
              <a:t>: Entity </a:t>
            </a:r>
            <a:r>
              <a:rPr lang="en-US" dirty="0"/>
              <a:t>designated by the commission to administer registration and settlement, premise data, and other processes concerning a customer's choice of retail electric provider in the competitive electric market in Texas. </a:t>
            </a:r>
          </a:p>
        </p:txBody>
      </p:sp>
      <p:sp>
        <p:nvSpPr>
          <p:cNvPr id="4" name="Slide Number Placeholder 3"/>
          <p:cNvSpPr>
            <a:spLocks noGrp="1"/>
          </p:cNvSpPr>
          <p:nvPr>
            <p:ph type="sldNum" sz="quarter" idx="15"/>
          </p:nvPr>
        </p:nvSpPr>
        <p:spPr/>
        <p:txBody>
          <a:bodyPr/>
          <a:lstStyle/>
          <a:p>
            <a:fld id="{F99309A2-3AE9-4085-9C14-C7B09CDADA54}" type="slidenum">
              <a:rPr lang="en-US" smtClean="0"/>
              <a:pPr/>
              <a:t>8</a:t>
            </a:fld>
            <a:endParaRPr lang="en-US" dirty="0"/>
          </a:p>
        </p:txBody>
      </p:sp>
    </p:spTree>
    <p:extLst>
      <p:ext uri="{BB962C8B-B14F-4D97-AF65-F5344CB8AC3E}">
        <p14:creationId xmlns:p14="http://schemas.microsoft.com/office/powerpoint/2010/main" val="21043683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TDU’s Role</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sz="2800" dirty="0" smtClean="0"/>
              <a:t>As soon as a TDU is assigned the IAS </a:t>
            </a:r>
            <a:r>
              <a:rPr lang="en-US" sz="2800" dirty="0" err="1" smtClean="0"/>
              <a:t>MarkeTrak</a:t>
            </a:r>
            <a:r>
              <a:rPr lang="en-US" sz="2800" dirty="0" smtClean="0"/>
              <a:t> issue, the TDU acknowledges receipt of the issue by placing comments in the issue.</a:t>
            </a:r>
          </a:p>
          <a:p>
            <a:pPr marL="0" indent="0">
              <a:buNone/>
            </a:pPr>
            <a:endParaRPr lang="en-US" sz="1600" dirty="0"/>
          </a:p>
          <a:p>
            <a:pPr marL="0" indent="0">
              <a:buNone/>
            </a:pPr>
            <a:r>
              <a:rPr lang="en-US" sz="2800" dirty="0" smtClean="0"/>
              <a:t>Once both REPs have agreed to terms, the TDU will then help </a:t>
            </a:r>
            <a:r>
              <a:rPr lang="en-US" sz="2800" b="1" i="1" dirty="0" smtClean="0"/>
              <a:t>facilitate</a:t>
            </a:r>
            <a:r>
              <a:rPr lang="en-US" sz="2800" dirty="0" smtClean="0"/>
              <a:t> the final steps of resolution by completing the Move In to return the customer to their REP of choice, and billing the appropriate charges to the REPs involved.</a:t>
            </a:r>
            <a:endParaRPr lang="en-US" sz="2800" dirty="0"/>
          </a:p>
        </p:txBody>
      </p:sp>
    </p:spTree>
    <p:extLst>
      <p:ext uri="{BB962C8B-B14F-4D97-AF65-F5344CB8AC3E}">
        <p14:creationId xmlns:p14="http://schemas.microsoft.com/office/powerpoint/2010/main" val="3885635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marL="0" indent="0"/>
            <a:r>
              <a:rPr lang="en-US" dirty="0" smtClean="0"/>
              <a:t>Charges Associated with Returning the Customer</a:t>
            </a:r>
            <a:endParaRPr lang="en-US" dirty="0"/>
          </a:p>
        </p:txBody>
      </p:sp>
      <p:sp>
        <p:nvSpPr>
          <p:cNvPr id="3" name="Content Placeholder 2"/>
          <p:cNvSpPr>
            <a:spLocks noGrp="1"/>
          </p:cNvSpPr>
          <p:nvPr>
            <p:ph idx="1"/>
          </p:nvPr>
        </p:nvSpPr>
        <p:spPr>
          <a:xfrm>
            <a:off x="228600" y="1676400"/>
            <a:ext cx="8686800" cy="4419600"/>
          </a:xfrm>
        </p:spPr>
        <p:txBody>
          <a:bodyPr>
            <a:noAutofit/>
          </a:bodyPr>
          <a:lstStyle/>
          <a:p>
            <a:pPr marL="0" indent="0">
              <a:buNone/>
            </a:pPr>
            <a:r>
              <a:rPr lang="en-US" dirty="0" smtClean="0"/>
              <a:t/>
            </a:r>
            <a:br>
              <a:rPr lang="en-US" dirty="0" smtClean="0"/>
            </a:br>
            <a:r>
              <a:rPr lang="en-US" dirty="0" smtClean="0"/>
              <a:t>Once the IAS MT issue has been agreed to,  the affected REPs and TDU shall take all actions necessary to correctly bill all charges so that </a:t>
            </a:r>
            <a:r>
              <a:rPr lang="en-US" b="1" i="1" dirty="0" smtClean="0"/>
              <a:t>the REP that served the ESI ID without proper authorization</a:t>
            </a:r>
            <a:r>
              <a:rPr lang="en-US" dirty="0" smtClean="0"/>
              <a:t> shall pay all transmission, distribution and discretionary charges associated with returning the ESI ID to the Losing REP or REP of choice.</a:t>
            </a:r>
            <a:br>
              <a:rPr lang="en-US" dirty="0" smtClean="0"/>
            </a:br>
            <a:endParaRPr lang="en-US" dirty="0" smtClean="0"/>
          </a:p>
        </p:txBody>
      </p:sp>
    </p:spTree>
    <p:extLst>
      <p:ext uri="{BB962C8B-B14F-4D97-AF65-F5344CB8AC3E}">
        <p14:creationId xmlns:p14="http://schemas.microsoft.com/office/powerpoint/2010/main" val="10936886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marL="0" indent="0"/>
            <a:r>
              <a:rPr lang="en-US" dirty="0" smtClean="0"/>
              <a:t>Third Party Gaining Intervention</a:t>
            </a:r>
            <a:endParaRPr lang="en-US" dirty="0"/>
          </a:p>
        </p:txBody>
      </p:sp>
      <p:sp>
        <p:nvSpPr>
          <p:cNvPr id="3" name="Content Placeholder 2"/>
          <p:cNvSpPr>
            <a:spLocks noGrp="1"/>
          </p:cNvSpPr>
          <p:nvPr>
            <p:ph idx="1"/>
          </p:nvPr>
        </p:nvSpPr>
        <p:spPr>
          <a:xfrm>
            <a:off x="228600" y="1676400"/>
            <a:ext cx="8686800" cy="4191000"/>
          </a:xfrm>
        </p:spPr>
        <p:txBody>
          <a:bodyPr>
            <a:noAutofit/>
          </a:bodyPr>
          <a:lstStyle/>
          <a:p>
            <a:pPr marL="0" lvl="0" indent="0">
              <a:buNone/>
            </a:pPr>
            <a:r>
              <a:rPr lang="en-US" sz="2800" dirty="0" smtClean="0">
                <a:solidFill>
                  <a:prstClr val="black"/>
                </a:solidFill>
              </a:rPr>
              <a:t>In the event that a third party REP legitimately acquires the ESI ID while the IAS </a:t>
            </a:r>
            <a:r>
              <a:rPr lang="en-US" sz="2800" dirty="0" err="1" smtClean="0">
                <a:solidFill>
                  <a:prstClr val="black"/>
                </a:solidFill>
              </a:rPr>
              <a:t>MarkeTrak</a:t>
            </a:r>
            <a:r>
              <a:rPr lang="en-US" sz="2800" dirty="0" smtClean="0">
                <a:solidFill>
                  <a:prstClr val="black"/>
                </a:solidFill>
              </a:rPr>
              <a:t> issue is being worked, the IAS issue will be considered closed and the TDU shall respond with this statement:</a:t>
            </a:r>
            <a:br>
              <a:rPr lang="en-US" sz="2800" dirty="0" smtClean="0">
                <a:solidFill>
                  <a:prstClr val="black"/>
                </a:solidFill>
              </a:rPr>
            </a:br>
            <a:r>
              <a:rPr lang="en-US" sz="2800" dirty="0" smtClean="0">
                <a:solidFill>
                  <a:prstClr val="black"/>
                </a:solidFill>
              </a:rPr>
              <a:t/>
            </a:r>
            <a:br>
              <a:rPr lang="en-US" sz="2800" dirty="0" smtClean="0">
                <a:solidFill>
                  <a:prstClr val="black"/>
                </a:solidFill>
              </a:rPr>
            </a:br>
            <a:r>
              <a:rPr lang="en-US" sz="2400" i="1" dirty="0" smtClean="0">
                <a:solidFill>
                  <a:prstClr val="black"/>
                </a:solidFill>
              </a:rPr>
              <a:t>“Gaining CR is no longer the REP of record or scheduled to be the REP of record for this ESI ID. A third party has gained or is in the process of gaining the account. The TDSP no longer considers this an inadvertent issue.”</a:t>
            </a:r>
            <a:endParaRPr lang="en-US" i="1" dirty="0">
              <a:solidFill>
                <a:prstClr val="black"/>
              </a:solidFill>
            </a:endParaRPr>
          </a:p>
          <a:p>
            <a:pPr marL="0" indent="0">
              <a:buNone/>
            </a:pPr>
            <a:endParaRPr lang="en-US" dirty="0"/>
          </a:p>
        </p:txBody>
      </p:sp>
    </p:spTree>
    <p:extLst>
      <p:ext uri="{BB962C8B-B14F-4D97-AF65-F5344CB8AC3E}">
        <p14:creationId xmlns:p14="http://schemas.microsoft.com/office/powerpoint/2010/main" val="1182150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normAutofit/>
          </a:bodyPr>
          <a:lstStyle/>
          <a:p>
            <a:pPr marL="0" indent="0"/>
            <a:r>
              <a:rPr lang="en-US" dirty="0" smtClean="0"/>
              <a:t>Billing the Customer Due to IAS</a:t>
            </a:r>
            <a:endParaRPr lang="en-US" dirty="0"/>
          </a:p>
        </p:txBody>
      </p:sp>
      <p:sp>
        <p:nvSpPr>
          <p:cNvPr id="3" name="Content Placeholder 2"/>
          <p:cNvSpPr>
            <a:spLocks noGrp="1"/>
          </p:cNvSpPr>
          <p:nvPr>
            <p:ph idx="1"/>
          </p:nvPr>
        </p:nvSpPr>
        <p:spPr>
          <a:xfrm>
            <a:off x="152400" y="1295400"/>
            <a:ext cx="8686800" cy="4876800"/>
          </a:xfrm>
        </p:spPr>
        <p:txBody>
          <a:bodyPr>
            <a:noAutofit/>
          </a:bodyPr>
          <a:lstStyle/>
          <a:p>
            <a:pPr marL="0" indent="0">
              <a:buNone/>
            </a:pPr>
            <a:r>
              <a:rPr lang="en-US" sz="2400" dirty="0" smtClean="0"/>
              <a:t>Once the customer is back with their REP of choice…</a:t>
            </a:r>
          </a:p>
          <a:p>
            <a:pPr marL="0" indent="0">
              <a:buNone/>
            </a:pPr>
            <a:endParaRPr lang="en-US" sz="2400" dirty="0" smtClean="0"/>
          </a:p>
          <a:p>
            <a:pPr marL="0" lvl="0" indent="0">
              <a:buNone/>
            </a:pPr>
            <a:r>
              <a:rPr lang="en-US" sz="2400" dirty="0">
                <a:solidFill>
                  <a:prstClr val="black"/>
                </a:solidFill>
              </a:rPr>
              <a:t>Within five (5) days, the </a:t>
            </a:r>
            <a:r>
              <a:rPr lang="en-US" sz="2400" b="1" i="1" dirty="0">
                <a:solidFill>
                  <a:prstClr val="black"/>
                </a:solidFill>
              </a:rPr>
              <a:t>Gaining REP </a:t>
            </a:r>
            <a:r>
              <a:rPr lang="en-US" sz="2400" dirty="0">
                <a:solidFill>
                  <a:prstClr val="black"/>
                </a:solidFill>
              </a:rPr>
              <a:t>shall refund all charges paid by the customer for the time period for which the Losing REP ultimately bills the customer after the customer is returned to the Losing REP or REP of choice.</a:t>
            </a:r>
          </a:p>
          <a:p>
            <a:pPr marL="0" indent="0">
              <a:buNone/>
            </a:pPr>
            <a:endParaRPr lang="en-US" sz="2400" dirty="0" smtClean="0"/>
          </a:p>
          <a:p>
            <a:pPr marL="0" indent="0">
              <a:buNone/>
            </a:pPr>
            <a:r>
              <a:rPr lang="en-US" sz="2400" dirty="0" smtClean="0"/>
              <a:t>The </a:t>
            </a:r>
            <a:r>
              <a:rPr lang="en-US" sz="2400" b="1" i="1" dirty="0" smtClean="0"/>
              <a:t>Original/Losing REP </a:t>
            </a:r>
            <a:r>
              <a:rPr lang="en-US" sz="2400" dirty="0" smtClean="0"/>
              <a:t>has the right to bill the customer at the price disclosed in its Terms of Service (TOS) from the date the customer is returned; or any prior date chosen by the Original/Losing REP for which the Original/Losing REP had the authorization to serve the customer.</a:t>
            </a:r>
          </a:p>
          <a:p>
            <a:pPr marL="0" lvl="0" indent="0">
              <a:buNone/>
            </a:pPr>
            <a:r>
              <a:rPr lang="en-US" sz="2400" dirty="0" smtClean="0">
                <a:solidFill>
                  <a:prstClr val="black"/>
                </a:solidFill>
              </a:rPr>
              <a:t/>
            </a:r>
            <a:br>
              <a:rPr lang="en-US" sz="2400" dirty="0" smtClean="0">
                <a:solidFill>
                  <a:prstClr val="black"/>
                </a:solidFill>
              </a:rPr>
            </a:br>
            <a:endParaRPr lang="en-US" dirty="0"/>
          </a:p>
        </p:txBody>
      </p:sp>
    </p:spTree>
    <p:extLst>
      <p:ext uri="{BB962C8B-B14F-4D97-AF65-F5344CB8AC3E}">
        <p14:creationId xmlns:p14="http://schemas.microsoft.com/office/powerpoint/2010/main" val="1719637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marL="0" indent="0"/>
            <a:r>
              <a:rPr lang="en-US" dirty="0" smtClean="0"/>
              <a:t>TDU Billing (to REPs) </a:t>
            </a:r>
            <a:endParaRPr lang="en-US" dirty="0"/>
          </a:p>
        </p:txBody>
      </p:sp>
      <p:sp>
        <p:nvSpPr>
          <p:cNvPr id="3" name="Content Placeholder 2"/>
          <p:cNvSpPr>
            <a:spLocks noGrp="1"/>
          </p:cNvSpPr>
          <p:nvPr>
            <p:ph idx="1"/>
          </p:nvPr>
        </p:nvSpPr>
        <p:spPr>
          <a:xfrm>
            <a:off x="228600" y="1676400"/>
            <a:ext cx="8686800" cy="4572000"/>
          </a:xfrm>
        </p:spPr>
        <p:txBody>
          <a:bodyPr>
            <a:noAutofit/>
          </a:bodyPr>
          <a:lstStyle/>
          <a:p>
            <a:pPr marL="0" lvl="0" indent="0">
              <a:buNone/>
            </a:pPr>
            <a:r>
              <a:rPr lang="en-US" sz="2800" dirty="0" smtClean="0">
                <a:solidFill>
                  <a:prstClr val="black"/>
                </a:solidFill>
              </a:rPr>
              <a:t>After the Customer has been returned…</a:t>
            </a:r>
          </a:p>
          <a:p>
            <a:pPr marL="0" lvl="0" indent="0">
              <a:buNone/>
            </a:pPr>
            <a:r>
              <a:rPr lang="en-US" sz="1800" dirty="0" smtClean="0">
                <a:solidFill>
                  <a:prstClr val="black"/>
                </a:solidFill>
              </a:rPr>
              <a:t/>
            </a:r>
            <a:br>
              <a:rPr lang="en-US" sz="1800" dirty="0" smtClean="0">
                <a:solidFill>
                  <a:prstClr val="black"/>
                </a:solidFill>
              </a:rPr>
            </a:br>
            <a:r>
              <a:rPr lang="en-US" sz="2800" dirty="0" smtClean="0">
                <a:solidFill>
                  <a:prstClr val="black"/>
                </a:solidFill>
              </a:rPr>
              <a:t>The TDU shall invoice all transmission, distribution and discretionary charges associated with returning the Customer to the Gaining REP. </a:t>
            </a:r>
          </a:p>
          <a:p>
            <a:pPr marL="0" lvl="0" indent="0">
              <a:buNone/>
            </a:pPr>
            <a:endParaRPr lang="en-US" sz="2800" dirty="0">
              <a:solidFill>
                <a:prstClr val="black"/>
              </a:solidFill>
            </a:endParaRPr>
          </a:p>
          <a:p>
            <a:pPr marL="0" lvl="0" indent="0">
              <a:buNone/>
            </a:pPr>
            <a:r>
              <a:rPr lang="en-US" sz="2800" dirty="0" smtClean="0">
                <a:solidFill>
                  <a:prstClr val="black"/>
                </a:solidFill>
              </a:rPr>
              <a:t>The TDU is also responsible for invoicing all non-</a:t>
            </a:r>
            <a:r>
              <a:rPr lang="en-US" sz="2800" dirty="0" err="1" smtClean="0">
                <a:solidFill>
                  <a:prstClr val="black"/>
                </a:solidFill>
              </a:rPr>
              <a:t>bypassable</a:t>
            </a:r>
            <a:r>
              <a:rPr lang="en-US" sz="2800" dirty="0" smtClean="0">
                <a:solidFill>
                  <a:prstClr val="black"/>
                </a:solidFill>
              </a:rPr>
              <a:t> TDU charges to the REPs in accordance with the periods that they each served the Customer.</a:t>
            </a:r>
            <a:endParaRPr lang="en-US" sz="2800" dirty="0">
              <a:solidFill>
                <a:prstClr val="black"/>
              </a:solidFill>
            </a:endParaRPr>
          </a:p>
          <a:p>
            <a:pPr marL="0" indent="0">
              <a:buNone/>
            </a:pPr>
            <a:endParaRPr lang="en-US" dirty="0"/>
          </a:p>
        </p:txBody>
      </p:sp>
    </p:spTree>
    <p:extLst>
      <p:ext uri="{BB962C8B-B14F-4D97-AF65-F5344CB8AC3E}">
        <p14:creationId xmlns:p14="http://schemas.microsoft.com/office/powerpoint/2010/main" val="2091388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idx="4294967295"/>
          </p:nvPr>
        </p:nvSpPr>
        <p:spPr bwMode="auto">
          <a:xfrm>
            <a:off x="685800" y="2130425"/>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mtClean="0">
                <a:ea typeface="ＭＳ Ｐゴシック" pitchFamily="34" charset="-128"/>
              </a:rPr>
              <a:t>Provider of Last Resort (POLR)</a:t>
            </a:r>
            <a:br>
              <a:rPr lang="en-US" altLang="en-US" smtClean="0">
                <a:ea typeface="ＭＳ Ｐゴシック" pitchFamily="34" charset="-128"/>
              </a:rPr>
            </a:br>
            <a:r>
              <a:rPr lang="en-US" altLang="en-US" smtClean="0">
                <a:ea typeface="ＭＳ Ｐゴシック" pitchFamily="34" charset="-128"/>
              </a:rPr>
              <a:t> §25.43 </a:t>
            </a:r>
          </a:p>
        </p:txBody>
      </p:sp>
    </p:spTree>
    <p:extLst>
      <p:ext uri="{BB962C8B-B14F-4D97-AF65-F5344CB8AC3E}">
        <p14:creationId xmlns:p14="http://schemas.microsoft.com/office/powerpoint/2010/main" val="28425646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1"/>
          <p:cNvSpPr>
            <a:spLocks noGrp="1"/>
          </p:cNvSpPr>
          <p:nvPr>
            <p:ph type="sldNum" sz="quarter" idx="16"/>
          </p:nvPr>
        </p:nvSpPr>
        <p:spPr/>
        <p:txBody>
          <a:bodyPr/>
          <a:lstStyle/>
          <a:p>
            <a:pPr>
              <a:defRPr/>
            </a:pPr>
            <a:fld id="{B88F2121-622E-467C-A913-67F7892DD7FF}" type="slidenum">
              <a:rPr lang="en-US">
                <a:solidFill>
                  <a:srgbClr val="FFFFFF">
                    <a:lumMod val="50000"/>
                  </a:srgbClr>
                </a:solidFill>
              </a:rPr>
              <a:pPr>
                <a:defRPr/>
              </a:pPr>
              <a:t>86</a:t>
            </a:fld>
            <a:endParaRPr lang="en-US" dirty="0">
              <a:solidFill>
                <a:srgbClr val="FFFFFF">
                  <a:lumMod val="50000"/>
                </a:srgbClr>
              </a:solidFill>
            </a:endParaRPr>
          </a:p>
        </p:txBody>
      </p:sp>
      <p:sp>
        <p:nvSpPr>
          <p:cNvPr id="17411" name="Text Placeholder 8"/>
          <p:cNvSpPr>
            <a:spLocks noGrp="1"/>
          </p:cNvSpPr>
          <p:nvPr>
            <p:ph type="body" sz="quarter" idx="4294967295"/>
          </p:nvPr>
        </p:nvSpPr>
        <p:spPr bwMode="auto">
          <a:xfrm>
            <a:off x="317500" y="1192213"/>
            <a:ext cx="8431213" cy="154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a:lnSpc>
                <a:spcPct val="80000"/>
              </a:lnSpc>
              <a:buFontTx/>
              <a:buNone/>
            </a:pPr>
            <a:r>
              <a:rPr lang="en-US" altLang="en-US" sz="1400" b="1" u="sng" smtClean="0">
                <a:ea typeface="ＭＳ Ｐゴシック" pitchFamily="34" charset="-128"/>
              </a:rPr>
              <a:t>Purpose:</a:t>
            </a:r>
            <a:r>
              <a:rPr lang="en-US" altLang="en-US" sz="1400" b="1" smtClean="0">
                <a:ea typeface="ＭＳ Ｐゴシック" pitchFamily="34" charset="-128"/>
              </a:rPr>
              <a:t> </a:t>
            </a:r>
            <a:r>
              <a:rPr lang="en-US" altLang="en-US" sz="1400" smtClean="0">
                <a:ea typeface="ＭＳ Ｐゴシック" pitchFamily="34" charset="-128"/>
              </a:rPr>
              <a:t>to ensure continuity of service when the customer’s REP fails to provide service.</a:t>
            </a:r>
          </a:p>
          <a:p>
            <a:pPr marL="182563" indent="-182563">
              <a:lnSpc>
                <a:spcPct val="80000"/>
              </a:lnSpc>
              <a:buFontTx/>
              <a:buNone/>
            </a:pPr>
            <a:r>
              <a:rPr lang="en-US" altLang="en-US" sz="1400" b="1" u="sng" smtClean="0">
                <a:ea typeface="ＭＳ Ｐゴシック" pitchFamily="34" charset="-128"/>
              </a:rPr>
              <a:t>The Basics:</a:t>
            </a:r>
            <a:r>
              <a:rPr lang="en-US" altLang="en-US" sz="2800" smtClean="0">
                <a:ea typeface="ＭＳ Ｐゴシック" pitchFamily="34" charset="-128"/>
              </a:rPr>
              <a:t>  </a:t>
            </a:r>
            <a:endParaRPr lang="en-US" altLang="en-US" sz="2800" b="1" smtClean="0">
              <a:ea typeface="ＭＳ Ｐゴシック" pitchFamily="34" charset="-128"/>
            </a:endParaRPr>
          </a:p>
          <a:p>
            <a:pPr marL="742950" lvl="1" indent="-285750"/>
            <a:r>
              <a:rPr lang="en-US" altLang="en-US" sz="1300" smtClean="0">
                <a:ea typeface="ＭＳ Ｐゴシック" pitchFamily="34" charset="-128"/>
              </a:rPr>
              <a:t>There are 4 POLR customer classes: Residential, Small Non-Res. (&lt;50 kW), Medium Non- Res. (50 kW &lt;1000 kW) and Large Non-Res. (≥1000 kW).</a:t>
            </a:r>
          </a:p>
          <a:p>
            <a:pPr marL="742950" lvl="1" indent="-285750"/>
            <a:r>
              <a:rPr lang="en-US" altLang="en-US" sz="1300" smtClean="0">
                <a:ea typeface="ＭＳ Ｐゴシック" pitchFamily="34" charset="-128"/>
              </a:rPr>
              <a:t>There are 28 POLR areas, 7 TDUs (AEP TCC, AEP TNC, CenterPoint, Oncor, Sharyland, Sharyland-McAllen and TNMP) x 4 POLR customer classes. </a:t>
            </a:r>
          </a:p>
          <a:p>
            <a:pPr marL="742950" lvl="1" indent="-285750"/>
            <a:r>
              <a:rPr lang="en-US" altLang="en-US" sz="1300" smtClean="0">
                <a:ea typeface="ＭＳ Ｐゴシック" pitchFamily="34" charset="-128"/>
              </a:rPr>
              <a:t>A REP is eligible to serve as a POLR if the REP has been in business in Texas more than 18 months, is in good standing with the Commission, serves the POLR customer class in the TDU, and surpasses the minimum threshold for load and ESI ID count established by the commission.  (This calculation roughly results in REPs with ~1% market share in a given POLR area being eligible to provide POLR service.)</a:t>
            </a:r>
          </a:p>
          <a:p>
            <a:pPr marL="742950" lvl="1" indent="-285750"/>
            <a:r>
              <a:rPr lang="en-US" altLang="en-US" sz="1300" smtClean="0">
                <a:ea typeface="ＭＳ Ｐゴシック" pitchFamily="34" charset="-128"/>
              </a:rPr>
              <a:t>There are two types of POLR providers: Volunteer REPs and Large Service Providers (aka Non-Volunteer POLRs)</a:t>
            </a:r>
          </a:p>
          <a:p>
            <a:pPr marL="742950" lvl="1" indent="-285750"/>
            <a:r>
              <a:rPr lang="en-US" altLang="en-US" sz="1300" smtClean="0">
                <a:ea typeface="ＭＳ Ｐゴシック" pitchFamily="34" charset="-128"/>
              </a:rPr>
              <a:t>The number of LSPs per area is capped at the 15 largest eligible REPs by annual MWh sales by area/class.</a:t>
            </a:r>
          </a:p>
          <a:p>
            <a:pPr marL="742950" lvl="1" indent="-285750"/>
            <a:r>
              <a:rPr lang="en-US" altLang="en-US" sz="1300" smtClean="0">
                <a:ea typeface="ＭＳ Ｐゴシック" pitchFamily="34" charset="-128"/>
              </a:rPr>
              <a:t>Each POLR event is treated as a separate event.</a:t>
            </a:r>
            <a:r>
              <a:rPr lang="en-US" altLang="en-US" smtClean="0">
                <a:ea typeface="ＭＳ Ｐゴシック" pitchFamily="34" charset="-128"/>
              </a:rPr>
              <a:t>  </a:t>
            </a:r>
          </a:p>
        </p:txBody>
      </p:sp>
      <p:sp>
        <p:nvSpPr>
          <p:cNvPr id="17412" name="Text Placeholder 9"/>
          <p:cNvSpPr>
            <a:spLocks noGrp="1"/>
          </p:cNvSpPr>
          <p:nvPr>
            <p:ph type="body" sz="quarter" idx="4294967295"/>
          </p:nvPr>
        </p:nvSpPr>
        <p:spPr bwMode="auto">
          <a:xfrm>
            <a:off x="327025" y="6081713"/>
            <a:ext cx="8469313" cy="328612"/>
          </a:xfrm>
          <a:prstGeom prst="rect">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endParaRPr lang="en-US" altLang="en-US" sz="1600" smtClean="0">
              <a:solidFill>
                <a:schemeClr val="bg1"/>
              </a:solidFill>
              <a:ea typeface="ＭＳ Ｐゴシック" pitchFamily="34" charset="-128"/>
            </a:endParaRPr>
          </a:p>
        </p:txBody>
      </p:sp>
      <p:sp>
        <p:nvSpPr>
          <p:cNvPr id="17413" name="Title 7"/>
          <p:cNvSpPr>
            <a:spLocks noGrp="1"/>
          </p:cNvSpPr>
          <p:nvPr>
            <p:ph type="title" idx="4294967295"/>
          </p:nvPr>
        </p:nvSpPr>
        <p:spPr bwMode="auto">
          <a:xfrm>
            <a:off x="1762125" y="57150"/>
            <a:ext cx="7223125" cy="1098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85000"/>
              </a:lnSpc>
            </a:pPr>
            <a:r>
              <a:rPr lang="en-US" altLang="en-US" smtClean="0">
                <a:ea typeface="ＭＳ Ｐゴシック" pitchFamily="34" charset="-128"/>
              </a:rPr>
              <a:t>POLR Rule Overview</a:t>
            </a:r>
          </a:p>
        </p:txBody>
      </p:sp>
    </p:spTree>
    <p:extLst>
      <p:ext uri="{BB962C8B-B14F-4D97-AF65-F5344CB8AC3E}">
        <p14:creationId xmlns:p14="http://schemas.microsoft.com/office/powerpoint/2010/main" val="4211379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1"/>
          <p:cNvSpPr>
            <a:spLocks noGrp="1"/>
          </p:cNvSpPr>
          <p:nvPr>
            <p:ph type="sldNum" sz="quarter" idx="16"/>
          </p:nvPr>
        </p:nvSpPr>
        <p:spPr/>
        <p:txBody>
          <a:bodyPr/>
          <a:lstStyle/>
          <a:p>
            <a:pPr>
              <a:defRPr/>
            </a:pPr>
            <a:fld id="{4465D222-DDCE-4182-A909-0BB57A703F80}" type="slidenum">
              <a:rPr lang="en-US">
                <a:solidFill>
                  <a:srgbClr val="FFFFFF">
                    <a:lumMod val="50000"/>
                  </a:srgbClr>
                </a:solidFill>
              </a:rPr>
              <a:pPr>
                <a:defRPr/>
              </a:pPr>
              <a:t>87</a:t>
            </a:fld>
            <a:endParaRPr lang="en-US" dirty="0">
              <a:solidFill>
                <a:srgbClr val="FFFFFF">
                  <a:lumMod val="50000"/>
                </a:srgbClr>
              </a:solidFill>
            </a:endParaRPr>
          </a:p>
        </p:txBody>
      </p:sp>
      <p:sp>
        <p:nvSpPr>
          <p:cNvPr id="18435" name="Text Placeholder 8"/>
          <p:cNvSpPr>
            <a:spLocks noGrp="1"/>
          </p:cNvSpPr>
          <p:nvPr>
            <p:ph type="body" sz="quarter" idx="4294967295"/>
          </p:nvPr>
        </p:nvSpPr>
        <p:spPr bwMode="auto">
          <a:xfrm>
            <a:off x="317500" y="1071563"/>
            <a:ext cx="8431213" cy="154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a:buFontTx/>
              <a:buNone/>
            </a:pPr>
            <a:r>
              <a:rPr lang="en-US" altLang="en-US" sz="1400" b="1" u="sng" smtClean="0">
                <a:ea typeface="ＭＳ Ｐゴシック" pitchFamily="34" charset="-128"/>
              </a:rPr>
              <a:t>During a mass transition</a:t>
            </a:r>
            <a:endParaRPr lang="en-US" altLang="en-US" sz="1400" smtClean="0">
              <a:ea typeface="ＭＳ Ｐゴシック" pitchFamily="34" charset="-128"/>
            </a:endParaRPr>
          </a:p>
          <a:p>
            <a:pPr marL="182563" indent="-182563"/>
            <a:r>
              <a:rPr lang="en-US" altLang="en-US" sz="1400" smtClean="0">
                <a:ea typeface="ＭＳ Ｐゴシック" pitchFamily="34" charset="-128"/>
              </a:rPr>
              <a:t>ERCOT segments and assigns ESI IDs to REPs.  </a:t>
            </a:r>
          </a:p>
          <a:p>
            <a:pPr marL="742950" lvl="1" indent="-285750"/>
            <a:r>
              <a:rPr lang="en-US" altLang="en-US" sz="1200" smtClean="0">
                <a:ea typeface="ＭＳ Ｐゴシック" pitchFamily="34" charset="-128"/>
              </a:rPr>
              <a:t>A VREP will not be assigned more ESI IDs than it has indicated it is willing to serve.  </a:t>
            </a:r>
          </a:p>
          <a:p>
            <a:pPr marL="742950" lvl="1" indent="-285750"/>
            <a:r>
              <a:rPr lang="en-US" altLang="en-US" sz="1200" smtClean="0">
                <a:ea typeface="ＭＳ Ｐゴシック" pitchFamily="34" charset="-128"/>
              </a:rPr>
              <a:t>If the number of ESI IDs is less than the total that the VREPs indicated that they are willing to serve, each VREP shall be assigned a proportionate number of ESI IDs.</a:t>
            </a:r>
          </a:p>
          <a:p>
            <a:pPr marL="742950" lvl="1" indent="-285750"/>
            <a:r>
              <a:rPr lang="en-US" altLang="en-US" sz="1200" smtClean="0">
                <a:ea typeface="ＭＳ Ｐゴシック" pitchFamily="34" charset="-128"/>
              </a:rPr>
              <a:t>After VREPs have reached their ESI ID threshold all remaining ESI IDs are distributed to the LSP in a weighted manner based on the market share calculation made at the time of LSP designation.</a:t>
            </a:r>
          </a:p>
          <a:p>
            <a:pPr marL="742950" lvl="1" indent="-285750"/>
            <a:r>
              <a:rPr lang="en-US" altLang="en-US" sz="1200" smtClean="0">
                <a:ea typeface="ＭＳ Ｐゴシック" pitchFamily="34" charset="-128"/>
              </a:rPr>
              <a:t>If a REP is both a VREP and LSP in the same area/class the REP is obligated to serve all the ESI IDs assigned to it.  </a:t>
            </a:r>
          </a:p>
          <a:p>
            <a:pPr marL="742950" lvl="1" indent="-285750"/>
            <a:r>
              <a:rPr lang="en-US" altLang="en-US" sz="1200" smtClean="0">
                <a:ea typeface="ＭＳ Ｐゴシック" pitchFamily="34" charset="-128"/>
              </a:rPr>
              <a:t>ERCOT assigns ESI IDs randomly.</a:t>
            </a:r>
          </a:p>
          <a:p>
            <a:pPr marL="182563" indent="-182563"/>
            <a:r>
              <a:rPr lang="en-US" altLang="en-US" sz="1400" smtClean="0">
                <a:ea typeface="ＭＳ Ｐゴシック" pitchFamily="34" charset="-128"/>
              </a:rPr>
              <a:t>TDUs process enrollments, provide meter reads, and historical usage.</a:t>
            </a:r>
            <a:r>
              <a:rPr lang="en-US" altLang="en-US" sz="1200" smtClean="0">
                <a:ea typeface="ＭＳ Ｐゴシック" pitchFamily="34" charset="-128"/>
              </a:rPr>
              <a:t> </a:t>
            </a:r>
          </a:p>
          <a:p>
            <a:pPr marL="182563" indent="-182563"/>
            <a:r>
              <a:rPr lang="en-US" altLang="en-US" sz="1400" smtClean="0">
                <a:ea typeface="ＭＳ Ｐゴシック" pitchFamily="34" charset="-128"/>
              </a:rPr>
              <a:t>REPs become the “REP of Record” for market settlement, process enrollments, fulfill customers with appropriate documents and begin serving assigned customers.  </a:t>
            </a:r>
          </a:p>
          <a:p>
            <a:pPr marL="742950" lvl="1" indent="-285750"/>
            <a:r>
              <a:rPr lang="en-US" altLang="en-US" sz="1200" smtClean="0">
                <a:ea typeface="ＭＳ Ｐゴシック" pitchFamily="34" charset="-128"/>
              </a:rPr>
              <a:t>The POLR is financially responsible for all costs of providing electricity to customers for as long as it is the REP of Record.</a:t>
            </a:r>
          </a:p>
        </p:txBody>
      </p:sp>
      <p:sp>
        <p:nvSpPr>
          <p:cNvPr id="18436" name="Text Placeholder 9"/>
          <p:cNvSpPr>
            <a:spLocks noGrp="1"/>
          </p:cNvSpPr>
          <p:nvPr>
            <p:ph type="body" sz="quarter" idx="4294967295"/>
          </p:nvPr>
        </p:nvSpPr>
        <p:spPr bwMode="auto">
          <a:xfrm>
            <a:off x="327025" y="6081713"/>
            <a:ext cx="8469313" cy="328612"/>
          </a:xfrm>
          <a:prstGeom prst="rect">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endParaRPr lang="en-US" altLang="en-US" sz="1600" smtClean="0">
              <a:solidFill>
                <a:schemeClr val="bg1"/>
              </a:solidFill>
              <a:ea typeface="ＭＳ Ｐゴシック" pitchFamily="34" charset="-128"/>
            </a:endParaRPr>
          </a:p>
        </p:txBody>
      </p:sp>
      <p:sp>
        <p:nvSpPr>
          <p:cNvPr id="18437" name="Title 7"/>
          <p:cNvSpPr>
            <a:spLocks noGrp="1"/>
          </p:cNvSpPr>
          <p:nvPr>
            <p:ph type="title" idx="4294967295"/>
          </p:nvPr>
        </p:nvSpPr>
        <p:spPr bwMode="auto">
          <a:xfrm>
            <a:off x="1762125" y="57150"/>
            <a:ext cx="7223125" cy="1098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85000"/>
              </a:lnSpc>
            </a:pPr>
            <a:r>
              <a:rPr lang="en-US" altLang="en-US" smtClean="0">
                <a:ea typeface="ＭＳ Ｐゴシック" pitchFamily="34" charset="-128"/>
              </a:rPr>
              <a:t>POLR Rule Overview</a:t>
            </a:r>
          </a:p>
        </p:txBody>
      </p:sp>
    </p:spTree>
    <p:extLst>
      <p:ext uri="{BB962C8B-B14F-4D97-AF65-F5344CB8AC3E}">
        <p14:creationId xmlns:p14="http://schemas.microsoft.com/office/powerpoint/2010/main" val="11472692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1833563" y="255588"/>
            <a:ext cx="6800850" cy="890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mtClean="0">
                <a:ea typeface="ＭＳ Ｐゴシック" pitchFamily="34" charset="-128"/>
              </a:rPr>
              <a:t>Mass Transition Process Flow</a:t>
            </a:r>
          </a:p>
        </p:txBody>
      </p:sp>
      <p:sp>
        <p:nvSpPr>
          <p:cNvPr id="19459" name="AutoShape 5"/>
          <p:cNvSpPr>
            <a:spLocks noChangeAspect="1" noChangeArrowheads="1"/>
          </p:cNvSpPr>
          <p:nvPr/>
        </p:nvSpPr>
        <p:spPr bwMode="auto">
          <a:xfrm>
            <a:off x="395288" y="1133475"/>
            <a:ext cx="851535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endParaRPr lang="en-US" altLang="en-US" smtClean="0">
              <a:solidFill>
                <a:srgbClr val="231F20"/>
              </a:solidFill>
            </a:endParaRPr>
          </a:p>
        </p:txBody>
      </p:sp>
      <p:sp>
        <p:nvSpPr>
          <p:cNvPr id="19460" name="Line 6"/>
          <p:cNvSpPr>
            <a:spLocks noChangeShapeType="1"/>
          </p:cNvSpPr>
          <p:nvPr/>
        </p:nvSpPr>
        <p:spPr bwMode="auto">
          <a:xfrm flipV="1">
            <a:off x="1050925" y="5749925"/>
            <a:ext cx="6815138" cy="3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61" name="Text Box 7"/>
          <p:cNvSpPr txBox="1">
            <a:spLocks noChangeArrowheads="1"/>
          </p:cNvSpPr>
          <p:nvPr/>
        </p:nvSpPr>
        <p:spPr bwMode="auto">
          <a:xfrm>
            <a:off x="657225" y="5759450"/>
            <a:ext cx="785813"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Arial" charset="0"/>
              </a:rPr>
              <a:t>Day   -1</a:t>
            </a:r>
            <a:r>
              <a:rPr lang="en-US" altLang="en-US" sz="800" b="1" smtClean="0">
                <a:solidFill>
                  <a:srgbClr val="000000"/>
                </a:solidFill>
                <a:latin typeface="Times New Roman" pitchFamily="18" charset="0"/>
              </a:rPr>
              <a:t>  </a:t>
            </a:r>
            <a:endParaRPr lang="en-US" altLang="en-US" smtClean="0">
              <a:solidFill>
                <a:srgbClr val="231F20"/>
              </a:solidFill>
            </a:endParaRPr>
          </a:p>
        </p:txBody>
      </p:sp>
      <p:sp>
        <p:nvSpPr>
          <p:cNvPr id="19462" name="Text Box 8"/>
          <p:cNvSpPr txBox="1">
            <a:spLocks noChangeArrowheads="1"/>
          </p:cNvSpPr>
          <p:nvPr/>
        </p:nvSpPr>
        <p:spPr bwMode="auto">
          <a:xfrm>
            <a:off x="2360613" y="5759450"/>
            <a:ext cx="525462"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Arial" charset="0"/>
              </a:rPr>
              <a:t>0</a:t>
            </a:r>
          </a:p>
          <a:p>
            <a:pPr defTabSz="914400" eaLnBrk="1" fontAlgn="base" hangingPunct="1">
              <a:spcBef>
                <a:spcPct val="0"/>
              </a:spcBef>
              <a:spcAft>
                <a:spcPct val="0"/>
              </a:spcAft>
            </a:pPr>
            <a:endParaRPr lang="en-US" altLang="en-US" smtClean="0">
              <a:solidFill>
                <a:srgbClr val="231F20"/>
              </a:solidFill>
            </a:endParaRPr>
          </a:p>
        </p:txBody>
      </p:sp>
      <p:sp>
        <p:nvSpPr>
          <p:cNvPr id="19463" name="Text Box 9"/>
          <p:cNvSpPr txBox="1">
            <a:spLocks noChangeArrowheads="1"/>
          </p:cNvSpPr>
          <p:nvPr/>
        </p:nvSpPr>
        <p:spPr bwMode="auto">
          <a:xfrm>
            <a:off x="5283200" y="4608513"/>
            <a:ext cx="303213" cy="344487"/>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Times New Roman" pitchFamily="18" charset="0"/>
              </a:rPr>
              <a:t/>
            </a:r>
            <a:br>
              <a:rPr lang="en-US" altLang="en-US" sz="800" b="1" smtClean="0">
                <a:solidFill>
                  <a:srgbClr val="000000"/>
                </a:solidFill>
                <a:latin typeface="Times New Roman" pitchFamily="18" charset="0"/>
              </a:rPr>
            </a:br>
            <a:endParaRPr lang="en-US" altLang="en-US" smtClean="0">
              <a:solidFill>
                <a:srgbClr val="231F20"/>
              </a:solidFill>
            </a:endParaRPr>
          </a:p>
        </p:txBody>
      </p:sp>
      <p:sp>
        <p:nvSpPr>
          <p:cNvPr id="19464" name="Rectangle 10"/>
          <p:cNvSpPr>
            <a:spLocks noChangeArrowheads="1"/>
          </p:cNvSpPr>
          <p:nvPr/>
        </p:nvSpPr>
        <p:spPr bwMode="auto">
          <a:xfrm>
            <a:off x="395288" y="2624138"/>
            <a:ext cx="1311275" cy="21478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ts val="500"/>
              </a:spcAft>
            </a:pPr>
            <a:r>
              <a:rPr lang="en-US" altLang="en-US" sz="900" b="1" smtClean="0">
                <a:solidFill>
                  <a:srgbClr val="000000"/>
                </a:solidFill>
                <a:latin typeface="Times New Roman" pitchFamily="18" charset="0"/>
              </a:rPr>
              <a:t>Default confirmed and Notification e-mail sent</a:t>
            </a:r>
          </a:p>
          <a:p>
            <a:pPr defTabSz="914400" eaLnBrk="1" fontAlgn="base" hangingPunct="1">
              <a:spcBef>
                <a:spcPct val="0"/>
              </a:spcBef>
              <a:spcAft>
                <a:spcPts val="500"/>
              </a:spcAft>
            </a:pPr>
            <a:endParaRPr lang="en-US" altLang="en-US" sz="900" b="1" smtClean="0">
              <a:solidFill>
                <a:srgbClr val="000000"/>
              </a:solidFill>
              <a:latin typeface="Times New Roman" pitchFamily="18" charset="0"/>
            </a:endParaRPr>
          </a:p>
          <a:p>
            <a:pPr defTabSz="914400" eaLnBrk="1" fontAlgn="base" hangingPunct="1">
              <a:spcBef>
                <a:spcPct val="0"/>
              </a:spcBef>
              <a:spcAft>
                <a:spcPct val="0"/>
              </a:spcAft>
            </a:pPr>
            <a:endParaRPr lang="en-US" altLang="en-US" smtClean="0">
              <a:solidFill>
                <a:srgbClr val="231F20"/>
              </a:solidFill>
            </a:endParaRPr>
          </a:p>
        </p:txBody>
      </p:sp>
      <p:sp>
        <p:nvSpPr>
          <p:cNvPr id="19465" name="Rectangle 11"/>
          <p:cNvSpPr>
            <a:spLocks noChangeArrowheads="1"/>
          </p:cNvSpPr>
          <p:nvPr/>
        </p:nvSpPr>
        <p:spPr bwMode="auto">
          <a:xfrm>
            <a:off x="3541713" y="1562100"/>
            <a:ext cx="1309687" cy="37893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ts val="500"/>
              </a:spcAft>
            </a:pPr>
            <a:r>
              <a:rPr lang="en-US" altLang="en-US" sz="900" b="1" smtClean="0">
                <a:solidFill>
                  <a:srgbClr val="000000"/>
                </a:solidFill>
                <a:latin typeface="Times New Roman" pitchFamily="18" charset="0"/>
              </a:rPr>
              <a:t>Daily Market Status Call</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867_02, Historical Usage </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814_04s, Enrollment Notification Responses, from TDSP to ERCOT </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814_14s, Drop Enrollment Requests, from ERCOT to POLR CRs</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Customer billing information sent by ERCOT</a:t>
            </a:r>
            <a:endParaRPr lang="en-US" altLang="en-US" sz="900" b="1" smtClean="0">
              <a:solidFill>
                <a:srgbClr val="000000"/>
              </a:solidFill>
              <a:latin typeface="Times New Roman" pitchFamily="18" charset="0"/>
            </a:endParaRPr>
          </a:p>
          <a:p>
            <a:pPr lvl="1" defTabSz="914400" eaLnBrk="1" fontAlgn="base" hangingPunct="1">
              <a:spcBef>
                <a:spcPct val="0"/>
              </a:spcBef>
              <a:spcAft>
                <a:spcPts val="500"/>
              </a:spcAft>
              <a:buSzPts val="1400"/>
              <a:buFontTx/>
              <a:buChar char="•"/>
            </a:pPr>
            <a:r>
              <a:rPr lang="en-US" altLang="en-US" sz="900" b="1" smtClean="0">
                <a:solidFill>
                  <a:srgbClr val="000000"/>
                </a:solidFill>
                <a:latin typeface="Times New Roman" pitchFamily="18" charset="0"/>
              </a:rPr>
              <a:t>CBCI file sent by ERCOT</a:t>
            </a:r>
          </a:p>
          <a:p>
            <a:pPr defTabSz="914400" eaLnBrk="1" fontAlgn="base" hangingPunct="1">
              <a:spcBef>
                <a:spcPct val="0"/>
              </a:spcBef>
              <a:spcAft>
                <a:spcPct val="0"/>
              </a:spcAft>
            </a:pPr>
            <a:endParaRPr lang="en-US" altLang="en-US" sz="900" b="1" smtClean="0">
              <a:solidFill>
                <a:srgbClr val="000000"/>
              </a:solidFill>
              <a:latin typeface="Times New Roman" pitchFamily="18" charset="0"/>
            </a:endParaRPr>
          </a:p>
          <a:p>
            <a:pPr defTabSz="914400" eaLnBrk="1" fontAlgn="base" hangingPunct="1">
              <a:spcBef>
                <a:spcPct val="0"/>
              </a:spcBef>
              <a:spcAft>
                <a:spcPct val="0"/>
              </a:spcAft>
            </a:pPr>
            <a:endParaRPr lang="en-US" altLang="en-US" smtClean="0">
              <a:solidFill>
                <a:srgbClr val="231F20"/>
              </a:solidFill>
            </a:endParaRPr>
          </a:p>
        </p:txBody>
      </p:sp>
      <p:sp>
        <p:nvSpPr>
          <p:cNvPr id="19466" name="Rectangle 12"/>
          <p:cNvSpPr>
            <a:spLocks noChangeArrowheads="1"/>
          </p:cNvSpPr>
          <p:nvPr/>
        </p:nvSpPr>
        <p:spPr bwMode="auto">
          <a:xfrm>
            <a:off x="3933825" y="5759450"/>
            <a:ext cx="523875"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Arial" charset="0"/>
              </a:rPr>
              <a:t>1</a:t>
            </a:r>
          </a:p>
          <a:p>
            <a:pPr defTabSz="914400" eaLnBrk="1" fontAlgn="base" hangingPunct="1">
              <a:spcBef>
                <a:spcPct val="0"/>
              </a:spcBef>
              <a:spcAft>
                <a:spcPct val="0"/>
              </a:spcAft>
            </a:pPr>
            <a:endParaRPr lang="en-US" altLang="en-US" smtClean="0">
              <a:solidFill>
                <a:srgbClr val="231F20"/>
              </a:solidFill>
            </a:endParaRPr>
          </a:p>
        </p:txBody>
      </p:sp>
      <p:sp>
        <p:nvSpPr>
          <p:cNvPr id="19467" name="Line 13"/>
          <p:cNvSpPr>
            <a:spLocks noChangeShapeType="1"/>
          </p:cNvSpPr>
          <p:nvPr/>
        </p:nvSpPr>
        <p:spPr bwMode="auto">
          <a:xfrm flipH="1">
            <a:off x="2624138" y="6011863"/>
            <a:ext cx="3144837" cy="1587"/>
          </a:xfrm>
          <a:prstGeom prst="line">
            <a:avLst/>
          </a:prstGeom>
          <a:noFill/>
          <a:ln w="19050">
            <a:solidFill>
              <a:srgbClr val="0000FF"/>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68" name="Line 14"/>
          <p:cNvSpPr>
            <a:spLocks noChangeShapeType="1"/>
          </p:cNvSpPr>
          <p:nvPr/>
        </p:nvSpPr>
        <p:spPr bwMode="auto">
          <a:xfrm flipH="1">
            <a:off x="1181100" y="6273800"/>
            <a:ext cx="6650038" cy="1588"/>
          </a:xfrm>
          <a:prstGeom prst="line">
            <a:avLst/>
          </a:prstGeom>
          <a:noFill/>
          <a:ln w="19050">
            <a:solidFill>
              <a:srgbClr val="0000FF"/>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69" name="Rectangle 15"/>
          <p:cNvSpPr>
            <a:spLocks noChangeArrowheads="1"/>
          </p:cNvSpPr>
          <p:nvPr/>
        </p:nvSpPr>
        <p:spPr bwMode="auto">
          <a:xfrm rot="10800000" flipV="1">
            <a:off x="5113338" y="3078163"/>
            <a:ext cx="1311275" cy="21478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ts val="500"/>
              </a:spcAft>
            </a:pPr>
            <a:r>
              <a:rPr lang="en-US" altLang="en-US" sz="900" b="1" smtClean="0">
                <a:solidFill>
                  <a:srgbClr val="000000"/>
                </a:solidFill>
                <a:latin typeface="Times New Roman" pitchFamily="18" charset="0"/>
              </a:rPr>
              <a:t>Transition Date </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Daily market status call</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TDSP performs meter reads or estimates for self-selected switch         </a:t>
            </a:r>
          </a:p>
          <a:p>
            <a:pPr defTabSz="914400" eaLnBrk="1" fontAlgn="base" hangingPunct="1">
              <a:spcBef>
                <a:spcPct val="0"/>
              </a:spcBef>
              <a:spcAft>
                <a:spcPts val="500"/>
              </a:spcAft>
            </a:pPr>
            <a:endParaRPr lang="en-US" altLang="en-US" sz="900" b="1" smtClean="0">
              <a:solidFill>
                <a:srgbClr val="000000"/>
              </a:solidFill>
              <a:latin typeface="Times New Roman" pitchFamily="18" charset="0"/>
            </a:endParaRPr>
          </a:p>
          <a:p>
            <a:pPr defTabSz="914400" eaLnBrk="1" fontAlgn="base" hangingPunct="1">
              <a:spcBef>
                <a:spcPct val="0"/>
              </a:spcBef>
              <a:spcAft>
                <a:spcPct val="0"/>
              </a:spcAft>
            </a:pPr>
            <a:endParaRPr lang="en-US" altLang="en-US" smtClean="0">
              <a:solidFill>
                <a:srgbClr val="231F20"/>
              </a:solidFill>
            </a:endParaRPr>
          </a:p>
        </p:txBody>
      </p:sp>
      <p:sp>
        <p:nvSpPr>
          <p:cNvPr id="19470" name="Rectangle 16"/>
          <p:cNvSpPr>
            <a:spLocks noChangeArrowheads="1"/>
          </p:cNvSpPr>
          <p:nvPr/>
        </p:nvSpPr>
        <p:spPr bwMode="auto">
          <a:xfrm>
            <a:off x="5638800" y="5759450"/>
            <a:ext cx="261938"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Arial" charset="0"/>
              </a:rPr>
              <a:t>2</a:t>
            </a:r>
          </a:p>
          <a:p>
            <a:pPr defTabSz="914400" eaLnBrk="1" fontAlgn="base" hangingPunct="1">
              <a:spcBef>
                <a:spcPct val="0"/>
              </a:spcBef>
              <a:spcAft>
                <a:spcPct val="0"/>
              </a:spcAft>
            </a:pPr>
            <a:endParaRPr lang="en-US" altLang="en-US" smtClean="0">
              <a:solidFill>
                <a:srgbClr val="231F20"/>
              </a:solidFill>
            </a:endParaRPr>
          </a:p>
        </p:txBody>
      </p:sp>
      <p:sp>
        <p:nvSpPr>
          <p:cNvPr id="19471" name="Rectangle 17"/>
          <p:cNvSpPr>
            <a:spLocks noChangeArrowheads="1"/>
          </p:cNvSpPr>
          <p:nvPr/>
        </p:nvSpPr>
        <p:spPr bwMode="auto">
          <a:xfrm>
            <a:off x="7604125" y="5759450"/>
            <a:ext cx="482600"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Arial" charset="0"/>
              </a:rPr>
              <a:t>4</a:t>
            </a:r>
            <a:endParaRPr lang="en-US" altLang="en-US" smtClean="0">
              <a:solidFill>
                <a:srgbClr val="231F20"/>
              </a:solidFill>
            </a:endParaRPr>
          </a:p>
        </p:txBody>
      </p:sp>
      <p:sp>
        <p:nvSpPr>
          <p:cNvPr id="19472" name="Rectangle 18"/>
          <p:cNvSpPr>
            <a:spLocks noChangeArrowheads="1"/>
          </p:cNvSpPr>
          <p:nvPr/>
        </p:nvSpPr>
        <p:spPr bwMode="auto">
          <a:xfrm rot="10800000" flipV="1">
            <a:off x="7212013" y="2573338"/>
            <a:ext cx="1309687" cy="26527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ts val="500"/>
              </a:spcAft>
            </a:pPr>
            <a:r>
              <a:rPr lang="en-US" altLang="en-US" sz="900" b="1" smtClean="0">
                <a:solidFill>
                  <a:srgbClr val="000000"/>
                </a:solidFill>
                <a:latin typeface="Times New Roman" pitchFamily="18" charset="0"/>
              </a:rPr>
              <a:t>Daily Market Status Call</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TDSP sends to ERCOT – final 867_03, Monthly or Final Usage, will include out-of-cycle meter read charge </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867_04, Initial Meter Read, ERCOT sends to POLR CRs</a:t>
            </a:r>
          </a:p>
          <a:p>
            <a:pPr defTabSz="914400" eaLnBrk="1" fontAlgn="base" hangingPunct="1">
              <a:spcBef>
                <a:spcPct val="0"/>
              </a:spcBef>
              <a:spcAft>
                <a:spcPct val="0"/>
              </a:spcAft>
            </a:pPr>
            <a:endParaRPr lang="en-US" altLang="en-US" smtClean="0">
              <a:solidFill>
                <a:srgbClr val="231F20"/>
              </a:solidFill>
            </a:endParaRPr>
          </a:p>
        </p:txBody>
      </p:sp>
      <p:sp>
        <p:nvSpPr>
          <p:cNvPr id="19473" name="Text Box 19"/>
          <p:cNvSpPr txBox="1">
            <a:spLocks noChangeArrowheads="1"/>
          </p:cNvSpPr>
          <p:nvPr/>
        </p:nvSpPr>
        <p:spPr bwMode="auto">
          <a:xfrm>
            <a:off x="1084263" y="5435600"/>
            <a:ext cx="655637"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r>
              <a:rPr lang="en-US" altLang="en-US" sz="800" smtClean="0">
                <a:solidFill>
                  <a:srgbClr val="000000"/>
                </a:solidFill>
                <a:latin typeface="Times New Roman" pitchFamily="18" charset="0"/>
              </a:rPr>
              <a:t>Monday</a:t>
            </a:r>
          </a:p>
          <a:p>
            <a:pPr defTabSz="914400" eaLnBrk="1" fontAlgn="base" hangingPunct="1">
              <a:spcBef>
                <a:spcPct val="0"/>
              </a:spcBef>
              <a:spcAft>
                <a:spcPct val="0"/>
              </a:spcAft>
            </a:pPr>
            <a:endParaRPr lang="en-US" altLang="en-US" smtClean="0">
              <a:solidFill>
                <a:srgbClr val="231F20"/>
              </a:solidFill>
            </a:endParaRPr>
          </a:p>
        </p:txBody>
      </p:sp>
      <p:sp>
        <p:nvSpPr>
          <p:cNvPr id="19474" name="Text Box 20"/>
          <p:cNvSpPr txBox="1">
            <a:spLocks noChangeArrowheads="1"/>
          </p:cNvSpPr>
          <p:nvPr/>
        </p:nvSpPr>
        <p:spPr bwMode="auto">
          <a:xfrm>
            <a:off x="2598738" y="5435600"/>
            <a:ext cx="688975"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r>
              <a:rPr lang="en-US" altLang="en-US" sz="800" smtClean="0">
                <a:solidFill>
                  <a:srgbClr val="000000"/>
                </a:solidFill>
                <a:latin typeface="Times New Roman" pitchFamily="18" charset="0"/>
              </a:rPr>
              <a:t>Tuesday</a:t>
            </a:r>
            <a:endParaRPr lang="en-US" altLang="en-US" smtClean="0">
              <a:solidFill>
                <a:srgbClr val="231F20"/>
              </a:solidFill>
            </a:endParaRPr>
          </a:p>
        </p:txBody>
      </p:sp>
      <p:sp>
        <p:nvSpPr>
          <p:cNvPr id="19475" name="Text Box 21"/>
          <p:cNvSpPr txBox="1">
            <a:spLocks noChangeArrowheads="1"/>
          </p:cNvSpPr>
          <p:nvPr/>
        </p:nvSpPr>
        <p:spPr bwMode="auto">
          <a:xfrm>
            <a:off x="4252913" y="5435600"/>
            <a:ext cx="825500" cy="25876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r>
              <a:rPr lang="en-US" altLang="en-US" sz="800" smtClean="0">
                <a:solidFill>
                  <a:srgbClr val="000000"/>
                </a:solidFill>
                <a:latin typeface="Times New Roman" pitchFamily="18" charset="0"/>
              </a:rPr>
              <a:t>Wednesday</a:t>
            </a:r>
            <a:endParaRPr lang="en-US" altLang="en-US" smtClean="0">
              <a:solidFill>
                <a:srgbClr val="231F20"/>
              </a:solidFill>
            </a:endParaRPr>
          </a:p>
        </p:txBody>
      </p:sp>
      <p:sp>
        <p:nvSpPr>
          <p:cNvPr id="19476" name="Text Box 22"/>
          <p:cNvSpPr txBox="1">
            <a:spLocks noChangeArrowheads="1"/>
          </p:cNvSpPr>
          <p:nvPr/>
        </p:nvSpPr>
        <p:spPr bwMode="auto">
          <a:xfrm>
            <a:off x="5767388" y="5435600"/>
            <a:ext cx="650875" cy="25876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r>
              <a:rPr lang="en-US" altLang="en-US" sz="800" smtClean="0">
                <a:solidFill>
                  <a:srgbClr val="000000"/>
                </a:solidFill>
                <a:latin typeface="Times New Roman" pitchFamily="18" charset="0"/>
              </a:rPr>
              <a:t>Thursday</a:t>
            </a:r>
            <a:endParaRPr lang="en-US" altLang="en-US" smtClean="0">
              <a:solidFill>
                <a:srgbClr val="231F20"/>
              </a:solidFill>
            </a:endParaRPr>
          </a:p>
        </p:txBody>
      </p:sp>
      <p:sp>
        <p:nvSpPr>
          <p:cNvPr id="19477" name="Text Box 23"/>
          <p:cNvSpPr txBox="1">
            <a:spLocks noChangeArrowheads="1"/>
          </p:cNvSpPr>
          <p:nvPr/>
        </p:nvSpPr>
        <p:spPr bwMode="auto">
          <a:xfrm>
            <a:off x="7832725" y="5435600"/>
            <a:ext cx="657225"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r>
              <a:rPr lang="en-US" altLang="en-US" sz="800" smtClean="0">
                <a:solidFill>
                  <a:srgbClr val="000000"/>
                </a:solidFill>
                <a:latin typeface="Times New Roman" pitchFamily="18" charset="0"/>
              </a:rPr>
              <a:t>Monday</a:t>
            </a:r>
          </a:p>
          <a:p>
            <a:pPr defTabSz="914400" eaLnBrk="1" fontAlgn="base" hangingPunct="1">
              <a:spcBef>
                <a:spcPct val="0"/>
              </a:spcBef>
              <a:spcAft>
                <a:spcPct val="0"/>
              </a:spcAft>
            </a:pPr>
            <a:endParaRPr lang="en-US" altLang="en-US" smtClean="0">
              <a:solidFill>
                <a:srgbClr val="231F20"/>
              </a:solidFill>
            </a:endParaRPr>
          </a:p>
        </p:txBody>
      </p:sp>
      <p:sp>
        <p:nvSpPr>
          <p:cNvPr id="19478" name="Line 24"/>
          <p:cNvSpPr>
            <a:spLocks noChangeShapeType="1"/>
          </p:cNvSpPr>
          <p:nvPr/>
        </p:nvSpPr>
        <p:spPr bwMode="auto">
          <a:xfrm>
            <a:off x="6818313" y="2592388"/>
            <a:ext cx="1587" cy="317500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79" name="Text Box 25"/>
          <p:cNvSpPr txBox="1">
            <a:spLocks noChangeArrowheads="1"/>
          </p:cNvSpPr>
          <p:nvPr/>
        </p:nvSpPr>
        <p:spPr bwMode="auto">
          <a:xfrm>
            <a:off x="6869113" y="5435600"/>
            <a:ext cx="650875"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ct val="0"/>
              </a:spcAft>
            </a:pPr>
            <a:r>
              <a:rPr lang="en-US" altLang="en-US" sz="800" smtClean="0">
                <a:solidFill>
                  <a:srgbClr val="000000"/>
                </a:solidFill>
                <a:latin typeface="Times New Roman" pitchFamily="18" charset="0"/>
              </a:rPr>
              <a:t>Friday</a:t>
            </a:r>
          </a:p>
          <a:p>
            <a:pPr defTabSz="914400" eaLnBrk="1" fontAlgn="base" hangingPunct="1">
              <a:spcBef>
                <a:spcPct val="0"/>
              </a:spcBef>
              <a:spcAft>
                <a:spcPct val="0"/>
              </a:spcAft>
            </a:pPr>
            <a:endParaRPr lang="en-US" altLang="en-US" smtClean="0">
              <a:solidFill>
                <a:srgbClr val="231F20"/>
              </a:solidFill>
            </a:endParaRPr>
          </a:p>
        </p:txBody>
      </p:sp>
      <p:sp>
        <p:nvSpPr>
          <p:cNvPr id="19480" name="Rectangle 26"/>
          <p:cNvSpPr>
            <a:spLocks noChangeArrowheads="1"/>
          </p:cNvSpPr>
          <p:nvPr/>
        </p:nvSpPr>
        <p:spPr bwMode="auto">
          <a:xfrm>
            <a:off x="6556375" y="5759450"/>
            <a:ext cx="495300" cy="252413"/>
          </a:xfrm>
          <a:prstGeom prst="rect">
            <a:avLst/>
          </a:prstGeom>
          <a:noFill/>
          <a:ln>
            <a:noFill/>
          </a:ln>
          <a:effectLst/>
          <a:extLst>
            <a:ext uri="{909E8E84-426E-40DD-AFC4-6F175D3DCCD1}">
              <a14:hiddenFill xmlns:a14="http://schemas.microsoft.com/office/drawing/2010/main">
                <a:solidFill>
                  <a:srgbClr val="CC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defTabSz="914400" eaLnBrk="1" fontAlgn="base" hangingPunct="1">
              <a:spcBef>
                <a:spcPct val="0"/>
              </a:spcBef>
              <a:spcAft>
                <a:spcPct val="0"/>
              </a:spcAft>
            </a:pPr>
            <a:r>
              <a:rPr lang="en-US" altLang="en-US" sz="800" b="1" smtClean="0">
                <a:solidFill>
                  <a:srgbClr val="000000"/>
                </a:solidFill>
                <a:latin typeface="Arial" charset="0"/>
              </a:rPr>
              <a:t>3</a:t>
            </a:r>
          </a:p>
          <a:p>
            <a:pPr defTabSz="914400" eaLnBrk="1" fontAlgn="base" hangingPunct="1">
              <a:spcBef>
                <a:spcPct val="0"/>
              </a:spcBef>
              <a:spcAft>
                <a:spcPct val="0"/>
              </a:spcAft>
            </a:pPr>
            <a:endParaRPr lang="en-US" altLang="en-US" smtClean="0">
              <a:solidFill>
                <a:srgbClr val="231F20"/>
              </a:solidFill>
            </a:endParaRPr>
          </a:p>
        </p:txBody>
      </p:sp>
      <p:sp>
        <p:nvSpPr>
          <p:cNvPr id="19481" name="Rectangle 27"/>
          <p:cNvSpPr>
            <a:spLocks noChangeArrowheads="1"/>
          </p:cNvSpPr>
          <p:nvPr/>
        </p:nvSpPr>
        <p:spPr bwMode="auto">
          <a:xfrm>
            <a:off x="1968500" y="1725613"/>
            <a:ext cx="1311275" cy="35004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rgbClr val="660000"/>
                  </a:outerShdw>
                </a:effectLst>
              </a14:hiddenEffects>
            </a:ext>
          </a:extLst>
        </p:spPr>
        <p:txBody>
          <a:bodyPr lIns="60846" tIns="30423" rIns="60846" bIns="30423"/>
          <a:lstStyle>
            <a:lvl1pPr eaLnBrk="0" hangingPunct="0">
              <a:defRPr sz="2000">
                <a:solidFill>
                  <a:schemeClr val="tx1"/>
                </a:solidFill>
                <a:latin typeface="Verdana" pitchFamily="34" charset="0"/>
                <a:ea typeface="ＭＳ Ｐゴシック" pitchFamily="34" charset="-128"/>
              </a:defRPr>
            </a:lvl1pPr>
            <a:lvl2pPr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defTabSz="914400" eaLnBrk="1" fontAlgn="base" hangingPunct="1">
              <a:spcBef>
                <a:spcPct val="0"/>
              </a:spcBef>
              <a:spcAft>
                <a:spcPts val="500"/>
              </a:spcAft>
            </a:pPr>
            <a:r>
              <a:rPr lang="en-US" altLang="en-US" sz="900" b="1" smtClean="0">
                <a:solidFill>
                  <a:srgbClr val="000000"/>
                </a:solidFill>
                <a:latin typeface="Times New Roman" pitchFamily="18" charset="0"/>
              </a:rPr>
              <a:t>Initial Market Call </a:t>
            </a:r>
          </a:p>
          <a:p>
            <a:pPr defTabSz="914400" eaLnBrk="1" fontAlgn="base" hangingPunct="1">
              <a:spcBef>
                <a:spcPct val="0"/>
              </a:spcBef>
              <a:spcAft>
                <a:spcPts val="500"/>
              </a:spcAft>
            </a:pPr>
            <a:r>
              <a:rPr lang="en-US" altLang="en-US" sz="900" b="1" smtClean="0">
                <a:solidFill>
                  <a:srgbClr val="000000"/>
                </a:solidFill>
                <a:latin typeface="Times New Roman" pitchFamily="18" charset="0"/>
              </a:rPr>
              <a:t>Mass Transition process:</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ESI ID allocation</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814_03, Enrollment Notification Request, flow requesting second calendar day</a:t>
            </a:r>
          </a:p>
          <a:p>
            <a:pPr lvl="1" defTabSz="914400" eaLnBrk="1" fontAlgn="base" hangingPunct="1">
              <a:spcBef>
                <a:spcPct val="0"/>
              </a:spcBef>
              <a:spcAft>
                <a:spcPts val="500"/>
              </a:spcAft>
              <a:buSzPts val="1400"/>
              <a:buFontTx/>
              <a:buChar char="•"/>
            </a:pPr>
            <a:r>
              <a:rPr lang="en-US" altLang="en-US" sz="900" smtClean="0">
                <a:solidFill>
                  <a:srgbClr val="000000"/>
                </a:solidFill>
                <a:latin typeface="Times New Roman" pitchFamily="18" charset="0"/>
              </a:rPr>
              <a:t>ESI ID lists for POLRs/TDSPs generated</a:t>
            </a:r>
          </a:p>
          <a:p>
            <a:pPr defTabSz="914400" eaLnBrk="1" fontAlgn="base" hangingPunct="1">
              <a:spcBef>
                <a:spcPct val="0"/>
              </a:spcBef>
              <a:spcAft>
                <a:spcPct val="0"/>
              </a:spcAft>
            </a:pPr>
            <a:endParaRPr lang="en-US" altLang="en-US" smtClean="0">
              <a:solidFill>
                <a:srgbClr val="231F20"/>
              </a:solidFill>
            </a:endParaRPr>
          </a:p>
        </p:txBody>
      </p:sp>
      <p:sp>
        <p:nvSpPr>
          <p:cNvPr id="19482" name="Line 28"/>
          <p:cNvSpPr>
            <a:spLocks noChangeShapeType="1"/>
          </p:cNvSpPr>
          <p:nvPr/>
        </p:nvSpPr>
        <p:spPr bwMode="auto">
          <a:xfrm>
            <a:off x="1050925" y="5245100"/>
            <a:ext cx="1588" cy="5048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83" name="Line 29"/>
          <p:cNvSpPr>
            <a:spLocks noChangeShapeType="1"/>
          </p:cNvSpPr>
          <p:nvPr/>
        </p:nvSpPr>
        <p:spPr bwMode="auto">
          <a:xfrm>
            <a:off x="2624138" y="5245100"/>
            <a:ext cx="1587" cy="5048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84" name="Line 30"/>
          <p:cNvSpPr>
            <a:spLocks noChangeShapeType="1"/>
          </p:cNvSpPr>
          <p:nvPr/>
        </p:nvSpPr>
        <p:spPr bwMode="auto">
          <a:xfrm>
            <a:off x="4195763" y="5360988"/>
            <a:ext cx="1587" cy="3889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85" name="Line 31"/>
          <p:cNvSpPr>
            <a:spLocks noChangeShapeType="1"/>
          </p:cNvSpPr>
          <p:nvPr/>
        </p:nvSpPr>
        <p:spPr bwMode="auto">
          <a:xfrm>
            <a:off x="5768975" y="5245100"/>
            <a:ext cx="1588" cy="5048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
        <p:nvSpPr>
          <p:cNvPr id="19486" name="Line 32"/>
          <p:cNvSpPr>
            <a:spLocks noChangeShapeType="1"/>
          </p:cNvSpPr>
          <p:nvPr/>
        </p:nvSpPr>
        <p:spPr bwMode="auto">
          <a:xfrm>
            <a:off x="7866063" y="5245100"/>
            <a:ext cx="1587" cy="5048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0" smtClean="0">
              <a:solidFill>
                <a:srgbClr val="231F20"/>
              </a:solidFill>
              <a:ea typeface="ＭＳ Ｐゴシック" pitchFamily="34" charset="-128"/>
            </a:endParaRPr>
          </a:p>
        </p:txBody>
      </p:sp>
    </p:spTree>
    <p:extLst>
      <p:ext uri="{BB962C8B-B14F-4D97-AF65-F5344CB8AC3E}">
        <p14:creationId xmlns:p14="http://schemas.microsoft.com/office/powerpoint/2010/main" val="29910655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1"/>
          <p:cNvSpPr>
            <a:spLocks noGrp="1"/>
          </p:cNvSpPr>
          <p:nvPr>
            <p:ph type="sldNum" sz="quarter" idx="16"/>
          </p:nvPr>
        </p:nvSpPr>
        <p:spPr/>
        <p:txBody>
          <a:bodyPr/>
          <a:lstStyle/>
          <a:p>
            <a:pPr>
              <a:defRPr/>
            </a:pPr>
            <a:fld id="{19856640-3977-4600-A2A8-7F479BC8B182}" type="slidenum">
              <a:rPr lang="en-US">
                <a:solidFill>
                  <a:srgbClr val="FFFFFF">
                    <a:lumMod val="50000"/>
                  </a:srgbClr>
                </a:solidFill>
              </a:rPr>
              <a:pPr>
                <a:defRPr/>
              </a:pPr>
              <a:t>89</a:t>
            </a:fld>
            <a:endParaRPr lang="en-US" dirty="0">
              <a:solidFill>
                <a:srgbClr val="FFFFFF">
                  <a:lumMod val="50000"/>
                </a:srgbClr>
              </a:solidFill>
            </a:endParaRPr>
          </a:p>
        </p:txBody>
      </p:sp>
      <p:sp>
        <p:nvSpPr>
          <p:cNvPr id="20483" name="Text Placeholder 8"/>
          <p:cNvSpPr>
            <a:spLocks noGrp="1"/>
          </p:cNvSpPr>
          <p:nvPr>
            <p:ph type="body" sz="quarter" idx="4294967295"/>
          </p:nvPr>
        </p:nvSpPr>
        <p:spPr bwMode="auto">
          <a:xfrm>
            <a:off x="317500" y="1138238"/>
            <a:ext cx="8431213" cy="154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a:buFontTx/>
              <a:buNone/>
            </a:pPr>
            <a:r>
              <a:rPr lang="en-US" altLang="en-US" sz="1400" b="1" u="sng" smtClean="0">
                <a:ea typeface="ＭＳ Ｐゴシック" pitchFamily="34" charset="-128"/>
              </a:rPr>
              <a:t>POLR Rates  </a:t>
            </a:r>
            <a:endParaRPr lang="en-US" altLang="en-US" sz="1400" b="1" smtClean="0">
              <a:ea typeface="ＭＳ Ｐゴシック" pitchFamily="34" charset="-128"/>
            </a:endParaRPr>
          </a:p>
          <a:p>
            <a:pPr marL="182563" indent="-182563"/>
            <a:r>
              <a:rPr lang="en-US" altLang="en-US" sz="1400" b="1" smtClean="0">
                <a:ea typeface="ＭＳ Ｐゴシック" pitchFamily="34" charset="-128"/>
              </a:rPr>
              <a:t>VREPs serve customers exclusively at “month-to-month market based rates.”</a:t>
            </a:r>
          </a:p>
          <a:p>
            <a:pPr marL="182563" indent="-182563"/>
            <a:r>
              <a:rPr lang="en-US" altLang="en-US" sz="1400" b="1" smtClean="0">
                <a:ea typeface="ＭＳ Ｐゴシック" pitchFamily="34" charset="-128"/>
              </a:rPr>
              <a:t>LSP REPs may serve mass transition customers at either a market based rate or the POLR rate. </a:t>
            </a:r>
          </a:p>
          <a:p>
            <a:pPr marL="182563" indent="-182563"/>
            <a:r>
              <a:rPr lang="en-US" altLang="en-US" sz="1400" b="1" smtClean="0">
                <a:ea typeface="ＭＳ Ｐゴシック" pitchFamily="34" charset="-128"/>
              </a:rPr>
              <a:t>LSP POLR rate </a:t>
            </a:r>
            <a:r>
              <a:rPr lang="en-US" altLang="en-US" sz="1400" smtClean="0">
                <a:ea typeface="ＭＳ Ｐゴシック" pitchFamily="34" charset="-128"/>
              </a:rPr>
              <a:t>(in $ per KWh) = (Non-bypassable charges + POLR customer charges + + Demand Charge (Non-Res only) + POLR energy charge)/ kWh used</a:t>
            </a:r>
          </a:p>
          <a:p>
            <a:pPr marL="742950" lvl="1" indent="-285750"/>
            <a:r>
              <a:rPr lang="en-US" altLang="en-US" sz="1200" smtClean="0">
                <a:ea typeface="ＭＳ Ｐゴシック" pitchFamily="34" charset="-128"/>
              </a:rPr>
              <a:t>Pass through of non-bypassable charges, which includes: TDU charges, ERCOT administrative fees, nodal fees, RUC Capacity short charges attributable to LSP load, and applicable taxes.</a:t>
            </a:r>
          </a:p>
          <a:p>
            <a:pPr marL="742950" lvl="1" indent="-285750"/>
            <a:r>
              <a:rPr lang="en-US" altLang="en-US" sz="1200" smtClean="0">
                <a:ea typeface="ＭＳ Ｐゴシック" pitchFamily="34" charset="-128"/>
              </a:rPr>
              <a:t>Customer Charge ($/kwh for most customers)</a:t>
            </a:r>
          </a:p>
          <a:p>
            <a:pPr marL="742950" lvl="1" indent="-285750"/>
            <a:r>
              <a:rPr lang="en-US" altLang="en-US" sz="1200" smtClean="0">
                <a:ea typeface="ＭＳ Ｐゴシック" pitchFamily="34" charset="-128"/>
              </a:rPr>
              <a:t>Demand Charge (applicable to Non-Residential Only)</a:t>
            </a:r>
          </a:p>
          <a:p>
            <a:pPr marL="742950" lvl="1" indent="-285750"/>
            <a:r>
              <a:rPr lang="en-US" altLang="en-US" sz="1200" smtClean="0">
                <a:ea typeface="ＭＳ Ｐゴシック" pitchFamily="34" charset="-128"/>
              </a:rPr>
              <a:t>Energy charge is 120%-125% of the actual hourly real-time price of energy with a price floor based on a simple average previous year’s real time settlement prices.  15-minute price for Large Non-Residential.  </a:t>
            </a:r>
          </a:p>
          <a:p>
            <a:pPr marL="742950" lvl="1" indent="-285750"/>
            <a:r>
              <a:rPr lang="en-US" altLang="en-US" sz="1200" smtClean="0">
                <a:ea typeface="ＭＳ Ｐゴシック" pitchFamily="34" charset="-128"/>
              </a:rPr>
              <a:t>kWh used is based either on interval data or an allocation of the customer’s total actual usage to the hour based on a ratio of the customer’s ERCOT back-casted load profile.</a:t>
            </a:r>
          </a:p>
          <a:p>
            <a:pPr marL="182563" indent="-182563"/>
            <a:r>
              <a:rPr lang="en-US" altLang="en-US" sz="1400" b="1" smtClean="0">
                <a:ea typeface="ＭＳ Ｐゴシック" pitchFamily="34" charset="-128"/>
              </a:rPr>
              <a:t>Customer can switch to another REP/product of their choice at any time.</a:t>
            </a:r>
          </a:p>
        </p:txBody>
      </p:sp>
      <p:sp>
        <p:nvSpPr>
          <p:cNvPr id="20484" name="Text Placeholder 9"/>
          <p:cNvSpPr>
            <a:spLocks noGrp="1"/>
          </p:cNvSpPr>
          <p:nvPr>
            <p:ph type="body" sz="quarter" idx="4294967295"/>
          </p:nvPr>
        </p:nvSpPr>
        <p:spPr bwMode="auto">
          <a:xfrm>
            <a:off x="327025" y="6081713"/>
            <a:ext cx="8469313" cy="328612"/>
          </a:xfrm>
          <a:prstGeom prst="rect">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endParaRPr lang="en-US" altLang="en-US" sz="1600" smtClean="0">
              <a:solidFill>
                <a:schemeClr val="bg1"/>
              </a:solidFill>
              <a:ea typeface="ＭＳ Ｐゴシック" pitchFamily="34" charset="-128"/>
            </a:endParaRPr>
          </a:p>
        </p:txBody>
      </p:sp>
      <p:sp>
        <p:nvSpPr>
          <p:cNvPr id="20485" name="Title 7"/>
          <p:cNvSpPr>
            <a:spLocks noGrp="1"/>
          </p:cNvSpPr>
          <p:nvPr>
            <p:ph type="title" idx="4294967295"/>
          </p:nvPr>
        </p:nvSpPr>
        <p:spPr bwMode="auto">
          <a:xfrm>
            <a:off x="1762125" y="57150"/>
            <a:ext cx="7223125" cy="1098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85000"/>
              </a:lnSpc>
            </a:pPr>
            <a:r>
              <a:rPr lang="en-US" altLang="en-US" smtClean="0">
                <a:ea typeface="ＭＳ Ｐゴシック" pitchFamily="34" charset="-128"/>
              </a:rPr>
              <a:t>POLR Rule Overview</a:t>
            </a:r>
          </a:p>
        </p:txBody>
      </p:sp>
    </p:spTree>
    <p:extLst>
      <p:ext uri="{BB962C8B-B14F-4D97-AF65-F5344CB8AC3E}">
        <p14:creationId xmlns:p14="http://schemas.microsoft.com/office/powerpoint/2010/main" val="221870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dirty="0" smtClean="0"/>
              <a:t>Electric Reliability Council of Texas (ERCOT) </a:t>
            </a:r>
            <a:r>
              <a:rPr lang="en-US" dirty="0"/>
              <a:t>aka “Registration </a:t>
            </a:r>
            <a:r>
              <a:rPr lang="en-US" dirty="0" smtClean="0"/>
              <a:t>Agent”</a:t>
            </a:r>
            <a:endParaRPr lang="en-US" dirty="0"/>
          </a:p>
        </p:txBody>
      </p:sp>
      <p:sp>
        <p:nvSpPr>
          <p:cNvPr id="3" name="Content Placeholder 2"/>
          <p:cNvSpPr>
            <a:spLocks noGrp="1"/>
          </p:cNvSpPr>
          <p:nvPr>
            <p:ph sz="quarter" idx="1"/>
          </p:nvPr>
        </p:nvSpPr>
        <p:spPr/>
        <p:txBody>
          <a:bodyPr/>
          <a:lstStyle/>
          <a:p>
            <a:r>
              <a:rPr lang="en-US" b="1" dirty="0" smtClean="0"/>
              <a:t>Responsibilities</a:t>
            </a:r>
            <a:r>
              <a:rPr lang="en-US" dirty="0" smtClean="0"/>
              <a:t>:</a:t>
            </a:r>
          </a:p>
          <a:p>
            <a:pPr lvl="1"/>
            <a:r>
              <a:rPr lang="en-US" dirty="0" smtClean="0"/>
              <a:t>Manages </a:t>
            </a:r>
            <a:r>
              <a:rPr lang="en-US" dirty="0"/>
              <a:t>the flow of electric power to </a:t>
            </a:r>
            <a:r>
              <a:rPr lang="en-US" b="1" dirty="0"/>
              <a:t>23 million Texas </a:t>
            </a:r>
            <a:r>
              <a:rPr lang="en-US" b="1" dirty="0" smtClean="0"/>
              <a:t>Customers</a:t>
            </a:r>
            <a:r>
              <a:rPr lang="en-US" dirty="0" smtClean="0"/>
              <a:t> </a:t>
            </a:r>
            <a:r>
              <a:rPr lang="en-US" dirty="0"/>
              <a:t>- representing </a:t>
            </a:r>
            <a:r>
              <a:rPr lang="en-US" b="1" dirty="0" smtClean="0"/>
              <a:t>85%</a:t>
            </a:r>
            <a:r>
              <a:rPr lang="en-US" dirty="0" smtClean="0"/>
              <a:t> </a:t>
            </a:r>
            <a:r>
              <a:rPr lang="en-US" dirty="0"/>
              <a:t>of the state's electric load</a:t>
            </a:r>
            <a:r>
              <a:rPr lang="en-US" dirty="0" smtClean="0"/>
              <a:t>.</a:t>
            </a:r>
          </a:p>
          <a:p>
            <a:pPr lvl="1"/>
            <a:r>
              <a:rPr lang="en-US" dirty="0" smtClean="0"/>
              <a:t>As </a:t>
            </a:r>
            <a:r>
              <a:rPr lang="en-US" dirty="0"/>
              <a:t>the Independent System Operator (ISO</a:t>
            </a:r>
            <a:r>
              <a:rPr lang="en-US" dirty="0" smtClean="0"/>
              <a:t>), ERCOT schedules </a:t>
            </a:r>
            <a:r>
              <a:rPr lang="en-US" dirty="0"/>
              <a:t>power on an electric grid that connects 40,500 miles of transmission lines and more than 550 generation </a:t>
            </a:r>
            <a:r>
              <a:rPr lang="en-US" dirty="0" smtClean="0"/>
              <a:t>units</a:t>
            </a:r>
          </a:p>
          <a:p>
            <a:pPr lvl="1"/>
            <a:r>
              <a:rPr lang="en-US" dirty="0"/>
              <a:t>Administers Retail </a:t>
            </a:r>
            <a:r>
              <a:rPr lang="en-US" dirty="0" smtClean="0"/>
              <a:t>Switching </a:t>
            </a:r>
            <a:r>
              <a:rPr lang="en-US" dirty="0"/>
              <a:t>for </a:t>
            </a:r>
            <a:r>
              <a:rPr lang="en-US" dirty="0" smtClean="0"/>
              <a:t>approximately </a:t>
            </a:r>
            <a:r>
              <a:rPr lang="en-US" b="1" dirty="0" smtClean="0"/>
              <a:t>6.7 </a:t>
            </a:r>
            <a:r>
              <a:rPr lang="en-US" b="1" dirty="0"/>
              <a:t>million premises in competitive choice areas</a:t>
            </a:r>
            <a:r>
              <a:rPr lang="en-US" dirty="0"/>
              <a:t>.</a:t>
            </a:r>
          </a:p>
          <a:p>
            <a:pPr lvl="1"/>
            <a:r>
              <a:rPr lang="en-US" dirty="0" smtClean="0"/>
              <a:t>Performs </a:t>
            </a:r>
            <a:r>
              <a:rPr lang="en-US" dirty="0"/>
              <a:t>financial settlement for the competitive wholesale </a:t>
            </a:r>
            <a:r>
              <a:rPr lang="en-US" dirty="0" smtClean="0"/>
              <a:t>bulk-power </a:t>
            </a:r>
            <a:r>
              <a:rPr lang="en-US" dirty="0"/>
              <a:t>market </a:t>
            </a:r>
            <a:endParaRPr lang="en-US" dirty="0" smtClean="0"/>
          </a:p>
          <a:p>
            <a:pPr lvl="1"/>
            <a:endParaRPr lang="en-US" dirty="0" smtClean="0"/>
          </a:p>
        </p:txBody>
      </p:sp>
      <p:sp>
        <p:nvSpPr>
          <p:cNvPr id="4" name="Slide Number Placeholder 3"/>
          <p:cNvSpPr>
            <a:spLocks noGrp="1"/>
          </p:cNvSpPr>
          <p:nvPr>
            <p:ph type="sldNum" sz="quarter" idx="15"/>
          </p:nvPr>
        </p:nvSpPr>
        <p:spPr/>
        <p:txBody>
          <a:bodyPr/>
          <a:lstStyle/>
          <a:p>
            <a:fld id="{F99309A2-3AE9-4085-9C14-C7B09CDADA54}" type="slidenum">
              <a:rPr lang="en-US" smtClean="0"/>
              <a:pPr/>
              <a:t>9</a:t>
            </a:fld>
            <a:endParaRPr lang="en-US" dirty="0"/>
          </a:p>
        </p:txBody>
      </p:sp>
    </p:spTree>
    <p:extLst>
      <p:ext uri="{BB962C8B-B14F-4D97-AF65-F5344CB8AC3E}">
        <p14:creationId xmlns:p14="http://schemas.microsoft.com/office/powerpoint/2010/main" val="40438541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1"/>
          <p:cNvSpPr txBox="1">
            <a:spLocks noGrp="1"/>
          </p:cNvSpPr>
          <p:nvPr/>
        </p:nvSpPr>
        <p:spPr>
          <a:xfrm>
            <a:off x="7962900" y="6481763"/>
            <a:ext cx="676275" cy="114300"/>
          </a:xfrm>
          <a:prstGeom prst="rect">
            <a:avLst/>
          </a:prstGeom>
          <a:noFill/>
        </p:spPr>
        <p:txBody>
          <a:bodyPr anchor="ctr"/>
          <a:lstStyle/>
          <a:p>
            <a:pPr algn="r" defTabSz="914400" fontAlgn="base">
              <a:spcBef>
                <a:spcPct val="0"/>
              </a:spcBef>
              <a:spcAft>
                <a:spcPct val="0"/>
              </a:spcAft>
              <a:defRPr/>
            </a:pPr>
            <a:fld id="{EA76DC07-9B9E-422D-9510-9B2A19C85910}" type="slidenum">
              <a:rPr lang="en-US" sz="900">
                <a:solidFill>
                  <a:srgbClr val="FFFFFF">
                    <a:lumMod val="50000"/>
                  </a:srgbClr>
                </a:solidFill>
                <a:ea typeface="ＭＳ Ｐゴシック"/>
                <a:cs typeface="ＭＳ Ｐゴシック"/>
              </a:rPr>
              <a:pPr algn="r" defTabSz="914400" fontAlgn="base">
                <a:spcBef>
                  <a:spcPct val="0"/>
                </a:spcBef>
                <a:spcAft>
                  <a:spcPct val="0"/>
                </a:spcAft>
                <a:defRPr/>
              </a:pPr>
              <a:t>90</a:t>
            </a:fld>
            <a:endParaRPr lang="en-US" sz="900" dirty="0">
              <a:solidFill>
                <a:srgbClr val="FFFFFF">
                  <a:lumMod val="50000"/>
                </a:srgbClr>
              </a:solidFill>
              <a:ea typeface="ＭＳ Ｐゴシック"/>
              <a:cs typeface="ＭＳ Ｐゴシック"/>
            </a:endParaRPr>
          </a:p>
        </p:txBody>
      </p:sp>
      <p:sp>
        <p:nvSpPr>
          <p:cNvPr id="21507" name="Text Placeholder 8"/>
          <p:cNvSpPr>
            <a:spLocks noGrp="1"/>
          </p:cNvSpPr>
          <p:nvPr>
            <p:ph type="body" sz="quarter" idx="4294967295"/>
          </p:nvPr>
        </p:nvSpPr>
        <p:spPr bwMode="auto">
          <a:xfrm>
            <a:off x="317500" y="1138238"/>
            <a:ext cx="8431213" cy="154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a:buFontTx/>
              <a:buNone/>
            </a:pPr>
            <a:r>
              <a:rPr lang="en-US" altLang="en-US" sz="1400" b="1" u="sng" smtClean="0">
                <a:ea typeface="ＭＳ Ｐゴシック" pitchFamily="34" charset="-128"/>
              </a:rPr>
              <a:t>Customer Deposits  </a:t>
            </a:r>
            <a:endParaRPr lang="en-US" altLang="en-US" sz="1400" b="1" smtClean="0">
              <a:ea typeface="ＭＳ Ｐゴシック" pitchFamily="34" charset="-128"/>
            </a:endParaRPr>
          </a:p>
          <a:p>
            <a:pPr marL="182563" indent="-182563"/>
            <a:r>
              <a:rPr lang="en-US" altLang="en-US" sz="1400" b="1" smtClean="0">
                <a:ea typeface="ＭＳ Ｐゴシック" pitchFamily="34" charset="-128"/>
              </a:rPr>
              <a:t>POLR REPs obligated to serve customers without a deposit for an initial period</a:t>
            </a:r>
            <a:endParaRPr lang="en-US" altLang="en-US" sz="1400" smtClean="0">
              <a:ea typeface="ＭＳ Ｐゴシック" pitchFamily="34" charset="-128"/>
            </a:endParaRPr>
          </a:p>
          <a:p>
            <a:pPr marL="742950" lvl="1" indent="-285750"/>
            <a:r>
              <a:rPr lang="en-US" altLang="en-US" sz="1200" smtClean="0">
                <a:ea typeface="ＭＳ Ｐゴシック" pitchFamily="34" charset="-128"/>
              </a:rPr>
              <a:t>Residential- 15 days of flow with minimum 10 days request for deposit</a:t>
            </a:r>
          </a:p>
          <a:p>
            <a:pPr marL="742950" lvl="1" indent="-285750"/>
            <a:r>
              <a:rPr lang="en-US" altLang="en-US" sz="1200" smtClean="0">
                <a:ea typeface="ＭＳ Ｐゴシック" pitchFamily="34" charset="-128"/>
              </a:rPr>
              <a:t>Small/Medium Non Residential- 10 days</a:t>
            </a:r>
          </a:p>
          <a:p>
            <a:pPr marL="742950" lvl="1" indent="-285750"/>
            <a:r>
              <a:rPr lang="en-US" altLang="en-US" sz="1200" smtClean="0">
                <a:ea typeface="ＭＳ Ｐゴシック" pitchFamily="34" charset="-128"/>
              </a:rPr>
              <a:t>Large Non-Residential- 3 days.  </a:t>
            </a:r>
          </a:p>
          <a:p>
            <a:pPr marL="182563" indent="-182563"/>
            <a:r>
              <a:rPr lang="en-US" altLang="en-US" sz="1400" b="1" smtClean="0">
                <a:ea typeface="ＭＳ Ｐゴシック" pitchFamily="34" charset="-128"/>
              </a:rPr>
              <a:t>LIDA customers may receive deposit payment assistance based on reasonable amount established by the Executive Director; funds come from Letter of Credit payable to the PUC and used by REPs to secure customer deposits.</a:t>
            </a:r>
          </a:p>
          <a:p>
            <a:pPr marL="182563" indent="-182563">
              <a:buFontTx/>
              <a:buNone/>
            </a:pPr>
            <a:endParaRPr lang="en-US" altLang="en-US" sz="1400" b="1" u="sng" smtClean="0">
              <a:ea typeface="ＭＳ Ｐゴシック" pitchFamily="34" charset="-128"/>
            </a:endParaRPr>
          </a:p>
          <a:p>
            <a:pPr marL="182563" indent="-182563">
              <a:buFontTx/>
              <a:buNone/>
            </a:pPr>
            <a:r>
              <a:rPr lang="en-US" altLang="en-US" sz="1400" b="1" u="sng" smtClean="0">
                <a:ea typeface="ＭＳ Ｐゴシック" pitchFamily="34" charset="-128"/>
              </a:rPr>
              <a:t>Other Applications</a:t>
            </a:r>
          </a:p>
          <a:p>
            <a:pPr marL="742950" lvl="1" indent="-285750"/>
            <a:r>
              <a:rPr lang="en-US" altLang="en-US" sz="1200" smtClean="0">
                <a:ea typeface="ＭＳ Ｐゴシック" pitchFamily="34" charset="-128"/>
              </a:rPr>
              <a:t>POLR rate used to set cap on pre-pay product prices</a:t>
            </a:r>
          </a:p>
          <a:p>
            <a:pPr marL="742950" lvl="1" indent="-285750"/>
            <a:r>
              <a:rPr lang="en-US" altLang="en-US" sz="1200" smtClean="0">
                <a:ea typeface="ＭＳ Ｐゴシック" pitchFamily="34" charset="-128"/>
              </a:rPr>
              <a:t>POLR rate used to set LITE-UP discount rate</a:t>
            </a:r>
          </a:p>
          <a:p>
            <a:pPr marL="182563" indent="-182563">
              <a:buFontTx/>
              <a:buNone/>
            </a:pPr>
            <a:endParaRPr lang="en-US" altLang="en-US" sz="1400" b="1" u="sng" smtClean="0">
              <a:ea typeface="ＭＳ Ｐゴシック" pitchFamily="34" charset="-128"/>
            </a:endParaRPr>
          </a:p>
          <a:p>
            <a:pPr marL="182563" indent="-182563"/>
            <a:endParaRPr lang="en-US" altLang="en-US" sz="1400" b="1" u="sng" smtClean="0">
              <a:ea typeface="ＭＳ Ｐゴシック" pitchFamily="34" charset="-128"/>
            </a:endParaRPr>
          </a:p>
        </p:txBody>
      </p:sp>
      <p:sp>
        <p:nvSpPr>
          <p:cNvPr id="21508" name="Text Placeholder 9"/>
          <p:cNvSpPr>
            <a:spLocks noGrp="1"/>
          </p:cNvSpPr>
          <p:nvPr>
            <p:ph type="body" sz="quarter" idx="4294967295"/>
          </p:nvPr>
        </p:nvSpPr>
        <p:spPr bwMode="auto">
          <a:xfrm>
            <a:off x="327025" y="6081713"/>
            <a:ext cx="8469313" cy="328612"/>
          </a:xfrm>
          <a:prstGeom prst="rect">
            <a:avLst/>
          </a:prstGeo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endParaRPr lang="en-US" altLang="en-US" sz="1600" smtClean="0">
              <a:solidFill>
                <a:schemeClr val="bg1"/>
              </a:solidFill>
              <a:ea typeface="ＭＳ Ｐゴシック" pitchFamily="34" charset="-128"/>
            </a:endParaRPr>
          </a:p>
        </p:txBody>
      </p:sp>
      <p:sp>
        <p:nvSpPr>
          <p:cNvPr id="21509" name="Title 7"/>
          <p:cNvSpPr>
            <a:spLocks noGrp="1"/>
          </p:cNvSpPr>
          <p:nvPr>
            <p:ph type="title" idx="4294967295"/>
          </p:nvPr>
        </p:nvSpPr>
        <p:spPr bwMode="auto">
          <a:xfrm>
            <a:off x="1762125" y="57150"/>
            <a:ext cx="7223125" cy="1098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85000"/>
              </a:lnSpc>
            </a:pPr>
            <a:r>
              <a:rPr lang="en-US" altLang="en-US" smtClean="0">
                <a:ea typeface="ＭＳ Ｐゴシック" pitchFamily="34" charset="-128"/>
              </a:rPr>
              <a:t>POLR Rule Overview</a:t>
            </a:r>
          </a:p>
        </p:txBody>
      </p:sp>
    </p:spTree>
    <p:extLst>
      <p:ext uri="{BB962C8B-B14F-4D97-AF65-F5344CB8AC3E}">
        <p14:creationId xmlns:p14="http://schemas.microsoft.com/office/powerpoint/2010/main" val="20690720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48929" y="3073400"/>
            <a:ext cx="8691871" cy="1327869"/>
          </a:xfrm>
        </p:spPr>
        <p:txBody>
          <a:bodyPr/>
          <a:lstStyle/>
          <a:p>
            <a:r>
              <a:rPr lang="en-US" sz="4400" dirty="0" smtClean="0"/>
              <a:t>Disconnect for Non-Pay (DNP)</a:t>
            </a:r>
            <a:endParaRPr lang="en-US" sz="4400" dirty="0"/>
          </a:p>
        </p:txBody>
      </p:sp>
      <p:sp>
        <p:nvSpPr>
          <p:cNvPr id="11" name="Text Placeholder 10"/>
          <p:cNvSpPr>
            <a:spLocks noGrp="1"/>
          </p:cNvSpPr>
          <p:nvPr>
            <p:ph type="body" sz="quarter" idx="14"/>
          </p:nvPr>
        </p:nvSpPr>
        <p:spPr/>
        <p:txBody>
          <a:bodyPr/>
          <a:lstStyle/>
          <a:p>
            <a:pPr algn="r"/>
            <a:r>
              <a:rPr lang="en-US" dirty="0" smtClean="0"/>
              <a:t>Rebecca Reed, </a:t>
            </a:r>
          </a:p>
          <a:p>
            <a:pPr algn="r"/>
            <a:r>
              <a:rPr lang="en-US" dirty="0" smtClean="0"/>
              <a:t>NRG Retail Texas</a:t>
            </a:r>
            <a:endParaRPr lang="en-US" dirty="0"/>
          </a:p>
        </p:txBody>
      </p:sp>
    </p:spTree>
    <p:extLst>
      <p:ext uri="{BB962C8B-B14F-4D97-AF65-F5344CB8AC3E}">
        <p14:creationId xmlns:p14="http://schemas.microsoft.com/office/powerpoint/2010/main" val="2701861709"/>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59645" y="1309511"/>
            <a:ext cx="8771466" cy="5033537"/>
          </a:xfrm>
        </p:spPr>
        <p:txBody>
          <a:bodyPr/>
          <a:lstStyle/>
          <a:p>
            <a:pPr lvl="0"/>
            <a:r>
              <a:rPr lang="en-US" b="1" dirty="0">
                <a:solidFill>
                  <a:srgbClr val="00B0F0"/>
                </a:solidFill>
              </a:rPr>
              <a:t>REP:</a:t>
            </a:r>
            <a:r>
              <a:rPr lang="en-US" dirty="0"/>
              <a:t> </a:t>
            </a:r>
            <a:r>
              <a:rPr lang="en-US" sz="2400" dirty="0" smtClean="0"/>
              <a:t>customer facing, billing agent</a:t>
            </a:r>
          </a:p>
          <a:p>
            <a:pPr lvl="1"/>
            <a:r>
              <a:rPr lang="en-US" dirty="0" smtClean="0"/>
              <a:t>sends </a:t>
            </a:r>
            <a:r>
              <a:rPr lang="en-US" dirty="0"/>
              <a:t>disconnect </a:t>
            </a:r>
            <a:r>
              <a:rPr lang="en-US" dirty="0" smtClean="0"/>
              <a:t>notices </a:t>
            </a:r>
            <a:r>
              <a:rPr lang="en-US" dirty="0"/>
              <a:t>to </a:t>
            </a:r>
            <a:r>
              <a:rPr lang="en-US" dirty="0" smtClean="0"/>
              <a:t>customers, authorizes disconnection</a:t>
            </a:r>
          </a:p>
          <a:p>
            <a:pPr lvl="1"/>
            <a:r>
              <a:rPr lang="en-US" dirty="0" smtClean="0"/>
              <a:t>sends DNP (and RNP) 650_01 service order requests</a:t>
            </a:r>
          </a:p>
          <a:p>
            <a:pPr marL="274320" lvl="1" indent="0">
              <a:buNone/>
            </a:pPr>
            <a:endParaRPr lang="en-US" dirty="0"/>
          </a:p>
          <a:p>
            <a:r>
              <a:rPr lang="en-US" b="1" dirty="0" smtClean="0">
                <a:solidFill>
                  <a:srgbClr val="00B0F0"/>
                </a:solidFill>
              </a:rPr>
              <a:t>ERCOT</a:t>
            </a:r>
            <a:r>
              <a:rPr lang="en-US" b="1" dirty="0">
                <a:solidFill>
                  <a:srgbClr val="00B0F0"/>
                </a:solidFill>
              </a:rPr>
              <a:t>: </a:t>
            </a:r>
            <a:r>
              <a:rPr lang="en-US" sz="2400" spc="-20" dirty="0"/>
              <a:t>registration </a:t>
            </a:r>
            <a:r>
              <a:rPr lang="en-US" sz="2400" spc="-20" dirty="0" smtClean="0"/>
              <a:t>agent, DNPs do not enter system</a:t>
            </a:r>
          </a:p>
          <a:p>
            <a:pPr lvl="1"/>
            <a:r>
              <a:rPr lang="en-US" dirty="0" smtClean="0"/>
              <a:t>650_01 service requests are a Texas SET transaction that goes from REP to TDSP via point to point protocol</a:t>
            </a:r>
          </a:p>
          <a:p>
            <a:pPr lvl="1"/>
            <a:endParaRPr lang="en-US" dirty="0" smtClean="0"/>
          </a:p>
          <a:p>
            <a:pPr lvl="0"/>
            <a:r>
              <a:rPr lang="en-US" b="1" dirty="0" smtClean="0">
                <a:solidFill>
                  <a:srgbClr val="00B0F0"/>
                </a:solidFill>
              </a:rPr>
              <a:t>TDSP: </a:t>
            </a:r>
            <a:r>
              <a:rPr lang="en-US" sz="2400" dirty="0" smtClean="0"/>
              <a:t>owns infrastructure, interacts with meter </a:t>
            </a:r>
          </a:p>
          <a:p>
            <a:pPr lvl="1"/>
            <a:r>
              <a:rPr lang="en-US" dirty="0" smtClean="0"/>
              <a:t>receives </a:t>
            </a:r>
            <a:r>
              <a:rPr lang="en-US" dirty="0"/>
              <a:t>the 650_01 transaction and performs </a:t>
            </a:r>
            <a:r>
              <a:rPr lang="en-US" dirty="0" smtClean="0"/>
              <a:t>validations</a:t>
            </a:r>
          </a:p>
          <a:p>
            <a:pPr lvl="1"/>
            <a:r>
              <a:rPr lang="en-US" dirty="0" smtClean="0"/>
              <a:t>Physically or remotely preforms disconnection</a:t>
            </a:r>
          </a:p>
          <a:p>
            <a:pPr lvl="1"/>
            <a:endParaRPr lang="en-US"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Market Participant Roles</a:t>
            </a:r>
            <a:endParaRPr lang="en-US" dirty="0"/>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92</a:t>
            </a:fld>
            <a:endParaRPr lang="en-US" dirty="0">
              <a:solidFill>
                <a:srgbClr val="FFFFFF">
                  <a:lumMod val="50000"/>
                </a:srgbClr>
              </a:solidFill>
            </a:endParaRPr>
          </a:p>
        </p:txBody>
      </p:sp>
    </p:spTree>
    <p:extLst>
      <p:ext uri="{BB962C8B-B14F-4D97-AF65-F5344CB8AC3E}">
        <p14:creationId xmlns:p14="http://schemas.microsoft.com/office/powerpoint/2010/main" val="13734882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41300" y="1376413"/>
            <a:ext cx="8623300" cy="4966635"/>
          </a:xfrm>
        </p:spPr>
        <p:txBody>
          <a:bodyPr/>
          <a:lstStyle/>
          <a:p>
            <a:pPr marL="0" lvl="0" indent="0">
              <a:buNone/>
            </a:pPr>
            <a:endParaRPr lang="en-US" b="1" dirty="0" smtClean="0">
              <a:solidFill>
                <a:srgbClr val="00B0F0"/>
              </a:solidFill>
            </a:endParaRPr>
          </a:p>
          <a:p>
            <a:pPr lvl="0"/>
            <a:r>
              <a:rPr lang="en-US" dirty="0" smtClean="0">
                <a:solidFill>
                  <a:srgbClr val="00B0F0"/>
                </a:solidFill>
              </a:rPr>
              <a:t>REPs authorize a DNP with notice when a customer…</a:t>
            </a:r>
          </a:p>
          <a:p>
            <a:pPr lvl="1"/>
            <a:r>
              <a:rPr lang="en-US" sz="1600" dirty="0" smtClean="0"/>
              <a:t>fails to pay an outstanding debt for electric service by noticed date;</a:t>
            </a:r>
          </a:p>
          <a:p>
            <a:pPr lvl="1"/>
            <a:r>
              <a:rPr lang="en-US" sz="1600" dirty="0" smtClean="0"/>
              <a:t>fails to comply with terms of a deferred payment arrangement;</a:t>
            </a:r>
          </a:p>
          <a:p>
            <a:pPr lvl="1"/>
            <a:r>
              <a:rPr lang="en-US" sz="1600" dirty="0" smtClean="0"/>
              <a:t>fails to pay a required deposit; or</a:t>
            </a:r>
          </a:p>
          <a:p>
            <a:pPr lvl="1"/>
            <a:r>
              <a:rPr lang="en-US" sz="1600" dirty="0" smtClean="0"/>
              <a:t>has a guarantor or assistance agency fail to pay the amount guaranteed or pledged</a:t>
            </a:r>
          </a:p>
          <a:p>
            <a:pPr marL="274320" lvl="1" indent="0">
              <a:buNone/>
            </a:pPr>
            <a:endParaRPr lang="en-US" sz="1600" dirty="0"/>
          </a:p>
          <a:p>
            <a:pPr marL="274320" lvl="1" indent="0">
              <a:buNone/>
            </a:pPr>
            <a:endParaRPr lang="en-US" sz="1600" dirty="0" smtClean="0"/>
          </a:p>
          <a:p>
            <a:pPr lvl="1"/>
            <a:endParaRPr lang="en-US" sz="1600" dirty="0" smtClean="0"/>
          </a:p>
          <a:p>
            <a:pPr lvl="1"/>
            <a:endParaRPr lang="en-US" sz="1600" dirty="0" smtClean="0"/>
          </a:p>
          <a:p>
            <a:pPr marL="274320" lvl="1" indent="0">
              <a:buNone/>
            </a:pPr>
            <a:endParaRPr lang="en-US" sz="1600" dirty="0" smtClean="0"/>
          </a:p>
          <a:p>
            <a:pPr lvl="1"/>
            <a:endParaRPr lang="en-US" sz="1600" b="1" dirty="0" smtClean="0"/>
          </a:p>
          <a:p>
            <a:pPr marL="0" lvl="0" indent="0">
              <a:buNone/>
            </a:pPr>
            <a:endParaRPr lang="en-US" sz="2400"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Standard DNP Process</a:t>
            </a:r>
            <a:endParaRPr lang="en-US" dirty="0"/>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93</a:t>
            </a:fld>
            <a:endParaRPr lang="en-US" dirty="0">
              <a:solidFill>
                <a:srgbClr val="FFFFFF">
                  <a:lumMod val="50000"/>
                </a:srgbClr>
              </a:solidFill>
            </a:endParaRPr>
          </a:p>
        </p:txBody>
      </p:sp>
    </p:spTree>
    <p:extLst>
      <p:ext uri="{BB962C8B-B14F-4D97-AF65-F5344CB8AC3E}">
        <p14:creationId xmlns:p14="http://schemas.microsoft.com/office/powerpoint/2010/main" val="8563776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41300" y="1376413"/>
            <a:ext cx="8623300" cy="4966635"/>
          </a:xfrm>
        </p:spPr>
        <p:txBody>
          <a:bodyPr/>
          <a:lstStyle/>
          <a:p>
            <a:pPr lvl="0"/>
            <a:endParaRPr lang="en-US" b="1" dirty="0" smtClean="0">
              <a:solidFill>
                <a:srgbClr val="00B0F0"/>
              </a:solidFill>
            </a:endParaRPr>
          </a:p>
          <a:p>
            <a:pPr lvl="0"/>
            <a:r>
              <a:rPr lang="en-US" dirty="0" smtClean="0">
                <a:solidFill>
                  <a:srgbClr val="00B0F0"/>
                </a:solidFill>
              </a:rPr>
              <a:t>REPs first issue a disconnection notice…</a:t>
            </a:r>
          </a:p>
          <a:p>
            <a:pPr lvl="1"/>
            <a:r>
              <a:rPr lang="en-US" sz="1600" dirty="0"/>
              <a:t>n</a:t>
            </a:r>
            <a:r>
              <a:rPr lang="en-US" sz="1600" dirty="0" smtClean="0"/>
              <a:t>ot before the first day after the customers bill is due;</a:t>
            </a:r>
          </a:p>
          <a:p>
            <a:pPr lvl="1"/>
            <a:r>
              <a:rPr lang="en-US" sz="1600" dirty="0" smtClean="0"/>
              <a:t>stating the reasons for disconnection and amount overdue;</a:t>
            </a:r>
          </a:p>
          <a:p>
            <a:pPr lvl="1"/>
            <a:r>
              <a:rPr lang="en-US" sz="1600" dirty="0" smtClean="0"/>
              <a:t>stating actions the customer make take to avoid disconnection;</a:t>
            </a:r>
          </a:p>
          <a:p>
            <a:pPr lvl="1"/>
            <a:r>
              <a:rPr lang="en-US" sz="1600" dirty="0"/>
              <a:t>p</a:t>
            </a:r>
            <a:r>
              <a:rPr lang="en-US" sz="1600" dirty="0" smtClean="0"/>
              <a:t>roviding toll-free contact information; </a:t>
            </a:r>
          </a:p>
          <a:p>
            <a:pPr lvl="1"/>
            <a:r>
              <a:rPr lang="en-US" sz="1600" dirty="0" smtClean="0"/>
              <a:t>the availability of payment assistance or billing arrangements; and </a:t>
            </a:r>
          </a:p>
          <a:p>
            <a:pPr lvl="1"/>
            <a:r>
              <a:rPr lang="en-US" sz="1600" dirty="0" smtClean="0"/>
              <a:t>containing a disconnection date falling on an eligible business day not less than ten days after the notice is issues</a:t>
            </a:r>
          </a:p>
          <a:p>
            <a:pPr lvl="1"/>
            <a:endParaRPr lang="en-US" sz="1600" dirty="0" smtClean="0"/>
          </a:p>
          <a:p>
            <a:pPr lvl="1"/>
            <a:endParaRPr lang="en-US" sz="1600" dirty="0"/>
          </a:p>
          <a:p>
            <a:pPr lvl="1"/>
            <a:endParaRPr lang="en-US" sz="1600" dirty="0" smtClean="0"/>
          </a:p>
          <a:p>
            <a:pPr marL="274320" lvl="1" indent="0">
              <a:buNone/>
            </a:pPr>
            <a:endParaRPr lang="en-US" sz="1600" dirty="0" smtClean="0"/>
          </a:p>
          <a:p>
            <a:pPr lvl="1"/>
            <a:endParaRPr lang="en-US" sz="1600" dirty="0" smtClean="0"/>
          </a:p>
          <a:p>
            <a:pPr marL="274320" lvl="1" indent="0">
              <a:buNone/>
            </a:pPr>
            <a:endParaRPr lang="en-US" sz="1600" dirty="0" smtClean="0"/>
          </a:p>
          <a:p>
            <a:pPr lvl="1"/>
            <a:endParaRPr lang="en-US" sz="1600" b="1" dirty="0" smtClean="0"/>
          </a:p>
          <a:p>
            <a:pPr marL="0" lvl="0" indent="0">
              <a:buNone/>
            </a:pPr>
            <a:endParaRPr lang="en-US" sz="2400"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Standard DNP Process</a:t>
            </a:r>
            <a:endParaRPr lang="en-US" dirty="0"/>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94</a:t>
            </a:fld>
            <a:endParaRPr lang="en-US" dirty="0">
              <a:solidFill>
                <a:srgbClr val="FFFFFF">
                  <a:lumMod val="50000"/>
                </a:srgbClr>
              </a:solidFill>
            </a:endParaRPr>
          </a:p>
        </p:txBody>
      </p:sp>
    </p:spTree>
    <p:extLst>
      <p:ext uri="{BB962C8B-B14F-4D97-AF65-F5344CB8AC3E}">
        <p14:creationId xmlns:p14="http://schemas.microsoft.com/office/powerpoint/2010/main" val="41165532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41299" y="1376413"/>
            <a:ext cx="8710789" cy="4966635"/>
          </a:xfrm>
        </p:spPr>
        <p:txBody>
          <a:bodyPr/>
          <a:lstStyle/>
          <a:p>
            <a:pPr lvl="0"/>
            <a:endParaRPr lang="en-US" b="1" dirty="0" smtClean="0">
              <a:solidFill>
                <a:srgbClr val="00B0F0"/>
              </a:solidFill>
            </a:endParaRPr>
          </a:p>
          <a:p>
            <a:pPr lvl="0"/>
            <a:r>
              <a:rPr lang="en-US" dirty="0" smtClean="0">
                <a:solidFill>
                  <a:srgbClr val="00B0F0"/>
                </a:solidFill>
              </a:rPr>
              <a:t>REPs issue a 650_01 service order request…</a:t>
            </a:r>
          </a:p>
          <a:p>
            <a:pPr lvl="1"/>
            <a:r>
              <a:rPr lang="en-US" sz="1600" dirty="0" smtClean="0"/>
              <a:t>when customer fails to remedy the reasons for disconnection by the noticed disconnection date; </a:t>
            </a:r>
          </a:p>
          <a:p>
            <a:pPr lvl="1"/>
            <a:r>
              <a:rPr lang="en-US" sz="1600" dirty="0" smtClean="0"/>
              <a:t>following the DNP </a:t>
            </a:r>
            <a:r>
              <a:rPr lang="en-US" sz="1600" dirty="0"/>
              <a:t>r</a:t>
            </a:r>
            <a:r>
              <a:rPr lang="en-US" sz="1600" dirty="0" smtClean="0"/>
              <a:t>etail </a:t>
            </a:r>
            <a:r>
              <a:rPr lang="en-US" sz="1600" dirty="0"/>
              <a:t>m</a:t>
            </a:r>
            <a:r>
              <a:rPr lang="en-US" sz="1600" dirty="0" smtClean="0"/>
              <a:t>arket process and according the TX SET guidelines</a:t>
            </a:r>
          </a:p>
          <a:p>
            <a:pPr lvl="1"/>
            <a:endParaRPr lang="en-US" sz="1600" dirty="0"/>
          </a:p>
          <a:p>
            <a:pPr lvl="1"/>
            <a:endParaRPr lang="en-US" sz="1600" dirty="0" smtClean="0"/>
          </a:p>
          <a:p>
            <a:pPr marL="274320" lvl="1" indent="0">
              <a:buNone/>
            </a:pPr>
            <a:endParaRPr lang="en-US" sz="1600" dirty="0" smtClean="0"/>
          </a:p>
          <a:p>
            <a:pPr lvl="1"/>
            <a:endParaRPr lang="en-US" sz="1600" dirty="0" smtClean="0"/>
          </a:p>
          <a:p>
            <a:pPr marL="274320" lvl="1" indent="0">
              <a:buNone/>
            </a:pPr>
            <a:endParaRPr lang="en-US" sz="1600" dirty="0" smtClean="0"/>
          </a:p>
          <a:p>
            <a:pPr lvl="1"/>
            <a:endParaRPr lang="en-US" sz="1600" dirty="0" smtClean="0"/>
          </a:p>
          <a:p>
            <a:pPr marL="0" lvl="0" indent="0">
              <a:buNone/>
            </a:pPr>
            <a:endParaRPr lang="en-US" sz="2400"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Standard DNP Process</a:t>
            </a:r>
            <a:endParaRPr lang="en-US" dirty="0"/>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95</a:t>
            </a:fld>
            <a:endParaRPr lang="en-US" dirty="0">
              <a:solidFill>
                <a:srgbClr val="FFFFFF">
                  <a:lumMod val="50000"/>
                </a:srgbClr>
              </a:solidFill>
            </a:endParaRPr>
          </a:p>
        </p:txBody>
      </p:sp>
    </p:spTree>
    <p:extLst>
      <p:ext uri="{BB962C8B-B14F-4D97-AF65-F5344CB8AC3E}">
        <p14:creationId xmlns:p14="http://schemas.microsoft.com/office/powerpoint/2010/main" val="12295701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41300" y="1636889"/>
            <a:ext cx="8623300" cy="4706159"/>
          </a:xfrm>
        </p:spPr>
        <p:txBody>
          <a:bodyPr/>
          <a:lstStyle/>
          <a:p>
            <a:pPr lvl="0"/>
            <a:r>
              <a:rPr lang="en-US" dirty="0" smtClean="0">
                <a:solidFill>
                  <a:srgbClr val="00B0F0"/>
                </a:solidFill>
              </a:rPr>
              <a:t>TDSPs receives </a:t>
            </a:r>
            <a:r>
              <a:rPr lang="en-US" dirty="0">
                <a:solidFill>
                  <a:srgbClr val="00B0F0"/>
                </a:solidFill>
              </a:rPr>
              <a:t>650_01 service order request…</a:t>
            </a:r>
          </a:p>
          <a:p>
            <a:pPr lvl="1"/>
            <a:r>
              <a:rPr lang="en-US" sz="1600" dirty="0" smtClean="0"/>
              <a:t>preforms validations;</a:t>
            </a:r>
          </a:p>
          <a:p>
            <a:pPr lvl="1"/>
            <a:r>
              <a:rPr lang="en-US" sz="1600" dirty="0" smtClean="0"/>
              <a:t>if service order does not pass validation, sends 650_02 response with reason code explaining rejection;</a:t>
            </a:r>
          </a:p>
          <a:p>
            <a:pPr lvl="1"/>
            <a:r>
              <a:rPr lang="en-US" sz="1600" dirty="0"/>
              <a:t>i</a:t>
            </a:r>
            <a:r>
              <a:rPr lang="en-US" sz="1600" dirty="0" smtClean="0"/>
              <a:t>f service order passes validation, creates internal service order scheduling execution; and</a:t>
            </a:r>
          </a:p>
          <a:p>
            <a:pPr lvl="1"/>
            <a:r>
              <a:rPr lang="en-US" sz="1600" dirty="0" smtClean="0"/>
              <a:t>completes order and sends 650_02 response to REP signaling that DNP is processed</a:t>
            </a:r>
          </a:p>
          <a:p>
            <a:pPr lvl="1"/>
            <a:endParaRPr lang="en-US" sz="1600" dirty="0"/>
          </a:p>
          <a:p>
            <a:pPr lvl="1"/>
            <a:endParaRPr lang="en-US" sz="1600" dirty="0"/>
          </a:p>
          <a:p>
            <a:pPr marL="274320" lvl="1" indent="0">
              <a:buNone/>
            </a:pPr>
            <a:endParaRPr lang="en-US" sz="1600" dirty="0"/>
          </a:p>
          <a:p>
            <a:pPr lvl="1"/>
            <a:endParaRPr lang="en-US" sz="1600" b="1" dirty="0"/>
          </a:p>
          <a:p>
            <a:pPr marL="0" lvl="0" indent="0">
              <a:buNone/>
            </a:pPr>
            <a:endParaRPr lang="en-US" sz="1600" dirty="0" smtClean="0"/>
          </a:p>
          <a:p>
            <a:pPr lvl="1"/>
            <a:endParaRPr lang="en-US" sz="1600" dirty="0" smtClean="0"/>
          </a:p>
          <a:p>
            <a:pPr lvl="1"/>
            <a:endParaRPr lang="en-US" sz="1600" dirty="0" smtClean="0"/>
          </a:p>
          <a:p>
            <a:pPr lvl="1"/>
            <a:endParaRPr lang="en-US" sz="1600" dirty="0" smtClean="0"/>
          </a:p>
          <a:p>
            <a:pPr lvl="1"/>
            <a:endParaRPr lang="en-US" sz="1600" b="1" dirty="0" smtClean="0"/>
          </a:p>
          <a:p>
            <a:pPr marL="0" lvl="0" indent="0">
              <a:buNone/>
            </a:pPr>
            <a:endParaRPr lang="en-US" sz="2400"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Standard DNP Process</a:t>
            </a:r>
            <a:endParaRPr lang="en-US" dirty="0"/>
          </a:p>
        </p:txBody>
      </p:sp>
      <p:sp>
        <p:nvSpPr>
          <p:cNvPr id="3" name="Footer Placeholder 2"/>
          <p:cNvSpPr>
            <a:spLocks noGrp="1"/>
          </p:cNvSpPr>
          <p:nvPr>
            <p:ph type="ftr" sz="quarter" idx="17"/>
          </p:nvPr>
        </p:nvSpPr>
        <p:spPr>
          <a:xfrm>
            <a:off x="321728" y="6478495"/>
            <a:ext cx="6140450" cy="138499"/>
          </a:xfrm>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96</a:t>
            </a:fld>
            <a:endParaRPr lang="en-US" dirty="0">
              <a:solidFill>
                <a:srgbClr val="FFFFFF">
                  <a:lumMod val="50000"/>
                </a:srgbClr>
              </a:solidFill>
            </a:endParaRPr>
          </a:p>
        </p:txBody>
      </p:sp>
    </p:spTree>
    <p:extLst>
      <p:ext uri="{BB962C8B-B14F-4D97-AF65-F5344CB8AC3E}">
        <p14:creationId xmlns:p14="http://schemas.microsoft.com/office/powerpoint/2010/main" val="33058383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9"/>
          <p:cNvSpPr>
            <a:spLocks noGrp="1"/>
          </p:cNvSpPr>
          <p:nvPr>
            <p:ph type="title"/>
          </p:nvPr>
        </p:nvSpPr>
        <p:spPr/>
        <p:txBody>
          <a:bodyPr/>
          <a:lstStyle/>
          <a:p>
            <a:r>
              <a:rPr lang="en-US" dirty="0" smtClean="0"/>
              <a:t>DNP Timeline (AMS)</a:t>
            </a:r>
          </a:p>
        </p:txBody>
      </p:sp>
      <p:sp>
        <p:nvSpPr>
          <p:cNvPr id="82947" name="Rectangle 15"/>
          <p:cNvSpPr>
            <a:spLocks noGrp="1" noChangeArrowheads="1"/>
          </p:cNvSpPr>
          <p:nvPr>
            <p:ph type="ftr" sz="quarter" idx="12"/>
          </p:nvPr>
        </p:nvSpPr>
        <p:spPr/>
        <p:txBody>
          <a:bodyPr/>
          <a:lstStyle/>
          <a:p>
            <a:r>
              <a:rPr lang="en-US">
                <a:solidFill>
                  <a:srgbClr val="FFFFFF">
                    <a:lumMod val="50000"/>
                  </a:srgbClr>
                </a:solidFill>
              </a:rPr>
              <a:t>Disconnect for Non-Pay Staff Presentation</a:t>
            </a:r>
          </a:p>
        </p:txBody>
      </p:sp>
      <p:sp>
        <p:nvSpPr>
          <p:cNvPr id="82950" name="AutoShape 44"/>
          <p:cNvSpPr>
            <a:spLocks noChangeArrowheads="1"/>
          </p:cNvSpPr>
          <p:nvPr/>
        </p:nvSpPr>
        <p:spPr bwMode="auto">
          <a:xfrm>
            <a:off x="1143000" y="1549408"/>
            <a:ext cx="7440613" cy="417513"/>
          </a:xfrm>
          <a:prstGeom prst="homePlate">
            <a:avLst>
              <a:gd name="adj" fmla="val 51154"/>
            </a:avLst>
          </a:prstGeom>
          <a:solidFill>
            <a:srgbClr val="1E9CD4"/>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Actual DNP</a:t>
            </a:r>
            <a:endParaRPr lang="en-US" dirty="0">
              <a:solidFill>
                <a:srgbClr val="FFFFFF"/>
              </a:solidFill>
              <a:ea typeface="ＭＳ Ｐゴシック"/>
            </a:endParaRPr>
          </a:p>
        </p:txBody>
      </p:sp>
      <p:sp>
        <p:nvSpPr>
          <p:cNvPr id="82951" name="AutoShape 44"/>
          <p:cNvSpPr>
            <a:spLocks noChangeArrowheads="1"/>
          </p:cNvSpPr>
          <p:nvPr/>
        </p:nvSpPr>
        <p:spPr bwMode="auto">
          <a:xfrm>
            <a:off x="1134209" y="1549118"/>
            <a:ext cx="5758960" cy="417513"/>
          </a:xfrm>
          <a:prstGeom prst="homePlate">
            <a:avLst>
              <a:gd name="adj" fmla="val 44062"/>
            </a:avLst>
          </a:prstGeom>
          <a:solidFill>
            <a:srgbClr val="56BBE8"/>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DNP Date</a:t>
            </a:r>
            <a:endParaRPr lang="en-US" dirty="0">
              <a:solidFill>
                <a:srgbClr val="FFFFFF"/>
              </a:solidFill>
              <a:ea typeface="ＭＳ Ｐゴシック"/>
            </a:endParaRPr>
          </a:p>
        </p:txBody>
      </p:sp>
      <p:sp>
        <p:nvSpPr>
          <p:cNvPr id="82952" name="AutoShape 44"/>
          <p:cNvSpPr>
            <a:spLocks noChangeArrowheads="1"/>
          </p:cNvSpPr>
          <p:nvPr/>
        </p:nvSpPr>
        <p:spPr bwMode="auto">
          <a:xfrm>
            <a:off x="712177" y="1549407"/>
            <a:ext cx="4552950" cy="417513"/>
          </a:xfrm>
          <a:prstGeom prst="homePlate">
            <a:avLst>
              <a:gd name="adj" fmla="val 46094"/>
            </a:avLst>
          </a:prstGeom>
          <a:solidFill>
            <a:srgbClr val="75C6EB"/>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DNP Notice</a:t>
            </a:r>
            <a:endParaRPr lang="en-US" dirty="0">
              <a:solidFill>
                <a:srgbClr val="FFFFFF"/>
              </a:solidFill>
              <a:ea typeface="ＭＳ Ｐゴシック"/>
            </a:endParaRPr>
          </a:p>
        </p:txBody>
      </p:sp>
      <p:sp>
        <p:nvSpPr>
          <p:cNvPr id="82953" name="AutoShape 44"/>
          <p:cNvSpPr>
            <a:spLocks noChangeArrowheads="1"/>
          </p:cNvSpPr>
          <p:nvPr/>
        </p:nvSpPr>
        <p:spPr bwMode="auto">
          <a:xfrm>
            <a:off x="1143000" y="1549408"/>
            <a:ext cx="2488223" cy="417513"/>
          </a:xfrm>
          <a:prstGeom prst="homePlate">
            <a:avLst>
              <a:gd name="adj" fmla="val 52003"/>
            </a:avLst>
          </a:prstGeom>
          <a:solidFill>
            <a:srgbClr val="94D4F0"/>
          </a:solidFill>
          <a:ln w="9525">
            <a:noFill/>
            <a:miter lim="800000"/>
            <a:headEnd/>
            <a:tailEnd/>
          </a:ln>
        </p:spPr>
        <p:txBody>
          <a:bodyPr wrap="none" anchor="ctr"/>
          <a:lstStyle/>
          <a:p>
            <a:pPr defTabSz="914400" fontAlgn="base">
              <a:spcBef>
                <a:spcPct val="0"/>
              </a:spcBef>
              <a:spcAft>
                <a:spcPct val="0"/>
              </a:spcAft>
            </a:pPr>
            <a:endParaRPr lang="en-US" dirty="0">
              <a:solidFill>
                <a:srgbClr val="231F20"/>
              </a:solidFill>
              <a:ea typeface="ＭＳ Ｐゴシック"/>
            </a:endParaRPr>
          </a:p>
        </p:txBody>
      </p:sp>
      <p:sp>
        <p:nvSpPr>
          <p:cNvPr id="82954" name="AutoShape 44"/>
          <p:cNvSpPr>
            <a:spLocks noChangeArrowheads="1"/>
          </p:cNvSpPr>
          <p:nvPr/>
        </p:nvSpPr>
        <p:spPr bwMode="auto">
          <a:xfrm>
            <a:off x="430824" y="1549408"/>
            <a:ext cx="1600200" cy="417513"/>
          </a:xfrm>
          <a:prstGeom prst="homePlate">
            <a:avLst>
              <a:gd name="adj" fmla="val 49913"/>
            </a:avLst>
          </a:prstGeom>
          <a:solidFill>
            <a:srgbClr val="C0E5F6"/>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Issue Date     Due Date</a:t>
            </a:r>
            <a:endParaRPr lang="en-US" dirty="0">
              <a:solidFill>
                <a:srgbClr val="FFFFFF"/>
              </a:solidFill>
              <a:ea typeface="ＭＳ Ｐゴシック"/>
            </a:endParaRPr>
          </a:p>
        </p:txBody>
      </p:sp>
      <p:sp>
        <p:nvSpPr>
          <p:cNvPr id="17" name="Date Placeholder 16"/>
          <p:cNvSpPr>
            <a:spLocks noGrp="1"/>
          </p:cNvSpPr>
          <p:nvPr>
            <p:ph type="dt" sz="half" idx="10"/>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18" name="Slide Number Placeholder 17"/>
          <p:cNvSpPr>
            <a:spLocks noGrp="1"/>
          </p:cNvSpPr>
          <p:nvPr>
            <p:ph type="sldNum" sz="quarter" idx="11"/>
          </p:nvPr>
        </p:nvSpPr>
        <p:spPr/>
        <p:txBody>
          <a:bodyPr/>
          <a:lstStyle/>
          <a:p>
            <a:fld id="{C464BEA4-ECAD-4B23-B682-AF22774D7D0B}" type="slidenum">
              <a:rPr lang="en-US" smtClean="0">
                <a:solidFill>
                  <a:srgbClr val="FFFFFF">
                    <a:lumMod val="50000"/>
                  </a:srgbClr>
                </a:solidFill>
              </a:rPr>
              <a:pPr/>
              <a:t>97</a:t>
            </a:fld>
            <a:endParaRPr lang="en-US" dirty="0">
              <a:solidFill>
                <a:srgbClr val="FFFFFF">
                  <a:lumMod val="50000"/>
                </a:srgbClr>
              </a:solidFill>
            </a:endParaRPr>
          </a:p>
        </p:txBody>
      </p:sp>
      <p:sp>
        <p:nvSpPr>
          <p:cNvPr id="3" name="TextBox 2"/>
          <p:cNvSpPr txBox="1">
            <a:spLocks/>
          </p:cNvSpPr>
          <p:nvPr/>
        </p:nvSpPr>
        <p:spPr>
          <a:xfrm>
            <a:off x="211015" y="2103120"/>
            <a:ext cx="8853855" cy="4170372"/>
          </a:xfrm>
          <a:prstGeom prst="rect">
            <a:avLst/>
          </a:prstGeom>
          <a:noFill/>
        </p:spPr>
        <p:txBody>
          <a:bodyPr wrap="square" rtlCol="0">
            <a:spAutoFit/>
          </a:bodyPr>
          <a:lstStyle/>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issues customer bill (later of date on bill or postmark)</a:t>
            </a:r>
          </a:p>
          <a:p>
            <a:pPr marL="342900" indent="-342900" defTabSz="914400" fontAlgn="base">
              <a:spcBef>
                <a:spcPct val="0"/>
              </a:spcBef>
              <a:spcAft>
                <a:spcPct val="0"/>
              </a:spcAft>
              <a:buFont typeface="Arial" pitchFamily="34" charset="0"/>
              <a:buChar char="•"/>
            </a:pPr>
            <a:endParaRPr lang="en-US" sz="1000" dirty="0" smtClean="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Due date no less than 16 days after issuance date </a:t>
            </a:r>
          </a:p>
          <a:p>
            <a:pPr marL="342900" indent="-342900" defTabSz="914400" fontAlgn="base">
              <a:spcBef>
                <a:spcPct val="0"/>
              </a:spcBef>
              <a:spcAft>
                <a:spcPct val="0"/>
              </a:spcAft>
              <a:buFont typeface="Arial" pitchFamily="34" charset="0"/>
              <a:buChar char="•"/>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can issue disconnection notice on due date +1</a:t>
            </a:r>
          </a:p>
          <a:p>
            <a:pPr marL="342900" indent="-342900" defTabSz="914400" fontAlgn="base">
              <a:spcBef>
                <a:spcPct val="0"/>
              </a:spcBef>
              <a:spcAft>
                <a:spcPct val="0"/>
              </a:spcAft>
              <a:buFont typeface="Arial" pitchFamily="34" charset="0"/>
              <a:buChar char="•"/>
            </a:pPr>
            <a:endParaRPr lang="en-US" sz="1000" dirty="0">
              <a:solidFill>
                <a:srgbClr val="00B0F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can issue 650_01 starting 10 days after notice</a:t>
            </a:r>
          </a:p>
          <a:p>
            <a:pPr marL="342900" indent="-342900" defTabSz="914400" fontAlgn="base">
              <a:spcBef>
                <a:spcPct val="0"/>
              </a:spcBef>
              <a:spcAft>
                <a:spcPct val="0"/>
              </a:spcAft>
              <a:buFont typeface="Arial" pitchFamily="34" charset="0"/>
              <a:buChar char="•"/>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TDSP preforms remote disconnect as authorized by REP</a:t>
            </a:r>
            <a:r>
              <a:rPr lang="en-US" sz="2000" dirty="0" smtClean="0">
                <a:solidFill>
                  <a:srgbClr val="00B0F0"/>
                </a:solidFill>
                <a:ea typeface="ＭＳ Ｐゴシック"/>
              </a:rPr>
              <a:t>:</a:t>
            </a:r>
          </a:p>
          <a:p>
            <a:pPr marL="800100" lvl="1" indent="-342900" defTabSz="914400" fontAlgn="base">
              <a:spcBef>
                <a:spcPct val="0"/>
              </a:spcBef>
              <a:spcAft>
                <a:spcPct val="0"/>
              </a:spcAft>
              <a:buFontTx/>
              <a:buChar char="-"/>
            </a:pPr>
            <a:r>
              <a:rPr lang="en-US" sz="1600" dirty="0" smtClean="0">
                <a:solidFill>
                  <a:srgbClr val="231F20"/>
                </a:solidFill>
                <a:ea typeface="ＭＳ Ｐゴシック"/>
              </a:rPr>
              <a:t>within 2 hours of receipt if request received by 2:00 PM</a:t>
            </a:r>
          </a:p>
          <a:p>
            <a:pPr marL="800100" lvl="1" indent="-342900" defTabSz="914400" fontAlgn="base">
              <a:spcBef>
                <a:spcPct val="0"/>
              </a:spcBef>
              <a:spcAft>
                <a:spcPct val="0"/>
              </a:spcAft>
              <a:buFontTx/>
              <a:buChar char="-"/>
            </a:pPr>
            <a:r>
              <a:rPr lang="en-US" sz="1600" dirty="0">
                <a:solidFill>
                  <a:srgbClr val="231F20"/>
                </a:solidFill>
                <a:ea typeface="ＭＳ Ｐゴシック"/>
              </a:rPr>
              <a:t>by 8:00 AM next business day if request received </a:t>
            </a:r>
            <a:r>
              <a:rPr lang="en-US" sz="1600" dirty="0" smtClean="0">
                <a:solidFill>
                  <a:srgbClr val="231F20"/>
                </a:solidFill>
                <a:ea typeface="ＭＳ Ｐゴシック"/>
              </a:rPr>
              <a:t>after</a:t>
            </a:r>
            <a:r>
              <a:rPr lang="en-US" sz="1600" dirty="0">
                <a:solidFill>
                  <a:srgbClr val="231F20"/>
                </a:solidFill>
                <a:ea typeface="ＭＳ Ｐゴシック"/>
              </a:rPr>
              <a:t> </a:t>
            </a:r>
            <a:r>
              <a:rPr lang="en-US" sz="1600" dirty="0" smtClean="0">
                <a:solidFill>
                  <a:srgbClr val="231F20"/>
                </a:solidFill>
                <a:ea typeface="ＭＳ Ｐゴシック"/>
              </a:rPr>
              <a:t>2:00 PM or on a </a:t>
            </a:r>
          </a:p>
          <a:p>
            <a:pPr lvl="1" defTabSz="914400" fontAlgn="base">
              <a:spcBef>
                <a:spcPct val="0"/>
              </a:spcBef>
              <a:spcAft>
                <a:spcPct val="0"/>
              </a:spcAft>
            </a:pPr>
            <a:r>
              <a:rPr lang="en-US" sz="1600" dirty="0" smtClean="0">
                <a:solidFill>
                  <a:srgbClr val="231F20"/>
                </a:solidFill>
                <a:ea typeface="ＭＳ Ｐゴシック"/>
              </a:rPr>
              <a:t>     non-business day</a:t>
            </a:r>
          </a:p>
          <a:p>
            <a:pPr lvl="1" defTabSz="914400" fontAlgn="base">
              <a:spcBef>
                <a:spcPct val="0"/>
              </a:spcBef>
              <a:spcAft>
                <a:spcPct val="0"/>
              </a:spcAft>
            </a:pPr>
            <a:endParaRPr lang="en-US" sz="1000" dirty="0" smtClean="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spc="-40" dirty="0" smtClean="0">
                <a:solidFill>
                  <a:srgbClr val="00B0F0"/>
                </a:solidFill>
                <a:ea typeface="ＭＳ Ｐゴシック"/>
              </a:rPr>
              <a:t>If TDSP cannot preform DNP remotely will physically disconnect meter:</a:t>
            </a:r>
          </a:p>
          <a:p>
            <a:pPr marL="800100" lvl="1" indent="-342900" defTabSz="914400" fontAlgn="base">
              <a:spcBef>
                <a:spcPct val="0"/>
              </a:spcBef>
              <a:spcAft>
                <a:spcPct val="0"/>
              </a:spcAft>
              <a:buFontTx/>
              <a:buChar char="-"/>
            </a:pPr>
            <a:r>
              <a:rPr lang="en-US" sz="1600" dirty="0" smtClean="0">
                <a:solidFill>
                  <a:srgbClr val="231F20"/>
                </a:solidFill>
                <a:ea typeface="ＭＳ Ｐゴシック"/>
              </a:rPr>
              <a:t>by </a:t>
            </a:r>
            <a:r>
              <a:rPr lang="en-US" sz="1600" dirty="0">
                <a:solidFill>
                  <a:srgbClr val="231F20"/>
                </a:solidFill>
                <a:ea typeface="ＭＳ Ｐゴシック"/>
              </a:rPr>
              <a:t>4:00 PM if possible </a:t>
            </a:r>
            <a:r>
              <a:rPr lang="en-US" sz="1600" dirty="0" smtClean="0">
                <a:solidFill>
                  <a:srgbClr val="231F20"/>
                </a:solidFill>
                <a:ea typeface="ＭＳ Ｐゴシック"/>
              </a:rPr>
              <a:t>if </a:t>
            </a:r>
            <a:r>
              <a:rPr lang="en-US" sz="1600" dirty="0">
                <a:solidFill>
                  <a:srgbClr val="231F20"/>
                </a:solidFill>
                <a:ea typeface="ＭＳ Ｐゴシック"/>
              </a:rPr>
              <a:t>request received by 2:00 PM</a:t>
            </a:r>
          </a:p>
          <a:p>
            <a:pPr marL="800100" lvl="1" indent="-342900" defTabSz="914400" fontAlgn="base">
              <a:spcBef>
                <a:spcPct val="0"/>
              </a:spcBef>
              <a:spcAft>
                <a:spcPct val="0"/>
              </a:spcAft>
              <a:buFontTx/>
              <a:buChar char="-"/>
            </a:pPr>
            <a:r>
              <a:rPr lang="en-US" sz="1600" dirty="0" smtClean="0">
                <a:solidFill>
                  <a:srgbClr val="231F20"/>
                </a:solidFill>
                <a:ea typeface="ＭＳ Ｐゴシック"/>
              </a:rPr>
              <a:t>no later than </a:t>
            </a:r>
            <a:r>
              <a:rPr lang="en-US" sz="1600" dirty="0">
                <a:solidFill>
                  <a:srgbClr val="231F20"/>
                </a:solidFill>
                <a:ea typeface="ＭＳ Ｐゴシック"/>
              </a:rPr>
              <a:t>4:00 PM </a:t>
            </a:r>
            <a:r>
              <a:rPr lang="en-US" sz="1600" dirty="0" smtClean="0">
                <a:solidFill>
                  <a:srgbClr val="231F20"/>
                </a:solidFill>
                <a:ea typeface="ＭＳ Ｐゴシック"/>
              </a:rPr>
              <a:t>next </a:t>
            </a:r>
            <a:r>
              <a:rPr lang="en-US" sz="1600" dirty="0">
                <a:solidFill>
                  <a:srgbClr val="231F20"/>
                </a:solidFill>
                <a:ea typeface="ＭＳ Ｐゴシック"/>
              </a:rPr>
              <a:t>business </a:t>
            </a:r>
            <a:r>
              <a:rPr lang="en-US" sz="1600" dirty="0" smtClean="0">
                <a:solidFill>
                  <a:srgbClr val="231F20"/>
                </a:solidFill>
                <a:ea typeface="ＭＳ Ｐゴシック"/>
              </a:rPr>
              <a:t>day</a:t>
            </a:r>
            <a:endParaRPr lang="en-US" sz="2000" dirty="0" smtClean="0">
              <a:solidFill>
                <a:srgbClr val="231F20"/>
              </a:solidFill>
              <a:ea typeface="ＭＳ Ｐゴシック"/>
            </a:endParaRPr>
          </a:p>
          <a:p>
            <a:pPr defTabSz="914400" fontAlgn="base">
              <a:spcBef>
                <a:spcPct val="0"/>
              </a:spcBef>
              <a:spcAft>
                <a:spcPct val="0"/>
              </a:spcAft>
            </a:pPr>
            <a:endParaRPr lang="en-US" sz="2000" dirty="0">
              <a:solidFill>
                <a:srgbClr val="231F20"/>
              </a:solidFill>
              <a:ea typeface="ＭＳ Ｐゴシック"/>
            </a:endParaRPr>
          </a:p>
        </p:txBody>
      </p:sp>
    </p:spTree>
    <p:extLst>
      <p:ext uri="{BB962C8B-B14F-4D97-AF65-F5344CB8AC3E}">
        <p14:creationId xmlns:p14="http://schemas.microsoft.com/office/powerpoint/2010/main" val="1572266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9"/>
          <p:cNvSpPr>
            <a:spLocks noGrp="1"/>
          </p:cNvSpPr>
          <p:nvPr>
            <p:ph type="title"/>
          </p:nvPr>
        </p:nvSpPr>
        <p:spPr/>
        <p:txBody>
          <a:bodyPr/>
          <a:lstStyle/>
          <a:p>
            <a:r>
              <a:rPr lang="en-US" dirty="0"/>
              <a:t>DNP Timeline (Non-AMS)</a:t>
            </a:r>
            <a:endParaRPr lang="en-US" dirty="0" smtClean="0"/>
          </a:p>
        </p:txBody>
      </p:sp>
      <p:sp>
        <p:nvSpPr>
          <p:cNvPr id="82947" name="Rectangle 15"/>
          <p:cNvSpPr>
            <a:spLocks noGrp="1" noChangeArrowheads="1"/>
          </p:cNvSpPr>
          <p:nvPr>
            <p:ph type="ftr" sz="quarter" idx="12"/>
          </p:nvPr>
        </p:nvSpPr>
        <p:spPr/>
        <p:txBody>
          <a:bodyPr/>
          <a:lstStyle/>
          <a:p>
            <a:r>
              <a:rPr lang="en-US">
                <a:solidFill>
                  <a:srgbClr val="FFFFFF">
                    <a:lumMod val="50000"/>
                  </a:srgbClr>
                </a:solidFill>
              </a:rPr>
              <a:t>Disconnect for Non-Pay Staff Presentation</a:t>
            </a:r>
          </a:p>
        </p:txBody>
      </p:sp>
      <p:sp>
        <p:nvSpPr>
          <p:cNvPr id="82950" name="AutoShape 44"/>
          <p:cNvSpPr>
            <a:spLocks noChangeArrowheads="1"/>
          </p:cNvSpPr>
          <p:nvPr/>
        </p:nvSpPr>
        <p:spPr bwMode="auto">
          <a:xfrm>
            <a:off x="1143000" y="1549408"/>
            <a:ext cx="7440613" cy="417513"/>
          </a:xfrm>
          <a:prstGeom prst="homePlate">
            <a:avLst>
              <a:gd name="adj" fmla="val 51154"/>
            </a:avLst>
          </a:prstGeom>
          <a:solidFill>
            <a:srgbClr val="1E9CD4"/>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Actual DNP</a:t>
            </a:r>
            <a:endParaRPr lang="en-US" dirty="0">
              <a:solidFill>
                <a:srgbClr val="FFFFFF"/>
              </a:solidFill>
              <a:ea typeface="ＭＳ Ｐゴシック"/>
            </a:endParaRPr>
          </a:p>
        </p:txBody>
      </p:sp>
      <p:sp>
        <p:nvSpPr>
          <p:cNvPr id="82951" name="AutoShape 44"/>
          <p:cNvSpPr>
            <a:spLocks noChangeArrowheads="1"/>
          </p:cNvSpPr>
          <p:nvPr/>
        </p:nvSpPr>
        <p:spPr bwMode="auto">
          <a:xfrm>
            <a:off x="1134209" y="1549118"/>
            <a:ext cx="5758960" cy="417513"/>
          </a:xfrm>
          <a:prstGeom prst="homePlate">
            <a:avLst>
              <a:gd name="adj" fmla="val 44062"/>
            </a:avLst>
          </a:prstGeom>
          <a:solidFill>
            <a:srgbClr val="56BBE8"/>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DNP Date</a:t>
            </a:r>
            <a:endParaRPr lang="en-US" dirty="0">
              <a:solidFill>
                <a:srgbClr val="FFFFFF"/>
              </a:solidFill>
              <a:ea typeface="ＭＳ Ｐゴシック"/>
            </a:endParaRPr>
          </a:p>
        </p:txBody>
      </p:sp>
      <p:sp>
        <p:nvSpPr>
          <p:cNvPr id="82952" name="AutoShape 44"/>
          <p:cNvSpPr>
            <a:spLocks noChangeArrowheads="1"/>
          </p:cNvSpPr>
          <p:nvPr/>
        </p:nvSpPr>
        <p:spPr bwMode="auto">
          <a:xfrm>
            <a:off x="712177" y="1549407"/>
            <a:ext cx="4552950" cy="417513"/>
          </a:xfrm>
          <a:prstGeom prst="homePlate">
            <a:avLst>
              <a:gd name="adj" fmla="val 46094"/>
            </a:avLst>
          </a:prstGeom>
          <a:solidFill>
            <a:srgbClr val="75C6EB"/>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			  DNP Notice</a:t>
            </a:r>
            <a:endParaRPr lang="en-US" dirty="0">
              <a:solidFill>
                <a:srgbClr val="FFFFFF"/>
              </a:solidFill>
              <a:ea typeface="ＭＳ Ｐゴシック"/>
            </a:endParaRPr>
          </a:p>
        </p:txBody>
      </p:sp>
      <p:sp>
        <p:nvSpPr>
          <p:cNvPr id="82953" name="AutoShape 44"/>
          <p:cNvSpPr>
            <a:spLocks noChangeArrowheads="1"/>
          </p:cNvSpPr>
          <p:nvPr/>
        </p:nvSpPr>
        <p:spPr bwMode="auto">
          <a:xfrm>
            <a:off x="1143000" y="1549408"/>
            <a:ext cx="2488223" cy="417513"/>
          </a:xfrm>
          <a:prstGeom prst="homePlate">
            <a:avLst>
              <a:gd name="adj" fmla="val 52003"/>
            </a:avLst>
          </a:prstGeom>
          <a:solidFill>
            <a:srgbClr val="94D4F0"/>
          </a:solidFill>
          <a:ln w="9525">
            <a:noFill/>
            <a:miter lim="800000"/>
            <a:headEnd/>
            <a:tailEnd/>
          </a:ln>
        </p:spPr>
        <p:txBody>
          <a:bodyPr wrap="none" anchor="ctr"/>
          <a:lstStyle/>
          <a:p>
            <a:pPr defTabSz="914400" fontAlgn="base">
              <a:spcBef>
                <a:spcPct val="0"/>
              </a:spcBef>
              <a:spcAft>
                <a:spcPct val="0"/>
              </a:spcAft>
            </a:pPr>
            <a:endParaRPr lang="en-US" dirty="0">
              <a:solidFill>
                <a:srgbClr val="231F20"/>
              </a:solidFill>
              <a:ea typeface="ＭＳ Ｐゴシック"/>
            </a:endParaRPr>
          </a:p>
        </p:txBody>
      </p:sp>
      <p:sp>
        <p:nvSpPr>
          <p:cNvPr id="82954" name="AutoShape 44"/>
          <p:cNvSpPr>
            <a:spLocks noChangeArrowheads="1"/>
          </p:cNvSpPr>
          <p:nvPr/>
        </p:nvSpPr>
        <p:spPr bwMode="auto">
          <a:xfrm>
            <a:off x="430824" y="1549408"/>
            <a:ext cx="1600200" cy="417513"/>
          </a:xfrm>
          <a:prstGeom prst="homePlate">
            <a:avLst>
              <a:gd name="adj" fmla="val 49913"/>
            </a:avLst>
          </a:prstGeom>
          <a:solidFill>
            <a:srgbClr val="C0E5F6"/>
          </a:solidFill>
          <a:ln w="9525">
            <a:noFill/>
            <a:miter lim="800000"/>
            <a:headEnd/>
            <a:tailEnd/>
          </a:ln>
        </p:spPr>
        <p:txBody>
          <a:bodyPr wrap="none" anchor="ctr"/>
          <a:lstStyle/>
          <a:p>
            <a:pPr defTabSz="914400" fontAlgn="base">
              <a:spcBef>
                <a:spcPct val="0"/>
              </a:spcBef>
              <a:spcAft>
                <a:spcPct val="0"/>
              </a:spcAft>
            </a:pPr>
            <a:r>
              <a:rPr lang="en-US" dirty="0" smtClean="0">
                <a:solidFill>
                  <a:srgbClr val="FFFFFF"/>
                </a:solidFill>
                <a:ea typeface="ＭＳ Ｐゴシック"/>
              </a:rPr>
              <a:t>Issue Date     Due Date</a:t>
            </a:r>
            <a:endParaRPr lang="en-US" dirty="0">
              <a:solidFill>
                <a:srgbClr val="FFFFFF"/>
              </a:solidFill>
              <a:ea typeface="ＭＳ Ｐゴシック"/>
            </a:endParaRPr>
          </a:p>
        </p:txBody>
      </p:sp>
      <p:sp>
        <p:nvSpPr>
          <p:cNvPr id="17" name="Date Placeholder 16"/>
          <p:cNvSpPr>
            <a:spLocks noGrp="1"/>
          </p:cNvSpPr>
          <p:nvPr>
            <p:ph type="dt" sz="half" idx="10"/>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18" name="Slide Number Placeholder 17"/>
          <p:cNvSpPr>
            <a:spLocks noGrp="1"/>
          </p:cNvSpPr>
          <p:nvPr>
            <p:ph type="sldNum" sz="quarter" idx="11"/>
          </p:nvPr>
        </p:nvSpPr>
        <p:spPr/>
        <p:txBody>
          <a:bodyPr/>
          <a:lstStyle/>
          <a:p>
            <a:fld id="{C464BEA4-ECAD-4B23-B682-AF22774D7D0B}" type="slidenum">
              <a:rPr lang="en-US" smtClean="0">
                <a:solidFill>
                  <a:srgbClr val="FFFFFF">
                    <a:lumMod val="50000"/>
                  </a:srgbClr>
                </a:solidFill>
              </a:rPr>
              <a:pPr/>
              <a:t>98</a:t>
            </a:fld>
            <a:endParaRPr lang="en-US" dirty="0">
              <a:solidFill>
                <a:srgbClr val="FFFFFF">
                  <a:lumMod val="50000"/>
                </a:srgbClr>
              </a:solidFill>
            </a:endParaRPr>
          </a:p>
        </p:txBody>
      </p:sp>
      <p:sp>
        <p:nvSpPr>
          <p:cNvPr id="3" name="TextBox 2"/>
          <p:cNvSpPr txBox="1">
            <a:spLocks/>
          </p:cNvSpPr>
          <p:nvPr/>
        </p:nvSpPr>
        <p:spPr>
          <a:xfrm>
            <a:off x="211015" y="2103120"/>
            <a:ext cx="8853855" cy="4216539"/>
          </a:xfrm>
          <a:prstGeom prst="rect">
            <a:avLst/>
          </a:prstGeom>
          <a:noFill/>
        </p:spPr>
        <p:txBody>
          <a:bodyPr wrap="square" rtlCol="0">
            <a:spAutoFit/>
          </a:bodyPr>
          <a:lstStyle/>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issues customer bill (later of date on bill or postmark)</a:t>
            </a:r>
          </a:p>
          <a:p>
            <a:pPr marL="342900" indent="-342900" defTabSz="914400" fontAlgn="base">
              <a:spcBef>
                <a:spcPct val="0"/>
              </a:spcBef>
              <a:spcAft>
                <a:spcPct val="0"/>
              </a:spcAft>
              <a:buFont typeface="Arial" pitchFamily="34" charset="0"/>
              <a:buChar char="•"/>
            </a:pPr>
            <a:endParaRPr lang="en-US" sz="1000" dirty="0" smtClean="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Due date no less than 16 days after issuance date </a:t>
            </a:r>
          </a:p>
          <a:p>
            <a:pPr marL="342900" indent="-342900" defTabSz="914400" fontAlgn="base">
              <a:spcBef>
                <a:spcPct val="0"/>
              </a:spcBef>
              <a:spcAft>
                <a:spcPct val="0"/>
              </a:spcAft>
              <a:buFont typeface="Arial" pitchFamily="34" charset="0"/>
              <a:buChar char="•"/>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can issue disconnection notice on due date +1</a:t>
            </a:r>
          </a:p>
          <a:p>
            <a:pPr marL="342900" indent="-342900" defTabSz="914400" fontAlgn="base">
              <a:spcBef>
                <a:spcPct val="0"/>
              </a:spcBef>
              <a:spcAft>
                <a:spcPct val="0"/>
              </a:spcAft>
              <a:buFont typeface="Arial" pitchFamily="34" charset="0"/>
              <a:buChar char="•"/>
            </a:pPr>
            <a:endParaRPr lang="en-US" sz="1000" dirty="0">
              <a:solidFill>
                <a:srgbClr val="00B0F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REP can issue 650_01 starting 10 days after notice</a:t>
            </a:r>
          </a:p>
          <a:p>
            <a:pPr marL="342900" indent="-342900" defTabSz="914400" fontAlgn="base">
              <a:spcBef>
                <a:spcPct val="0"/>
              </a:spcBef>
              <a:spcAft>
                <a:spcPct val="0"/>
              </a:spcAft>
              <a:buFont typeface="Arial" pitchFamily="34" charset="0"/>
              <a:buChar char="•"/>
            </a:pPr>
            <a:endParaRPr lang="en-US" sz="1000" dirty="0">
              <a:solidFill>
                <a:srgbClr val="231F20"/>
              </a:solidFill>
              <a:ea typeface="ＭＳ Ｐゴシック"/>
            </a:endParaRPr>
          </a:p>
          <a:p>
            <a:pPr marL="342900" indent="-342900" defTabSz="914400" fontAlgn="base">
              <a:spcBef>
                <a:spcPct val="0"/>
              </a:spcBef>
              <a:spcAft>
                <a:spcPct val="0"/>
              </a:spcAft>
              <a:buFont typeface="Arial" pitchFamily="34" charset="0"/>
              <a:buChar char="•"/>
            </a:pPr>
            <a:r>
              <a:rPr lang="en-US" sz="1900" dirty="0" smtClean="0">
                <a:solidFill>
                  <a:srgbClr val="00B0F0"/>
                </a:solidFill>
                <a:ea typeface="ＭＳ Ｐゴシック"/>
              </a:rPr>
              <a:t>TDSP preforms remote disconnect as authorized by REP</a:t>
            </a:r>
            <a:r>
              <a:rPr lang="en-US" sz="2000" dirty="0" smtClean="0">
                <a:solidFill>
                  <a:srgbClr val="00B0F0"/>
                </a:solidFill>
                <a:ea typeface="ＭＳ Ｐゴシック"/>
              </a:rPr>
              <a:t>:</a:t>
            </a:r>
          </a:p>
          <a:p>
            <a:pPr marL="800100" lvl="1" indent="-342900" defTabSz="914400" fontAlgn="base">
              <a:spcBef>
                <a:spcPct val="0"/>
              </a:spcBef>
              <a:spcAft>
                <a:spcPct val="0"/>
              </a:spcAft>
              <a:buFontTx/>
              <a:buChar char="-"/>
            </a:pPr>
            <a:r>
              <a:rPr lang="en-US" sz="1600" dirty="0" smtClean="0">
                <a:solidFill>
                  <a:srgbClr val="231F20"/>
                </a:solidFill>
                <a:ea typeface="ＭＳ Ｐゴシック"/>
              </a:rPr>
              <a:t>within 3 business days of requested date if </a:t>
            </a:r>
            <a:r>
              <a:rPr lang="en-US" sz="1600" dirty="0">
                <a:solidFill>
                  <a:srgbClr val="231F20"/>
                </a:solidFill>
                <a:ea typeface="ＭＳ Ｐゴシック"/>
              </a:rPr>
              <a:t>request received </a:t>
            </a:r>
            <a:r>
              <a:rPr lang="en-US" sz="1600" dirty="0" smtClean="0">
                <a:solidFill>
                  <a:srgbClr val="231F20"/>
                </a:solidFill>
                <a:ea typeface="ＭＳ Ｐゴシック"/>
              </a:rPr>
              <a:t>at least two business days before the requested date</a:t>
            </a:r>
          </a:p>
          <a:p>
            <a:pPr marL="800100" lvl="1" indent="-342900" defTabSz="914400" fontAlgn="base">
              <a:spcBef>
                <a:spcPct val="0"/>
              </a:spcBef>
              <a:spcAft>
                <a:spcPct val="0"/>
              </a:spcAft>
              <a:buFontTx/>
              <a:buChar char="-"/>
            </a:pPr>
            <a:r>
              <a:rPr lang="en-US" sz="1600" dirty="0" smtClean="0">
                <a:solidFill>
                  <a:srgbClr val="231F20"/>
                </a:solidFill>
                <a:ea typeface="ＭＳ Ｐゴシック"/>
              </a:rPr>
              <a:t>DNP requests received after 5:00 PM are considered received on the next business day</a:t>
            </a:r>
          </a:p>
          <a:p>
            <a:pPr lvl="1" defTabSz="914400" fontAlgn="base">
              <a:spcBef>
                <a:spcPct val="0"/>
              </a:spcBef>
              <a:spcAft>
                <a:spcPct val="0"/>
              </a:spcAft>
            </a:pPr>
            <a:endParaRPr lang="en-US" sz="1000" dirty="0" smtClean="0">
              <a:solidFill>
                <a:srgbClr val="231F20"/>
              </a:solidFill>
              <a:ea typeface="ＭＳ Ｐゴシック"/>
            </a:endParaRPr>
          </a:p>
          <a:p>
            <a:pPr defTabSz="914400" fontAlgn="base">
              <a:spcBef>
                <a:spcPct val="0"/>
              </a:spcBef>
              <a:spcAft>
                <a:spcPct val="0"/>
              </a:spcAft>
            </a:pPr>
            <a:r>
              <a:rPr lang="en-US" sz="1900" spc="-40" dirty="0" smtClean="0">
                <a:solidFill>
                  <a:srgbClr val="00B0F0"/>
                </a:solidFill>
                <a:ea typeface="ＭＳ Ｐゴシック"/>
              </a:rPr>
              <a:t>*   TDSP will not disconnect before the requested date or between the </a:t>
            </a:r>
          </a:p>
          <a:p>
            <a:pPr defTabSz="914400" fontAlgn="base">
              <a:spcBef>
                <a:spcPct val="0"/>
              </a:spcBef>
              <a:spcAft>
                <a:spcPct val="0"/>
              </a:spcAft>
            </a:pPr>
            <a:r>
              <a:rPr lang="en-US" sz="1900" spc="-40" dirty="0" smtClean="0">
                <a:solidFill>
                  <a:srgbClr val="00B0F0"/>
                </a:solidFill>
                <a:ea typeface="ＭＳ Ｐゴシック"/>
              </a:rPr>
              <a:t>     hours of 4:00 pm and 7:00 AM</a:t>
            </a:r>
          </a:p>
          <a:p>
            <a:pPr defTabSz="914400" fontAlgn="base">
              <a:spcBef>
                <a:spcPct val="0"/>
              </a:spcBef>
              <a:spcAft>
                <a:spcPct val="0"/>
              </a:spcAft>
            </a:pPr>
            <a:endParaRPr lang="en-US" sz="2000" dirty="0">
              <a:solidFill>
                <a:srgbClr val="231F20"/>
              </a:solidFill>
              <a:ea typeface="ＭＳ Ｐゴシック"/>
            </a:endParaRPr>
          </a:p>
        </p:txBody>
      </p:sp>
    </p:spTree>
    <p:extLst>
      <p:ext uri="{BB962C8B-B14F-4D97-AF65-F5344CB8AC3E}">
        <p14:creationId xmlns:p14="http://schemas.microsoft.com/office/powerpoint/2010/main" val="22800563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180622" y="1376413"/>
            <a:ext cx="8816622" cy="4966635"/>
          </a:xfrm>
        </p:spPr>
        <p:txBody>
          <a:bodyPr/>
          <a:lstStyle/>
          <a:p>
            <a:pPr lvl="0"/>
            <a:r>
              <a:rPr lang="en-US" spc="-30" dirty="0" smtClean="0">
                <a:solidFill>
                  <a:srgbClr val="00B0F0"/>
                </a:solidFill>
              </a:rPr>
              <a:t>Critical Care and Chronic Condition Customers</a:t>
            </a:r>
          </a:p>
          <a:p>
            <a:pPr lvl="1"/>
            <a:r>
              <a:rPr lang="en-US" sz="1600" spc="-30" dirty="0"/>
              <a:t>e</a:t>
            </a:r>
            <a:r>
              <a:rPr lang="en-US" sz="1600" spc="-30" dirty="0" smtClean="0"/>
              <a:t>xtended timelines for those with designated critical care/chronic condition status</a:t>
            </a:r>
          </a:p>
          <a:p>
            <a:pPr marL="0" lvl="0" indent="0">
              <a:buNone/>
            </a:pPr>
            <a:endParaRPr lang="en-US" sz="800" dirty="0"/>
          </a:p>
          <a:p>
            <a:r>
              <a:rPr lang="en-US" dirty="0" smtClean="0">
                <a:solidFill>
                  <a:srgbClr val="00B0F0"/>
                </a:solidFill>
              </a:rPr>
              <a:t>Disconnection Moratoriums</a:t>
            </a:r>
          </a:p>
          <a:p>
            <a:pPr lvl="1"/>
            <a:r>
              <a:rPr lang="en-US" sz="1600" dirty="0"/>
              <a:t>h</a:t>
            </a:r>
            <a:r>
              <a:rPr lang="en-US" sz="1600" dirty="0" smtClean="0"/>
              <a:t>olidays, weekends, extreme weather events</a:t>
            </a:r>
            <a:r>
              <a:rPr lang="en-US" dirty="0" smtClean="0">
                <a:solidFill>
                  <a:srgbClr val="00B0F0"/>
                </a:solidFill>
              </a:rPr>
              <a:t> </a:t>
            </a:r>
            <a:endParaRPr lang="en-US" dirty="0" smtClean="0"/>
          </a:p>
          <a:p>
            <a:pPr marL="274320" lvl="1" indent="0">
              <a:buNone/>
            </a:pPr>
            <a:endParaRPr lang="en-US" sz="800" dirty="0" smtClean="0"/>
          </a:p>
          <a:p>
            <a:pPr lvl="0"/>
            <a:r>
              <a:rPr lang="en-US" dirty="0" smtClean="0">
                <a:solidFill>
                  <a:srgbClr val="00B0F0"/>
                </a:solidFill>
              </a:rPr>
              <a:t>Prepaid Service Customers</a:t>
            </a:r>
            <a:endParaRPr lang="en-US" dirty="0">
              <a:solidFill>
                <a:srgbClr val="00B0F0"/>
              </a:solidFill>
            </a:endParaRPr>
          </a:p>
          <a:p>
            <a:pPr lvl="1"/>
            <a:r>
              <a:rPr lang="en-US" sz="1600" dirty="0" smtClean="0"/>
              <a:t>separate notice requirements, and disconnection and reconnection timelines</a:t>
            </a:r>
          </a:p>
          <a:p>
            <a:pPr marL="274320" lvl="1" indent="0">
              <a:buNone/>
            </a:pPr>
            <a:endParaRPr lang="en-US" sz="800" dirty="0" smtClean="0">
              <a:solidFill>
                <a:srgbClr val="00B0F0"/>
              </a:solidFill>
            </a:endParaRPr>
          </a:p>
          <a:p>
            <a:pPr lvl="0"/>
            <a:r>
              <a:rPr lang="en-US" dirty="0" smtClean="0">
                <a:solidFill>
                  <a:srgbClr val="00B0F0"/>
                </a:solidFill>
              </a:rPr>
              <a:t>Disconnection without Notice</a:t>
            </a:r>
          </a:p>
          <a:p>
            <a:pPr lvl="1"/>
            <a:r>
              <a:rPr lang="en-US" sz="1600" dirty="0" smtClean="0"/>
              <a:t>when known dangerous condition exists, service connected without authority, or when evidence of tampering or theft of service exist</a:t>
            </a:r>
          </a:p>
          <a:p>
            <a:pPr marL="274320" lvl="1" indent="0">
              <a:buNone/>
            </a:pPr>
            <a:r>
              <a:rPr lang="en-US" sz="1600" dirty="0" smtClean="0"/>
              <a:t> </a:t>
            </a:r>
          </a:p>
          <a:p>
            <a:pPr lvl="1"/>
            <a:endParaRPr lang="en-US" dirty="0" smtClean="0"/>
          </a:p>
        </p:txBody>
      </p:sp>
      <p:sp>
        <p:nvSpPr>
          <p:cNvPr id="10" name="Text Placeholder 9"/>
          <p:cNvSpPr>
            <a:spLocks noGrp="1"/>
          </p:cNvSpPr>
          <p:nvPr>
            <p:ph type="body" sz="quarter" idx="14"/>
          </p:nvPr>
        </p:nvSpPr>
        <p:spPr/>
        <p:txBody>
          <a:bodyPr/>
          <a:lstStyle/>
          <a:p>
            <a:endParaRPr lang="en-US" dirty="0"/>
          </a:p>
        </p:txBody>
      </p:sp>
      <p:sp>
        <p:nvSpPr>
          <p:cNvPr id="8" name="Title 7"/>
          <p:cNvSpPr>
            <a:spLocks noGrp="1"/>
          </p:cNvSpPr>
          <p:nvPr>
            <p:ph type="title"/>
          </p:nvPr>
        </p:nvSpPr>
        <p:spPr/>
        <p:txBody>
          <a:bodyPr/>
          <a:lstStyle/>
          <a:p>
            <a:r>
              <a:rPr lang="en-US" dirty="0" smtClean="0"/>
              <a:t>Special Case Scenarios</a:t>
            </a:r>
            <a:endParaRPr lang="en-US" dirty="0"/>
          </a:p>
        </p:txBody>
      </p:sp>
      <p:sp>
        <p:nvSpPr>
          <p:cNvPr id="3" name="Footer Placeholder 2"/>
          <p:cNvSpPr>
            <a:spLocks noGrp="1"/>
          </p:cNvSpPr>
          <p:nvPr>
            <p:ph type="ftr" sz="quarter" idx="17"/>
          </p:nvPr>
        </p:nvSpPr>
        <p:spPr/>
        <p:txBody>
          <a:bodyPr/>
          <a:lstStyle/>
          <a:p>
            <a:r>
              <a:rPr lang="en-US">
                <a:solidFill>
                  <a:srgbClr val="FFFFFF">
                    <a:lumMod val="50000"/>
                  </a:srgbClr>
                </a:solidFill>
              </a:rPr>
              <a:t>Disconnect for Non-Pay Staff Presentation</a:t>
            </a:r>
          </a:p>
        </p:txBody>
      </p:sp>
      <p:sp>
        <p:nvSpPr>
          <p:cNvPr id="6" name="Date Placeholder 5"/>
          <p:cNvSpPr>
            <a:spLocks noGrp="1"/>
          </p:cNvSpPr>
          <p:nvPr>
            <p:ph type="dt" sz="half" idx="15"/>
          </p:nvPr>
        </p:nvSpPr>
        <p:spPr/>
        <p:txBody>
          <a:bodyPr/>
          <a:lstStyle/>
          <a:p>
            <a:pPr algn="r"/>
            <a:r>
              <a:rPr lang="en-US" dirty="0" smtClean="0">
                <a:solidFill>
                  <a:srgbClr val="FFFFFF">
                    <a:lumMod val="50000"/>
                  </a:srgbClr>
                </a:solidFill>
              </a:rPr>
              <a:t>May 8, 2014</a:t>
            </a:r>
            <a:endParaRPr lang="en-US" dirty="0">
              <a:solidFill>
                <a:srgbClr val="FFFFFF">
                  <a:lumMod val="50000"/>
                </a:srgbClr>
              </a:solidFill>
            </a:endParaRPr>
          </a:p>
        </p:txBody>
      </p:sp>
      <p:sp>
        <p:nvSpPr>
          <p:cNvPr id="7" name="Slide Number Placeholder 6"/>
          <p:cNvSpPr>
            <a:spLocks noGrp="1"/>
          </p:cNvSpPr>
          <p:nvPr>
            <p:ph type="sldNum" sz="quarter" idx="16"/>
          </p:nvPr>
        </p:nvSpPr>
        <p:spPr/>
        <p:txBody>
          <a:bodyPr/>
          <a:lstStyle/>
          <a:p>
            <a:fld id="{C464BEA4-ECAD-4B23-B682-AF22774D7D0B}" type="slidenum">
              <a:rPr lang="en-US" smtClean="0">
                <a:solidFill>
                  <a:srgbClr val="FFFFFF">
                    <a:lumMod val="50000"/>
                  </a:srgbClr>
                </a:solidFill>
              </a:rPr>
              <a:pPr/>
              <a:t>99</a:t>
            </a:fld>
            <a:endParaRPr lang="en-US" dirty="0">
              <a:solidFill>
                <a:srgbClr val="FFFFFF">
                  <a:lumMod val="50000"/>
                </a:srgbClr>
              </a:solidFill>
            </a:endParaRPr>
          </a:p>
        </p:txBody>
      </p:sp>
    </p:spTree>
    <p:extLst>
      <p:ext uri="{BB962C8B-B14F-4D97-AF65-F5344CB8AC3E}">
        <p14:creationId xmlns:p14="http://schemas.microsoft.com/office/powerpoint/2010/main" val="21640653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ncor Theme">
  <a:themeElements>
    <a:clrScheme name="Custom 17">
      <a:dk1>
        <a:srgbClr val="860038"/>
      </a:dk1>
      <a:lt1>
        <a:sysClr val="window" lastClr="FFFFFF"/>
      </a:lt1>
      <a:dk2>
        <a:srgbClr val="EF3E42"/>
      </a:dk2>
      <a:lt2>
        <a:srgbClr val="EEECE1"/>
      </a:lt2>
      <a:accent1>
        <a:srgbClr val="007698"/>
      </a:accent1>
      <a:accent2>
        <a:srgbClr val="003D83"/>
      </a:accent2>
      <a:accent3>
        <a:srgbClr val="717073"/>
      </a:accent3>
      <a:accent4>
        <a:srgbClr val="49A942"/>
      </a:accent4>
      <a:accent5>
        <a:srgbClr val="F58025"/>
      </a:accent5>
      <a:accent6>
        <a:srgbClr val="FDB924"/>
      </a:accent6>
      <a:hlink>
        <a:srgbClr val="0000FF"/>
      </a:hlink>
      <a:folHlink>
        <a:srgbClr val="372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6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g Sales Meeting">
  <a:themeElements>
    <a:clrScheme name="Custom 4">
      <a:dk1>
        <a:srgbClr val="231F20"/>
      </a:dk1>
      <a:lt1>
        <a:srgbClr val="FFFFFF"/>
      </a:lt1>
      <a:dk2>
        <a:srgbClr val="333092"/>
      </a:dk2>
      <a:lt2>
        <a:srgbClr val="EC008C"/>
      </a:lt2>
      <a:accent1>
        <a:srgbClr val="00AEEF"/>
      </a:accent1>
      <a:accent2>
        <a:srgbClr val="439539"/>
      </a:accent2>
      <a:accent3>
        <a:srgbClr val="FFD200"/>
      </a:accent3>
      <a:accent4>
        <a:srgbClr val="FBB034"/>
      </a:accent4>
      <a:accent5>
        <a:srgbClr val="EF3E42"/>
      </a:accent5>
      <a:accent6>
        <a:srgbClr val="AEE0E8"/>
      </a:accent6>
      <a:hlink>
        <a:srgbClr val="D2D2D2"/>
      </a:hlink>
      <a:folHlink>
        <a:srgbClr val="F1F1F1"/>
      </a:folHlink>
    </a:clrScheme>
    <a:fontScheme name="Text page w/subheads_no_patter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Text page w/subheads_no_pattern 1">
        <a:dk1>
          <a:srgbClr val="231F20"/>
        </a:dk1>
        <a:lt1>
          <a:srgbClr val="FFFFFF"/>
        </a:lt1>
        <a:dk2>
          <a:srgbClr val="4814A0"/>
        </a:dk2>
        <a:lt2>
          <a:srgbClr val="D80073"/>
        </a:lt2>
        <a:accent1>
          <a:srgbClr val="009DDB"/>
        </a:accent1>
        <a:accent2>
          <a:srgbClr val="39892F"/>
        </a:accent2>
        <a:accent3>
          <a:srgbClr val="FFFFFF"/>
        </a:accent3>
        <a:accent4>
          <a:srgbClr val="1C191A"/>
        </a:accent4>
        <a:accent5>
          <a:srgbClr val="AACCEA"/>
        </a:accent5>
        <a:accent6>
          <a:srgbClr val="337C2A"/>
        </a:accent6>
        <a:hlink>
          <a:srgbClr val="FFCB00"/>
        </a:hlink>
        <a:folHlink>
          <a:srgbClr val="FFA2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RG Powerpoint Template 2013 Internal Use">
  <a:themeElements>
    <a:clrScheme name="Custom 4">
      <a:dk1>
        <a:srgbClr val="231F20"/>
      </a:dk1>
      <a:lt1>
        <a:srgbClr val="FFFFFF"/>
      </a:lt1>
      <a:dk2>
        <a:srgbClr val="333092"/>
      </a:dk2>
      <a:lt2>
        <a:srgbClr val="EC008C"/>
      </a:lt2>
      <a:accent1>
        <a:srgbClr val="00AEEF"/>
      </a:accent1>
      <a:accent2>
        <a:srgbClr val="439539"/>
      </a:accent2>
      <a:accent3>
        <a:srgbClr val="FFD200"/>
      </a:accent3>
      <a:accent4>
        <a:srgbClr val="FBB034"/>
      </a:accent4>
      <a:accent5>
        <a:srgbClr val="EF3E42"/>
      </a:accent5>
      <a:accent6>
        <a:srgbClr val="AEE0E8"/>
      </a:accent6>
      <a:hlink>
        <a:srgbClr val="D2D2D2"/>
      </a:hlink>
      <a:folHlink>
        <a:srgbClr val="F1F1F1"/>
      </a:folHlink>
    </a:clrScheme>
    <a:fontScheme name="Text page w/subheads_no_patter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Text page w/subheads_no_pattern 1">
        <a:dk1>
          <a:srgbClr val="231F20"/>
        </a:dk1>
        <a:lt1>
          <a:srgbClr val="FFFFFF"/>
        </a:lt1>
        <a:dk2>
          <a:srgbClr val="4814A0"/>
        </a:dk2>
        <a:lt2>
          <a:srgbClr val="D80073"/>
        </a:lt2>
        <a:accent1>
          <a:srgbClr val="009DDB"/>
        </a:accent1>
        <a:accent2>
          <a:srgbClr val="39892F"/>
        </a:accent2>
        <a:accent3>
          <a:srgbClr val="FFFFFF"/>
        </a:accent3>
        <a:accent4>
          <a:srgbClr val="1C191A"/>
        </a:accent4>
        <a:accent5>
          <a:srgbClr val="AACCEA"/>
        </a:accent5>
        <a:accent6>
          <a:srgbClr val="337C2A"/>
        </a:accent6>
        <a:hlink>
          <a:srgbClr val="FFCB00"/>
        </a:hlink>
        <a:folHlink>
          <a:srgbClr val="FFA2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c34af464-7aa1-4edd-9be4-83dffc1cb926"/>
    <ds:schemaRef ds:uri="http://schemas.microsoft.com/office/infopath/2007/PartnerControl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1501</TotalTime>
  <Words>9434</Words>
  <Application>Microsoft Office PowerPoint</Application>
  <PresentationFormat>On-screen Show (4:3)</PresentationFormat>
  <Paragraphs>1260</Paragraphs>
  <Slides>128</Slides>
  <Notes>15</Notes>
  <HiddenSlides>0</HiddenSlides>
  <MMClips>0</MMClips>
  <ScaleCrop>false</ScaleCrop>
  <HeadingPairs>
    <vt:vector size="6" baseType="variant">
      <vt:variant>
        <vt:lpstr>Theme</vt:lpstr>
      </vt:variant>
      <vt:variant>
        <vt:i4>13</vt:i4>
      </vt:variant>
      <vt:variant>
        <vt:lpstr>Embedded OLE Servers</vt:lpstr>
      </vt:variant>
      <vt:variant>
        <vt:i4>2</vt:i4>
      </vt:variant>
      <vt:variant>
        <vt:lpstr>Slide Titles</vt:lpstr>
      </vt:variant>
      <vt:variant>
        <vt:i4>128</vt:i4>
      </vt:variant>
    </vt:vector>
  </HeadingPairs>
  <TitlesOfParts>
    <vt:vector size="143" baseType="lpstr">
      <vt:lpstr>Office Theme</vt:lpstr>
      <vt:lpstr>Custom Design</vt:lpstr>
      <vt:lpstr>Oriel</vt:lpstr>
      <vt:lpstr>1_Office Theme</vt:lpstr>
      <vt:lpstr>Clarity</vt:lpstr>
      <vt:lpstr>2_Office Theme</vt:lpstr>
      <vt:lpstr>3_Office Theme</vt:lpstr>
      <vt:lpstr>Reg Sales Meeting</vt:lpstr>
      <vt:lpstr>NRG Powerpoint Template 2013 Internal Use</vt:lpstr>
      <vt:lpstr>4_Office Theme</vt:lpstr>
      <vt:lpstr>Oncor Theme</vt:lpstr>
      <vt:lpstr>5_Office Theme</vt:lpstr>
      <vt:lpstr>6_Office Theme</vt:lpstr>
      <vt:lpstr>Clip</vt:lpstr>
      <vt:lpstr>Acrobat Document</vt:lpstr>
      <vt:lpstr>PowerPoint Presentation</vt:lpstr>
      <vt:lpstr>Agenda</vt:lpstr>
      <vt:lpstr>Market Participants’  Roles and Responsibilities </vt:lpstr>
      <vt:lpstr>Retail Electric Provider (REP)  </vt:lpstr>
      <vt:lpstr>Transmission and Distribution Service Provider (TDSP) or  Transmission and Delivery Utility (TDU) </vt:lpstr>
      <vt:lpstr>Transmission and Distribution Service Provider (TDSP) or  Transmission and Delivery Utility (TDU) </vt:lpstr>
      <vt:lpstr>Transmission and Distribution Service Provider (TDSP) or  Transmission and Delivery Utility (TDU) </vt:lpstr>
      <vt:lpstr>Electric Reliability Council of Texas (ERCOT) aka “Registration Agent”  </vt:lpstr>
      <vt:lpstr>Electric Reliability Council of Texas (ERCOT) aka “Registration Agent”</vt:lpstr>
      <vt:lpstr>Electric Reliability Council of Texas (ERCOT) aka “Registration Agent” </vt:lpstr>
      <vt:lpstr>Electric Reliability Council of Texas (ERCOT)  Market Design </vt:lpstr>
      <vt:lpstr>Municipally Owned Utility (MOU) and Electric Cooperative (EC) </vt:lpstr>
      <vt:lpstr>Municipally Owned Utility (MOU) Electric Cooperative (EC) </vt:lpstr>
      <vt:lpstr>Municipally Owned Utility (MOU) Electric Cooperative (EC) </vt:lpstr>
      <vt:lpstr>Certified Market Participants at ERCOT</vt:lpstr>
      <vt:lpstr>Aggregator or Broker</vt:lpstr>
      <vt:lpstr>Retail Customer(s)</vt:lpstr>
      <vt:lpstr>PowerPoint Presentation</vt:lpstr>
      <vt:lpstr>QUESTIONS</vt:lpstr>
      <vt:lpstr>PowerPoint Presentation</vt:lpstr>
      <vt:lpstr>ERCOT Stakeholder Process</vt:lpstr>
      <vt:lpstr>Stakeholder Structure</vt:lpstr>
      <vt:lpstr>ERCOT Board Of Directors</vt:lpstr>
      <vt:lpstr>Technical Advisory Committee</vt:lpstr>
      <vt:lpstr>TAC Subcommittees Overview</vt:lpstr>
      <vt:lpstr>Working Groups &amp; Task Forces</vt:lpstr>
      <vt:lpstr>Retail Market Subcommittee</vt:lpstr>
      <vt:lpstr>Wholesale Market Subcommittee</vt:lpstr>
      <vt:lpstr>Reliability &amp; Operations Subcommittee</vt:lpstr>
      <vt:lpstr>Commercial Operations Subcommittee</vt:lpstr>
      <vt:lpstr>Protocol Revisions Subcommittee</vt:lpstr>
      <vt:lpstr>Protocol, Guide, and System Change Request Process</vt:lpstr>
      <vt:lpstr>Retail Market Guide Revision Request Process</vt:lpstr>
      <vt:lpstr>Protocol Revision Request Process</vt:lpstr>
      <vt:lpstr>PowerPoint Presentation</vt:lpstr>
      <vt:lpstr>PowerPoint Presentation</vt:lpstr>
      <vt:lpstr>Overview of Retail Market Participants</vt:lpstr>
      <vt:lpstr>PowerPoint Presentation</vt:lpstr>
      <vt:lpstr>PowerPoint Presentation</vt:lpstr>
      <vt:lpstr>Texas Standard Electronic Transaction (Texas SET)</vt:lpstr>
      <vt:lpstr>Texas SET – Switch</vt:lpstr>
      <vt:lpstr>Texas SET – Switch Requirements</vt:lpstr>
      <vt:lpstr>PowerPoint Presentation</vt:lpstr>
      <vt:lpstr>Market Participant Certification</vt:lpstr>
      <vt:lpstr>(As provided to Retail Market Subcommittee: 4/1/2014)</vt:lpstr>
      <vt:lpstr>PowerPoint Presentation</vt:lpstr>
      <vt:lpstr>MarkeTrak</vt:lpstr>
      <vt:lpstr>Retail – Market Information System (MIS)</vt:lpstr>
      <vt:lpstr>Retail MIS – Find ESIID</vt:lpstr>
      <vt:lpstr>Retail MIS – TDSP ESIID Extract </vt:lpstr>
      <vt:lpstr>Enrollments – Switching &amp; Moving</vt:lpstr>
      <vt:lpstr>Customer Choices </vt:lpstr>
      <vt:lpstr>Behind the Scene……</vt:lpstr>
      <vt:lpstr>Common Transactions</vt:lpstr>
      <vt:lpstr>Overall Transaction Flow</vt:lpstr>
      <vt:lpstr>Decoding the Transactions</vt:lpstr>
      <vt:lpstr>Customer Move-In (MVI) Representative Example </vt:lpstr>
      <vt:lpstr>Customer Switch Representative Example</vt:lpstr>
      <vt:lpstr>Common Transaction Timelines</vt:lpstr>
      <vt:lpstr>Switch-holds</vt:lpstr>
      <vt:lpstr>Switch-Hold</vt:lpstr>
      <vt:lpstr>Switch-Hold - Tampering</vt:lpstr>
      <vt:lpstr>PowerPoint Presentation</vt:lpstr>
      <vt:lpstr>Switch-Hold – Level or Average Plans</vt:lpstr>
      <vt:lpstr>Switch-Hold – Deferred Payment Plans</vt:lpstr>
      <vt:lpstr>PowerPoint Presentation</vt:lpstr>
      <vt:lpstr>Switch-Hold – Removal for Move-ins</vt:lpstr>
      <vt:lpstr>PowerPoint Presentation</vt:lpstr>
      <vt:lpstr>Questions?</vt:lpstr>
      <vt:lpstr>Inadvertent Switch</vt:lpstr>
      <vt:lpstr>What is an Inadvertent Switch (IAS)?</vt:lpstr>
      <vt:lpstr>How does an IAS occur?</vt:lpstr>
      <vt:lpstr>Who does an IAS affect?</vt:lpstr>
      <vt:lpstr>Resolution Days:  Valid Inadvertent/Rescission Issues by Closed Date</vt:lpstr>
      <vt:lpstr>Issue Counts:  Valid Inadvertent Issues by Month</vt:lpstr>
      <vt:lpstr>Inadvertent/Rescission Issues:  Percentage of Enrollments</vt:lpstr>
      <vt:lpstr>How is an IAS resolved?</vt:lpstr>
      <vt:lpstr>How is an IAS resolved?</vt:lpstr>
      <vt:lpstr>Reinstatement Date Options</vt:lpstr>
      <vt:lpstr>TDU’s Role</vt:lpstr>
      <vt:lpstr>Charges Associated with Returning the Customer</vt:lpstr>
      <vt:lpstr>Third Party Gaining Intervention</vt:lpstr>
      <vt:lpstr>Billing the Customer Due to IAS</vt:lpstr>
      <vt:lpstr>TDU Billing (to REPs) </vt:lpstr>
      <vt:lpstr>Provider of Last Resort (POLR)  §25.43 </vt:lpstr>
      <vt:lpstr>POLR Rule Overview</vt:lpstr>
      <vt:lpstr>POLR Rule Overview</vt:lpstr>
      <vt:lpstr>Mass Transition Process Flow</vt:lpstr>
      <vt:lpstr>POLR Rule Overview</vt:lpstr>
      <vt:lpstr>POLR Rule Overview</vt:lpstr>
      <vt:lpstr>PowerPoint Presentation</vt:lpstr>
      <vt:lpstr>Market Participant Roles</vt:lpstr>
      <vt:lpstr>Standard DNP Process</vt:lpstr>
      <vt:lpstr>Standard DNP Process</vt:lpstr>
      <vt:lpstr>Standard DNP Process</vt:lpstr>
      <vt:lpstr>Standard DNP Process</vt:lpstr>
      <vt:lpstr>DNP Timeline (AMS)</vt:lpstr>
      <vt:lpstr>DNP Timeline (Non-AMS)</vt:lpstr>
      <vt:lpstr>Special Case Scenarios</vt:lpstr>
      <vt:lpstr>Prepaid Service </vt:lpstr>
      <vt:lpstr>Prepaid DNP Timeline (AMS only)</vt:lpstr>
      <vt:lpstr>Key Documents</vt:lpstr>
      <vt:lpstr>Questions</vt:lpstr>
      <vt:lpstr>LITE-UP Texas</vt:lpstr>
      <vt:lpstr>How does the LIDA know who gets the discount?</vt:lpstr>
      <vt:lpstr>How does the discount work?</vt:lpstr>
      <vt:lpstr>Phasing out LITE-UP</vt:lpstr>
      <vt:lpstr>Meter Tampering</vt:lpstr>
      <vt:lpstr>Rulemaking Background</vt:lpstr>
      <vt:lpstr>Timeline - TDU</vt:lpstr>
      <vt:lpstr>Burden of Proof</vt:lpstr>
      <vt:lpstr>Information to Support Determination of Meter Tampering</vt:lpstr>
      <vt:lpstr>Back-billing limits:</vt:lpstr>
      <vt:lpstr>Reporting</vt:lpstr>
      <vt:lpstr>Summary of Meter Tampering Data where Customer Choice has been Introduced as Reported for 2013</vt:lpstr>
      <vt:lpstr>Summary of Meter Tampering Data as Reported for 2013</vt:lpstr>
      <vt:lpstr>PowerPoint Presentation</vt:lpstr>
      <vt:lpstr>Smart Meter Data</vt:lpstr>
      <vt:lpstr>Who are the primary users        of smart meter data?</vt:lpstr>
      <vt:lpstr>What are the primary types of smart meter data?</vt:lpstr>
      <vt:lpstr>How does meter data flow in the market?</vt:lpstr>
      <vt:lpstr>What are the primary functions of smart meter data?</vt:lpstr>
      <vt:lpstr>What are the primary functions of smart meter data?</vt:lpstr>
      <vt:lpstr>What are the primary functions of smart meter data?</vt:lpstr>
      <vt:lpstr>What are the primary functions of smart meter data?</vt:lpstr>
      <vt:lpstr>Primary functions of         Smart Meter Data</vt:lpstr>
      <vt:lpstr>PowerPoint Presentation</vt:lpstr>
      <vt:lpstr>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Scott, Kathy D.</cp:lastModifiedBy>
  <cp:revision>146</cp:revision>
  <cp:lastPrinted>2013-01-30T23:16:36Z</cp:lastPrinted>
  <dcterms:created xsi:type="dcterms:W3CDTF">2010-04-12T23:12:02Z</dcterms:created>
  <dcterms:modified xsi:type="dcterms:W3CDTF">2014-05-08T05:48:52Z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