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  <p:sldMasterId id="2147484057" r:id="rId5"/>
  </p:sldMasterIdLst>
  <p:notesMasterIdLst>
    <p:notesMasterId r:id="rId13"/>
  </p:notesMasterIdLst>
  <p:handoutMasterIdLst>
    <p:handoutMasterId r:id="rId14"/>
  </p:handoutMasterIdLst>
  <p:sldIdLst>
    <p:sldId id="258" r:id="rId6"/>
    <p:sldId id="341" r:id="rId7"/>
    <p:sldId id="346" r:id="rId8"/>
    <p:sldId id="342" r:id="rId9"/>
    <p:sldId id="349" r:id="rId10"/>
    <p:sldId id="350" r:id="rId11"/>
    <p:sldId id="347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9900"/>
    <a:srgbClr val="294171"/>
    <a:srgbClr val="5469A2"/>
    <a:srgbClr val="40949A"/>
    <a:srgbClr val="0000CC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1" autoAdjust="0"/>
    <p:restoredTop sz="94802" autoAdjust="0"/>
  </p:normalViewPr>
  <p:slideViewPr>
    <p:cSldViewPr>
      <p:cViewPr varScale="1">
        <p:scale>
          <a:sx n="126" d="100"/>
          <a:sy n="126" d="100"/>
        </p:scale>
        <p:origin x="-876" y="-96"/>
      </p:cViewPr>
      <p:guideLst>
        <p:guide orient="horz" pos="4224"/>
        <p:guide pos="1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2898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9FC9642E-0BED-4B66-8C1F-AEF0E2784FB2}" type="datetimeFigureOut">
              <a:rPr lang="en-US"/>
              <a:pPr>
                <a:defRPr/>
              </a:pPr>
              <a:t>4/30/2015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98FAE029-1DAF-4CC4-AB1B-C844B2AE7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8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5" rIns="93167" bIns="46585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5" rIns="93167" bIns="465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5" rIns="93167" bIns="46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5" rIns="93167" bIns="46585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5" rIns="93167" bIns="465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84C8E96-8577-4B68-8064-BDBA256C0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16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62E46B9-32B7-40E7-9A82-BF397A6673AD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7151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4181302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713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11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1B57C-9D33-4FE4-835C-08E3BF5E2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38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0C1B5-FC3F-4D5D-B860-EAE9D01AC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38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9C6DC-F8BA-48C1-B6F1-BBEA4DD563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9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89380-8429-46E6-AEC7-7E6CF7CCB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90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6F116-6F08-4398-ACDA-9E7BEA065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079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1F07D-6047-4353-AA52-3A26555BE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32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F1577-E9C5-40F1-8E33-2AD85FD4D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369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6B8BE-5055-4426-AC88-55879A46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4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9763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6ED05-6B06-4CAD-9E0A-C3B15A970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283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9466D-5617-4D91-8076-406C0F45A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219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42124-7C92-480E-A125-67CB10CE2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52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25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89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326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23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214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649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560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A358B131-1F6E-415A-B53B-329E77A48C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 dirty="0"/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fld id="{A9AB3048-F455-4A6C-AB20-509BC68DBB60}" type="slidenum">
              <a:rPr lang="en-US" sz="1200"/>
              <a:pPr algn="ctr"/>
              <a:t>‹#›</a:t>
            </a:fld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  <p:sldLayoutId id="2147484071" r:id="rId2"/>
    <p:sldLayoutId id="2147484072" r:id="rId3"/>
    <p:sldLayoutId id="214748409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April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ERCOT Public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46E8E884-FBD2-4302-8468-B0ABB52FD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0" r:id="rId1"/>
    <p:sldLayoutId id="2147484081" r:id="rId2"/>
    <p:sldLayoutId id="2147484082" r:id="rId3"/>
    <p:sldLayoutId id="2147484083" r:id="rId4"/>
    <p:sldLayoutId id="2147484084" r:id="rId5"/>
    <p:sldLayoutId id="2147484085" r:id="rId6"/>
    <p:sldLayoutId id="2147484086" r:id="rId7"/>
    <p:sldLayoutId id="2147484087" r:id="rId8"/>
    <p:sldLayoutId id="2147484088" r:id="rId9"/>
    <p:sldLayoutId id="2147484089" r:id="rId10"/>
    <p:sldLayoutId id="2147484090" r:id="rId11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019800" cy="1238250"/>
          </a:xfrm>
        </p:spPr>
        <p:txBody>
          <a:bodyPr/>
          <a:lstStyle/>
          <a:p>
            <a:pPr eaLnBrk="1" hangingPunct="1"/>
            <a:r>
              <a:rPr lang="en-US" dirty="0" err="1" smtClean="0"/>
              <a:t>MarkeTrak</a:t>
            </a:r>
            <a:r>
              <a:rPr lang="en-US" dirty="0" smtClean="0"/>
              <a:t> API Query Results</a:t>
            </a:r>
          </a:p>
        </p:txBody>
      </p:sp>
      <p:sp>
        <p:nvSpPr>
          <p:cNvPr id="5123" name="Rectangle 2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Dave Pagliai</a:t>
            </a:r>
          </a:p>
          <a:p>
            <a:pPr eaLnBrk="1" hangingPunct="1"/>
            <a:r>
              <a:rPr lang="en-US" dirty="0" smtClean="0"/>
              <a:t>Manager, IT Support Services</a:t>
            </a:r>
          </a:p>
        </p:txBody>
      </p:sp>
      <p:sp>
        <p:nvSpPr>
          <p:cNvPr id="512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April 2015</a:t>
            </a:r>
            <a:endParaRPr lang="en-US" dirty="0"/>
          </a:p>
        </p:txBody>
      </p:sp>
      <p:sp>
        <p:nvSpPr>
          <p:cNvPr id="512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ERCOT Public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April 2015</a:t>
            </a:r>
            <a:endParaRPr lang="en-US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MarkeTrak</a:t>
            </a:r>
            <a:r>
              <a:rPr lang="en-US" dirty="0" smtClean="0"/>
              <a:t> Automated SLA Monitoring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44854"/>
            <a:ext cx="8280046" cy="4998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447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April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MarkeTrak</a:t>
            </a:r>
            <a:r>
              <a:rPr lang="en-US" dirty="0"/>
              <a:t> Automated SLA </a:t>
            </a:r>
            <a:r>
              <a:rPr lang="en-US" dirty="0" smtClean="0"/>
              <a:t>Monitoring - Current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458200" cy="5410200"/>
          </a:xfrm>
          <a:ln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dirty="0" err="1" smtClean="0"/>
              <a:t>MarkeTrak</a:t>
            </a:r>
            <a:r>
              <a:rPr lang="en-US" sz="2400" dirty="0" smtClean="0"/>
              <a:t> </a:t>
            </a:r>
            <a:r>
              <a:rPr lang="en-US" sz="2400" dirty="0"/>
              <a:t>Automated SLA </a:t>
            </a:r>
            <a:r>
              <a:rPr lang="en-US" sz="2400" dirty="0" smtClean="0"/>
              <a:t>Monitoring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Automated monitoring and SLOs established in 2011/2012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The HP tool used for the automated monitoring is on ERCOT’s network, so does not reflect any latency that would occur traversing the Internet, or introduced by an MP’s infrastructure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The automated queries used by ERCOT are not representative of the actual queries used by ONCOR and </a:t>
            </a:r>
            <a:r>
              <a:rPr lang="en-US" b="0" dirty="0" err="1" smtClean="0"/>
              <a:t>Centerpoint</a:t>
            </a:r>
            <a:r>
              <a:rPr lang="en-US" b="0" dirty="0" smtClean="0"/>
              <a:t> (using test DUNS, low data volumes, etc.)</a:t>
            </a:r>
            <a:endParaRPr lang="en-US" b="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b="0" dirty="0" smtClean="0"/>
          </a:p>
          <a:p>
            <a:pPr lvl="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7996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April 2015</a:t>
            </a:r>
            <a:endParaRPr lang="en-US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Actual API Query Average Response </a:t>
            </a:r>
            <a:r>
              <a:rPr lang="en-US" dirty="0" smtClean="0"/>
              <a:t>Times - Proposed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458200" cy="5410200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ERCOT’s data is extracted from their integration </a:t>
            </a:r>
            <a:r>
              <a:rPr lang="en-US" dirty="0"/>
              <a:t>application, so </a:t>
            </a:r>
            <a:r>
              <a:rPr lang="en-US" dirty="0" smtClean="0"/>
              <a:t>it represents </a:t>
            </a:r>
            <a:r>
              <a:rPr lang="en-US" dirty="0"/>
              <a:t>a portion of the actual response times that </a:t>
            </a:r>
            <a:r>
              <a:rPr lang="en-US" dirty="0" smtClean="0"/>
              <a:t>CNP and ONCOR </a:t>
            </a:r>
            <a:r>
              <a:rPr lang="en-US" dirty="0"/>
              <a:t>would </a:t>
            </a:r>
            <a:r>
              <a:rPr lang="en-US" dirty="0" smtClean="0"/>
              <a:t>experience.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What </a:t>
            </a:r>
            <a:r>
              <a:rPr lang="en-US" dirty="0"/>
              <a:t>is not reflected </a:t>
            </a:r>
            <a:r>
              <a:rPr lang="en-US" dirty="0" smtClean="0"/>
              <a:t>in this data </a:t>
            </a:r>
            <a:r>
              <a:rPr lang="en-US" dirty="0"/>
              <a:t>is the time that the transactions take to traverse </a:t>
            </a:r>
            <a:r>
              <a:rPr lang="en-US" dirty="0" smtClean="0"/>
              <a:t>CNP and ONCOR’s </a:t>
            </a:r>
            <a:r>
              <a:rPr lang="en-US" dirty="0"/>
              <a:t>IT infrastructure, the Internet, and ERCOT’s front end infrastructure (network, proxies, etc</a:t>
            </a:r>
            <a:r>
              <a:rPr lang="en-US" dirty="0" smtClean="0"/>
              <a:t>.).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value of the data is that it represents a relative average response time, month to month, that can be compared to what CNP </a:t>
            </a:r>
            <a:r>
              <a:rPr lang="en-US" dirty="0" smtClean="0"/>
              <a:t>and ONCOR are experiencing.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If ERCOT is </a:t>
            </a:r>
            <a:r>
              <a:rPr lang="en-US" dirty="0" smtClean="0"/>
              <a:t>not experiencing any issues that would impact </a:t>
            </a:r>
            <a:r>
              <a:rPr lang="en-US" dirty="0" err="1" smtClean="0"/>
              <a:t>MarkeTrak</a:t>
            </a:r>
            <a:r>
              <a:rPr lang="en-US" dirty="0" smtClean="0"/>
              <a:t> SLOs, </a:t>
            </a:r>
            <a:r>
              <a:rPr lang="en-US" dirty="0" smtClean="0"/>
              <a:t>but CNP and ONCOR are experiencing higher than normal response times, those increased response times will most likely be attributed to elements outside of ERCOT’s control.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638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April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Actual API Query Average Response Times – ERCOT &amp; CNP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458200" cy="5410200"/>
          </a:xfrm>
          <a:ln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Actual API Query Response Times as Measured by ERCOT and CNP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400" b="0" dirty="0" smtClean="0"/>
              <a:t>Comparison of four month period (Nov 2014 – Feb 2015)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400" b="0" dirty="0" smtClean="0"/>
              <a:t>Times are in milliseconds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095992"/>
            <a:ext cx="5638800" cy="3628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570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April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Actual API Query Average Response Times - ERCOT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458200" cy="5410200"/>
          </a:xfrm>
          <a:ln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Actual API Query Response Times as Measured by ERCOT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400" b="0" dirty="0" err="1" smtClean="0"/>
              <a:t>Centerpoint</a:t>
            </a:r>
            <a:r>
              <a:rPr lang="en-US" sz="1400" b="0" dirty="0" smtClean="0"/>
              <a:t> and ONCOR queries averaged by month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400" b="0" dirty="0" smtClean="0"/>
              <a:t>ERCOT test transaction values are not included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400" b="0" dirty="0" smtClean="0"/>
              <a:t>Times are in milliseconds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7400"/>
            <a:ext cx="8055485" cy="36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528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April 2015</a:t>
            </a:r>
            <a:endParaRPr lang="en-US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MarkeTrak</a:t>
            </a:r>
            <a:r>
              <a:rPr lang="en-US" dirty="0" smtClean="0"/>
              <a:t> API </a:t>
            </a:r>
            <a:r>
              <a:rPr lang="en-US" dirty="0"/>
              <a:t>Query </a:t>
            </a:r>
            <a:r>
              <a:rPr lang="en-US" dirty="0" smtClean="0"/>
              <a:t>- SLOs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458200" cy="5410200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0" indent="0">
              <a:buNone/>
            </a:pPr>
            <a:r>
              <a:rPr lang="en-US" sz="2400" dirty="0" smtClean="0"/>
              <a:t>Next Steps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Continue to monitor ERCOT results through June 2015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Determine new SLOs based on new method of measuring response times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Determine most appropriate way to report on </a:t>
            </a:r>
            <a:r>
              <a:rPr lang="en-US" dirty="0" err="1" smtClean="0"/>
              <a:t>MarkeTrak</a:t>
            </a:r>
            <a:r>
              <a:rPr lang="en-US" dirty="0" smtClean="0"/>
              <a:t> performance versus the new SLOs in ERCOT’s monthly updates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583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A8A55E-9302-46D6-B613-7D01F064AB37}">
  <ds:schemaRefs>
    <ds:schemaRef ds:uri="c34af464-7aa1-4edd-9be4-83dffc1cb926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09C200C-C96D-4553-B658-0F376C3FB9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604B3C-5244-427F-8942-C6CE1658C1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45769</TotalTime>
  <Words>380</Words>
  <Application>Microsoft Office PowerPoint</Application>
  <PresentationFormat>On-screen Show (4:3)</PresentationFormat>
  <Paragraphs>52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Custom Design</vt:lpstr>
      <vt:lpstr>1_Custom Design</vt:lpstr>
      <vt:lpstr>MarkeTrak API Query Results</vt:lpstr>
      <vt:lpstr>MarkeTrak Automated SLA Monitoring</vt:lpstr>
      <vt:lpstr>MarkeTrak Automated SLA Monitoring - Current</vt:lpstr>
      <vt:lpstr>Actual API Query Average Response Times - Proposed</vt:lpstr>
      <vt:lpstr>Actual API Query Average Response Times – ERCOT &amp; CNP</vt:lpstr>
      <vt:lpstr>Actual API Query Average Response Times - ERCOT</vt:lpstr>
      <vt:lpstr>MarkeTrak API Query - SLOs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Forfia, David</dc:creator>
  <cp:lastModifiedBy>Pagliai, Dave</cp:lastModifiedBy>
  <cp:revision>1354</cp:revision>
  <cp:lastPrinted>2013-05-06T17:58:27Z</cp:lastPrinted>
  <dcterms:created xsi:type="dcterms:W3CDTF">2005-04-21T14:28:35Z</dcterms:created>
  <dcterms:modified xsi:type="dcterms:W3CDTF">2015-05-01T14:59:14Z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