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67" r:id="rId4"/>
    <p:sldMasterId id="2147493479" r:id="rId5"/>
    <p:sldMasterId id="2147493491" r:id="rId6"/>
    <p:sldMasterId id="2147493503" r:id="rId7"/>
  </p:sldMasterIdLst>
  <p:notesMasterIdLst>
    <p:notesMasterId r:id="rId12"/>
  </p:notesMasterIdLst>
  <p:handoutMasterIdLst>
    <p:handoutMasterId r:id="rId13"/>
  </p:handoutMasterIdLst>
  <p:sldIdLst>
    <p:sldId id="401" r:id="rId8"/>
    <p:sldId id="406" r:id="rId9"/>
    <p:sldId id="407" r:id="rId10"/>
    <p:sldId id="409" r:id="rId11"/>
  </p:sldIdLst>
  <p:sldSz cx="9144000" cy="6858000" type="screen4x3"/>
  <p:notesSz cx="9236075"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85" autoAdjust="0"/>
    <p:restoredTop sz="94595" autoAdjust="0"/>
  </p:normalViewPr>
  <p:slideViewPr>
    <p:cSldViewPr snapToGrid="0" snapToObjects="1">
      <p:cViewPr varScale="1">
        <p:scale>
          <a:sx n="125" d="100"/>
          <a:sy n="125" d="100"/>
        </p:scale>
        <p:origin x="-996" y="-102"/>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showGuides="1">
      <p:cViewPr varScale="1">
        <p:scale>
          <a:sx n="125" d="100"/>
          <a:sy n="125" d="100"/>
        </p:scale>
        <p:origin x="-1962" y="-102"/>
      </p:cViewPr>
      <p:guideLst>
        <p:guide orient="horz" pos="2208"/>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3136"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0849" y="0"/>
            <a:ext cx="4003136" cy="350760"/>
          </a:xfrm>
          <a:prstGeom prst="rect">
            <a:avLst/>
          </a:prstGeom>
        </p:spPr>
        <p:txBody>
          <a:bodyPr vert="horz" lIns="91440" tIns="45720" rIns="91440" bIns="45720" rtlCol="0"/>
          <a:lstStyle>
            <a:lvl1pPr algn="r">
              <a:defRPr sz="1200"/>
            </a:lvl1pPr>
          </a:lstStyle>
          <a:p>
            <a:fld id="{F69DE495-51AC-4723-A7B4-B1B58AAC8C5A}" type="datetimeFigureOut">
              <a:rPr lang="en-US" smtClean="0"/>
              <a:t>5/7/2015</a:t>
            </a:fld>
            <a:endParaRPr lang="en-US"/>
          </a:p>
        </p:txBody>
      </p:sp>
      <p:sp>
        <p:nvSpPr>
          <p:cNvPr id="4" name="Footer Placeholder 3"/>
          <p:cNvSpPr>
            <a:spLocks noGrp="1"/>
          </p:cNvSpPr>
          <p:nvPr>
            <p:ph type="ftr" sz="quarter" idx="2"/>
          </p:nvPr>
        </p:nvSpPr>
        <p:spPr>
          <a:xfrm>
            <a:off x="1" y="6658443"/>
            <a:ext cx="4003136"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0849" y="6658443"/>
            <a:ext cx="4003136" cy="35076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3136"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30849" y="0"/>
            <a:ext cx="4003136" cy="350760"/>
          </a:xfrm>
          <a:prstGeom prst="rect">
            <a:avLst/>
          </a:prstGeom>
        </p:spPr>
        <p:txBody>
          <a:bodyPr vert="horz" lIns="91440" tIns="45720" rIns="91440" bIns="45720" rtlCol="0"/>
          <a:lstStyle>
            <a:lvl1pPr algn="r">
              <a:defRPr sz="1200"/>
            </a:lvl1pPr>
          </a:lstStyle>
          <a:p>
            <a:fld id="{D1DF52B9-7E6C-4146-83FC-76B5AB271E46}" type="datetimeFigureOut">
              <a:rPr lang="en-US" smtClean="0"/>
              <a:t>5/7/2015</a:t>
            </a:fld>
            <a:endParaRPr lang="en-US"/>
          </a:p>
        </p:txBody>
      </p:sp>
      <p:sp>
        <p:nvSpPr>
          <p:cNvPr id="4" name="Slide Image Placeholder 3"/>
          <p:cNvSpPr>
            <a:spLocks noGrp="1" noRot="1" noChangeAspect="1"/>
          </p:cNvSpPr>
          <p:nvPr>
            <p:ph type="sldImg" idx="2"/>
          </p:nvPr>
        </p:nvSpPr>
        <p:spPr>
          <a:xfrm>
            <a:off x="2865438"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24444" y="3330420"/>
            <a:ext cx="7387187" cy="31544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443"/>
            <a:ext cx="4003136" cy="35076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30849" y="6658443"/>
            <a:ext cx="4003136" cy="35076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2E46B9-32B7-40E7-9A82-BF397A6673AD}" type="slidenum">
              <a:rPr lang="en-US" smtClean="0">
                <a:solidFill>
                  <a:prstClr val="black"/>
                </a:solidFill>
              </a:rPr>
              <a:pPr eaLnBrk="1" hangingPunct="1"/>
              <a:t>1</a:t>
            </a:fld>
            <a:endParaRPr lang="en-US" smtClean="0">
              <a:solidFill>
                <a:prstClr val="black"/>
              </a:solidFill>
            </a:endParaRPr>
          </a:p>
        </p:txBody>
      </p:sp>
    </p:spTree>
    <p:extLst>
      <p:ext uri="{BB962C8B-B14F-4D97-AF65-F5344CB8AC3E}">
        <p14:creationId xmlns:p14="http://schemas.microsoft.com/office/powerpoint/2010/main" val="397715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84C8E96-8577-4B68-8064-BDBA256C085D}" type="slidenum">
              <a:rPr lang="en-US" smtClean="0"/>
              <a:pPr>
                <a:defRPr/>
              </a:pPr>
              <a:t>2</a:t>
            </a:fld>
            <a:endParaRPr lang="en-US"/>
          </a:p>
        </p:txBody>
      </p:sp>
    </p:spTree>
    <p:extLst>
      <p:ext uri="{BB962C8B-B14F-4D97-AF65-F5344CB8AC3E}">
        <p14:creationId xmlns:p14="http://schemas.microsoft.com/office/powerpoint/2010/main" val="3456661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247809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9131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75679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711593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2043761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251506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May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754569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961535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409105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68678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705435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3455961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37252470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27316598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525733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5904775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25946746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May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20512982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3520175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64660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380982529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6723335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31409877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9442029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9383243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73100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751119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41783940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384747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29757003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May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402126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22887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304144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413932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May 2015</a:t>
            </a:r>
            <a:endParaRPr lang="en-US" dirty="0">
              <a:solidFill>
                <a:srgbClr val="000000"/>
              </a:solidFill>
            </a:endParaRPr>
          </a:p>
        </p:txBody>
      </p:sp>
    </p:spTree>
    <p:extLst>
      <p:ext uri="{BB962C8B-B14F-4D97-AF65-F5344CB8AC3E}">
        <p14:creationId xmlns:p14="http://schemas.microsoft.com/office/powerpoint/2010/main" val="1276380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2015</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 id="2147493477" r:id="rId4"/>
  </p:sldLayoutIdLst>
  <p:timing>
    <p:tnLst>
      <p:par>
        <p:cTn id="1" dur="indefinite" restart="never" nodeType="tmRoot"/>
      </p:par>
    </p:tnLst>
  </p:timing>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May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3198816024"/>
      </p:ext>
    </p:extLst>
  </p:cSld>
  <p:clrMap bg1="lt1" tx1="dk1" bg2="lt2" tx2="dk2" accent1="accent1" accent2="accent2" accent3="accent3" accent4="accent4" accent5="accent5" accent6="accent6" hlink="hlink" folHlink="folHlink"/>
  <p:sldLayoutIdLst>
    <p:sldLayoutId id="2147493480" r:id="rId1"/>
    <p:sldLayoutId id="2147493481" r:id="rId2"/>
    <p:sldLayoutId id="2147493482" r:id="rId3"/>
    <p:sldLayoutId id="2147493483" r:id="rId4"/>
    <p:sldLayoutId id="2147493484" r:id="rId5"/>
    <p:sldLayoutId id="2147493485" r:id="rId6"/>
    <p:sldLayoutId id="2147493486" r:id="rId7"/>
    <p:sldLayoutId id="2147493487" r:id="rId8"/>
    <p:sldLayoutId id="2147493488" r:id="rId9"/>
    <p:sldLayoutId id="2147493489" r:id="rId10"/>
    <p:sldLayoutId id="2147493490"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May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774150221"/>
      </p:ext>
    </p:extLst>
  </p:cSld>
  <p:clrMap bg1="lt1" tx1="dk1" bg2="lt2" tx2="dk2" accent1="accent1" accent2="accent2" accent3="accent3" accent4="accent4" accent5="accent5" accent6="accent6" hlink="hlink" folHlink="folHlink"/>
  <p:sldLayoutIdLst>
    <p:sldLayoutId id="2147493492" r:id="rId1"/>
    <p:sldLayoutId id="2147493493" r:id="rId2"/>
    <p:sldLayoutId id="2147493494" r:id="rId3"/>
    <p:sldLayoutId id="2147493495" r:id="rId4"/>
    <p:sldLayoutId id="2147493496" r:id="rId5"/>
    <p:sldLayoutId id="2147493497" r:id="rId6"/>
    <p:sldLayoutId id="2147493498" r:id="rId7"/>
    <p:sldLayoutId id="2147493499" r:id="rId8"/>
    <p:sldLayoutId id="2147493500" r:id="rId9"/>
    <p:sldLayoutId id="2147493501" r:id="rId10"/>
    <p:sldLayoutId id="2147493502"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May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161573961"/>
      </p:ext>
    </p:extLst>
  </p:cSld>
  <p:clrMap bg1="lt1" tx1="dk1" bg2="lt2" tx2="dk2" accent1="accent1" accent2="accent2" accent3="accent3" accent4="accent4" accent5="accent5" accent6="accent6" hlink="hlink" folHlink="folHlink"/>
  <p:sldLayoutIdLst>
    <p:sldLayoutId id="2147493504" r:id="rId1"/>
    <p:sldLayoutId id="2147493505" r:id="rId2"/>
    <p:sldLayoutId id="2147493506" r:id="rId3"/>
    <p:sldLayoutId id="2147493507" r:id="rId4"/>
    <p:sldLayoutId id="2147493508" r:id="rId5"/>
    <p:sldLayoutId id="2147493509" r:id="rId6"/>
    <p:sldLayoutId id="2147493510" r:id="rId7"/>
    <p:sldLayoutId id="2147493511" r:id="rId8"/>
    <p:sldLayoutId id="2147493512" r:id="rId9"/>
    <p:sldLayoutId id="2147493513" r:id="rId10"/>
    <p:sldLayoutId id="2147493514"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8"/>
          <p:cNvSpPr>
            <a:spLocks noGrp="1" noChangeArrowheads="1"/>
          </p:cNvSpPr>
          <p:nvPr>
            <p:ph type="ctrTitle"/>
          </p:nvPr>
        </p:nvSpPr>
        <p:spPr>
          <a:xfrm>
            <a:off x="2333625" y="1905000"/>
            <a:ext cx="6019800" cy="1238250"/>
          </a:xfrm>
        </p:spPr>
        <p:txBody>
          <a:bodyPr/>
          <a:lstStyle/>
          <a:p>
            <a:pPr eaLnBrk="1" hangingPunct="1"/>
            <a:r>
              <a:rPr lang="en-US" dirty="0" smtClean="0"/>
              <a:t>Information Technology Report</a:t>
            </a:r>
          </a:p>
        </p:txBody>
      </p:sp>
      <p:sp>
        <p:nvSpPr>
          <p:cNvPr id="5123" name="Rectangle 20"/>
          <p:cNvSpPr>
            <a:spLocks noGrp="1" noChangeArrowheads="1"/>
          </p:cNvSpPr>
          <p:nvPr>
            <p:ph type="subTitle" idx="1"/>
          </p:nvPr>
        </p:nvSpPr>
        <p:spPr/>
        <p:txBody>
          <a:bodyPr/>
          <a:lstStyle/>
          <a:p>
            <a:pPr eaLnBrk="1" hangingPunct="1"/>
            <a:r>
              <a:rPr lang="en-US" dirty="0" smtClean="0"/>
              <a:t>Dave Pagliai</a:t>
            </a:r>
          </a:p>
          <a:p>
            <a:pPr eaLnBrk="1" hangingPunct="1"/>
            <a:r>
              <a:rPr lang="en-US" dirty="0" smtClean="0"/>
              <a:t>Manager, IT Support Services</a:t>
            </a:r>
          </a:p>
        </p:txBody>
      </p:sp>
      <p:sp>
        <p:nvSpPr>
          <p:cNvPr id="512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May 2015</a:t>
            </a:r>
            <a:endParaRPr lang="en-US" dirty="0">
              <a:solidFill>
                <a:srgbClr val="000000"/>
              </a:solidFill>
            </a:endParaRPr>
          </a:p>
        </p:txBody>
      </p:sp>
      <p:sp>
        <p:nvSpPr>
          <p:cNvPr id="512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solidFill>
                  <a:srgbClr val="000000"/>
                </a:solidFill>
              </a:rPr>
              <a:t>ERCOT Public</a:t>
            </a:r>
          </a:p>
        </p:txBody>
      </p:sp>
    </p:spTree>
    <p:extLst>
      <p:ext uri="{BB962C8B-B14F-4D97-AF65-F5344CB8AC3E}">
        <p14:creationId xmlns:p14="http://schemas.microsoft.com/office/powerpoint/2010/main" val="2297041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May 2015</a:t>
            </a:r>
            <a:endParaRPr lang="en-US" dirty="0"/>
          </a:p>
        </p:txBody>
      </p:sp>
      <p:sp>
        <p:nvSpPr>
          <p:cNvPr id="6148" name="Rectangle 2"/>
          <p:cNvSpPr>
            <a:spLocks noGrp="1" noChangeArrowheads="1"/>
          </p:cNvSpPr>
          <p:nvPr>
            <p:ph type="title"/>
          </p:nvPr>
        </p:nvSpPr>
        <p:spPr/>
        <p:txBody>
          <a:bodyPr/>
          <a:lstStyle/>
          <a:p>
            <a:pPr eaLnBrk="1" hangingPunct="1"/>
            <a:r>
              <a:rPr lang="en-US" dirty="0" smtClean="0"/>
              <a:t>Incident Report Highlights</a:t>
            </a:r>
          </a:p>
        </p:txBody>
      </p:sp>
      <p:sp>
        <p:nvSpPr>
          <p:cNvPr id="4101" name="Rectangle 3"/>
          <p:cNvSpPr>
            <a:spLocks noGrp="1" noChangeArrowheads="1"/>
          </p:cNvSpPr>
          <p:nvPr>
            <p:ph type="body" idx="1"/>
          </p:nvPr>
        </p:nvSpPr>
        <p:spPr>
          <a:xfrm>
            <a:off x="217714" y="758372"/>
            <a:ext cx="8686800" cy="5410200"/>
          </a:xfrm>
          <a:ln>
            <a:miter lim="800000"/>
            <a:headEnd/>
            <a:tailEnd/>
          </a:ln>
        </p:spPr>
        <p:txBody>
          <a:bodyPr/>
          <a:lstStyle/>
          <a:p>
            <a:pPr marL="0" indent="0">
              <a:spcBef>
                <a:spcPts val="400"/>
              </a:spcBef>
              <a:spcAft>
                <a:spcPts val="0"/>
              </a:spcAft>
              <a:buFontTx/>
              <a:buNone/>
              <a:defRPr/>
            </a:pPr>
            <a:r>
              <a:rPr lang="en-US" sz="1600" dirty="0" smtClean="0"/>
              <a:t>Service Availability – April</a:t>
            </a:r>
          </a:p>
          <a:p>
            <a:pPr lvl="1">
              <a:buClr>
                <a:srgbClr val="00B050"/>
              </a:buClr>
              <a:buFont typeface="Wingdings" pitchFamily="2" charset="2"/>
              <a:buChar char="ü"/>
              <a:defRPr/>
            </a:pPr>
            <a:r>
              <a:rPr lang="en-US" sz="1600" dirty="0" smtClean="0"/>
              <a:t>Retail Market </a:t>
            </a:r>
            <a:r>
              <a:rPr lang="en-US" sz="1600" dirty="0"/>
              <a:t>IT </a:t>
            </a:r>
            <a:r>
              <a:rPr lang="en-US" sz="1600" dirty="0" smtClean="0"/>
              <a:t>systems met all SLA targets</a:t>
            </a:r>
          </a:p>
          <a:p>
            <a:pPr marL="0" indent="0">
              <a:buNone/>
            </a:pPr>
            <a:endParaRPr lang="en-US" sz="1600" dirty="0" smtClean="0"/>
          </a:p>
          <a:p>
            <a:pPr marL="0" indent="0">
              <a:buNone/>
            </a:pPr>
            <a:r>
              <a:rPr lang="en-US" sz="1600" dirty="0" smtClean="0"/>
              <a:t>Incidents &amp; </a:t>
            </a:r>
            <a:r>
              <a:rPr lang="en-US" sz="1600" dirty="0"/>
              <a:t>Maintenance – </a:t>
            </a:r>
            <a:r>
              <a:rPr lang="en-US" sz="1600" dirty="0" smtClean="0"/>
              <a:t>April</a:t>
            </a:r>
          </a:p>
          <a:p>
            <a:pPr lvl="1">
              <a:buFont typeface="Wingdings" panose="05000000000000000000" pitchFamily="2" charset="2"/>
              <a:buChar char="§"/>
            </a:pPr>
            <a:r>
              <a:rPr lang="en-US" sz="1600" dirty="0" smtClean="0"/>
              <a:t>04/12/15 </a:t>
            </a:r>
            <a:r>
              <a:rPr lang="en-US" sz="1600" dirty="0"/>
              <a:t>– Planned Maintenance (Site Failover – </a:t>
            </a:r>
            <a:r>
              <a:rPr lang="en-US" sz="1600" dirty="0" smtClean="0"/>
              <a:t>Retail processing, </a:t>
            </a:r>
            <a:r>
              <a:rPr lang="en-US" sz="1600" dirty="0" err="1" smtClean="0"/>
              <a:t>MarkeTrak</a:t>
            </a:r>
            <a:r>
              <a:rPr lang="en-US" sz="1600" dirty="0" smtClean="0"/>
              <a:t>, Retail </a:t>
            </a:r>
            <a:r>
              <a:rPr lang="en-US" sz="1600" dirty="0"/>
              <a:t>API</a:t>
            </a:r>
            <a:r>
              <a:rPr lang="en-US" sz="1600" dirty="0" smtClean="0"/>
              <a:t>)</a:t>
            </a:r>
          </a:p>
          <a:p>
            <a:pPr lvl="1">
              <a:buFont typeface="Wingdings" panose="05000000000000000000" pitchFamily="2" charset="2"/>
              <a:buChar char="§"/>
            </a:pPr>
            <a:r>
              <a:rPr lang="en-US" sz="1600" dirty="0" smtClean="0"/>
              <a:t>04/28/15 – </a:t>
            </a:r>
            <a:r>
              <a:rPr lang="en-US" sz="1600" dirty="0"/>
              <a:t>Find </a:t>
            </a:r>
            <a:r>
              <a:rPr lang="en-US" sz="1600" dirty="0" smtClean="0"/>
              <a:t>ESIID slow response (11 minutes)</a:t>
            </a:r>
          </a:p>
          <a:p>
            <a:pPr lvl="1">
              <a:buFont typeface="Wingdings" panose="05000000000000000000" pitchFamily="2" charset="2"/>
              <a:buChar char="§"/>
            </a:pPr>
            <a:r>
              <a:rPr lang="en-US" sz="1600" dirty="0"/>
              <a:t>04/28/15 – Find </a:t>
            </a:r>
            <a:r>
              <a:rPr lang="en-US" sz="1600" dirty="0" smtClean="0"/>
              <a:t>Transaction for historic searches (greater than 1 year) unavailable (15 minutes, unplanned maintenance)</a:t>
            </a:r>
          </a:p>
          <a:p>
            <a:pPr marL="0" indent="0">
              <a:buNone/>
            </a:pPr>
            <a:endParaRPr lang="en-US" sz="1600" dirty="0" smtClean="0"/>
          </a:p>
          <a:p>
            <a:pPr marL="0" indent="0">
              <a:buNone/>
            </a:pPr>
            <a:r>
              <a:rPr lang="en-US" sz="1600" dirty="0" err="1" smtClean="0"/>
              <a:t>MarkeTrak</a:t>
            </a:r>
            <a:endParaRPr lang="en-US" sz="1600" dirty="0" smtClean="0"/>
          </a:p>
          <a:p>
            <a:pPr lvl="1">
              <a:buFont typeface="Wingdings" panose="05000000000000000000" pitchFamily="2" charset="2"/>
              <a:buChar char="§"/>
            </a:pPr>
            <a:r>
              <a:rPr lang="en-US" sz="1600" dirty="0" smtClean="0"/>
              <a:t>API </a:t>
            </a:r>
            <a:r>
              <a:rPr lang="en-US" sz="1600" dirty="0" err="1" smtClean="0"/>
              <a:t>QueryList</a:t>
            </a:r>
            <a:r>
              <a:rPr lang="en-US" sz="1600" dirty="0" smtClean="0"/>
              <a:t> response time increased after a database upgrade in March</a:t>
            </a:r>
          </a:p>
          <a:p>
            <a:pPr lvl="1">
              <a:buFont typeface="Wingdings" panose="05000000000000000000" pitchFamily="2" charset="2"/>
              <a:buChar char="§"/>
            </a:pPr>
            <a:r>
              <a:rPr lang="en-US" sz="1600" dirty="0" smtClean="0"/>
              <a:t>ERCOT has a support case open with the vendor to determine root cause and provide remediation</a:t>
            </a:r>
          </a:p>
          <a:p>
            <a:pPr marL="0" indent="0">
              <a:buNone/>
            </a:pPr>
            <a:endParaRPr lang="en-US" sz="1600" dirty="0"/>
          </a:p>
          <a:p>
            <a:pPr marL="0" indent="0">
              <a:buNone/>
            </a:pPr>
            <a:r>
              <a:rPr lang="en-US" sz="1600" dirty="0"/>
              <a:t>Supplemental AMS Interval Data Report Issue</a:t>
            </a:r>
          </a:p>
          <a:p>
            <a:pPr lvl="1">
              <a:buFont typeface="Wingdings" panose="05000000000000000000" pitchFamily="2" charset="2"/>
              <a:buChar char="§"/>
            </a:pPr>
            <a:r>
              <a:rPr lang="en-US" sz="1600" dirty="0"/>
              <a:t>No impacts to report </a:t>
            </a:r>
            <a:r>
              <a:rPr lang="en-US" sz="1600" dirty="0" smtClean="0"/>
              <a:t>posting in April</a:t>
            </a:r>
          </a:p>
          <a:p>
            <a:pPr lvl="1">
              <a:buFont typeface="Wingdings" panose="05000000000000000000" pitchFamily="2" charset="2"/>
              <a:buChar char="§"/>
            </a:pPr>
            <a:r>
              <a:rPr lang="en-US" sz="1600" dirty="0" smtClean="0"/>
              <a:t>A long term solution has been developed and release to ERCOT’s test environment, and is scheduled for R3 Production release (late June)</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spTree>
    <p:extLst>
      <p:ext uri="{BB962C8B-B14F-4D97-AF65-F5344CB8AC3E}">
        <p14:creationId xmlns:p14="http://schemas.microsoft.com/office/powerpoint/2010/main" val="3415383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MarkeTrak</a:t>
            </a:r>
            <a:r>
              <a:rPr lang="en-US" dirty="0" smtClean="0"/>
              <a:t> Performance</a:t>
            </a:r>
            <a:endParaRPr lang="en-US" dirty="0"/>
          </a:p>
        </p:txBody>
      </p:sp>
      <p:sp>
        <p:nvSpPr>
          <p:cNvPr id="4" name="Footer Placeholder 3"/>
          <p:cNvSpPr>
            <a:spLocks noGrp="1"/>
          </p:cNvSpPr>
          <p:nvPr>
            <p:ph type="ftr" sz="quarter" idx="11"/>
          </p:nvPr>
        </p:nvSpPr>
        <p:spPr/>
        <p:txBody>
          <a:bodyPr/>
          <a:lstStyle/>
          <a:p>
            <a:pPr>
              <a:defRPr/>
            </a:pPr>
            <a:r>
              <a:rPr lang="en-US" smtClean="0"/>
              <a:t>ERCOT Public</a:t>
            </a:r>
            <a:endParaRPr lang="en-US"/>
          </a:p>
        </p:txBody>
      </p:sp>
      <p:sp>
        <p:nvSpPr>
          <p:cNvPr id="5" name="Date Placeholder 4"/>
          <p:cNvSpPr>
            <a:spLocks noGrp="1"/>
          </p:cNvSpPr>
          <p:nvPr>
            <p:ph type="dt" sz="half" idx="12"/>
          </p:nvPr>
        </p:nvSpPr>
        <p:spPr/>
        <p:txBody>
          <a:bodyPr/>
          <a:lstStyle/>
          <a:p>
            <a:pPr>
              <a:defRPr/>
            </a:pPr>
            <a:r>
              <a:rPr lang="en-US" smtClean="0"/>
              <a:t>May 2015</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469" y="1054510"/>
            <a:ext cx="8023781" cy="48522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4439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rgbClr val="000000"/>
                </a:solidFill>
              </a:rPr>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March 2015</a:t>
            </a:r>
            <a:endParaRPr lang="en-US" dirty="0">
              <a:solidFill>
                <a:srgbClr val="000000"/>
              </a:solidFill>
            </a:endParaRPr>
          </a:p>
        </p:txBody>
      </p:sp>
      <p:sp>
        <p:nvSpPr>
          <p:cNvPr id="6148" name="Rectangle 2"/>
          <p:cNvSpPr>
            <a:spLocks noGrp="1" noChangeArrowheads="1"/>
          </p:cNvSpPr>
          <p:nvPr>
            <p:ph type="title"/>
          </p:nvPr>
        </p:nvSpPr>
        <p:spPr/>
        <p:txBody>
          <a:bodyPr/>
          <a:lstStyle/>
          <a:p>
            <a:pPr eaLnBrk="1" hangingPunct="1"/>
            <a:r>
              <a:rPr lang="en-US" dirty="0" smtClean="0"/>
              <a:t>Premature Transitioning of </a:t>
            </a:r>
            <a:r>
              <a:rPr lang="en-US" dirty="0" err="1" smtClean="0"/>
              <a:t>MarkeTrak</a:t>
            </a:r>
            <a:r>
              <a:rPr lang="en-US" dirty="0" smtClean="0"/>
              <a:t> Issues</a:t>
            </a:r>
          </a:p>
        </p:txBody>
      </p:sp>
      <p:sp>
        <p:nvSpPr>
          <p:cNvPr id="4101" name="Rectangle 3"/>
          <p:cNvSpPr>
            <a:spLocks noGrp="1" noChangeArrowheads="1"/>
          </p:cNvSpPr>
          <p:nvPr>
            <p:ph type="body" idx="1"/>
          </p:nvPr>
        </p:nvSpPr>
        <p:spPr>
          <a:xfrm>
            <a:off x="254000" y="772885"/>
            <a:ext cx="8458200" cy="5410200"/>
          </a:xfrm>
          <a:ln>
            <a:miter lim="800000"/>
            <a:headEnd/>
            <a:tailEnd/>
          </a:ln>
        </p:spPr>
        <p:txBody>
          <a:bodyPr/>
          <a:lstStyle/>
          <a:p>
            <a:pPr lvl="0">
              <a:buFont typeface="Wingdings" panose="05000000000000000000" pitchFamily="2" charset="2"/>
              <a:buChar char="§"/>
            </a:pPr>
            <a:endParaRPr lang="en-US" sz="1600" dirty="0" smtClean="0"/>
          </a:p>
          <a:p>
            <a:pPr marL="0" indent="0">
              <a:buNone/>
            </a:pPr>
            <a:r>
              <a:rPr lang="en-US" sz="1600" dirty="0" smtClean="0"/>
              <a:t>ERCOT’s </a:t>
            </a:r>
            <a:r>
              <a:rPr lang="en-US" sz="1600" dirty="0" err="1"/>
              <a:t>MarkeTrak</a:t>
            </a:r>
            <a:r>
              <a:rPr lang="en-US" sz="1600" dirty="0"/>
              <a:t> </a:t>
            </a:r>
            <a:r>
              <a:rPr lang="en-US" sz="1600" dirty="0" smtClean="0"/>
              <a:t>application prematurely transitioned issues </a:t>
            </a:r>
            <a:r>
              <a:rPr lang="en-US" sz="1600" dirty="0"/>
              <a:t>of all </a:t>
            </a:r>
            <a:r>
              <a:rPr lang="en-US" sz="1600" dirty="0" smtClean="0"/>
              <a:t>subtypes</a:t>
            </a:r>
          </a:p>
          <a:p>
            <a:pPr lvl="1">
              <a:buFont typeface="Wingdings" panose="05000000000000000000" pitchFamily="2" charset="2"/>
              <a:buChar char="§"/>
            </a:pPr>
            <a:r>
              <a:rPr lang="en-US" sz="1600" dirty="0" smtClean="0"/>
              <a:t>This occurred </a:t>
            </a:r>
            <a:r>
              <a:rPr lang="en-US" sz="1600" dirty="0"/>
              <a:t>on February </a:t>
            </a:r>
            <a:r>
              <a:rPr lang="en-US" sz="1600" dirty="0" smtClean="0"/>
              <a:t>4 , 11, and 24, 2015</a:t>
            </a:r>
          </a:p>
          <a:p>
            <a:pPr lvl="1">
              <a:buFont typeface="Wingdings" panose="05000000000000000000" pitchFamily="2" charset="2"/>
              <a:buChar char="§"/>
            </a:pPr>
            <a:r>
              <a:rPr lang="en-US" sz="1600" dirty="0" smtClean="0"/>
              <a:t>Investigation determined that a database parameter was getting changed by the </a:t>
            </a:r>
            <a:r>
              <a:rPr lang="en-US" sz="1600" dirty="0" err="1" smtClean="0"/>
              <a:t>MarkeTrak</a:t>
            </a:r>
            <a:r>
              <a:rPr lang="en-US" sz="1600" dirty="0" smtClean="0"/>
              <a:t> application</a:t>
            </a:r>
          </a:p>
          <a:p>
            <a:pPr lvl="1">
              <a:buFont typeface="Wingdings" panose="05000000000000000000" pitchFamily="2" charset="2"/>
              <a:buChar char="§"/>
            </a:pPr>
            <a:r>
              <a:rPr lang="en-US" sz="1600" dirty="0" smtClean="0"/>
              <a:t>On February 12, ERCOT implemented monitoring for this condition (database parameter change), so early detection and correction could be achieved.  This monitoring aided in timely identification of the issue when it reoccurred on February 24.</a:t>
            </a:r>
          </a:p>
          <a:p>
            <a:pPr lvl="1">
              <a:buFont typeface="Wingdings" panose="05000000000000000000" pitchFamily="2" charset="2"/>
              <a:buChar char="§"/>
            </a:pPr>
            <a:r>
              <a:rPr lang="en-US" sz="1600" dirty="0" smtClean="0"/>
              <a:t>On February 24, ERCOT implemented </a:t>
            </a:r>
            <a:r>
              <a:rPr lang="en-US" sz="1600" dirty="0"/>
              <a:t>a system change in an attempt to prevent </a:t>
            </a:r>
            <a:r>
              <a:rPr lang="en-US" sz="1600" dirty="0" smtClean="0"/>
              <a:t>the impact of the database parameter change, should it reoccur</a:t>
            </a:r>
          </a:p>
          <a:p>
            <a:pPr lvl="1">
              <a:buFont typeface="Wingdings" panose="05000000000000000000" pitchFamily="2" charset="2"/>
              <a:buChar char="§"/>
            </a:pPr>
            <a:r>
              <a:rPr lang="en-US" sz="1600" dirty="0" smtClean="0"/>
              <a:t>A report was created and added to the </a:t>
            </a:r>
            <a:r>
              <a:rPr lang="en-US" sz="1600" dirty="0" err="1" smtClean="0"/>
              <a:t>MarkeTrak</a:t>
            </a:r>
            <a:r>
              <a:rPr lang="en-US" sz="1600" dirty="0" smtClean="0"/>
              <a:t> User Interface to help identify impacted issues (</a:t>
            </a:r>
            <a:r>
              <a:rPr lang="en-US" sz="1600" i="1" dirty="0" smtClean="0"/>
              <a:t>Premature </a:t>
            </a:r>
            <a:r>
              <a:rPr lang="en-US" sz="1600" i="1" dirty="0"/>
              <a:t>Transition of </a:t>
            </a:r>
            <a:r>
              <a:rPr lang="en-US" sz="1600" i="1" dirty="0" err="1"/>
              <a:t>MarkeTrak</a:t>
            </a:r>
            <a:r>
              <a:rPr lang="en-US" sz="1600" i="1" dirty="0"/>
              <a:t> Issues</a:t>
            </a:r>
            <a:r>
              <a:rPr lang="en-US" sz="1600" dirty="0" smtClean="0"/>
              <a:t>).</a:t>
            </a:r>
          </a:p>
          <a:p>
            <a:pPr lvl="1">
              <a:buFont typeface="Wingdings" panose="05000000000000000000" pitchFamily="2" charset="2"/>
              <a:buChar char="§"/>
            </a:pPr>
            <a:r>
              <a:rPr lang="en-US" sz="1600" b="1" dirty="0" smtClean="0"/>
              <a:t>No re-occurrence of the issue since 02/24/15</a:t>
            </a:r>
          </a:p>
          <a:p>
            <a:pPr lvl="1">
              <a:buFont typeface="Wingdings" panose="05000000000000000000" pitchFamily="2" charset="2"/>
              <a:buChar char="§"/>
            </a:pPr>
            <a:r>
              <a:rPr lang="en-US" sz="1600" b="1" dirty="0" smtClean="0"/>
              <a:t>Vendor root cause investigation:</a:t>
            </a:r>
          </a:p>
          <a:p>
            <a:pPr lvl="2">
              <a:buFont typeface="Wingdings" panose="05000000000000000000" pitchFamily="2" charset="2"/>
              <a:buChar char="§"/>
            </a:pPr>
            <a:r>
              <a:rPr lang="en-US" sz="1400" b="1" dirty="0" smtClean="0"/>
              <a:t>Unable to reproduce the issue under multiple scenarios</a:t>
            </a:r>
          </a:p>
          <a:p>
            <a:pPr lvl="2">
              <a:buFont typeface="Wingdings" panose="05000000000000000000" pitchFamily="2" charset="2"/>
              <a:buChar char="§"/>
            </a:pPr>
            <a:r>
              <a:rPr lang="en-US" sz="1400" b="1" dirty="0" smtClean="0"/>
              <a:t>No other customers have reported this issue</a:t>
            </a:r>
          </a:p>
          <a:p>
            <a:pPr lvl="2">
              <a:buFont typeface="Wingdings" panose="05000000000000000000" pitchFamily="2" charset="2"/>
              <a:buChar char="§"/>
            </a:pPr>
            <a:endParaRPr lang="en-US" sz="1400" dirty="0"/>
          </a:p>
          <a:p>
            <a:pPr marL="0" lvl="0" indent="0">
              <a:buNone/>
            </a:pPr>
            <a:endParaRPr lang="en-US" sz="1600" dirty="0" smtClean="0"/>
          </a:p>
          <a:p>
            <a:pPr marL="0" lv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spTree>
    <p:extLst>
      <p:ext uri="{BB962C8B-B14F-4D97-AF65-F5344CB8AC3E}">
        <p14:creationId xmlns:p14="http://schemas.microsoft.com/office/powerpoint/2010/main" val="83015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66D08B-9BD9-4F52-9876-573EE2900B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www.w3.org/XML/1998/namespace"/>
    <ds:schemaRef ds:uri="http://schemas.microsoft.com/office/infopath/2007/PartnerControls"/>
    <ds:schemaRef ds:uri="c34af464-7aa1-4edd-9be4-83dffc1cb926"/>
    <ds:schemaRef ds:uri="http://purl.org/dc/dcmitype/"/>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7443</TotalTime>
  <Words>317</Words>
  <Application>Microsoft Office PowerPoint</Application>
  <PresentationFormat>On-screen Show (4:3)</PresentationFormat>
  <Paragraphs>71</Paragraphs>
  <Slides>4</Slides>
  <Notes>2</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Custom Design</vt:lpstr>
      <vt:lpstr>1_Custom Design</vt:lpstr>
      <vt:lpstr>2_Custom Design</vt:lpstr>
      <vt:lpstr>3_Custom Design</vt:lpstr>
      <vt:lpstr>Information Technology Report</vt:lpstr>
      <vt:lpstr>Incident Report Highlights</vt:lpstr>
      <vt:lpstr>MarkeTrak Performance</vt:lpstr>
      <vt:lpstr>Premature Transitioning of MarkeTrak Issues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Pagliai, Dave</cp:lastModifiedBy>
  <cp:revision>356</cp:revision>
  <cp:lastPrinted>2015-03-02T23:22:39Z</cp:lastPrinted>
  <dcterms:created xsi:type="dcterms:W3CDTF">2010-04-12T23:12:02Z</dcterms:created>
  <dcterms:modified xsi:type="dcterms:W3CDTF">2015-05-07T23:01:14Z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