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7" r:id="rId8"/>
    <p:sldId id="286" r:id="rId9"/>
    <p:sldId id="294" r:id="rId10"/>
    <p:sldId id="295" r:id="rId11"/>
    <p:sldId id="297" r:id="rId12"/>
    <p:sldId id="298" r:id="rId13"/>
    <p:sldId id="299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87137" autoAdjust="0"/>
  </p:normalViewPr>
  <p:slideViewPr>
    <p:cSldViewPr snapToGrid="0" snapToObjects="1">
      <p:cViewPr>
        <p:scale>
          <a:sx n="101" d="100"/>
          <a:sy n="101" d="100"/>
        </p:scale>
        <p:origin x="-174" y="-2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endParaRPr lang="en-US" sz="2000" dirty="0" smtClean="0"/>
          </a:p>
          <a:p>
            <a:pPr lvl="2"/>
            <a:r>
              <a:rPr lang="en-US" sz="1200" dirty="0" smtClean="0"/>
              <a:t>EBP logic</a:t>
            </a:r>
          </a:p>
          <a:p>
            <a:pPr lvl="2"/>
            <a:r>
              <a:rPr lang="en-US" sz="1200" dirty="0" smtClean="0"/>
              <a:t>Calculate available capacity for each online unit using HDL – UDBP or UDBP-LDL based on the direction of the Offset</a:t>
            </a:r>
          </a:p>
          <a:p>
            <a:pPr lvl="2"/>
            <a:r>
              <a:rPr lang="en-US" sz="1200" dirty="0" smtClean="0"/>
              <a:t>Calculate the system total available capacity </a:t>
            </a:r>
          </a:p>
          <a:p>
            <a:pPr lvl="2"/>
            <a:r>
              <a:rPr lang="en-US" sz="1200" dirty="0" smtClean="0"/>
              <a:t>Calculate the increment assigned to each online unit based on its available capacity ratio share of the offset, </a:t>
            </a:r>
          </a:p>
          <a:p>
            <a:pPr lvl="2"/>
            <a:r>
              <a:rPr lang="en-US" sz="1200" dirty="0" smtClean="0"/>
              <a:t>Add the increment on top of the unit </a:t>
            </a:r>
            <a:r>
              <a:rPr lang="en-US" sz="1200" dirty="0" smtClean="0">
                <a:solidFill>
                  <a:srgbClr val="FF0000"/>
                </a:solidFill>
              </a:rPr>
              <a:t>UDBP when EBP flag was 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B876FB-BBE4-4C57-BB47-6B15CE0A6AF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5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8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  <p:sldLayoutId id="2147493549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523147"/>
            <a:chOff x="603250" y="546100"/>
            <a:chExt cx="7727950" cy="3523525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93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dirty="0" smtClean="0">
                  <a:latin typeface="Book Antiqua"/>
                  <a:cs typeface="Book Antiqua"/>
                </a:rPr>
                <a:t>March 30, 2015 SCED Event Follow up: </a:t>
              </a:r>
            </a:p>
            <a:p>
              <a:pPr algn="ctr" eaLnBrk="1" hangingPunct="1"/>
              <a:r>
                <a:rPr lang="en-US" altLang="en-US" sz="2400" b="1" dirty="0" smtClean="0">
                  <a:latin typeface="Book Antiqua"/>
                  <a:cs typeface="Book Antiqua"/>
                </a:rPr>
                <a:t>Proposed Improvements</a:t>
              </a:r>
            </a:p>
            <a:p>
              <a:pPr algn="ctr" eaLnBrk="1" hangingPunct="1"/>
              <a:endParaRPr lang="en-US" altLang="en-US" sz="2400" b="1" dirty="0">
                <a:latin typeface="Book Antiqua"/>
                <a:cs typeface="Book Antiqua"/>
              </a:endParaRPr>
            </a:p>
            <a:p>
              <a:pPr algn="ctr" eaLnBrk="1" hangingPunct="1"/>
              <a:endParaRPr lang="en-US" altLang="en-US" sz="2400" b="1" dirty="0" smtClean="0">
                <a:latin typeface="Book Antiqua"/>
                <a:cs typeface="Book Antiqua"/>
              </a:endParaRPr>
            </a:p>
            <a:p>
              <a:pPr algn="ctr" eaLnBrk="1" hangingPunct="1"/>
              <a:r>
                <a:rPr lang="en-US" altLang="en-US" sz="2400" b="1" dirty="0" smtClean="0">
                  <a:latin typeface="Book Antiqua"/>
                  <a:cs typeface="Book Antiqua"/>
                </a:rPr>
                <a:t>QMWG, May 08, 2015</a:t>
              </a:r>
              <a:r>
                <a:rPr lang="en-US" altLang="en-US" dirty="0" smtClean="0">
                  <a:latin typeface="Book Antiqua"/>
                  <a:cs typeface="Book Antiqua"/>
                </a:rPr>
                <a:t> </a:t>
              </a:r>
              <a:endParaRPr lang="en-US" altLang="en-US" dirty="0">
                <a:latin typeface="Book Antiqua"/>
                <a:cs typeface="Book Antiqua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7568"/>
            <a:ext cx="8459536" cy="461665"/>
          </a:xfrm>
        </p:spPr>
        <p:txBody>
          <a:bodyPr/>
          <a:lstStyle/>
          <a:p>
            <a:r>
              <a:rPr lang="en-US" sz="2800" dirty="0" smtClean="0">
                <a:latin typeface="Book Antiqua"/>
                <a:cs typeface="Book Antiqua"/>
              </a:rPr>
              <a:t>Proposed Improvements</a:t>
            </a:r>
            <a:endParaRPr lang="en-US" sz="28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67100"/>
            <a:ext cx="8229600" cy="51165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For </a:t>
            </a:r>
            <a:r>
              <a:rPr lang="en-US" sz="2400" dirty="0">
                <a:latin typeface="Book Antiqua"/>
                <a:cs typeface="Book Antiqua"/>
              </a:rPr>
              <a:t>WGRs, </a:t>
            </a:r>
            <a:r>
              <a:rPr lang="en-US" sz="2400" dirty="0" smtClean="0">
                <a:latin typeface="Book Antiqua"/>
                <a:cs typeface="Book Antiqua"/>
              </a:rPr>
              <a:t>set Emergency Base Points (EBP) based on current wind output instead of UDBP 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Special treatment for </a:t>
            </a:r>
            <a:r>
              <a:rPr lang="en-US" sz="2400" dirty="0">
                <a:latin typeface="Book Antiqua"/>
                <a:cs typeface="Book Antiqua"/>
              </a:rPr>
              <a:t>QSGRs </a:t>
            </a:r>
            <a:r>
              <a:rPr lang="en-US" sz="2400" dirty="0" smtClean="0">
                <a:latin typeface="Book Antiqua"/>
                <a:cs typeface="Book Antiqua"/>
              </a:rPr>
              <a:t>during EBP period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dirty="0" smtClean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 smtClean="0">
                <a:latin typeface="Book Antiqua"/>
                <a:cs typeface="Book Antiqua"/>
              </a:rPr>
              <a:t>Set EBP </a:t>
            </a:r>
            <a:r>
              <a:rPr lang="en-US" sz="2400" dirty="0">
                <a:latin typeface="Book Antiqua"/>
                <a:cs typeface="Book Antiqua"/>
              </a:rPr>
              <a:t>as often as needed or automatically after </a:t>
            </a:r>
            <a:r>
              <a:rPr lang="en-US" sz="2400" dirty="0" smtClean="0">
                <a:latin typeface="Book Antiqua"/>
                <a:cs typeface="Book Antiqua"/>
              </a:rPr>
              <a:t>7mins</a:t>
            </a:r>
            <a:endParaRPr lang="en-US" sz="2400" dirty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endParaRPr lang="en-US" sz="800" dirty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>
                <a:latin typeface="Book Antiqua"/>
                <a:cs typeface="Book Antiqua"/>
              </a:rPr>
              <a:t>During operator training, review entering appropriate EBP offset during SCED failure </a:t>
            </a:r>
          </a:p>
          <a:p>
            <a:pPr marL="457200" lvl="1" indent="-457200">
              <a:buFont typeface="+mj-lt"/>
              <a:buAutoNum type="arabicPeriod" startAt="3"/>
            </a:pPr>
            <a:endParaRPr lang="en-US" sz="1200" dirty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 smtClean="0">
                <a:latin typeface="Book Antiqua"/>
                <a:cs typeface="Book Antiqua"/>
              </a:rPr>
              <a:t>Possibly create new posting of system available capacity based on HDL (ramp-able room) in System Ancillary Service Capacity Monitor</a:t>
            </a:r>
            <a:endParaRPr lang="en-US" sz="2400" dirty="0">
              <a:latin typeface="Book Antiqua"/>
              <a:cs typeface="Book Antiqua"/>
            </a:endParaRPr>
          </a:p>
          <a:p>
            <a:pPr marL="457200" lvl="1" indent="0">
              <a:buNone/>
            </a:pPr>
            <a:endParaRPr lang="en-US" sz="16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5914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09871"/>
            <a:ext cx="8458200" cy="461665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Current Emergency Base Point Logic</a:t>
            </a:r>
            <a:endParaRPr lang="en-US" dirty="0">
              <a:solidFill>
                <a:srgbClr val="C00000"/>
              </a:solidFill>
              <a:latin typeface="Book Antiqua"/>
              <a:cs typeface="Book Antiqu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Book Antiqua"/>
                <a:cs typeface="Book Antiqua"/>
              </a:rPr>
              <a:t>Currently no special treatment is given for QSGRs and WGRs in EBP </a:t>
            </a:r>
            <a:r>
              <a:rPr lang="en-US" sz="2000" dirty="0" smtClean="0">
                <a:latin typeface="Book Antiqua"/>
                <a:cs typeface="Book Antiqua"/>
              </a:rPr>
              <a:t>calculation</a:t>
            </a:r>
            <a:endParaRPr lang="en-US" sz="2400" dirty="0">
              <a:latin typeface="Book Antiqua"/>
              <a:cs typeface="Book Antiqua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r>
              <a:rPr lang="en-US" sz="2000" dirty="0" smtClean="0">
                <a:latin typeface="Book Antiqua"/>
                <a:cs typeface="Book Antiqua"/>
              </a:rPr>
              <a:t>Online unit’s EBP = 	UDBP </a:t>
            </a:r>
            <a:r>
              <a:rPr lang="en-US" sz="2000" dirty="0">
                <a:latin typeface="Book Antiqua"/>
                <a:cs typeface="Book Antiqua"/>
              </a:rPr>
              <a:t>when EBP flag was set </a:t>
            </a:r>
            <a:r>
              <a:rPr lang="en-US" sz="2000" dirty="0" smtClean="0">
                <a:latin typeface="Book Antiqua"/>
                <a:cs typeface="Book Antiqua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Book Antiqua"/>
                <a:cs typeface="Book Antiqua"/>
              </a:rPr>
              <a:t>	</a:t>
            </a:r>
            <a:r>
              <a:rPr lang="en-US" sz="2000" dirty="0" smtClean="0">
                <a:latin typeface="Book Antiqua"/>
                <a:cs typeface="Book Antiqua"/>
              </a:rPr>
              <a:t>					</a:t>
            </a:r>
            <a:r>
              <a:rPr lang="en-US" sz="2800" dirty="0" smtClean="0">
                <a:latin typeface="Book Antiqua"/>
                <a:cs typeface="Book Antiqua"/>
              </a:rPr>
              <a:t>+</a:t>
            </a:r>
            <a:r>
              <a:rPr lang="en-US" sz="2000" dirty="0" smtClean="0">
                <a:latin typeface="Book Antiqua"/>
                <a:cs typeface="Book Antiqua"/>
              </a:rPr>
              <a:t>  </a:t>
            </a:r>
            <a:r>
              <a:rPr lang="en-US" sz="2000" dirty="0" err="1" smtClean="0">
                <a:latin typeface="Book Antiqua"/>
                <a:cs typeface="Book Antiqua"/>
              </a:rPr>
              <a:t>Rampable</a:t>
            </a:r>
            <a:r>
              <a:rPr lang="en-US" sz="2000" dirty="0" smtClean="0">
                <a:latin typeface="Book Antiqua"/>
                <a:cs typeface="Book Antiqua"/>
              </a:rPr>
              <a:t> </a:t>
            </a:r>
            <a:r>
              <a:rPr lang="en-US" sz="2000" dirty="0">
                <a:latin typeface="Book Antiqua"/>
                <a:cs typeface="Book Antiqua"/>
              </a:rPr>
              <a:t>room ratio </a:t>
            </a:r>
            <a:r>
              <a:rPr lang="en-US" sz="2800" dirty="0">
                <a:latin typeface="Book Antiqua"/>
                <a:cs typeface="Book Antiqua"/>
              </a:rPr>
              <a:t>*</a:t>
            </a:r>
            <a:r>
              <a:rPr lang="en-US" sz="2000" dirty="0">
                <a:latin typeface="Book Antiqua"/>
                <a:cs typeface="Book Antiqua"/>
              </a:rPr>
              <a:t> </a:t>
            </a:r>
            <a:r>
              <a:rPr lang="en-US" sz="2000" dirty="0" smtClean="0">
                <a:latin typeface="Book Antiqua"/>
                <a:cs typeface="Book Antiqua"/>
              </a:rPr>
              <a:t>offset</a:t>
            </a:r>
          </a:p>
          <a:p>
            <a:pPr lvl="2"/>
            <a:endParaRPr lang="en-US" sz="700" dirty="0" smtClean="0">
              <a:latin typeface="Book Antiqua"/>
              <a:cs typeface="Book Antiqua"/>
            </a:endParaRPr>
          </a:p>
          <a:p>
            <a:pPr marL="800100" lvl="2" indent="0">
              <a:buNone/>
            </a:pPr>
            <a:endParaRPr lang="en-US" sz="1000" dirty="0" smtClean="0">
              <a:latin typeface="Book Antiqua"/>
              <a:cs typeface="Book Antiqua"/>
            </a:endParaRPr>
          </a:p>
          <a:p>
            <a:pPr marL="800100" lvl="2" indent="0">
              <a:buNone/>
            </a:pPr>
            <a:endParaRPr lang="en-US" sz="1000" dirty="0">
              <a:latin typeface="Arial"/>
              <a:cs typeface="Arial"/>
            </a:endParaRPr>
          </a:p>
          <a:p>
            <a:pPr marL="800100" lvl="2" indent="0">
              <a:buNone/>
            </a:pPr>
            <a:r>
              <a:rPr lang="en-US" sz="1000" dirty="0" smtClean="0">
                <a:latin typeface="Arial"/>
                <a:cs typeface="Arial"/>
              </a:rPr>
              <a:t>	</a:t>
            </a:r>
            <a:r>
              <a:rPr lang="en-US" sz="1400" dirty="0">
                <a:latin typeface="Arial"/>
                <a:cs typeface="Arial"/>
              </a:rPr>
              <a:t>If OFFSET&gt;0, Then</a:t>
            </a:r>
          </a:p>
          <a:p>
            <a:pPr marL="800100" lvl="2" indent="0">
              <a:buNone/>
            </a:pPr>
            <a:endParaRPr lang="en-US" sz="700" dirty="0" smtClean="0">
              <a:latin typeface="Arial"/>
              <a:cs typeface="Arial"/>
            </a:endParaRPr>
          </a:p>
          <a:p>
            <a:pPr marL="800100" lvl="2" indent="0">
              <a:buNone/>
            </a:pPr>
            <a:r>
              <a:rPr lang="en-US" sz="1400" dirty="0" smtClean="0">
                <a:latin typeface="Arial"/>
                <a:cs typeface="Arial"/>
              </a:rPr>
              <a:t>			EBP = 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UDBP</a:t>
            </a:r>
            <a:r>
              <a:rPr lang="en-US" sz="1400" dirty="0" smtClean="0">
                <a:latin typeface="Arial"/>
                <a:cs typeface="Arial"/>
              </a:rPr>
              <a:t>	+	{ MAX (0,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HDL - UDBP</a:t>
            </a:r>
            <a:r>
              <a:rPr lang="en-US" sz="1400" dirty="0" smtClean="0">
                <a:latin typeface="Arial"/>
                <a:cs typeface="Arial"/>
              </a:rPr>
              <a:t>)  *  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OFFSET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</a:t>
            </a:r>
            <a:r>
              <a:rPr lang="en-US" sz="1400" dirty="0" smtClean="0">
                <a:latin typeface="Arial"/>
                <a:cs typeface="Arial"/>
              </a:rPr>
              <a:t>						---------------------------------</a:t>
            </a:r>
            <a:r>
              <a:rPr lang="en-US" sz="1400" dirty="0">
                <a:latin typeface="Arial"/>
                <a:cs typeface="Arial"/>
              </a:rPr>
              <a:t>	</a:t>
            </a:r>
            <a:r>
              <a:rPr lang="en-US" sz="1400" dirty="0" smtClean="0">
                <a:latin typeface="Arial"/>
                <a:cs typeface="Arial"/>
              </a:rPr>
              <a:t>											SUM [ MAX(0, HDL – UDBP)]} 		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Arial"/>
                <a:cs typeface="Arial"/>
              </a:rPr>
              <a:t>	Else</a:t>
            </a:r>
          </a:p>
          <a:p>
            <a:pPr marL="800100" lvl="2" indent="0">
              <a:buNone/>
            </a:pPr>
            <a:r>
              <a:rPr lang="en-US" sz="1400" dirty="0" smtClean="0">
                <a:latin typeface="Arial"/>
                <a:cs typeface="Arial"/>
              </a:rPr>
              <a:t>			EBP </a:t>
            </a:r>
            <a:r>
              <a:rPr lang="en-US" sz="1400" dirty="0">
                <a:latin typeface="Arial"/>
                <a:cs typeface="Arial"/>
              </a:rPr>
              <a:t>=  UDBP	+	{ MAX(0</a:t>
            </a:r>
            <a:r>
              <a:rPr lang="en-US" sz="1400" dirty="0" smtClean="0">
                <a:latin typeface="Arial"/>
                <a:cs typeface="Arial"/>
              </a:rPr>
              <a:t>,</a:t>
            </a:r>
            <a:r>
              <a:rPr lang="en-US" sz="1400" dirty="0">
                <a:latin typeface="Arial"/>
                <a:cs typeface="Arial"/>
              </a:rPr>
              <a:t> UDBP-LDL</a:t>
            </a:r>
            <a:r>
              <a:rPr lang="en-US" sz="1400" dirty="0" smtClean="0">
                <a:latin typeface="Arial"/>
                <a:cs typeface="Arial"/>
              </a:rPr>
              <a:t>)  </a:t>
            </a:r>
            <a:r>
              <a:rPr lang="en-US" sz="1400" dirty="0">
                <a:latin typeface="Arial"/>
                <a:cs typeface="Arial"/>
              </a:rPr>
              <a:t>*   OFFSET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						-----------------------------</a:t>
            </a:r>
            <a:r>
              <a:rPr lang="en-US" sz="1400" dirty="0" smtClean="0">
                <a:latin typeface="Arial"/>
                <a:cs typeface="Arial"/>
              </a:rPr>
              <a:t>---</a:t>
            </a:r>
            <a:r>
              <a:rPr lang="en-US" sz="1400" dirty="0">
                <a:latin typeface="Arial"/>
                <a:cs typeface="Arial"/>
              </a:rPr>
              <a:t>					</a:t>
            </a:r>
            <a:r>
              <a:rPr lang="en-US" sz="1400" dirty="0" smtClean="0">
                <a:latin typeface="Arial"/>
                <a:cs typeface="Arial"/>
              </a:rPr>
              <a:t>					           </a:t>
            </a:r>
            <a:r>
              <a:rPr lang="en-US" sz="1400" dirty="0">
                <a:latin typeface="Arial"/>
                <a:cs typeface="Arial"/>
              </a:rPr>
              <a:t>	SUM [ MAX(0</a:t>
            </a:r>
            <a:r>
              <a:rPr lang="en-US" sz="1400" dirty="0" smtClean="0">
                <a:latin typeface="Arial"/>
                <a:cs typeface="Arial"/>
              </a:rPr>
              <a:t>,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UDBP - LDL) </a:t>
            </a:r>
            <a:r>
              <a:rPr lang="en-US" sz="1400" dirty="0">
                <a:latin typeface="Arial"/>
                <a:cs typeface="Arial"/>
              </a:rPr>
              <a:t>] } 	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400" dirty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804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02174"/>
            <a:ext cx="8459536" cy="461665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Improvement 1 : EBP to follow WGR output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Book Antiqua"/>
                <a:cs typeface="Book Antiqua"/>
              </a:rPr>
              <a:t>On March 30</a:t>
            </a:r>
            <a:r>
              <a:rPr lang="en-US" sz="1800" baseline="30000" dirty="0" smtClean="0">
                <a:latin typeface="Book Antiqua"/>
                <a:cs typeface="Book Antiqua"/>
              </a:rPr>
              <a:t>th, </a:t>
            </a:r>
            <a:r>
              <a:rPr lang="en-US" sz="1800" dirty="0">
                <a:latin typeface="Book Antiqua"/>
                <a:cs typeface="Book Antiqua"/>
              </a:rPr>
              <a:t>during SCED </a:t>
            </a:r>
            <a:r>
              <a:rPr lang="en-US" sz="1800" dirty="0" smtClean="0">
                <a:latin typeface="Book Antiqua"/>
                <a:cs typeface="Book Antiqua"/>
              </a:rPr>
              <a:t>failure, WGR output dropped by more than 500MW but EBP was set based on </a:t>
            </a:r>
            <a:r>
              <a:rPr lang="en-US" sz="1800" dirty="0">
                <a:latin typeface="Book Antiqua"/>
                <a:cs typeface="Book Antiqua"/>
              </a:rPr>
              <a:t>the last SCED </a:t>
            </a:r>
            <a:r>
              <a:rPr lang="en-US" sz="1800" dirty="0" smtClean="0">
                <a:latin typeface="Book Antiqua"/>
                <a:cs typeface="Book Antiqua"/>
              </a:rPr>
              <a:t>UDBP which caused regulation deployment</a:t>
            </a:r>
          </a:p>
          <a:p>
            <a:endParaRPr lang="en-US" sz="1800" dirty="0" smtClean="0">
              <a:latin typeface="Book Antiqua"/>
              <a:cs typeface="Book Antiqua"/>
            </a:endParaRPr>
          </a:p>
          <a:p>
            <a:r>
              <a:rPr lang="en-US" sz="1800" dirty="0">
                <a:latin typeface="Book Antiqua"/>
                <a:cs typeface="Book Antiqua"/>
              </a:rPr>
              <a:t>P</a:t>
            </a:r>
            <a:r>
              <a:rPr lang="en-US" sz="1800" dirty="0" smtClean="0">
                <a:latin typeface="Book Antiqua"/>
                <a:cs typeface="Book Antiqua"/>
              </a:rPr>
              <a:t>roposed </a:t>
            </a:r>
            <a:r>
              <a:rPr lang="en-US" sz="1800" dirty="0">
                <a:latin typeface="Book Antiqua"/>
                <a:cs typeface="Book Antiqua"/>
              </a:rPr>
              <a:t>change</a:t>
            </a:r>
            <a:r>
              <a:rPr lang="en-US" sz="1800" dirty="0" smtClean="0">
                <a:latin typeface="Book Antiqua"/>
                <a:cs typeface="Book Antiqua"/>
              </a:rPr>
              <a:t>: Base EBP on current output for WGR</a:t>
            </a:r>
          </a:p>
          <a:p>
            <a:endParaRPr lang="en-US" sz="800" dirty="0">
              <a:latin typeface="Arial"/>
              <a:cs typeface="Arial"/>
            </a:endParaRPr>
          </a:p>
          <a:p>
            <a:pPr marL="800100" lvl="2" indent="0">
              <a:buNone/>
            </a:pPr>
            <a:r>
              <a:rPr lang="en-US" sz="1600" dirty="0">
                <a:latin typeface="Arial"/>
                <a:cs typeface="Arial"/>
              </a:rPr>
              <a:t>	</a:t>
            </a:r>
            <a:r>
              <a:rPr lang="en-US" sz="1400" dirty="0" smtClean="0">
                <a:latin typeface="Arial"/>
                <a:cs typeface="Arial"/>
              </a:rPr>
              <a:t>If </a:t>
            </a:r>
            <a:r>
              <a:rPr lang="en-US" sz="1400" dirty="0">
                <a:latin typeface="Arial"/>
                <a:cs typeface="Arial"/>
              </a:rPr>
              <a:t>OFFSET&gt;0, Then</a:t>
            </a:r>
          </a:p>
          <a:p>
            <a:pPr marL="800100" lvl="2" indent="0">
              <a:buNone/>
            </a:pPr>
            <a:endParaRPr lang="en-US" sz="700" dirty="0">
              <a:latin typeface="Arial"/>
              <a:cs typeface="Arial"/>
            </a:endParaRP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		EBP = 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>
                <a:latin typeface="Arial"/>
                <a:cs typeface="Arial"/>
              </a:rPr>
              <a:t>	+	{ MAX (0, HDL -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 smtClean="0">
                <a:latin typeface="Arial"/>
                <a:cs typeface="Arial"/>
              </a:rPr>
              <a:t>)  </a:t>
            </a:r>
            <a:r>
              <a:rPr lang="en-US" sz="1400" dirty="0">
                <a:latin typeface="Arial"/>
                <a:cs typeface="Arial"/>
              </a:rPr>
              <a:t>*   OFFSET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						---------------------------------										</a:t>
            </a:r>
            <a:r>
              <a:rPr lang="en-US" sz="1400" dirty="0" smtClean="0">
                <a:latin typeface="Arial"/>
                <a:cs typeface="Arial"/>
              </a:rPr>
              <a:t>		SUM </a:t>
            </a:r>
            <a:r>
              <a:rPr lang="en-US" sz="1400" dirty="0">
                <a:latin typeface="Arial"/>
                <a:cs typeface="Arial"/>
              </a:rPr>
              <a:t>[ MAX( 0, HDL -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) ] } 		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Else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		EBP = 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>
                <a:latin typeface="Arial"/>
                <a:cs typeface="Arial"/>
              </a:rPr>
              <a:t>	+	{ MAX(0,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 smtClean="0">
                <a:latin typeface="Arial"/>
                <a:cs typeface="Arial"/>
              </a:rPr>
              <a:t> - LDL</a:t>
            </a:r>
            <a:r>
              <a:rPr lang="en-US" sz="1400" dirty="0">
                <a:latin typeface="Arial"/>
                <a:cs typeface="Arial"/>
              </a:rPr>
              <a:t>)  *   OFFSET</a:t>
            </a:r>
          </a:p>
          <a:p>
            <a:pPr marL="800100" lvl="2" indent="0">
              <a:buNone/>
            </a:pPr>
            <a:r>
              <a:rPr lang="en-US" sz="1400" dirty="0">
                <a:latin typeface="Arial"/>
                <a:cs typeface="Arial"/>
              </a:rPr>
              <a:t>							---------------------------------</a:t>
            </a:r>
            <a:r>
              <a:rPr lang="en-US" sz="1400" dirty="0" smtClean="0">
                <a:latin typeface="Arial"/>
                <a:cs typeface="Arial"/>
              </a:rPr>
              <a:t>-</a:t>
            </a:r>
            <a:r>
              <a:rPr lang="en-US" sz="1400" dirty="0">
                <a:latin typeface="Arial"/>
                <a:cs typeface="Arial"/>
              </a:rPr>
              <a:t>							</a:t>
            </a:r>
            <a:r>
              <a:rPr lang="en-US" sz="1400" dirty="0" smtClean="0">
                <a:latin typeface="Arial"/>
                <a:cs typeface="Arial"/>
              </a:rPr>
              <a:t>					SUM </a:t>
            </a:r>
            <a:r>
              <a:rPr lang="en-US" sz="1400" dirty="0">
                <a:latin typeface="Arial"/>
                <a:cs typeface="Arial"/>
              </a:rPr>
              <a:t>[ MAX(0,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GEN</a:t>
            </a:r>
            <a:r>
              <a:rPr lang="en-US" sz="1400" dirty="0" smtClean="0">
                <a:latin typeface="Arial"/>
                <a:cs typeface="Arial"/>
              </a:rPr>
              <a:t> -</a:t>
            </a:r>
            <a:r>
              <a:rPr lang="en-US" sz="1400" dirty="0">
                <a:latin typeface="Arial"/>
                <a:cs typeface="Arial"/>
              </a:rPr>
              <a:t>LDL) ] } 	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Book Antiqua"/>
              <a:cs typeface="Book Antiqua"/>
            </a:endParaRPr>
          </a:p>
          <a:p>
            <a:r>
              <a:rPr lang="en-US" sz="1800" dirty="0" smtClean="0">
                <a:latin typeface="Book Antiqua"/>
                <a:cs typeface="Book Antiqua"/>
              </a:rPr>
              <a:t>Improvement </a:t>
            </a:r>
            <a:r>
              <a:rPr lang="en-US" sz="1800" dirty="0">
                <a:latin typeface="Book Antiqua"/>
                <a:cs typeface="Book Antiqua"/>
              </a:rPr>
              <a:t>with the c</a:t>
            </a:r>
            <a:r>
              <a:rPr lang="en-US" sz="1800" dirty="0" smtClean="0">
                <a:latin typeface="Book Antiqua"/>
                <a:cs typeface="Book Antiqua"/>
              </a:rPr>
              <a:t>hange: Reduced regulation deployment during EBP </a:t>
            </a:r>
            <a:r>
              <a:rPr lang="en-US" sz="1800" dirty="0">
                <a:latin typeface="Book Antiqua"/>
                <a:cs typeface="Book Antiqua"/>
              </a:rPr>
              <a:t>operation. </a:t>
            </a:r>
          </a:p>
          <a:p>
            <a:pPr lvl="1"/>
            <a:endParaRPr lang="en-US" sz="1600" dirty="0" smtClean="0">
              <a:latin typeface="Book Antiqua"/>
              <a:cs typeface="Book Antiqua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8999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13" y="117568"/>
            <a:ext cx="8920788" cy="461665"/>
          </a:xfrm>
        </p:spPr>
        <p:txBody>
          <a:bodyPr/>
          <a:lstStyle/>
          <a:p>
            <a:r>
              <a:rPr lang="en-US" dirty="0">
                <a:latin typeface="Book Antiqua"/>
                <a:cs typeface="Book Antiqua"/>
              </a:rPr>
              <a:t>Improvement </a:t>
            </a:r>
            <a:r>
              <a:rPr lang="en-US" dirty="0" smtClean="0">
                <a:latin typeface="Book Antiqua"/>
                <a:cs typeface="Book Antiqua"/>
              </a:rPr>
              <a:t>2 </a:t>
            </a:r>
            <a:r>
              <a:rPr lang="en-US" dirty="0">
                <a:latin typeface="Book Antiqua"/>
                <a:cs typeface="Book Antiqua"/>
              </a:rPr>
              <a:t>: </a:t>
            </a:r>
            <a:r>
              <a:rPr lang="en-US" dirty="0" smtClean="0">
                <a:latin typeface="Book Antiqua"/>
                <a:cs typeface="Book Antiqua"/>
              </a:rPr>
              <a:t>Commit QSGRs only if needed during EBP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>
              <a:latin typeface="Book Antiqua"/>
              <a:cs typeface="Book Antiqua"/>
            </a:endParaRPr>
          </a:p>
          <a:p>
            <a:r>
              <a:rPr lang="en-US" sz="2000" dirty="0" smtClean="0">
                <a:latin typeface="Book Antiqua"/>
                <a:cs typeface="Book Antiqua"/>
              </a:rPr>
              <a:t>Currently for each positive offset, all QSGRs with ON Resource status will get non-zero EBP proportional to their </a:t>
            </a:r>
            <a:r>
              <a:rPr lang="en-US" sz="2000" dirty="0" err="1" smtClean="0">
                <a:latin typeface="Book Antiqua"/>
                <a:cs typeface="Book Antiqua"/>
              </a:rPr>
              <a:t>rampable</a:t>
            </a:r>
            <a:r>
              <a:rPr lang="en-US" sz="2000" dirty="0" smtClean="0">
                <a:latin typeface="Book Antiqua"/>
                <a:cs typeface="Book Antiqua"/>
              </a:rPr>
              <a:t> room resulting in all of those resources to be started up</a:t>
            </a:r>
          </a:p>
          <a:p>
            <a:endParaRPr lang="en-US" sz="2000" dirty="0">
              <a:latin typeface="Book Antiqua"/>
              <a:cs typeface="Book Antiqua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Book Antiqua"/>
                <a:cs typeface="Book Antiqua"/>
              </a:rPr>
              <a:t>During </a:t>
            </a:r>
            <a:r>
              <a:rPr lang="en-US" sz="2000" dirty="0">
                <a:latin typeface="Book Antiqua"/>
                <a:cs typeface="Book Antiqua"/>
              </a:rPr>
              <a:t>EBP o</a:t>
            </a:r>
            <a:r>
              <a:rPr lang="en-US" sz="2000" dirty="0" smtClean="0">
                <a:latin typeface="Book Antiqua"/>
                <a:cs typeface="Book Antiqua"/>
              </a:rPr>
              <a:t>perations, QSGRs will be </a:t>
            </a:r>
            <a:r>
              <a:rPr lang="en-US" sz="2000" dirty="0">
                <a:latin typeface="Book Antiqua"/>
                <a:cs typeface="Book Antiqua"/>
              </a:rPr>
              <a:t>dispatched </a:t>
            </a:r>
            <a:r>
              <a:rPr lang="en-US" sz="2000" dirty="0" smtClean="0">
                <a:latin typeface="Book Antiqua"/>
                <a:cs typeface="Book Antiqua"/>
              </a:rPr>
              <a:t>only when </a:t>
            </a:r>
            <a:r>
              <a:rPr lang="en-US" sz="1800" dirty="0">
                <a:latin typeface="Book Antiqua"/>
                <a:cs typeface="Book Antiqua"/>
              </a:rPr>
              <a:t>non-QSGR online units available capacity </a:t>
            </a:r>
            <a:r>
              <a:rPr lang="en-US" sz="1800" dirty="0" smtClean="0">
                <a:latin typeface="Book Antiqua"/>
                <a:cs typeface="Book Antiqua"/>
              </a:rPr>
              <a:t>cannot </a:t>
            </a:r>
            <a:r>
              <a:rPr lang="en-US" sz="1800" dirty="0">
                <a:latin typeface="Book Antiqua"/>
                <a:cs typeface="Book Antiqua"/>
              </a:rPr>
              <a:t>meet the offset</a:t>
            </a:r>
          </a:p>
          <a:p>
            <a:pPr lvl="1"/>
            <a:r>
              <a:rPr lang="en-US" sz="1800" dirty="0" smtClean="0">
                <a:latin typeface="Book Antiqua"/>
                <a:cs typeface="Book Antiqua"/>
              </a:rPr>
              <a:t>QSGRs </a:t>
            </a:r>
            <a:r>
              <a:rPr lang="en-US" sz="1800" dirty="0">
                <a:latin typeface="Book Antiqua"/>
                <a:cs typeface="Book Antiqua"/>
              </a:rPr>
              <a:t>will be identified </a:t>
            </a:r>
            <a:r>
              <a:rPr lang="en-US" sz="1800" dirty="0" smtClean="0">
                <a:latin typeface="Book Antiqua"/>
                <a:cs typeface="Book Antiqua"/>
              </a:rPr>
              <a:t>with </a:t>
            </a:r>
            <a:r>
              <a:rPr lang="en-US" sz="1800" dirty="0">
                <a:latin typeface="Book Antiqua"/>
                <a:cs typeface="Book Antiqua"/>
              </a:rPr>
              <a:t>QSGR flag</a:t>
            </a:r>
            <a:endParaRPr lang="en-US" sz="1800" dirty="0" smtClean="0">
              <a:latin typeface="Book Antiqua"/>
              <a:cs typeface="Book Antiqua"/>
            </a:endParaRPr>
          </a:p>
          <a:p>
            <a:pPr lvl="1"/>
            <a:r>
              <a:rPr lang="en-US" sz="1800" dirty="0" smtClean="0">
                <a:latin typeface="Book Antiqua"/>
                <a:cs typeface="Book Antiqua"/>
              </a:rPr>
              <a:t>QSGR will be kept at current UDBP when their capacity is not needed to meet the offset</a:t>
            </a:r>
            <a:endParaRPr lang="en-US" sz="1400" dirty="0">
              <a:latin typeface="Book Antiqua"/>
              <a:cs typeface="Book Antiqua"/>
            </a:endParaRPr>
          </a:p>
          <a:p>
            <a:pPr lvl="1"/>
            <a:endParaRPr lang="en-US" sz="1000" dirty="0" smtClean="0">
              <a:latin typeface="Book Antiqua"/>
              <a:cs typeface="Book Antiqua"/>
            </a:endParaRPr>
          </a:p>
          <a:p>
            <a:pPr lvl="1"/>
            <a:endParaRPr lang="en-US" sz="1600" dirty="0" smtClean="0">
              <a:latin typeface="Book Antiqua"/>
              <a:cs typeface="Book Antiqua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5331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09871"/>
            <a:ext cx="8459536" cy="461665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Improvement 3 &amp; 4 : EBP Activation &amp; Offset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59403"/>
            <a:ext cx="8459536" cy="5116513"/>
          </a:xfrm>
        </p:spPr>
        <p:txBody>
          <a:bodyPr/>
          <a:lstStyle/>
          <a:p>
            <a:r>
              <a:rPr lang="en-US" sz="1800" dirty="0" smtClean="0">
                <a:latin typeface="Book Antiqua"/>
                <a:cs typeface="Book Antiqua"/>
              </a:rPr>
              <a:t>Automated EBP activation if not manually activated by operator</a:t>
            </a:r>
          </a:p>
          <a:p>
            <a:pPr lvl="1"/>
            <a:r>
              <a:rPr lang="en-US" sz="1800" dirty="0">
                <a:latin typeface="Book Antiqua"/>
                <a:cs typeface="Book Antiqua"/>
              </a:rPr>
              <a:t>Current way : automatically activated 605sec after SCED failure</a:t>
            </a:r>
          </a:p>
          <a:p>
            <a:pPr lvl="1"/>
            <a:r>
              <a:rPr lang="en-US" sz="1800" b="1" dirty="0">
                <a:latin typeface="Book Antiqua"/>
                <a:cs typeface="Book Antiqua"/>
              </a:rPr>
              <a:t>Proposed way </a:t>
            </a:r>
            <a:r>
              <a:rPr lang="en-US" sz="1800" dirty="0">
                <a:latin typeface="Book Antiqua"/>
                <a:cs typeface="Book Antiqua"/>
              </a:rPr>
              <a:t>: </a:t>
            </a:r>
            <a:r>
              <a:rPr lang="en-US" sz="1800" dirty="0" smtClean="0">
                <a:latin typeface="Book Antiqua"/>
                <a:cs typeface="Book Antiqua"/>
              </a:rPr>
              <a:t>automatically activate </a:t>
            </a:r>
            <a:r>
              <a:rPr lang="en-US" sz="1800" dirty="0">
                <a:latin typeface="Book Antiqua"/>
                <a:cs typeface="Book Antiqua"/>
              </a:rPr>
              <a:t>EBP 7</a:t>
            </a:r>
            <a:r>
              <a:rPr lang="en-US" sz="1800" dirty="0" smtClean="0">
                <a:latin typeface="Book Antiqua"/>
                <a:cs typeface="Book Antiqua"/>
              </a:rPr>
              <a:t>mins after last valid SCED under </a:t>
            </a:r>
            <a:r>
              <a:rPr lang="en-US" sz="1800" dirty="0">
                <a:latin typeface="Book Antiqua"/>
                <a:cs typeface="Book Antiqua"/>
              </a:rPr>
              <a:t>normal condition and </a:t>
            </a:r>
            <a:r>
              <a:rPr lang="en-US" sz="1800" dirty="0" smtClean="0">
                <a:latin typeface="Book Antiqua"/>
                <a:cs typeface="Book Antiqua"/>
              </a:rPr>
              <a:t>after 10min </a:t>
            </a:r>
            <a:r>
              <a:rPr lang="en-US" sz="1800" dirty="0">
                <a:latin typeface="Book Antiqua"/>
                <a:cs typeface="Book Antiqua"/>
              </a:rPr>
              <a:t>during planned events. </a:t>
            </a:r>
          </a:p>
          <a:p>
            <a:endParaRPr lang="en-US" sz="1200" dirty="0" smtClean="0">
              <a:latin typeface="Book Antiqua"/>
              <a:cs typeface="Book Antiqua"/>
            </a:endParaRPr>
          </a:p>
          <a:p>
            <a:r>
              <a:rPr lang="en-US" sz="1800" dirty="0" smtClean="0">
                <a:latin typeface="Book Antiqua"/>
                <a:cs typeface="Book Antiqua"/>
              </a:rPr>
              <a:t>Two ways to balance load and maintain frequency using EBP</a:t>
            </a:r>
          </a:p>
          <a:p>
            <a:pPr lvl="1"/>
            <a:r>
              <a:rPr lang="en-US" sz="1800" dirty="0" smtClean="0">
                <a:latin typeface="Book Antiqua"/>
                <a:cs typeface="Book Antiqua"/>
              </a:rPr>
              <a:t>Current way : Rely on regulation and put offset to recall regulation</a:t>
            </a:r>
          </a:p>
          <a:p>
            <a:pPr lvl="1"/>
            <a:r>
              <a:rPr lang="en-US" sz="1800" b="1" dirty="0" smtClean="0">
                <a:latin typeface="Book Antiqua"/>
                <a:cs typeface="Book Antiqua"/>
              </a:rPr>
              <a:t>Proposed way </a:t>
            </a:r>
            <a:r>
              <a:rPr lang="en-US" sz="1800" dirty="0" smtClean="0">
                <a:latin typeface="Book Antiqua"/>
                <a:cs typeface="Book Antiqua"/>
              </a:rPr>
              <a:t>: Put offset in advance based on anticipated need considering the direction of load ramp, wind generation and regulation deployed</a:t>
            </a:r>
          </a:p>
          <a:p>
            <a:pPr lvl="1"/>
            <a:endParaRPr lang="en-US" sz="1200" dirty="0">
              <a:latin typeface="Book Antiqua"/>
              <a:cs typeface="Book Antiqua"/>
            </a:endParaRPr>
          </a:p>
          <a:p>
            <a:r>
              <a:rPr lang="en-US" sz="1800" dirty="0" smtClean="0">
                <a:latin typeface="Book Antiqua"/>
                <a:cs typeface="Book Antiqua"/>
              </a:rPr>
              <a:t>Provide operator display showing suggested </a:t>
            </a:r>
            <a:r>
              <a:rPr lang="en-US" sz="1800" dirty="0">
                <a:latin typeface="Book Antiqua"/>
                <a:cs typeface="Book Antiqua"/>
              </a:rPr>
              <a:t>offset </a:t>
            </a:r>
            <a:r>
              <a:rPr lang="en-US" sz="1800" dirty="0" smtClean="0">
                <a:latin typeface="Book Antiqua"/>
                <a:cs typeface="Book Antiqua"/>
              </a:rPr>
              <a:t>based on forecasted wind, regulation deployment and load change in the next 5 minutes to operator</a:t>
            </a:r>
            <a:endParaRPr lang="en-US" sz="1800" dirty="0">
              <a:latin typeface="Book Antiqua"/>
              <a:cs typeface="Book Antiqua"/>
            </a:endParaRPr>
          </a:p>
          <a:p>
            <a:endParaRPr lang="en-US" sz="1200" dirty="0" smtClean="0">
              <a:latin typeface="Book Antiqua"/>
              <a:cs typeface="Book Antiqua"/>
            </a:endParaRPr>
          </a:p>
          <a:p>
            <a:r>
              <a:rPr lang="en-US" sz="1800" dirty="0" smtClean="0">
                <a:latin typeface="Book Antiqua"/>
                <a:cs typeface="Book Antiqua"/>
              </a:rPr>
              <a:t>Provide training to factor </a:t>
            </a:r>
            <a:r>
              <a:rPr lang="en-US" sz="1800" dirty="0">
                <a:latin typeface="Book Antiqua"/>
                <a:cs typeface="Book Antiqua"/>
              </a:rPr>
              <a:t>in </a:t>
            </a:r>
            <a:r>
              <a:rPr lang="en-US" sz="1800" dirty="0" smtClean="0">
                <a:latin typeface="Book Antiqua"/>
                <a:cs typeface="Book Antiqua"/>
              </a:rPr>
              <a:t>anticipated wind changes and </a:t>
            </a:r>
            <a:r>
              <a:rPr lang="en-US" sz="1800" dirty="0">
                <a:latin typeface="Book Antiqua"/>
                <a:cs typeface="Book Antiqua"/>
              </a:rPr>
              <a:t>l</a:t>
            </a:r>
            <a:r>
              <a:rPr lang="en-US" sz="1800" dirty="0" smtClean="0">
                <a:latin typeface="Book Antiqua"/>
                <a:cs typeface="Book Antiqua"/>
              </a:rPr>
              <a:t>oad changes in </a:t>
            </a:r>
            <a:r>
              <a:rPr lang="en-US" sz="1800" dirty="0">
                <a:latin typeface="Book Antiqua"/>
                <a:cs typeface="Book Antiqua"/>
              </a:rPr>
              <a:t>addition to </a:t>
            </a:r>
            <a:r>
              <a:rPr lang="en-US" sz="1800" dirty="0" smtClean="0">
                <a:latin typeface="Book Antiqua"/>
                <a:cs typeface="Book Antiqua"/>
              </a:rPr>
              <a:t>recalling the current regulation deployments when entering offset</a:t>
            </a:r>
          </a:p>
          <a:p>
            <a:endParaRPr lang="en-US" sz="2200" dirty="0" smtClean="0">
              <a:latin typeface="Book Antiqua"/>
              <a:cs typeface="Book Antiqua"/>
            </a:endParaRPr>
          </a:p>
          <a:p>
            <a:pPr lvl="1"/>
            <a:endParaRPr lang="en-US" sz="1600" dirty="0" smtClean="0">
              <a:latin typeface="Book Antiqua"/>
              <a:cs typeface="Book Antiqua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3897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02174"/>
            <a:ext cx="8459536" cy="461665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Improvement 5 : Post SCED </a:t>
            </a:r>
            <a:r>
              <a:rPr lang="en-US" dirty="0" err="1" smtClean="0">
                <a:latin typeface="Book Antiqua"/>
                <a:cs typeface="Book Antiqua"/>
              </a:rPr>
              <a:t>Rampable</a:t>
            </a:r>
            <a:r>
              <a:rPr lang="en-US" dirty="0" smtClean="0">
                <a:latin typeface="Book Antiqua"/>
                <a:cs typeface="Book Antiqua"/>
              </a:rPr>
              <a:t> Room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Book Antiqua"/>
                <a:cs typeface="Book Antiqua"/>
              </a:rPr>
              <a:t>Current AS capacity monitor display shows capacity available to SCED based on HSL</a:t>
            </a:r>
          </a:p>
          <a:p>
            <a:endParaRPr lang="en-US" sz="1800" dirty="0" smtClean="0">
              <a:latin typeface="Book Antiqua"/>
              <a:cs typeface="Book Antiqua"/>
            </a:endParaRPr>
          </a:p>
          <a:p>
            <a:endParaRPr lang="en-US" sz="1800" dirty="0">
              <a:latin typeface="Book Antiqua"/>
              <a:cs typeface="Book Antiqua"/>
            </a:endParaRPr>
          </a:p>
          <a:p>
            <a:endParaRPr lang="en-US" sz="1800" dirty="0" smtClean="0">
              <a:latin typeface="Book Antiqua"/>
              <a:cs typeface="Book Antiqua"/>
            </a:endParaRPr>
          </a:p>
          <a:p>
            <a:endParaRPr lang="en-US" sz="1800" dirty="0">
              <a:latin typeface="Book Antiqua"/>
              <a:cs typeface="Book Antiqua"/>
            </a:endParaRPr>
          </a:p>
          <a:p>
            <a:endParaRPr lang="en-US" sz="1800" dirty="0" smtClean="0">
              <a:latin typeface="Book Antiqua"/>
              <a:cs typeface="Book Antiqua"/>
            </a:endParaRPr>
          </a:p>
          <a:p>
            <a:endParaRPr lang="en-US" sz="1800" dirty="0">
              <a:latin typeface="Book Antiqua"/>
              <a:cs typeface="Book Antiqua"/>
            </a:endParaRPr>
          </a:p>
          <a:p>
            <a:endParaRPr lang="en-US" sz="18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1800" dirty="0" smtClean="0">
              <a:latin typeface="Book Antiqua"/>
              <a:cs typeface="Book Antiqua"/>
            </a:endParaRPr>
          </a:p>
          <a:p>
            <a:endParaRPr lang="en-US" sz="1800" dirty="0">
              <a:latin typeface="Book Antiqua"/>
              <a:cs typeface="Book Antiqua"/>
            </a:endParaRPr>
          </a:p>
          <a:p>
            <a:r>
              <a:rPr lang="en-US" sz="1800" dirty="0" smtClean="0">
                <a:latin typeface="Book Antiqua"/>
                <a:cs typeface="Book Antiqua"/>
              </a:rPr>
              <a:t>If needed, NPRR can be submitted to add </a:t>
            </a:r>
            <a:r>
              <a:rPr lang="en-US" sz="1800" dirty="0">
                <a:latin typeface="Book Antiqua"/>
                <a:cs typeface="Book Antiqua"/>
              </a:rPr>
              <a:t>to AS capacity monitor </a:t>
            </a:r>
            <a:r>
              <a:rPr lang="en-US" sz="1800" dirty="0" smtClean="0">
                <a:latin typeface="Book Antiqua"/>
                <a:cs typeface="Book Antiqua"/>
              </a:rPr>
              <a:t>display, new value which shows 5 min </a:t>
            </a:r>
            <a:r>
              <a:rPr lang="en-US" sz="1800" dirty="0" err="1" smtClean="0">
                <a:latin typeface="Book Antiqua"/>
                <a:cs typeface="Book Antiqua"/>
              </a:rPr>
              <a:t>rampable</a:t>
            </a:r>
            <a:r>
              <a:rPr lang="en-US" sz="1800" dirty="0" smtClean="0">
                <a:latin typeface="Book Antiqua"/>
                <a:cs typeface="Book Antiqua"/>
              </a:rPr>
              <a:t>  room available to SCED.</a:t>
            </a:r>
            <a:endParaRPr lang="en-US" sz="1800" dirty="0">
              <a:latin typeface="Book Antiqua"/>
              <a:cs typeface="Book Antiqua"/>
            </a:endParaRPr>
          </a:p>
          <a:p>
            <a:pPr lvl="1"/>
            <a:endParaRPr lang="en-US" sz="1600" dirty="0" smtClean="0">
              <a:latin typeface="Book Antiqua"/>
              <a:cs typeface="Book Antiqua"/>
            </a:endParaRPr>
          </a:p>
          <a:p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400" dirty="0" smtClean="0">
              <a:latin typeface="Book Antiqua"/>
              <a:cs typeface="Book Antiqu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454" y="1590775"/>
            <a:ext cx="6542424" cy="187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64" y="117568"/>
            <a:ext cx="8459536" cy="461665"/>
          </a:xfrm>
        </p:spPr>
        <p:txBody>
          <a:bodyPr/>
          <a:lstStyle/>
          <a:p>
            <a:r>
              <a:rPr lang="en-US" sz="2800" dirty="0" smtClean="0">
                <a:latin typeface="Book Antiqua"/>
                <a:cs typeface="Book Antiqua"/>
              </a:rPr>
              <a:t>Summary of </a:t>
            </a:r>
            <a:r>
              <a:rPr lang="en-US" sz="2800" dirty="0">
                <a:latin typeface="Book Antiqua"/>
                <a:cs typeface="Book Antiqua"/>
              </a:rPr>
              <a:t>P</a:t>
            </a:r>
            <a:r>
              <a:rPr lang="en-US" sz="2800" dirty="0" smtClean="0">
                <a:latin typeface="Book Antiqua"/>
                <a:cs typeface="Book Antiqua"/>
              </a:rPr>
              <a:t>roposed Changes</a:t>
            </a:r>
            <a:endParaRPr lang="en-US" sz="2800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767100"/>
            <a:ext cx="8229600" cy="51165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For </a:t>
            </a:r>
            <a:r>
              <a:rPr lang="en-US" sz="2400" dirty="0">
                <a:latin typeface="Book Antiqua"/>
                <a:cs typeface="Book Antiqua"/>
              </a:rPr>
              <a:t>WGRs, </a:t>
            </a:r>
            <a:r>
              <a:rPr lang="en-US" sz="2400" dirty="0" smtClean="0">
                <a:latin typeface="Book Antiqua"/>
                <a:cs typeface="Book Antiqua"/>
              </a:rPr>
              <a:t>set EBP based on current wind output instead of UDBP 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During EBP, commit QSGRs only if needed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dirty="0" smtClean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 smtClean="0">
                <a:latin typeface="Book Antiqua"/>
                <a:cs typeface="Book Antiqua"/>
              </a:rPr>
              <a:t>Set EBP as often as needed or automatically after 6mins</a:t>
            </a:r>
          </a:p>
          <a:p>
            <a:pPr marL="457200" lvl="1" indent="-457200">
              <a:buFont typeface="+mj-lt"/>
              <a:buAutoNum type="arabicPeriod" startAt="3"/>
            </a:pPr>
            <a:endParaRPr lang="en-US" sz="1200" dirty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>
                <a:latin typeface="Book Antiqua"/>
                <a:cs typeface="Book Antiqua"/>
              </a:rPr>
              <a:t>During operator training, review entering appropriate EBP offset during SCED failure </a:t>
            </a:r>
            <a:endParaRPr lang="en-US" sz="2400" dirty="0" smtClean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endParaRPr lang="en-US" sz="1200" dirty="0">
              <a:latin typeface="Book Antiqua"/>
              <a:cs typeface="Book Antiqua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sz="2400" dirty="0">
                <a:latin typeface="Book Antiqua"/>
                <a:cs typeface="Book Antiqua"/>
              </a:rPr>
              <a:t>Possibly create new posting of 5min </a:t>
            </a:r>
            <a:r>
              <a:rPr lang="en-US" sz="2400" dirty="0" err="1">
                <a:latin typeface="Book Antiqua"/>
                <a:cs typeface="Book Antiqua"/>
              </a:rPr>
              <a:t>rampable</a:t>
            </a:r>
            <a:r>
              <a:rPr lang="en-US" sz="2400" dirty="0">
                <a:latin typeface="Book Antiqua"/>
                <a:cs typeface="Book Antiqua"/>
              </a:rPr>
              <a:t> room available to SCED in AS Capacity Monitor display</a:t>
            </a:r>
          </a:p>
          <a:p>
            <a:pPr marL="457200" lvl="1" indent="0">
              <a:buNone/>
            </a:pPr>
            <a:endParaRPr lang="en-US" sz="16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US" sz="2000" dirty="0" smtClean="0">
              <a:latin typeface="Book Antiqua"/>
              <a:cs typeface="Book Antiqua"/>
            </a:endParaRPr>
          </a:p>
          <a:p>
            <a:endParaRPr lang="en-US" sz="16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7200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10683</TotalTime>
  <Words>503</Words>
  <Application>Microsoft Office PowerPoint</Application>
  <PresentationFormat>On-screen Show (4:3)</PresentationFormat>
  <Paragraphs>110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Custom Design</vt:lpstr>
      <vt:lpstr>1_Custom Design</vt:lpstr>
      <vt:lpstr>PowerPoint Presentation</vt:lpstr>
      <vt:lpstr>Proposed Improvements</vt:lpstr>
      <vt:lpstr>Current Emergency Base Point Logic</vt:lpstr>
      <vt:lpstr>Improvement 1 : EBP to follow WGR output</vt:lpstr>
      <vt:lpstr>Improvement 2 : Commit QSGRs only if needed during EBP</vt:lpstr>
      <vt:lpstr>Improvement 3 &amp; 4 : EBP Activation &amp; Offset</vt:lpstr>
      <vt:lpstr>Improvement 5 : Post SCED Rampable Room</vt:lpstr>
      <vt:lpstr>Summary of Proposed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TIEC 03122015</cp:lastModifiedBy>
  <cp:revision>379</cp:revision>
  <cp:lastPrinted>2013-01-30T23:16:36Z</cp:lastPrinted>
  <dcterms:created xsi:type="dcterms:W3CDTF">2010-04-12T23:12:02Z</dcterms:created>
  <dcterms:modified xsi:type="dcterms:W3CDTF">2015-05-07T20:52:55Z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