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3"/>
  </p:notesMasterIdLst>
  <p:sldIdLst>
    <p:sldId id="278" r:id="rId2"/>
    <p:sldId id="338" r:id="rId3"/>
    <p:sldId id="263" r:id="rId4"/>
    <p:sldId id="265" r:id="rId5"/>
    <p:sldId id="267" r:id="rId6"/>
    <p:sldId id="271" r:id="rId7"/>
    <p:sldId id="289" r:id="rId8"/>
    <p:sldId id="279" r:id="rId9"/>
    <p:sldId id="298" r:id="rId10"/>
    <p:sldId id="299" r:id="rId11"/>
    <p:sldId id="300" r:id="rId12"/>
    <p:sldId id="301" r:id="rId13"/>
    <p:sldId id="273" r:id="rId14"/>
    <p:sldId id="275" r:id="rId15"/>
    <p:sldId id="359" r:id="rId16"/>
    <p:sldId id="269" r:id="rId17"/>
    <p:sldId id="280" r:id="rId18"/>
    <p:sldId id="295" r:id="rId19"/>
    <p:sldId id="281" r:id="rId20"/>
    <p:sldId id="277" r:id="rId21"/>
    <p:sldId id="303" r:id="rId22"/>
    <p:sldId id="302" r:id="rId23"/>
    <p:sldId id="294" r:id="rId24"/>
    <p:sldId id="284" r:id="rId25"/>
    <p:sldId id="285" r:id="rId26"/>
    <p:sldId id="286" r:id="rId27"/>
    <p:sldId id="287" r:id="rId28"/>
    <p:sldId id="288" r:id="rId29"/>
    <p:sldId id="360"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61" r:id="rId48"/>
    <p:sldId id="330" r:id="rId49"/>
    <p:sldId id="331" r:id="rId50"/>
    <p:sldId id="332" r:id="rId51"/>
    <p:sldId id="333" r:id="rId52"/>
    <p:sldId id="334" r:id="rId53"/>
    <p:sldId id="335" r:id="rId54"/>
    <p:sldId id="336" r:id="rId55"/>
    <p:sldId id="337" r:id="rId56"/>
    <p:sldId id="362"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63" r:id="rId78"/>
    <p:sldId id="276" r:id="rId79"/>
    <p:sldId id="307" r:id="rId80"/>
    <p:sldId id="304" r:id="rId81"/>
    <p:sldId id="306" r:id="rId82"/>
    <p:sldId id="282" r:id="rId83"/>
    <p:sldId id="297" r:id="rId84"/>
    <p:sldId id="283" r:id="rId85"/>
    <p:sldId id="308" r:id="rId86"/>
    <p:sldId id="309" r:id="rId87"/>
    <p:sldId id="290" r:id="rId88"/>
    <p:sldId id="291" r:id="rId89"/>
    <p:sldId id="292" r:id="rId90"/>
    <p:sldId id="364" r:id="rId91"/>
    <p:sldId id="365" r:id="rId92"/>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0" autoAdjust="0"/>
    <p:restoredTop sz="94660"/>
  </p:normalViewPr>
  <p:slideViewPr>
    <p:cSldViewPr>
      <p:cViewPr>
        <p:scale>
          <a:sx n="66" d="100"/>
          <a:sy n="66" d="100"/>
        </p:scale>
        <p:origin x="-424" y="-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42144407974921E-2"/>
          <c:y val="4.5059651634454786E-2"/>
          <c:w val="0.93843478163955618"/>
          <c:h val="0.82881938368815011"/>
        </c:manualLayout>
      </c:layout>
      <c:lineChart>
        <c:grouping val="standard"/>
        <c:varyColors val="0"/>
        <c:ser>
          <c:idx val="0"/>
          <c:order val="0"/>
          <c:tx>
            <c:strRef>
              <c:f>Sheet2!$K$6</c:f>
              <c:strCache>
                <c:ptCount val="1"/>
                <c:pt idx="0">
                  <c:v>IAG</c:v>
                </c:pt>
              </c:strCache>
            </c:strRef>
          </c:tx>
          <c:spPr>
            <a:ln>
              <a:solidFill>
                <a:srgbClr val="0066FF"/>
              </a:solidFill>
            </a:ln>
          </c:spPr>
          <c:marker>
            <c:symbol val="diamond"/>
            <c:size val="5"/>
            <c:spPr>
              <a:solidFill>
                <a:sysClr val="window" lastClr="FFFFFF"/>
              </a:solidFill>
              <a:ln>
                <a:solidFill>
                  <a:srgbClr val="0000FF"/>
                </a:solidFill>
              </a:ln>
            </c:spPr>
          </c:marker>
          <c:cat>
            <c:strRef>
              <c:f>Sheet2!$F$36:$F$60</c:f>
              <c:strCache>
                <c:ptCount val="25"/>
                <c:pt idx="0">
                  <c:v>Mar - 2013</c:v>
                </c:pt>
                <c:pt idx="1">
                  <c:v>Apr</c:v>
                </c:pt>
                <c:pt idx="2">
                  <c:v>May</c:v>
                </c:pt>
                <c:pt idx="3">
                  <c:v>June</c:v>
                </c:pt>
                <c:pt idx="4">
                  <c:v>Jul</c:v>
                </c:pt>
                <c:pt idx="5">
                  <c:v>Aug</c:v>
                </c:pt>
                <c:pt idx="6">
                  <c:v>Sept</c:v>
                </c:pt>
                <c:pt idx="7">
                  <c:v>Oct</c:v>
                </c:pt>
                <c:pt idx="8">
                  <c:v>Nov</c:v>
                </c:pt>
                <c:pt idx="9">
                  <c:v>Dec</c:v>
                </c:pt>
                <c:pt idx="10">
                  <c:v>Jan - 2014</c:v>
                </c:pt>
                <c:pt idx="11">
                  <c:v>Feb</c:v>
                </c:pt>
                <c:pt idx="12">
                  <c:v>Mar</c:v>
                </c:pt>
                <c:pt idx="13">
                  <c:v>Apr</c:v>
                </c:pt>
                <c:pt idx="14">
                  <c:v>May</c:v>
                </c:pt>
                <c:pt idx="15">
                  <c:v>June</c:v>
                </c:pt>
                <c:pt idx="16">
                  <c:v>Jul</c:v>
                </c:pt>
                <c:pt idx="17">
                  <c:v>Aug</c:v>
                </c:pt>
                <c:pt idx="18">
                  <c:v>Sept</c:v>
                </c:pt>
                <c:pt idx="19">
                  <c:v>Oct</c:v>
                </c:pt>
                <c:pt idx="20">
                  <c:v>Nov</c:v>
                </c:pt>
                <c:pt idx="21">
                  <c:v>Dec</c:v>
                </c:pt>
                <c:pt idx="22">
                  <c:v>Jan - 2015</c:v>
                </c:pt>
                <c:pt idx="23">
                  <c:v>Feb</c:v>
                </c:pt>
                <c:pt idx="24">
                  <c:v>Mar</c:v>
                </c:pt>
              </c:strCache>
            </c:strRef>
          </c:cat>
          <c:val>
            <c:numRef>
              <c:f>Sheet2!$K$36:$K$60</c:f>
              <c:numCache>
                <c:formatCode>General</c:formatCode>
                <c:ptCount val="25"/>
                <c:pt idx="0">
                  <c:v>12.9</c:v>
                </c:pt>
                <c:pt idx="1">
                  <c:v>13.8</c:v>
                </c:pt>
                <c:pt idx="2">
                  <c:v>13</c:v>
                </c:pt>
                <c:pt idx="3">
                  <c:v>15.2</c:v>
                </c:pt>
                <c:pt idx="4">
                  <c:v>21</c:v>
                </c:pt>
                <c:pt idx="5">
                  <c:v>18.899999999999999</c:v>
                </c:pt>
                <c:pt idx="6">
                  <c:v>14.8</c:v>
                </c:pt>
                <c:pt idx="7">
                  <c:v>14.1</c:v>
                </c:pt>
                <c:pt idx="8">
                  <c:v>14.1</c:v>
                </c:pt>
                <c:pt idx="9">
                  <c:v>15.6</c:v>
                </c:pt>
                <c:pt idx="10">
                  <c:v>14.5</c:v>
                </c:pt>
                <c:pt idx="11">
                  <c:v>12.2</c:v>
                </c:pt>
                <c:pt idx="12">
                  <c:v>13.9</c:v>
                </c:pt>
                <c:pt idx="13">
                  <c:v>13.1</c:v>
                </c:pt>
                <c:pt idx="14">
                  <c:v>13.7</c:v>
                </c:pt>
                <c:pt idx="15">
                  <c:v>14.9</c:v>
                </c:pt>
                <c:pt idx="16">
                  <c:v>15.7</c:v>
                </c:pt>
                <c:pt idx="17">
                  <c:v>14.7</c:v>
                </c:pt>
                <c:pt idx="18">
                  <c:v>14.3</c:v>
                </c:pt>
                <c:pt idx="19">
                  <c:v>13.7</c:v>
                </c:pt>
                <c:pt idx="20">
                  <c:v>13.7</c:v>
                </c:pt>
                <c:pt idx="21">
                  <c:v>13.4</c:v>
                </c:pt>
                <c:pt idx="22">
                  <c:v>12.4</c:v>
                </c:pt>
                <c:pt idx="23">
                  <c:v>9.4</c:v>
                </c:pt>
                <c:pt idx="24">
                  <c:v>11</c:v>
                </c:pt>
              </c:numCache>
            </c:numRef>
          </c:val>
          <c:smooth val="0"/>
        </c:ser>
        <c:ser>
          <c:idx val="1"/>
          <c:order val="1"/>
          <c:tx>
            <c:strRef>
              <c:f>Sheet2!$L$6</c:f>
              <c:strCache>
                <c:ptCount val="1"/>
                <c:pt idx="0">
                  <c:v>IAL</c:v>
                </c:pt>
              </c:strCache>
            </c:strRef>
          </c:tx>
          <c:spPr>
            <a:ln>
              <a:solidFill>
                <a:srgbClr val="FF0000"/>
              </a:solidFill>
            </a:ln>
          </c:spPr>
          <c:marker>
            <c:symbol val="diamond"/>
            <c:size val="5"/>
            <c:spPr>
              <a:solidFill>
                <a:schemeClr val="bg1"/>
              </a:solidFill>
              <a:ln>
                <a:solidFill>
                  <a:srgbClr val="FF0000"/>
                </a:solidFill>
              </a:ln>
            </c:spPr>
          </c:marker>
          <c:cat>
            <c:strRef>
              <c:f>Sheet2!$F$36:$F$60</c:f>
              <c:strCache>
                <c:ptCount val="25"/>
                <c:pt idx="0">
                  <c:v>Mar - 2013</c:v>
                </c:pt>
                <c:pt idx="1">
                  <c:v>Apr</c:v>
                </c:pt>
                <c:pt idx="2">
                  <c:v>May</c:v>
                </c:pt>
                <c:pt idx="3">
                  <c:v>June</c:v>
                </c:pt>
                <c:pt idx="4">
                  <c:v>Jul</c:v>
                </c:pt>
                <c:pt idx="5">
                  <c:v>Aug</c:v>
                </c:pt>
                <c:pt idx="6">
                  <c:v>Sept</c:v>
                </c:pt>
                <c:pt idx="7">
                  <c:v>Oct</c:v>
                </c:pt>
                <c:pt idx="8">
                  <c:v>Nov</c:v>
                </c:pt>
                <c:pt idx="9">
                  <c:v>Dec</c:v>
                </c:pt>
                <c:pt idx="10">
                  <c:v>Jan - 2014</c:v>
                </c:pt>
                <c:pt idx="11">
                  <c:v>Feb</c:v>
                </c:pt>
                <c:pt idx="12">
                  <c:v>Mar</c:v>
                </c:pt>
                <c:pt idx="13">
                  <c:v>Apr</c:v>
                </c:pt>
                <c:pt idx="14">
                  <c:v>May</c:v>
                </c:pt>
                <c:pt idx="15">
                  <c:v>June</c:v>
                </c:pt>
                <c:pt idx="16">
                  <c:v>Jul</c:v>
                </c:pt>
                <c:pt idx="17">
                  <c:v>Aug</c:v>
                </c:pt>
                <c:pt idx="18">
                  <c:v>Sept</c:v>
                </c:pt>
                <c:pt idx="19">
                  <c:v>Oct</c:v>
                </c:pt>
                <c:pt idx="20">
                  <c:v>Nov</c:v>
                </c:pt>
                <c:pt idx="21">
                  <c:v>Dec</c:v>
                </c:pt>
                <c:pt idx="22">
                  <c:v>Jan - 2015</c:v>
                </c:pt>
                <c:pt idx="23">
                  <c:v>Feb</c:v>
                </c:pt>
                <c:pt idx="24">
                  <c:v>Mar</c:v>
                </c:pt>
              </c:strCache>
            </c:strRef>
          </c:cat>
          <c:val>
            <c:numRef>
              <c:f>Sheet2!$L$36:$L$60</c:f>
              <c:numCache>
                <c:formatCode>General</c:formatCode>
                <c:ptCount val="25"/>
                <c:pt idx="0">
                  <c:v>16.100000000000001</c:v>
                </c:pt>
                <c:pt idx="1">
                  <c:v>15.6</c:v>
                </c:pt>
                <c:pt idx="2">
                  <c:v>15.8</c:v>
                </c:pt>
                <c:pt idx="3">
                  <c:v>19.600000000000001</c:v>
                </c:pt>
                <c:pt idx="4">
                  <c:v>26.6</c:v>
                </c:pt>
                <c:pt idx="5">
                  <c:v>24.5</c:v>
                </c:pt>
                <c:pt idx="6">
                  <c:v>21.9</c:v>
                </c:pt>
                <c:pt idx="7">
                  <c:v>17.399999999999999</c:v>
                </c:pt>
                <c:pt idx="8">
                  <c:v>19.2</c:v>
                </c:pt>
                <c:pt idx="9">
                  <c:v>22.2</c:v>
                </c:pt>
                <c:pt idx="10">
                  <c:v>20</c:v>
                </c:pt>
                <c:pt idx="11">
                  <c:v>16.8</c:v>
                </c:pt>
                <c:pt idx="12">
                  <c:v>19.899999999999999</c:v>
                </c:pt>
                <c:pt idx="13">
                  <c:v>19.3</c:v>
                </c:pt>
                <c:pt idx="14">
                  <c:v>19.5</c:v>
                </c:pt>
                <c:pt idx="15">
                  <c:v>21.8</c:v>
                </c:pt>
                <c:pt idx="16">
                  <c:v>20.2</c:v>
                </c:pt>
                <c:pt idx="17">
                  <c:v>21.5</c:v>
                </c:pt>
                <c:pt idx="18">
                  <c:v>22.1</c:v>
                </c:pt>
                <c:pt idx="19">
                  <c:v>18.2</c:v>
                </c:pt>
                <c:pt idx="20">
                  <c:v>17.5</c:v>
                </c:pt>
                <c:pt idx="21">
                  <c:v>18.2</c:v>
                </c:pt>
                <c:pt idx="22">
                  <c:v>17.3</c:v>
                </c:pt>
                <c:pt idx="23">
                  <c:v>14.9</c:v>
                </c:pt>
                <c:pt idx="24">
                  <c:v>16.5</c:v>
                </c:pt>
              </c:numCache>
            </c:numRef>
          </c:val>
          <c:smooth val="0"/>
        </c:ser>
        <c:ser>
          <c:idx val="2"/>
          <c:order val="2"/>
          <c:tx>
            <c:strRef>
              <c:f>Sheet2!$M$6</c:f>
              <c:strCache>
                <c:ptCount val="1"/>
                <c:pt idx="0">
                  <c:v>Rescission</c:v>
                </c:pt>
              </c:strCache>
            </c:strRef>
          </c:tx>
          <c:spPr>
            <a:ln>
              <a:solidFill>
                <a:srgbClr val="00B050"/>
              </a:solidFill>
            </a:ln>
          </c:spPr>
          <c:marker>
            <c:symbol val="diamond"/>
            <c:size val="5"/>
            <c:spPr>
              <a:solidFill>
                <a:sysClr val="window" lastClr="FFFFFF"/>
              </a:solidFill>
              <a:ln>
                <a:solidFill>
                  <a:srgbClr val="00B050"/>
                </a:solidFill>
              </a:ln>
            </c:spPr>
          </c:marker>
          <c:cat>
            <c:strRef>
              <c:f>Sheet2!$F$36:$F$60</c:f>
              <c:strCache>
                <c:ptCount val="25"/>
                <c:pt idx="0">
                  <c:v>Mar - 2013</c:v>
                </c:pt>
                <c:pt idx="1">
                  <c:v>Apr</c:v>
                </c:pt>
                <c:pt idx="2">
                  <c:v>May</c:v>
                </c:pt>
                <c:pt idx="3">
                  <c:v>June</c:v>
                </c:pt>
                <c:pt idx="4">
                  <c:v>Jul</c:v>
                </c:pt>
                <c:pt idx="5">
                  <c:v>Aug</c:v>
                </c:pt>
                <c:pt idx="6">
                  <c:v>Sept</c:v>
                </c:pt>
                <c:pt idx="7">
                  <c:v>Oct</c:v>
                </c:pt>
                <c:pt idx="8">
                  <c:v>Nov</c:v>
                </c:pt>
                <c:pt idx="9">
                  <c:v>Dec</c:v>
                </c:pt>
                <c:pt idx="10">
                  <c:v>Jan - 2014</c:v>
                </c:pt>
                <c:pt idx="11">
                  <c:v>Feb</c:v>
                </c:pt>
                <c:pt idx="12">
                  <c:v>Mar</c:v>
                </c:pt>
                <c:pt idx="13">
                  <c:v>Apr</c:v>
                </c:pt>
                <c:pt idx="14">
                  <c:v>May</c:v>
                </c:pt>
                <c:pt idx="15">
                  <c:v>June</c:v>
                </c:pt>
                <c:pt idx="16">
                  <c:v>Jul</c:v>
                </c:pt>
                <c:pt idx="17">
                  <c:v>Aug</c:v>
                </c:pt>
                <c:pt idx="18">
                  <c:v>Sept</c:v>
                </c:pt>
                <c:pt idx="19">
                  <c:v>Oct</c:v>
                </c:pt>
                <c:pt idx="20">
                  <c:v>Nov</c:v>
                </c:pt>
                <c:pt idx="21">
                  <c:v>Dec</c:v>
                </c:pt>
                <c:pt idx="22">
                  <c:v>Jan - 2015</c:v>
                </c:pt>
                <c:pt idx="23">
                  <c:v>Feb</c:v>
                </c:pt>
                <c:pt idx="24">
                  <c:v>Mar</c:v>
                </c:pt>
              </c:strCache>
            </c:strRef>
          </c:cat>
          <c:val>
            <c:numRef>
              <c:f>Sheet2!$M$36:$M$60</c:f>
              <c:numCache>
                <c:formatCode>General</c:formatCode>
                <c:ptCount val="25"/>
                <c:pt idx="0">
                  <c:v>10.1</c:v>
                </c:pt>
                <c:pt idx="1">
                  <c:v>10.9</c:v>
                </c:pt>
                <c:pt idx="2">
                  <c:v>14.2</c:v>
                </c:pt>
                <c:pt idx="3">
                  <c:v>14.7</c:v>
                </c:pt>
                <c:pt idx="4">
                  <c:v>20</c:v>
                </c:pt>
                <c:pt idx="5">
                  <c:v>18.600000000000001</c:v>
                </c:pt>
                <c:pt idx="6">
                  <c:v>15.6</c:v>
                </c:pt>
                <c:pt idx="7">
                  <c:v>12.9</c:v>
                </c:pt>
                <c:pt idx="8">
                  <c:v>12.5</c:v>
                </c:pt>
                <c:pt idx="9">
                  <c:v>14.5</c:v>
                </c:pt>
                <c:pt idx="10">
                  <c:v>13.3</c:v>
                </c:pt>
                <c:pt idx="11">
                  <c:v>10.6</c:v>
                </c:pt>
                <c:pt idx="12">
                  <c:v>13.7</c:v>
                </c:pt>
                <c:pt idx="13">
                  <c:v>12.3</c:v>
                </c:pt>
                <c:pt idx="14">
                  <c:v>13.3</c:v>
                </c:pt>
                <c:pt idx="15">
                  <c:v>15.7</c:v>
                </c:pt>
                <c:pt idx="16">
                  <c:v>15.4</c:v>
                </c:pt>
                <c:pt idx="17">
                  <c:v>15.4</c:v>
                </c:pt>
                <c:pt idx="18">
                  <c:v>12.8</c:v>
                </c:pt>
                <c:pt idx="19">
                  <c:v>11.8</c:v>
                </c:pt>
                <c:pt idx="20">
                  <c:v>12.2</c:v>
                </c:pt>
                <c:pt idx="21">
                  <c:v>12</c:v>
                </c:pt>
                <c:pt idx="22">
                  <c:v>12.5</c:v>
                </c:pt>
                <c:pt idx="23">
                  <c:v>8.1</c:v>
                </c:pt>
                <c:pt idx="24">
                  <c:v>9.3000000000000007</c:v>
                </c:pt>
              </c:numCache>
            </c:numRef>
          </c:val>
          <c:smooth val="0"/>
        </c:ser>
        <c:dLbls>
          <c:showLegendKey val="0"/>
          <c:showVal val="0"/>
          <c:showCatName val="0"/>
          <c:showSerName val="0"/>
          <c:showPercent val="0"/>
          <c:showBubbleSize val="0"/>
        </c:dLbls>
        <c:marker val="1"/>
        <c:smooth val="0"/>
        <c:axId val="34951936"/>
        <c:axId val="34953856"/>
      </c:lineChart>
      <c:catAx>
        <c:axId val="34951936"/>
        <c:scaling>
          <c:orientation val="minMax"/>
        </c:scaling>
        <c:delete val="0"/>
        <c:axPos val="b"/>
        <c:majorGridlines/>
        <c:majorTickMark val="out"/>
        <c:minorTickMark val="none"/>
        <c:tickLblPos val="nextTo"/>
        <c:spPr>
          <a:ln>
            <a:solidFill>
              <a:srgbClr val="00B050"/>
            </a:solidFill>
          </a:ln>
        </c:spPr>
        <c:crossAx val="34953856"/>
        <c:crosses val="autoZero"/>
        <c:auto val="1"/>
        <c:lblAlgn val="ctr"/>
        <c:lblOffset val="100"/>
        <c:noMultiLvlLbl val="0"/>
      </c:catAx>
      <c:valAx>
        <c:axId val="34953856"/>
        <c:scaling>
          <c:orientation val="minMax"/>
        </c:scaling>
        <c:delete val="0"/>
        <c:axPos val="l"/>
        <c:majorGridlines/>
        <c:numFmt formatCode="General" sourceLinked="1"/>
        <c:majorTickMark val="out"/>
        <c:minorTickMark val="none"/>
        <c:tickLblPos val="nextTo"/>
        <c:crossAx val="34951936"/>
        <c:crosses val="autoZero"/>
        <c:crossBetween val="between"/>
      </c:valAx>
      <c:spPr>
        <a:gradFill>
          <a:gsLst>
            <a:gs pos="90000">
              <a:srgbClr val="FFF200"/>
            </a:gs>
            <a:gs pos="98000">
              <a:srgbClr val="FF7A00"/>
            </a:gs>
            <a:gs pos="99000">
              <a:srgbClr val="FF3F00"/>
            </a:gs>
            <a:gs pos="0">
              <a:srgbClr val="FFC000"/>
            </a:gs>
          </a:gsLst>
          <a:lin ang="5400000" scaled="0"/>
        </a:gradFill>
        <a:ln w="25400">
          <a:solidFill>
            <a:schemeClr val="tx1"/>
          </a:solidFill>
        </a:ln>
      </c:spPr>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52547961202473881"/>
          <c:y val="6.0963175057663258E-2"/>
          <c:w val="0.12388781524013351"/>
          <c:h val="0.13672771017259205"/>
        </c:manualLayout>
      </c:layout>
      <c:overlay val="0"/>
      <c:spPr>
        <a:solidFill>
          <a:sysClr val="window" lastClr="FFFFFF"/>
        </a:solidFill>
      </c:sp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32B7E-2801-4065-A340-2F7D1532594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E5455EB-48B2-4D83-8C3B-EC647C276F23}">
      <dgm:prSet phldrT="[Text]"/>
      <dgm:spPr>
        <a:solidFill>
          <a:srgbClr val="FFFF00"/>
        </a:solidFill>
        <a:ln>
          <a:solidFill>
            <a:schemeClr val="tx1"/>
          </a:solidFill>
        </a:ln>
      </dgm:spPr>
      <dgm:t>
        <a:bodyPr/>
        <a:lstStyle/>
        <a:p>
          <a:r>
            <a:rPr lang="en-US" dirty="0" smtClean="0">
              <a:solidFill>
                <a:schemeClr val="tx1"/>
              </a:solidFill>
            </a:rPr>
            <a:t>Customer</a:t>
          </a:r>
          <a:endParaRPr lang="en-US" dirty="0">
            <a:solidFill>
              <a:schemeClr val="tx1"/>
            </a:solidFill>
          </a:endParaRPr>
        </a:p>
      </dgm:t>
    </dgm:pt>
    <dgm:pt modelId="{F25C8E68-DE25-4D68-BB3E-538FB8A06427}" type="parTrans" cxnId="{C8F78CE6-0A48-4166-86E0-CE600AFE5320}">
      <dgm:prSet/>
      <dgm:spPr/>
      <dgm:t>
        <a:bodyPr/>
        <a:lstStyle/>
        <a:p>
          <a:endParaRPr lang="en-US"/>
        </a:p>
      </dgm:t>
    </dgm:pt>
    <dgm:pt modelId="{E29B1E3D-F484-40BD-8ADE-EA1B6287A037}" type="sibTrans" cxnId="{C8F78CE6-0A48-4166-86E0-CE600AFE5320}">
      <dgm:prSet/>
      <dgm:spPr/>
      <dgm:t>
        <a:bodyPr/>
        <a:lstStyle/>
        <a:p>
          <a:endParaRPr lang="en-US"/>
        </a:p>
      </dgm:t>
    </dgm:pt>
    <dgm:pt modelId="{663B7B36-F16E-4DE7-B077-057419ED1A8A}">
      <dgm:prSet phldrT="[Text]"/>
      <dgm:spPr>
        <a:ln>
          <a:solidFill>
            <a:schemeClr val="tx1"/>
          </a:solidFill>
        </a:ln>
      </dgm:spPr>
      <dgm:t>
        <a:bodyPr/>
        <a:lstStyle/>
        <a:p>
          <a:r>
            <a:rPr lang="en-US" dirty="0" smtClean="0">
              <a:solidFill>
                <a:schemeClr val="bg1"/>
              </a:solidFill>
            </a:rPr>
            <a:t>Gaining REP</a:t>
          </a:r>
          <a:endParaRPr lang="en-US" dirty="0">
            <a:solidFill>
              <a:schemeClr val="bg1"/>
            </a:solidFill>
          </a:endParaRPr>
        </a:p>
      </dgm:t>
    </dgm:pt>
    <dgm:pt modelId="{799BC68A-7101-469C-8F61-4494440A2516}" type="parTrans" cxnId="{930E0124-F49F-4CCC-A30C-993C92D769E5}">
      <dgm:prSet/>
      <dgm:spPr/>
      <dgm:t>
        <a:bodyPr/>
        <a:lstStyle/>
        <a:p>
          <a:endParaRPr lang="en-US"/>
        </a:p>
      </dgm:t>
    </dgm:pt>
    <dgm:pt modelId="{21E5F896-403B-4134-9AA7-73B59A4FFDE1}" type="sibTrans" cxnId="{930E0124-F49F-4CCC-A30C-993C92D769E5}">
      <dgm:prSet/>
      <dgm:spPr/>
      <dgm:t>
        <a:bodyPr/>
        <a:lstStyle/>
        <a:p>
          <a:endParaRPr lang="en-US"/>
        </a:p>
      </dgm:t>
    </dgm:pt>
    <dgm:pt modelId="{AA6C0941-F4E4-443C-9889-E5AA4B60D815}">
      <dgm:prSet phldrT="[Text]"/>
      <dgm:spPr>
        <a:ln>
          <a:solidFill>
            <a:schemeClr val="tx1"/>
          </a:solidFill>
        </a:ln>
      </dgm:spPr>
      <dgm:t>
        <a:bodyPr/>
        <a:lstStyle/>
        <a:p>
          <a:r>
            <a:rPr lang="en-US" dirty="0" smtClean="0"/>
            <a:t>TDU</a:t>
          </a:r>
          <a:endParaRPr lang="en-US" dirty="0"/>
        </a:p>
      </dgm:t>
    </dgm:pt>
    <dgm:pt modelId="{0053E75A-74E8-4527-8576-1C82D5B94324}" type="parTrans" cxnId="{E34F90A7-7083-4B37-9E6D-A0A7492836E2}">
      <dgm:prSet/>
      <dgm:spPr/>
      <dgm:t>
        <a:bodyPr/>
        <a:lstStyle/>
        <a:p>
          <a:endParaRPr lang="en-US"/>
        </a:p>
      </dgm:t>
    </dgm:pt>
    <dgm:pt modelId="{49108D6E-5401-45A4-BD47-F6C2A46683C2}" type="sibTrans" cxnId="{E34F90A7-7083-4B37-9E6D-A0A7492836E2}">
      <dgm:prSet/>
      <dgm:spPr/>
      <dgm:t>
        <a:bodyPr/>
        <a:lstStyle/>
        <a:p>
          <a:endParaRPr lang="en-US"/>
        </a:p>
      </dgm:t>
    </dgm:pt>
    <dgm:pt modelId="{A556BA2B-5F42-4744-830E-B0065AF76A7C}">
      <dgm:prSet phldrT="[Text]"/>
      <dgm:spPr>
        <a:ln>
          <a:solidFill>
            <a:schemeClr val="tx1"/>
          </a:solidFill>
        </a:ln>
      </dgm:spPr>
      <dgm:t>
        <a:bodyPr/>
        <a:lstStyle/>
        <a:p>
          <a:r>
            <a:rPr lang="en-US" dirty="0" smtClean="0"/>
            <a:t>Losing REP</a:t>
          </a:r>
          <a:endParaRPr lang="en-US" dirty="0"/>
        </a:p>
      </dgm:t>
    </dgm:pt>
    <dgm:pt modelId="{C4355652-D931-4E47-AE07-929D78C5778C}" type="parTrans" cxnId="{BA2720D1-FD96-4283-834E-DFC3774CD4D4}">
      <dgm:prSet/>
      <dgm:spPr/>
      <dgm:t>
        <a:bodyPr/>
        <a:lstStyle/>
        <a:p>
          <a:endParaRPr lang="en-US"/>
        </a:p>
      </dgm:t>
    </dgm:pt>
    <dgm:pt modelId="{4A8C66E7-9A0C-4D95-9A8F-3202E2DE1DEE}" type="sibTrans" cxnId="{BA2720D1-FD96-4283-834E-DFC3774CD4D4}">
      <dgm:prSet/>
      <dgm:spPr/>
      <dgm:t>
        <a:bodyPr/>
        <a:lstStyle/>
        <a:p>
          <a:endParaRPr lang="en-US"/>
        </a:p>
      </dgm:t>
    </dgm:pt>
    <dgm:pt modelId="{33EE5902-CDD6-408D-BF9A-86E832A9F990}">
      <dgm:prSet phldrT="[Text]"/>
      <dgm:spPr>
        <a:ln>
          <a:solidFill>
            <a:schemeClr val="tx1"/>
          </a:solidFill>
        </a:ln>
      </dgm:spPr>
      <dgm:t>
        <a:bodyPr/>
        <a:lstStyle/>
        <a:p>
          <a:r>
            <a:rPr lang="en-US" dirty="0" smtClean="0"/>
            <a:t>ERCOT</a:t>
          </a:r>
          <a:endParaRPr lang="en-US" dirty="0"/>
        </a:p>
      </dgm:t>
    </dgm:pt>
    <dgm:pt modelId="{07EA6FD0-43A4-4152-AFFC-84FA90234601}" type="parTrans" cxnId="{FF4AA6DC-4F44-4B91-8FC9-AB902049DEB6}">
      <dgm:prSet/>
      <dgm:spPr/>
      <dgm:t>
        <a:bodyPr/>
        <a:lstStyle/>
        <a:p>
          <a:endParaRPr lang="en-US"/>
        </a:p>
      </dgm:t>
    </dgm:pt>
    <dgm:pt modelId="{86C80A74-8692-4DCD-8469-39DF29CFF1E7}" type="sibTrans" cxnId="{FF4AA6DC-4F44-4B91-8FC9-AB902049DEB6}">
      <dgm:prSet/>
      <dgm:spPr/>
      <dgm:t>
        <a:bodyPr/>
        <a:lstStyle/>
        <a:p>
          <a:endParaRPr lang="en-US"/>
        </a:p>
      </dgm:t>
    </dgm:pt>
    <dgm:pt modelId="{277EE403-0CBF-4589-9343-42A34563FCD7}" type="pres">
      <dgm:prSet presAssocID="{55032B7E-2801-4065-A340-2F7D1532594E}" presName="diagram" presStyleCnt="0">
        <dgm:presLayoutVars>
          <dgm:chPref val="1"/>
          <dgm:dir/>
          <dgm:animOne val="branch"/>
          <dgm:animLvl val="lvl"/>
          <dgm:resizeHandles val="exact"/>
        </dgm:presLayoutVars>
      </dgm:prSet>
      <dgm:spPr/>
      <dgm:t>
        <a:bodyPr/>
        <a:lstStyle/>
        <a:p>
          <a:endParaRPr lang="en-US"/>
        </a:p>
      </dgm:t>
    </dgm:pt>
    <dgm:pt modelId="{2CCFFAC5-D7E0-493A-9CE0-E1821FA8A18A}" type="pres">
      <dgm:prSet presAssocID="{1E5455EB-48B2-4D83-8C3B-EC647C276F23}" presName="root1" presStyleCnt="0"/>
      <dgm:spPr/>
    </dgm:pt>
    <dgm:pt modelId="{4B829D68-E802-4882-9872-75EA4D88449C}" type="pres">
      <dgm:prSet presAssocID="{1E5455EB-48B2-4D83-8C3B-EC647C276F23}" presName="LevelOneTextNode" presStyleLbl="node0" presStyleIdx="0" presStyleCnt="1">
        <dgm:presLayoutVars>
          <dgm:chPref val="3"/>
        </dgm:presLayoutVars>
      </dgm:prSet>
      <dgm:spPr/>
      <dgm:t>
        <a:bodyPr/>
        <a:lstStyle/>
        <a:p>
          <a:endParaRPr lang="en-US"/>
        </a:p>
      </dgm:t>
    </dgm:pt>
    <dgm:pt modelId="{A5806534-75DE-40F5-AAE8-560BCDFA7D6D}" type="pres">
      <dgm:prSet presAssocID="{1E5455EB-48B2-4D83-8C3B-EC647C276F23}" presName="level2hierChild" presStyleCnt="0"/>
      <dgm:spPr/>
    </dgm:pt>
    <dgm:pt modelId="{0D77341F-2BDF-47F8-804D-752081AD7720}" type="pres">
      <dgm:prSet presAssocID="{799BC68A-7101-469C-8F61-4494440A2516}" presName="conn2-1" presStyleLbl="parChTrans1D2" presStyleIdx="0" presStyleCnt="2"/>
      <dgm:spPr/>
      <dgm:t>
        <a:bodyPr/>
        <a:lstStyle/>
        <a:p>
          <a:endParaRPr lang="en-US"/>
        </a:p>
      </dgm:t>
    </dgm:pt>
    <dgm:pt modelId="{DA7F9B2D-689F-491B-AEF7-AD8C30409882}" type="pres">
      <dgm:prSet presAssocID="{799BC68A-7101-469C-8F61-4494440A2516}" presName="connTx" presStyleLbl="parChTrans1D2" presStyleIdx="0" presStyleCnt="2"/>
      <dgm:spPr/>
      <dgm:t>
        <a:bodyPr/>
        <a:lstStyle/>
        <a:p>
          <a:endParaRPr lang="en-US"/>
        </a:p>
      </dgm:t>
    </dgm:pt>
    <dgm:pt modelId="{192D82DE-769C-4412-83E7-B2A0D7D89EB2}" type="pres">
      <dgm:prSet presAssocID="{663B7B36-F16E-4DE7-B077-057419ED1A8A}" presName="root2" presStyleCnt="0"/>
      <dgm:spPr/>
    </dgm:pt>
    <dgm:pt modelId="{B97048E3-9B74-4818-8728-18D775971CD8}" type="pres">
      <dgm:prSet presAssocID="{663B7B36-F16E-4DE7-B077-057419ED1A8A}" presName="LevelTwoTextNode" presStyleLbl="node2" presStyleIdx="0" presStyleCnt="2" custLinFactNeighborX="692" custLinFactNeighborY="-76599">
        <dgm:presLayoutVars>
          <dgm:chPref val="3"/>
        </dgm:presLayoutVars>
      </dgm:prSet>
      <dgm:spPr/>
      <dgm:t>
        <a:bodyPr/>
        <a:lstStyle/>
        <a:p>
          <a:endParaRPr lang="en-US"/>
        </a:p>
      </dgm:t>
    </dgm:pt>
    <dgm:pt modelId="{A04524B2-20A8-4D19-9AC7-6FC305FEF609}" type="pres">
      <dgm:prSet presAssocID="{663B7B36-F16E-4DE7-B077-057419ED1A8A}" presName="level3hierChild" presStyleCnt="0"/>
      <dgm:spPr/>
    </dgm:pt>
    <dgm:pt modelId="{A13E2583-9DE1-4941-9495-4518445A7657}" type="pres">
      <dgm:prSet presAssocID="{0053E75A-74E8-4527-8576-1C82D5B94324}" presName="conn2-1" presStyleLbl="parChTrans1D3" presStyleIdx="0" presStyleCnt="2"/>
      <dgm:spPr/>
      <dgm:t>
        <a:bodyPr/>
        <a:lstStyle/>
        <a:p>
          <a:endParaRPr lang="en-US"/>
        </a:p>
      </dgm:t>
    </dgm:pt>
    <dgm:pt modelId="{F6EE686F-9E52-4523-A0E9-1AE67753BB8A}" type="pres">
      <dgm:prSet presAssocID="{0053E75A-74E8-4527-8576-1C82D5B94324}" presName="connTx" presStyleLbl="parChTrans1D3" presStyleIdx="0" presStyleCnt="2"/>
      <dgm:spPr/>
      <dgm:t>
        <a:bodyPr/>
        <a:lstStyle/>
        <a:p>
          <a:endParaRPr lang="en-US"/>
        </a:p>
      </dgm:t>
    </dgm:pt>
    <dgm:pt modelId="{8C1249FF-3CFE-4A64-BB24-5E0E36424525}" type="pres">
      <dgm:prSet presAssocID="{AA6C0941-F4E4-443C-9889-E5AA4B60D815}" presName="root2" presStyleCnt="0"/>
      <dgm:spPr/>
    </dgm:pt>
    <dgm:pt modelId="{7A9CD88B-E157-4E2D-8BF7-BC0407B46585}" type="pres">
      <dgm:prSet presAssocID="{AA6C0941-F4E4-443C-9889-E5AA4B60D815}" presName="LevelTwoTextNode" presStyleLbl="node3" presStyleIdx="0" presStyleCnt="2" custLinFactNeighborX="-1950" custLinFactNeighborY="-76599">
        <dgm:presLayoutVars>
          <dgm:chPref val="3"/>
        </dgm:presLayoutVars>
      </dgm:prSet>
      <dgm:spPr/>
      <dgm:t>
        <a:bodyPr/>
        <a:lstStyle/>
        <a:p>
          <a:endParaRPr lang="en-US"/>
        </a:p>
      </dgm:t>
    </dgm:pt>
    <dgm:pt modelId="{A058A174-1459-462A-9BFA-43CF297C2A5F}" type="pres">
      <dgm:prSet presAssocID="{AA6C0941-F4E4-443C-9889-E5AA4B60D815}" presName="level3hierChild" presStyleCnt="0"/>
      <dgm:spPr/>
    </dgm:pt>
    <dgm:pt modelId="{D5CE2D2F-B023-4664-AED7-ACF7CC8A1DB9}" type="pres">
      <dgm:prSet presAssocID="{C4355652-D931-4E47-AE07-929D78C5778C}" presName="conn2-1" presStyleLbl="parChTrans1D2" presStyleIdx="1" presStyleCnt="2"/>
      <dgm:spPr/>
      <dgm:t>
        <a:bodyPr/>
        <a:lstStyle/>
        <a:p>
          <a:endParaRPr lang="en-US"/>
        </a:p>
      </dgm:t>
    </dgm:pt>
    <dgm:pt modelId="{A4518C95-5BF6-45C3-A58D-3F5C565979C5}" type="pres">
      <dgm:prSet presAssocID="{C4355652-D931-4E47-AE07-929D78C5778C}" presName="connTx" presStyleLbl="parChTrans1D2" presStyleIdx="1" presStyleCnt="2"/>
      <dgm:spPr/>
      <dgm:t>
        <a:bodyPr/>
        <a:lstStyle/>
        <a:p>
          <a:endParaRPr lang="en-US"/>
        </a:p>
      </dgm:t>
    </dgm:pt>
    <dgm:pt modelId="{9BE7C7F0-6EEC-4A70-AD42-54B7F5CA5C67}" type="pres">
      <dgm:prSet presAssocID="{A556BA2B-5F42-4744-830E-B0065AF76A7C}" presName="root2" presStyleCnt="0"/>
      <dgm:spPr/>
    </dgm:pt>
    <dgm:pt modelId="{92B0EBF5-F0A9-4CB3-BF37-5519EDC28651}" type="pres">
      <dgm:prSet presAssocID="{A556BA2B-5F42-4744-830E-B0065AF76A7C}" presName="LevelTwoTextNode" presStyleLbl="node2" presStyleIdx="1" presStyleCnt="2" custLinFactNeighborX="692" custLinFactNeighborY="97207">
        <dgm:presLayoutVars>
          <dgm:chPref val="3"/>
        </dgm:presLayoutVars>
      </dgm:prSet>
      <dgm:spPr/>
      <dgm:t>
        <a:bodyPr/>
        <a:lstStyle/>
        <a:p>
          <a:endParaRPr lang="en-US"/>
        </a:p>
      </dgm:t>
    </dgm:pt>
    <dgm:pt modelId="{F8EBF21A-6D1E-4DB2-A9EA-9179DFA7B84D}" type="pres">
      <dgm:prSet presAssocID="{A556BA2B-5F42-4744-830E-B0065AF76A7C}" presName="level3hierChild" presStyleCnt="0"/>
      <dgm:spPr/>
    </dgm:pt>
    <dgm:pt modelId="{08D5B98B-259B-452C-AE86-853B54DAD398}" type="pres">
      <dgm:prSet presAssocID="{07EA6FD0-43A4-4152-AFFC-84FA90234601}" presName="conn2-1" presStyleLbl="parChTrans1D3" presStyleIdx="1" presStyleCnt="2"/>
      <dgm:spPr/>
      <dgm:t>
        <a:bodyPr/>
        <a:lstStyle/>
        <a:p>
          <a:endParaRPr lang="en-US"/>
        </a:p>
      </dgm:t>
    </dgm:pt>
    <dgm:pt modelId="{B4D2D074-D81C-4F4D-B59D-69159DD99312}" type="pres">
      <dgm:prSet presAssocID="{07EA6FD0-43A4-4152-AFFC-84FA90234601}" presName="connTx" presStyleLbl="parChTrans1D3" presStyleIdx="1" presStyleCnt="2"/>
      <dgm:spPr/>
      <dgm:t>
        <a:bodyPr/>
        <a:lstStyle/>
        <a:p>
          <a:endParaRPr lang="en-US"/>
        </a:p>
      </dgm:t>
    </dgm:pt>
    <dgm:pt modelId="{E7BA7A49-2FC4-4597-8FFA-3C3A099F3541}" type="pres">
      <dgm:prSet presAssocID="{33EE5902-CDD6-408D-BF9A-86E832A9F990}" presName="root2" presStyleCnt="0"/>
      <dgm:spPr/>
    </dgm:pt>
    <dgm:pt modelId="{07D67552-7218-467F-B71B-1FE3C26A73BE}" type="pres">
      <dgm:prSet presAssocID="{33EE5902-CDD6-408D-BF9A-86E832A9F990}" presName="LevelTwoTextNode" presStyleLbl="node3" presStyleIdx="1" presStyleCnt="2" custLinFactNeighborX="1572" custLinFactNeighborY="97207">
        <dgm:presLayoutVars>
          <dgm:chPref val="3"/>
        </dgm:presLayoutVars>
      </dgm:prSet>
      <dgm:spPr/>
      <dgm:t>
        <a:bodyPr/>
        <a:lstStyle/>
        <a:p>
          <a:endParaRPr lang="en-US"/>
        </a:p>
      </dgm:t>
    </dgm:pt>
    <dgm:pt modelId="{72AF7D95-A42C-49F5-95F7-32A6FD9455FE}" type="pres">
      <dgm:prSet presAssocID="{33EE5902-CDD6-408D-BF9A-86E832A9F990}" presName="level3hierChild" presStyleCnt="0"/>
      <dgm:spPr/>
    </dgm:pt>
  </dgm:ptLst>
  <dgm:cxnLst>
    <dgm:cxn modelId="{C1FBB53B-3FBB-4D19-B5B2-03E79C447EDE}" type="presOf" srcId="{55032B7E-2801-4065-A340-2F7D1532594E}" destId="{277EE403-0CBF-4589-9343-42A34563FCD7}" srcOrd="0" destOrd="0" presId="urn:microsoft.com/office/officeart/2005/8/layout/hierarchy2"/>
    <dgm:cxn modelId="{ADF48593-261B-4850-A007-0FCF35931AE2}" type="presOf" srcId="{07EA6FD0-43A4-4152-AFFC-84FA90234601}" destId="{B4D2D074-D81C-4F4D-B59D-69159DD99312}" srcOrd="1" destOrd="0" presId="urn:microsoft.com/office/officeart/2005/8/layout/hierarchy2"/>
    <dgm:cxn modelId="{27DF987D-27A9-478A-9B8E-A4029FBF4682}" type="presOf" srcId="{AA6C0941-F4E4-443C-9889-E5AA4B60D815}" destId="{7A9CD88B-E157-4E2D-8BF7-BC0407B46585}" srcOrd="0" destOrd="0" presId="urn:microsoft.com/office/officeart/2005/8/layout/hierarchy2"/>
    <dgm:cxn modelId="{E220B3F3-74FA-40EE-A865-A6396D923BCA}" type="presOf" srcId="{1E5455EB-48B2-4D83-8C3B-EC647C276F23}" destId="{4B829D68-E802-4882-9872-75EA4D88449C}" srcOrd="0" destOrd="0" presId="urn:microsoft.com/office/officeart/2005/8/layout/hierarchy2"/>
    <dgm:cxn modelId="{5376B3DD-24C9-44E1-A3FE-AB7A524EDF1F}" type="presOf" srcId="{33EE5902-CDD6-408D-BF9A-86E832A9F990}" destId="{07D67552-7218-467F-B71B-1FE3C26A73BE}" srcOrd="0" destOrd="0" presId="urn:microsoft.com/office/officeart/2005/8/layout/hierarchy2"/>
    <dgm:cxn modelId="{5092F177-0B55-4B95-AEA1-0A05CA2ABE60}" type="presOf" srcId="{C4355652-D931-4E47-AE07-929D78C5778C}" destId="{D5CE2D2F-B023-4664-AED7-ACF7CC8A1DB9}" srcOrd="0" destOrd="0" presId="urn:microsoft.com/office/officeart/2005/8/layout/hierarchy2"/>
    <dgm:cxn modelId="{14A2B64F-C861-4B1A-B7A0-0779B1D63063}" type="presOf" srcId="{C4355652-D931-4E47-AE07-929D78C5778C}" destId="{A4518C95-5BF6-45C3-A58D-3F5C565979C5}" srcOrd="1" destOrd="0" presId="urn:microsoft.com/office/officeart/2005/8/layout/hierarchy2"/>
    <dgm:cxn modelId="{E34F90A7-7083-4B37-9E6D-A0A7492836E2}" srcId="{663B7B36-F16E-4DE7-B077-057419ED1A8A}" destId="{AA6C0941-F4E4-443C-9889-E5AA4B60D815}" srcOrd="0" destOrd="0" parTransId="{0053E75A-74E8-4527-8576-1C82D5B94324}" sibTransId="{49108D6E-5401-45A4-BD47-F6C2A46683C2}"/>
    <dgm:cxn modelId="{12343797-B36B-48CB-A844-3C17A118C986}" type="presOf" srcId="{663B7B36-F16E-4DE7-B077-057419ED1A8A}" destId="{B97048E3-9B74-4818-8728-18D775971CD8}" srcOrd="0" destOrd="0" presId="urn:microsoft.com/office/officeart/2005/8/layout/hierarchy2"/>
    <dgm:cxn modelId="{BA2720D1-FD96-4283-834E-DFC3774CD4D4}" srcId="{1E5455EB-48B2-4D83-8C3B-EC647C276F23}" destId="{A556BA2B-5F42-4744-830E-B0065AF76A7C}" srcOrd="1" destOrd="0" parTransId="{C4355652-D931-4E47-AE07-929D78C5778C}" sibTransId="{4A8C66E7-9A0C-4D95-9A8F-3202E2DE1DEE}"/>
    <dgm:cxn modelId="{930E0124-F49F-4CCC-A30C-993C92D769E5}" srcId="{1E5455EB-48B2-4D83-8C3B-EC647C276F23}" destId="{663B7B36-F16E-4DE7-B077-057419ED1A8A}" srcOrd="0" destOrd="0" parTransId="{799BC68A-7101-469C-8F61-4494440A2516}" sibTransId="{21E5F896-403B-4134-9AA7-73B59A4FFDE1}"/>
    <dgm:cxn modelId="{2FDE9046-59BF-4012-8981-97267CED65A4}" type="presOf" srcId="{07EA6FD0-43A4-4152-AFFC-84FA90234601}" destId="{08D5B98B-259B-452C-AE86-853B54DAD398}" srcOrd="0" destOrd="0" presId="urn:microsoft.com/office/officeart/2005/8/layout/hierarchy2"/>
    <dgm:cxn modelId="{E78505D0-E536-49AA-BE0C-3CF1B5BA0107}" type="presOf" srcId="{799BC68A-7101-469C-8F61-4494440A2516}" destId="{0D77341F-2BDF-47F8-804D-752081AD7720}" srcOrd="0" destOrd="0" presId="urn:microsoft.com/office/officeart/2005/8/layout/hierarchy2"/>
    <dgm:cxn modelId="{FF4AA6DC-4F44-4B91-8FC9-AB902049DEB6}" srcId="{A556BA2B-5F42-4744-830E-B0065AF76A7C}" destId="{33EE5902-CDD6-408D-BF9A-86E832A9F990}" srcOrd="0" destOrd="0" parTransId="{07EA6FD0-43A4-4152-AFFC-84FA90234601}" sibTransId="{86C80A74-8692-4DCD-8469-39DF29CFF1E7}"/>
    <dgm:cxn modelId="{6F3CB3FA-7B06-438F-8018-0675216C1EE5}" type="presOf" srcId="{0053E75A-74E8-4527-8576-1C82D5B94324}" destId="{F6EE686F-9E52-4523-A0E9-1AE67753BB8A}" srcOrd="1" destOrd="0" presId="urn:microsoft.com/office/officeart/2005/8/layout/hierarchy2"/>
    <dgm:cxn modelId="{9DBE7387-1F00-42CB-B2E5-B01F6796190B}" type="presOf" srcId="{A556BA2B-5F42-4744-830E-B0065AF76A7C}" destId="{92B0EBF5-F0A9-4CB3-BF37-5519EDC28651}" srcOrd="0" destOrd="0" presId="urn:microsoft.com/office/officeart/2005/8/layout/hierarchy2"/>
    <dgm:cxn modelId="{C8F78CE6-0A48-4166-86E0-CE600AFE5320}" srcId="{55032B7E-2801-4065-A340-2F7D1532594E}" destId="{1E5455EB-48B2-4D83-8C3B-EC647C276F23}" srcOrd="0" destOrd="0" parTransId="{F25C8E68-DE25-4D68-BB3E-538FB8A06427}" sibTransId="{E29B1E3D-F484-40BD-8ADE-EA1B6287A037}"/>
    <dgm:cxn modelId="{43399E14-4AC5-42DF-8E4B-D4A2D6E42A68}" type="presOf" srcId="{799BC68A-7101-469C-8F61-4494440A2516}" destId="{DA7F9B2D-689F-491B-AEF7-AD8C30409882}" srcOrd="1" destOrd="0" presId="urn:microsoft.com/office/officeart/2005/8/layout/hierarchy2"/>
    <dgm:cxn modelId="{1EA37B90-BA8E-4E96-8C9B-24B08C8C4A0A}" type="presOf" srcId="{0053E75A-74E8-4527-8576-1C82D5B94324}" destId="{A13E2583-9DE1-4941-9495-4518445A7657}" srcOrd="0" destOrd="0" presId="urn:microsoft.com/office/officeart/2005/8/layout/hierarchy2"/>
    <dgm:cxn modelId="{F72728F8-ECEB-4E91-866C-DD583CD91043}" type="presParOf" srcId="{277EE403-0CBF-4589-9343-42A34563FCD7}" destId="{2CCFFAC5-D7E0-493A-9CE0-E1821FA8A18A}" srcOrd="0" destOrd="0" presId="urn:microsoft.com/office/officeart/2005/8/layout/hierarchy2"/>
    <dgm:cxn modelId="{F034FA19-D954-4C7C-A80E-E825214B4524}" type="presParOf" srcId="{2CCFFAC5-D7E0-493A-9CE0-E1821FA8A18A}" destId="{4B829D68-E802-4882-9872-75EA4D88449C}" srcOrd="0" destOrd="0" presId="urn:microsoft.com/office/officeart/2005/8/layout/hierarchy2"/>
    <dgm:cxn modelId="{A5734B88-DE1E-4E2C-975A-394AA71F4796}" type="presParOf" srcId="{2CCFFAC5-D7E0-493A-9CE0-E1821FA8A18A}" destId="{A5806534-75DE-40F5-AAE8-560BCDFA7D6D}" srcOrd="1" destOrd="0" presId="urn:microsoft.com/office/officeart/2005/8/layout/hierarchy2"/>
    <dgm:cxn modelId="{1459DFE5-86C8-47E9-B271-44FC9B07F350}" type="presParOf" srcId="{A5806534-75DE-40F5-AAE8-560BCDFA7D6D}" destId="{0D77341F-2BDF-47F8-804D-752081AD7720}" srcOrd="0" destOrd="0" presId="urn:microsoft.com/office/officeart/2005/8/layout/hierarchy2"/>
    <dgm:cxn modelId="{F3FDEB64-28CD-4F2E-A642-562E8EC66E07}" type="presParOf" srcId="{0D77341F-2BDF-47F8-804D-752081AD7720}" destId="{DA7F9B2D-689F-491B-AEF7-AD8C30409882}" srcOrd="0" destOrd="0" presId="urn:microsoft.com/office/officeart/2005/8/layout/hierarchy2"/>
    <dgm:cxn modelId="{1D2E390C-856B-44E8-9328-5E297D0D5413}" type="presParOf" srcId="{A5806534-75DE-40F5-AAE8-560BCDFA7D6D}" destId="{192D82DE-769C-4412-83E7-B2A0D7D89EB2}" srcOrd="1" destOrd="0" presId="urn:microsoft.com/office/officeart/2005/8/layout/hierarchy2"/>
    <dgm:cxn modelId="{ACFE2121-1E75-49ED-86C3-C3C8EB917EAA}" type="presParOf" srcId="{192D82DE-769C-4412-83E7-B2A0D7D89EB2}" destId="{B97048E3-9B74-4818-8728-18D775971CD8}" srcOrd="0" destOrd="0" presId="urn:microsoft.com/office/officeart/2005/8/layout/hierarchy2"/>
    <dgm:cxn modelId="{F001F3D6-4122-46F5-B60B-BEFEB147C2AC}" type="presParOf" srcId="{192D82DE-769C-4412-83E7-B2A0D7D89EB2}" destId="{A04524B2-20A8-4D19-9AC7-6FC305FEF609}" srcOrd="1" destOrd="0" presId="urn:microsoft.com/office/officeart/2005/8/layout/hierarchy2"/>
    <dgm:cxn modelId="{31E6ED01-FD60-4C95-9628-3C71E03234AF}" type="presParOf" srcId="{A04524B2-20A8-4D19-9AC7-6FC305FEF609}" destId="{A13E2583-9DE1-4941-9495-4518445A7657}" srcOrd="0" destOrd="0" presId="urn:microsoft.com/office/officeart/2005/8/layout/hierarchy2"/>
    <dgm:cxn modelId="{F44DAD60-3A17-4E7C-9AEC-A741A9409DC8}" type="presParOf" srcId="{A13E2583-9DE1-4941-9495-4518445A7657}" destId="{F6EE686F-9E52-4523-A0E9-1AE67753BB8A}" srcOrd="0" destOrd="0" presId="urn:microsoft.com/office/officeart/2005/8/layout/hierarchy2"/>
    <dgm:cxn modelId="{1A9741F6-C169-4AAE-BA70-3705F81913D4}" type="presParOf" srcId="{A04524B2-20A8-4D19-9AC7-6FC305FEF609}" destId="{8C1249FF-3CFE-4A64-BB24-5E0E36424525}" srcOrd="1" destOrd="0" presId="urn:microsoft.com/office/officeart/2005/8/layout/hierarchy2"/>
    <dgm:cxn modelId="{2D57EECB-4FA1-4C79-89B8-AEABF114F2DA}" type="presParOf" srcId="{8C1249FF-3CFE-4A64-BB24-5E0E36424525}" destId="{7A9CD88B-E157-4E2D-8BF7-BC0407B46585}" srcOrd="0" destOrd="0" presId="urn:microsoft.com/office/officeart/2005/8/layout/hierarchy2"/>
    <dgm:cxn modelId="{00995B27-E986-41E7-A20D-47233353569C}" type="presParOf" srcId="{8C1249FF-3CFE-4A64-BB24-5E0E36424525}" destId="{A058A174-1459-462A-9BFA-43CF297C2A5F}" srcOrd="1" destOrd="0" presId="urn:microsoft.com/office/officeart/2005/8/layout/hierarchy2"/>
    <dgm:cxn modelId="{3BC69078-C5BF-482F-995F-22D1D7EB8C1F}" type="presParOf" srcId="{A5806534-75DE-40F5-AAE8-560BCDFA7D6D}" destId="{D5CE2D2F-B023-4664-AED7-ACF7CC8A1DB9}" srcOrd="2" destOrd="0" presId="urn:microsoft.com/office/officeart/2005/8/layout/hierarchy2"/>
    <dgm:cxn modelId="{087D8C5F-2F52-48CE-8D6B-2783D55BB33B}" type="presParOf" srcId="{D5CE2D2F-B023-4664-AED7-ACF7CC8A1DB9}" destId="{A4518C95-5BF6-45C3-A58D-3F5C565979C5}" srcOrd="0" destOrd="0" presId="urn:microsoft.com/office/officeart/2005/8/layout/hierarchy2"/>
    <dgm:cxn modelId="{77D23D51-E2EF-40C9-BE60-0B4E9354E522}" type="presParOf" srcId="{A5806534-75DE-40F5-AAE8-560BCDFA7D6D}" destId="{9BE7C7F0-6EEC-4A70-AD42-54B7F5CA5C67}" srcOrd="3" destOrd="0" presId="urn:microsoft.com/office/officeart/2005/8/layout/hierarchy2"/>
    <dgm:cxn modelId="{0157C460-243C-466C-A675-30F17DE394DA}" type="presParOf" srcId="{9BE7C7F0-6EEC-4A70-AD42-54B7F5CA5C67}" destId="{92B0EBF5-F0A9-4CB3-BF37-5519EDC28651}" srcOrd="0" destOrd="0" presId="urn:microsoft.com/office/officeart/2005/8/layout/hierarchy2"/>
    <dgm:cxn modelId="{8C16BAFA-D68A-4288-9448-6CB53C7190F1}" type="presParOf" srcId="{9BE7C7F0-6EEC-4A70-AD42-54B7F5CA5C67}" destId="{F8EBF21A-6D1E-4DB2-A9EA-9179DFA7B84D}" srcOrd="1" destOrd="0" presId="urn:microsoft.com/office/officeart/2005/8/layout/hierarchy2"/>
    <dgm:cxn modelId="{98C1AC04-8BD5-4F1D-B026-6CA93A4C66CA}" type="presParOf" srcId="{F8EBF21A-6D1E-4DB2-A9EA-9179DFA7B84D}" destId="{08D5B98B-259B-452C-AE86-853B54DAD398}" srcOrd="0" destOrd="0" presId="urn:microsoft.com/office/officeart/2005/8/layout/hierarchy2"/>
    <dgm:cxn modelId="{24786518-EDAA-48EA-9AE7-A24B4B940C62}" type="presParOf" srcId="{08D5B98B-259B-452C-AE86-853B54DAD398}" destId="{B4D2D074-D81C-4F4D-B59D-69159DD99312}" srcOrd="0" destOrd="0" presId="urn:microsoft.com/office/officeart/2005/8/layout/hierarchy2"/>
    <dgm:cxn modelId="{98947C45-53E0-49CB-B269-FAE5CFC8D6CF}" type="presParOf" srcId="{F8EBF21A-6D1E-4DB2-A9EA-9179DFA7B84D}" destId="{E7BA7A49-2FC4-4597-8FFA-3C3A099F3541}" srcOrd="1" destOrd="0" presId="urn:microsoft.com/office/officeart/2005/8/layout/hierarchy2"/>
    <dgm:cxn modelId="{A3BBFBB6-31C5-45F9-B550-F408ADBE18FC}" type="presParOf" srcId="{E7BA7A49-2FC4-4597-8FFA-3C3A099F3541}" destId="{07D67552-7218-467F-B71B-1FE3C26A73BE}" srcOrd="0" destOrd="0" presId="urn:microsoft.com/office/officeart/2005/8/layout/hierarchy2"/>
    <dgm:cxn modelId="{E6AADFB9-2E7C-4EA7-B0E1-E2A64E14481D}" type="presParOf" srcId="{E7BA7A49-2FC4-4597-8FFA-3C3A099F3541}" destId="{72AF7D95-A42C-49F5-95F7-32A6FD9455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01" tIns="46151" rIns="92301" bIns="4615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01" tIns="46151" rIns="92301" bIns="46151" rtlCol="0"/>
          <a:lstStyle>
            <a:lvl1pPr algn="r" fontAlgn="auto">
              <a:spcBef>
                <a:spcPts val="0"/>
              </a:spcBef>
              <a:spcAft>
                <a:spcPts val="0"/>
              </a:spcAft>
              <a:defRPr sz="1200">
                <a:latin typeface="+mn-lt"/>
                <a:cs typeface="+mn-cs"/>
              </a:defRPr>
            </a:lvl1pPr>
          </a:lstStyle>
          <a:p>
            <a:pPr>
              <a:defRPr/>
            </a:pPr>
            <a:fld id="{2424F881-EA5A-4FB8-B5D2-468A5A701525}" type="datetimeFigureOut">
              <a:rPr lang="en-US"/>
              <a:pPr>
                <a:defRPr/>
              </a:pPr>
              <a:t>5/6/2015</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pPr lvl="0"/>
            <a:endParaRPr lang="en-US" noProof="0"/>
          </a:p>
        </p:txBody>
      </p:sp>
      <p:sp>
        <p:nvSpPr>
          <p:cNvPr id="5" name="Notes Placeholder 4"/>
          <p:cNvSpPr>
            <a:spLocks noGrp="1"/>
          </p:cNvSpPr>
          <p:nvPr>
            <p:ph type="body" sz="quarter" idx="3"/>
          </p:nvPr>
        </p:nvSpPr>
        <p:spPr>
          <a:xfrm>
            <a:off x="693738" y="4379913"/>
            <a:ext cx="5546725" cy="4149725"/>
          </a:xfrm>
          <a:prstGeom prst="rect">
            <a:avLst/>
          </a:prstGeom>
        </p:spPr>
        <p:txBody>
          <a:bodyPr vert="horz" lIns="92301" tIns="46151" rIns="92301"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6650"/>
            <a:ext cx="3005138" cy="461963"/>
          </a:xfrm>
          <a:prstGeom prst="rect">
            <a:avLst/>
          </a:prstGeom>
        </p:spPr>
        <p:txBody>
          <a:bodyPr vert="horz" lIns="92301" tIns="46151" rIns="92301" bIns="4615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6650"/>
            <a:ext cx="3005138" cy="461963"/>
          </a:xfrm>
          <a:prstGeom prst="rect">
            <a:avLst/>
          </a:prstGeom>
        </p:spPr>
        <p:txBody>
          <a:bodyPr vert="horz" lIns="92301" tIns="46151" rIns="92301" bIns="46151" rtlCol="0" anchor="b"/>
          <a:lstStyle>
            <a:lvl1pPr algn="r" fontAlgn="auto">
              <a:spcBef>
                <a:spcPts val="0"/>
              </a:spcBef>
              <a:spcAft>
                <a:spcPts val="0"/>
              </a:spcAft>
              <a:defRPr sz="1200">
                <a:latin typeface="+mn-lt"/>
                <a:cs typeface="+mn-cs"/>
              </a:defRPr>
            </a:lvl1pPr>
          </a:lstStyle>
          <a:p>
            <a:pPr>
              <a:defRPr/>
            </a:pPr>
            <a:fld id="{FA8FB5E1-A4F3-40C7-BA1E-5CCBDB91BB69}" type="slidenum">
              <a:rPr lang="en-US"/>
              <a:pPr>
                <a:defRPr/>
              </a:pPr>
              <a:t>‹#›</a:t>
            </a:fld>
            <a:endParaRPr lang="en-US"/>
          </a:p>
        </p:txBody>
      </p:sp>
    </p:spTree>
    <p:extLst>
      <p:ext uri="{BB962C8B-B14F-4D97-AF65-F5344CB8AC3E}">
        <p14:creationId xmlns:p14="http://schemas.microsoft.com/office/powerpoint/2010/main" val="1248709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C21F2A8-248B-406D-8A64-AD59190DFFC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6CCC7C-6BEB-4FEF-8EAE-887B7B12E204}" type="slidenum">
              <a:rPr lang="en-US" smtClean="0"/>
              <a:pPr>
                <a:defRPr/>
              </a:pPr>
              <a:t>49</a:t>
            </a:fld>
            <a:endParaRPr lang="en-US" dirty="0"/>
          </a:p>
        </p:txBody>
      </p:sp>
    </p:spTree>
    <p:extLst>
      <p:ext uri="{BB962C8B-B14F-4D97-AF65-F5344CB8AC3E}">
        <p14:creationId xmlns:p14="http://schemas.microsoft.com/office/powerpoint/2010/main" val="288252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4" name="Group 10"/>
          <p:cNvGrpSpPr>
            <a:grpSpLocks/>
          </p:cNvGrpSpPr>
          <p:nvPr/>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6"/>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600200"/>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0" name="Slide Number Placeholder 26"/>
          <p:cNvSpPr>
            <a:spLocks noGrp="1"/>
          </p:cNvSpPr>
          <p:nvPr>
            <p:ph type="sldNum" sz="quarter" idx="10"/>
          </p:nvPr>
        </p:nvSpPr>
        <p:spPr>
          <a:xfrm>
            <a:off x="76200" y="6408738"/>
            <a:ext cx="914400" cy="365125"/>
          </a:xfrm>
        </p:spPr>
        <p:txBody>
          <a:bodyPr/>
          <a:lstStyle>
            <a:lvl1pPr algn="l">
              <a:defRPr>
                <a:solidFill>
                  <a:srgbClr val="FFFFFF"/>
                </a:solidFill>
              </a:defRPr>
            </a:lvl1pPr>
            <a:extLst/>
          </a:lstStyle>
          <a:p>
            <a:pPr>
              <a:defRPr/>
            </a:pPr>
            <a:fld id="{CD869692-5799-4824-9235-3752F97A2F62}" type="slidenum">
              <a:rPr lang="en-US"/>
              <a:pPr>
                <a:defRPr/>
              </a:pPr>
              <a:t>‹#›</a:t>
            </a:fld>
            <a:endParaRPr lang="en-US" dirty="0"/>
          </a:p>
        </p:txBody>
      </p:sp>
    </p:spTree>
    <p:extLst>
      <p:ext uri="{BB962C8B-B14F-4D97-AF65-F5344CB8AC3E}">
        <p14:creationId xmlns:p14="http://schemas.microsoft.com/office/powerpoint/2010/main" val="19276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594D9CF8-429E-41EF-9D40-25D7EBDFFBB5}" type="slidenum">
              <a:rPr lang="en-US"/>
              <a:pPr>
                <a:defRPr/>
              </a:pPr>
              <a:t>‹#›</a:t>
            </a:fld>
            <a:endParaRPr lang="en-US"/>
          </a:p>
        </p:txBody>
      </p:sp>
    </p:spTree>
    <p:extLst>
      <p:ext uri="{BB962C8B-B14F-4D97-AF65-F5344CB8AC3E}">
        <p14:creationId xmlns:p14="http://schemas.microsoft.com/office/powerpoint/2010/main" val="285044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2D4E8E7-7859-4A0A-BD43-44BF3F7D48FA}" type="slidenum">
              <a:rPr lang="en-US"/>
              <a:pPr>
                <a:defRPr/>
              </a:pPr>
              <a:t>‹#›</a:t>
            </a:fld>
            <a:endParaRPr lang="en-US"/>
          </a:p>
        </p:txBody>
      </p:sp>
    </p:spTree>
    <p:extLst>
      <p:ext uri="{BB962C8B-B14F-4D97-AF65-F5344CB8AC3E}">
        <p14:creationId xmlns:p14="http://schemas.microsoft.com/office/powerpoint/2010/main" val="327094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533400" y="1066800"/>
            <a:ext cx="8153400" cy="46038"/>
          </a:xfrm>
          <a:prstGeom prst="rect">
            <a:avLst/>
          </a:prstGeom>
          <a:gradFill flip="none" rotWithShape="1">
            <a:gsLst>
              <a:gs pos="0">
                <a:schemeClr val="tx1"/>
              </a:gs>
              <a:gs pos="0">
                <a:schemeClr val="tx1"/>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lgn="r">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lgn="l">
              <a:defRPr/>
            </a:lvl1pPr>
            <a:extLst/>
          </a:lstStyle>
          <a:p>
            <a:pPr>
              <a:defRPr/>
            </a:pPr>
            <a:fld id="{04919135-9DDC-425D-BF32-B9540A401C64}" type="slidenum">
              <a:rPr lang="en-US"/>
              <a:pPr>
                <a:defRPr/>
              </a:pPr>
              <a:t>‹#›</a:t>
            </a:fld>
            <a:endParaRPr lang="en-US"/>
          </a:p>
        </p:txBody>
      </p:sp>
    </p:spTree>
    <p:extLst>
      <p:ext uri="{BB962C8B-B14F-4D97-AF65-F5344CB8AC3E}">
        <p14:creationId xmlns:p14="http://schemas.microsoft.com/office/powerpoint/2010/main" val="340014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1633538" y="2352675"/>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1447800" y="235267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685800" y="0"/>
            <a:ext cx="7808976" cy="1752600"/>
          </a:xfrm>
        </p:spPr>
        <p:txBody>
          <a:bodyPr anchor="t"/>
          <a:lstStyle>
            <a:lvl1pPr algn="l">
              <a:buNone/>
              <a:defRPr sz="4800" b="1" cap="none" baseline="0">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905000" y="2278912"/>
            <a:ext cx="6553200" cy="35122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lgn="l">
              <a:defRPr>
                <a:solidFill>
                  <a:schemeClr val="tx1"/>
                </a:solidFill>
              </a:defRPr>
            </a:lvl1pPr>
            <a:extLst/>
          </a:lstStyle>
          <a:p>
            <a:pPr>
              <a:defRPr/>
            </a:pPr>
            <a:fld id="{297D2A23-A441-42C4-A3E4-9C03A11F9D70}" type="slidenum">
              <a:rPr lang="en-US"/>
              <a:pPr>
                <a:defRPr/>
              </a:pPr>
              <a:t>‹#›</a:t>
            </a:fld>
            <a:endParaRPr lang="en-US"/>
          </a:p>
        </p:txBody>
      </p:sp>
    </p:spTree>
    <p:extLst>
      <p:ext uri="{BB962C8B-B14F-4D97-AF65-F5344CB8AC3E}">
        <p14:creationId xmlns:p14="http://schemas.microsoft.com/office/powerpoint/2010/main" val="21095885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E4F34CC-AF35-4F98-B5AD-7DE6771E0B2C}" type="slidenum">
              <a:rPr lang="en-US"/>
              <a:pPr>
                <a:defRPr/>
              </a:pPr>
              <a:t>‹#›</a:t>
            </a:fld>
            <a:endParaRPr lang="en-US"/>
          </a:p>
        </p:txBody>
      </p:sp>
    </p:spTree>
    <p:extLst>
      <p:ext uri="{BB962C8B-B14F-4D97-AF65-F5344CB8AC3E}">
        <p14:creationId xmlns:p14="http://schemas.microsoft.com/office/powerpoint/2010/main" val="203894426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25E6E79-5D5C-45CC-A628-994E5C1D9347}" type="slidenum">
              <a:rPr lang="en-US"/>
              <a:pPr>
                <a:defRPr/>
              </a:pPr>
              <a:t>‹#›</a:t>
            </a:fld>
            <a:endParaRPr lang="en-US"/>
          </a:p>
        </p:txBody>
      </p:sp>
    </p:spTree>
    <p:extLst>
      <p:ext uri="{BB962C8B-B14F-4D97-AF65-F5344CB8AC3E}">
        <p14:creationId xmlns:p14="http://schemas.microsoft.com/office/powerpoint/2010/main" val="11020858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1C1C9475-E45E-47D0-A139-E3FA19FC2719}" type="slidenum">
              <a:rPr lang="en-US"/>
              <a:pPr>
                <a:defRPr/>
              </a:pPr>
              <a:t>‹#›</a:t>
            </a:fld>
            <a:endParaRPr lang="en-US"/>
          </a:p>
        </p:txBody>
      </p:sp>
    </p:spTree>
    <p:extLst>
      <p:ext uri="{BB962C8B-B14F-4D97-AF65-F5344CB8AC3E}">
        <p14:creationId xmlns:p14="http://schemas.microsoft.com/office/powerpoint/2010/main" val="20455411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2C2A614-2E4C-4EF4-80D4-99F4B16B63F9}" type="slidenum">
              <a:rPr lang="en-US"/>
              <a:pPr>
                <a:defRPr/>
              </a:pPr>
              <a:t>‹#›</a:t>
            </a:fld>
            <a:endParaRPr lang="en-US"/>
          </a:p>
        </p:txBody>
      </p:sp>
    </p:spTree>
    <p:extLst>
      <p:ext uri="{BB962C8B-B14F-4D97-AF65-F5344CB8AC3E}">
        <p14:creationId xmlns:p14="http://schemas.microsoft.com/office/powerpoint/2010/main" val="376153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B11DE57-0B22-4AFC-9C93-088BF14B4CD9}" type="slidenum">
              <a:rPr lang="en-US"/>
              <a:pPr>
                <a:defRPr/>
              </a:pPr>
              <a:t>‹#›</a:t>
            </a:fld>
            <a:endParaRPr lang="en-US"/>
          </a:p>
        </p:txBody>
      </p:sp>
    </p:spTree>
    <p:extLst>
      <p:ext uri="{BB962C8B-B14F-4D97-AF65-F5344CB8AC3E}">
        <p14:creationId xmlns:p14="http://schemas.microsoft.com/office/powerpoint/2010/main" val="12004011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72F26FB-138B-4C1C-A6CE-DC75FB5403EA}" type="slidenum">
              <a:rPr lang="en-US"/>
              <a:pPr>
                <a:defRPr/>
              </a:pPr>
              <a:t>‹#›</a:t>
            </a:fld>
            <a:endParaRPr lang="en-US"/>
          </a:p>
        </p:txBody>
      </p:sp>
    </p:spTree>
    <p:extLst>
      <p:ext uri="{BB962C8B-B14F-4D97-AF65-F5344CB8AC3E}">
        <p14:creationId xmlns:p14="http://schemas.microsoft.com/office/powerpoint/2010/main" val="41484934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Slide Number Placeholder 17"/>
          <p:cNvSpPr>
            <a:spLocks noGrp="1"/>
          </p:cNvSpPr>
          <p:nvPr>
            <p:ph type="sldNum" sz="quarter" idx="4"/>
          </p:nvPr>
        </p:nvSpPr>
        <p:spPr>
          <a:xfrm>
            <a:off x="76200" y="6408738"/>
            <a:ext cx="838200" cy="365125"/>
          </a:xfrm>
          <a:prstGeom prst="rect">
            <a:avLst/>
          </a:prstGeom>
        </p:spPr>
        <p:txBody>
          <a:bodyPr vert="horz" anchor="b"/>
          <a:lstStyle>
            <a:lvl1pPr algn="l" eaLnBrk="1" fontAlgn="auto" latinLnBrk="0" hangingPunct="1">
              <a:spcBef>
                <a:spcPts val="0"/>
              </a:spcBef>
              <a:spcAft>
                <a:spcPts val="0"/>
              </a:spcAft>
              <a:defRPr kumimoji="0" sz="1200" b="0">
                <a:solidFill>
                  <a:schemeClr val="bg1"/>
                </a:solidFill>
                <a:latin typeface="+mn-lt"/>
                <a:cs typeface="+mn-cs"/>
              </a:defRPr>
            </a:lvl1pPr>
            <a:extLst/>
          </a:lstStyle>
          <a:p>
            <a:pPr>
              <a:defRPr/>
            </a:pPr>
            <a:fld id="{7CDB968C-FFEA-463B-975C-394BF2AF0D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ercot.com/about/governance/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uc.texas.gov/agency/rulesnlaws/subrules/electric/Electric.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31257"/>
            <a:ext cx="7772400" cy="3581400"/>
          </a:xfrm>
        </p:spPr>
        <p:txBody>
          <a:bodyPr>
            <a:noAutofit/>
          </a:bodyPr>
          <a:lstStyle/>
          <a:p>
            <a:pPr eaLnBrk="1" fontAlgn="auto" hangingPunct="1">
              <a:spcAft>
                <a:spcPts val="0"/>
              </a:spcAft>
              <a:defRPr/>
            </a:pPr>
            <a:r>
              <a:rPr lang="en-US" dirty="0" smtClean="0"/>
              <a:t>2015 </a:t>
            </a:r>
            <a:br>
              <a:rPr lang="en-US" dirty="0" smtClean="0"/>
            </a:br>
            <a:r>
              <a:rPr lang="en-US" dirty="0" smtClean="0"/>
              <a:t>Inadvertent Switch &amp; Customer Rescission</a:t>
            </a:r>
            <a:br>
              <a:rPr lang="en-US" dirty="0" smtClean="0"/>
            </a:br>
            <a:r>
              <a:rPr lang="en-US" dirty="0" smtClean="0"/>
              <a:t>Market Training</a:t>
            </a:r>
            <a:br>
              <a:rPr lang="en-US" dirty="0" smtClean="0"/>
            </a:br>
            <a:endParaRPr lang="en-US" dirty="0"/>
          </a:p>
        </p:txBody>
      </p:sp>
      <p:pic>
        <p:nvPicPr>
          <p:cNvPr id="1331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74A6998-CB6F-4884-BC57-7D8D0A294108}" type="slidenum">
              <a:rPr lang="en-US" altLang="en-US" smtClean="0">
                <a:solidFill>
                  <a:srgbClr val="FFFFFF"/>
                </a:solidFill>
              </a:rPr>
              <a:pPr fontAlgn="base">
                <a:spcBef>
                  <a:spcPct val="0"/>
                </a:spcBef>
                <a:spcAft>
                  <a:spcPct val="0"/>
                </a:spcAft>
                <a:defRPr/>
              </a:pPr>
              <a:t>1</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581400"/>
          </a:xfrm>
        </p:spPr>
        <p:txBody>
          <a:bodyPr/>
          <a:lstStyle/>
          <a:p>
            <a:pPr marL="109537" indent="0" eaLnBrk="1" hangingPunct="1">
              <a:buFont typeface="Wingdings 3" pitchFamily="18" charset="2"/>
              <a:buNone/>
              <a:defRPr/>
            </a:pPr>
            <a:r>
              <a:rPr lang="en-US" altLang="en-US" b="1" dirty="0" smtClean="0"/>
              <a:t>ERCOT Retail Market Guide- continued</a:t>
            </a:r>
          </a:p>
          <a:p>
            <a:pPr eaLnBrk="1" hangingPunct="1">
              <a:buFontTx/>
              <a:buChar char="-"/>
              <a:defRPr/>
            </a:pPr>
            <a:r>
              <a:rPr lang="en-US" altLang="en-US" sz="1800" dirty="0" smtClean="0"/>
              <a:t>CRs, both Losing and Gaining Reps, must investigate the matter and </a:t>
            </a:r>
            <a:r>
              <a:rPr lang="en-US" altLang="en-US" sz="1800" b="1" dirty="0" smtClean="0"/>
              <a:t>provide all necessary/relevant information </a:t>
            </a:r>
            <a:r>
              <a:rPr lang="en-US" altLang="en-US" sz="1800" dirty="0" smtClean="0"/>
              <a:t>– customer name, service address, meter number</a:t>
            </a:r>
          </a:p>
          <a:p>
            <a:pPr eaLnBrk="1" hangingPunct="1">
              <a:buFontTx/>
              <a:buChar char="-"/>
              <a:defRPr/>
            </a:pPr>
            <a:r>
              <a:rPr lang="en-US" altLang="en-US" sz="1800" dirty="0" smtClean="0"/>
              <a:t>An </a:t>
            </a:r>
            <a:r>
              <a:rPr lang="en-US" altLang="en-US" sz="1800" b="1" dirty="0" smtClean="0"/>
              <a:t>untimely rescission </a:t>
            </a:r>
            <a:r>
              <a:rPr lang="en-US" altLang="en-US" sz="1800" dirty="0" smtClean="0"/>
              <a:t>is not treated as an inadvertent gain or loss</a:t>
            </a:r>
          </a:p>
          <a:p>
            <a:pPr eaLnBrk="1" hangingPunct="1">
              <a:buFontTx/>
              <a:buChar char="-"/>
              <a:defRPr/>
            </a:pPr>
            <a:r>
              <a:rPr lang="en-US" altLang="en-US" sz="1800" dirty="0" smtClean="0"/>
              <a:t>The IGL process shall not be used to resolve an issue which an authorized enrollment causes a </a:t>
            </a:r>
            <a:r>
              <a:rPr lang="en-US" altLang="en-US" sz="1800" b="1" dirty="0" smtClean="0"/>
              <a:t>breach of contract </a:t>
            </a:r>
            <a:r>
              <a:rPr lang="en-US" altLang="en-US" sz="1800" dirty="0" smtClean="0"/>
              <a:t>between Customer and Losing Rep</a:t>
            </a:r>
          </a:p>
          <a:p>
            <a:pPr eaLnBrk="1" hangingPunct="1">
              <a:buFontTx/>
              <a:buChar char="-"/>
              <a:defRPr/>
            </a:pPr>
            <a:r>
              <a:rPr lang="en-US" altLang="en-US" sz="1800" dirty="0" smtClean="0"/>
              <a:t>Utilize the Cancel w/ Approval </a:t>
            </a:r>
            <a:r>
              <a:rPr lang="en-US" altLang="en-US" sz="1800" dirty="0" err="1" smtClean="0"/>
              <a:t>MarkeTrak</a:t>
            </a:r>
            <a:r>
              <a:rPr lang="en-US" altLang="en-US" sz="1800" dirty="0" smtClean="0"/>
              <a:t> to prevent an IGL if within one Retail Business Day prior to MVI or switch </a:t>
            </a:r>
          </a:p>
          <a:p>
            <a:pPr eaLnBrk="1" hangingPunct="1">
              <a:buFontTx/>
              <a:buChar char="-"/>
              <a:defRPr/>
            </a:pPr>
            <a:r>
              <a:rPr lang="en-US" altLang="en-US" sz="1800" dirty="0" smtClean="0"/>
              <a:t>If future dated MVI or switch and earlier than one Retail Business Day prior to transaction, utilize 814_08 Cancel Request</a:t>
            </a:r>
          </a:p>
          <a:p>
            <a:pPr marL="109537" indent="0" eaLnBrk="1" hangingPunct="1">
              <a:buFont typeface="Wingdings 3"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itchFamily="18" charset="2"/>
              <a:buNone/>
              <a:defRPr/>
            </a:pPr>
            <a:r>
              <a:rPr lang="en-US" altLang="en-US" sz="1400" dirty="0" smtClean="0"/>
              <a:t>		</a:t>
            </a:r>
            <a:r>
              <a:rPr lang="en-US" altLang="en-US" sz="1400" b="1" dirty="0" smtClean="0"/>
              <a:t>814_08	       Cancel w/ approval 	IGL </a:t>
            </a:r>
            <a:r>
              <a:rPr lang="en-US" altLang="en-US" sz="1400" b="1" dirty="0" err="1" smtClean="0"/>
              <a:t>MarkeTrak</a:t>
            </a:r>
            <a:endParaRPr lang="en-US" altLang="en-US" sz="1400" b="1" dirty="0" smtClean="0"/>
          </a:p>
          <a:p>
            <a:pPr marL="630238" lvl="2" indent="0" eaLnBrk="1" hangingPunct="1">
              <a:buFont typeface="Wingdings 2" pitchFamily="18" charset="2"/>
              <a:buNone/>
              <a:defRPr/>
            </a:pPr>
            <a:r>
              <a:rPr lang="en-US" altLang="en-US" sz="1400" b="1" dirty="0"/>
              <a:t>	</a:t>
            </a:r>
            <a:r>
              <a:rPr lang="en-US" altLang="en-US" sz="1400" b="1" dirty="0" smtClean="0"/>
              <a:t>			</a:t>
            </a:r>
          </a:p>
          <a:p>
            <a:pPr marL="630238" lvl="2" indent="0" eaLnBrk="1" hangingPunct="1">
              <a:buFont typeface="Wingdings 2" pitchFamily="18" charset="2"/>
              <a:buNone/>
              <a:defRPr/>
            </a:pPr>
            <a:r>
              <a:rPr lang="en-US" altLang="en-US" sz="1400" b="1" dirty="0"/>
              <a:t>	</a:t>
            </a:r>
            <a:r>
              <a:rPr lang="en-US" altLang="en-US" sz="1400" b="1" dirty="0" smtClean="0"/>
              <a:t>		</a:t>
            </a:r>
          </a:p>
          <a:p>
            <a:pPr marL="630238" lvl="2" indent="0" eaLnBrk="1" hangingPunct="1">
              <a:buFont typeface="Wingdings 2" pitchFamily="18" charset="2"/>
              <a:buNone/>
              <a:defRPr/>
            </a:pPr>
            <a:r>
              <a:rPr lang="en-US" altLang="en-US" sz="1400" b="1" dirty="0"/>
              <a:t>	</a:t>
            </a:r>
            <a:r>
              <a:rPr lang="en-US" altLang="en-US" sz="1400" b="1" dirty="0" smtClean="0"/>
              <a:t>		DOT – 1		       DOT</a:t>
            </a:r>
          </a:p>
          <a:p>
            <a:pPr marL="630238" lvl="2" indent="0" eaLnBrk="1" hangingPunct="1">
              <a:buFont typeface="Wingdings 2" pitchFamily="18" charset="2"/>
              <a:buNone/>
              <a:defRPr/>
            </a:pPr>
            <a:r>
              <a:rPr lang="en-US" altLang="en-US" sz="1400" b="1" dirty="0"/>
              <a:t>	</a:t>
            </a:r>
            <a:r>
              <a:rPr lang="en-US" altLang="en-US" sz="1400" b="1" dirty="0" smtClean="0"/>
              <a:t>				Date of Transition		</a:t>
            </a:r>
            <a:endParaRPr lang="en-US" altLang="en-US" sz="1600" dirty="0" smtClean="0"/>
          </a:p>
          <a:p>
            <a:pPr lvl="4" eaLnBrk="1" hangingPunct="1">
              <a:defRPr/>
            </a:pPr>
            <a:endParaRPr lang="en-US" altLang="en-US" sz="1100" i="1" dirty="0"/>
          </a:p>
          <a:p>
            <a:pPr marL="630238" lvl="2" indent="0" eaLnBrk="1" hangingPunct="1">
              <a:buFont typeface="Wingdings 2"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7D93B3E-76E3-4A24-89E6-DEF0EE186EAF}" type="slidenum">
              <a:rPr lang="en-US" altLang="en-US" smtClean="0">
                <a:solidFill>
                  <a:schemeClr val="bg1"/>
                </a:solidFill>
              </a:rPr>
              <a:pPr fontAlgn="base">
                <a:spcBef>
                  <a:spcPct val="0"/>
                </a:spcBef>
                <a:spcAft>
                  <a:spcPct val="0"/>
                </a:spcAft>
                <a:defRPr/>
              </a:pPr>
              <a:t>10</a:t>
            </a:fld>
            <a:endParaRPr lang="en-US" altLang="en-US" smtClean="0">
              <a:solidFill>
                <a:schemeClr val="bg1"/>
              </a:solidFill>
            </a:endParaRPr>
          </a:p>
        </p:txBody>
      </p:sp>
      <p:sp>
        <p:nvSpPr>
          <p:cNvPr id="2" name="Right Arrow 1"/>
          <p:cNvSpPr/>
          <p:nvPr/>
        </p:nvSpPr>
        <p:spPr>
          <a:xfrm>
            <a:off x="1752600" y="48006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432425" y="4914900"/>
            <a:ext cx="460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Rectangle 10"/>
          <p:cNvSpPr/>
          <p:nvPr/>
        </p:nvSpPr>
        <p:spPr>
          <a:xfrm>
            <a:off x="3200400" y="4914900"/>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810000"/>
          </a:xfrm>
        </p:spPr>
        <p:txBody>
          <a:bodyPr/>
          <a:lstStyle/>
          <a:p>
            <a:pPr marL="109537" indent="0" eaLnBrk="1" hangingPunct="1">
              <a:buFont typeface="Wingdings 3" pitchFamily="18" charset="2"/>
              <a:buNone/>
              <a:defRPr/>
            </a:pPr>
            <a:r>
              <a:rPr lang="en-US" altLang="en-US" b="1" dirty="0" smtClean="0"/>
              <a:t>ERCOT Retail Market Guide – continued</a:t>
            </a:r>
          </a:p>
          <a:p>
            <a:pPr eaLnBrk="1" hangingPunct="1">
              <a:buFontTx/>
              <a:buChar char="-"/>
              <a:defRPr/>
            </a:pPr>
            <a:r>
              <a:rPr lang="en-US" altLang="en-US" sz="1800" u="sng" dirty="0" smtClean="0"/>
              <a:t>Do not issue a MVO on an ESI ID that was gained in error</a:t>
            </a:r>
          </a:p>
          <a:p>
            <a:pPr eaLnBrk="1" hangingPunct="1">
              <a:buFontTx/>
              <a:buChar char="-"/>
              <a:defRPr/>
            </a:pPr>
            <a:r>
              <a:rPr lang="en-US" altLang="en-US" sz="1800" dirty="0" smtClean="0"/>
              <a:t>Do not issue an Inadvertent Loss </a:t>
            </a:r>
            <a:r>
              <a:rPr lang="en-US" altLang="en-US" sz="1800" dirty="0" err="1" smtClean="0"/>
              <a:t>MarkeTrak</a:t>
            </a:r>
            <a:r>
              <a:rPr lang="en-US" altLang="en-US" sz="1800" dirty="0" smtClean="0"/>
              <a:t> until the Gaining Rep’s transaction has completed</a:t>
            </a:r>
          </a:p>
          <a:p>
            <a:pPr eaLnBrk="1" hangingPunct="1">
              <a:buFontTx/>
              <a:buChar char="-"/>
              <a:defRPr/>
            </a:pPr>
            <a:r>
              <a:rPr lang="en-US" altLang="en-US" sz="1800" dirty="0" smtClean="0"/>
              <a:t>The Losing Rep ultimately determines the reinstatement date</a:t>
            </a:r>
          </a:p>
          <a:p>
            <a:pPr eaLnBrk="1" hangingPunct="1">
              <a:buFontTx/>
              <a:buChar char="-"/>
              <a:defRPr/>
            </a:pPr>
            <a:r>
              <a:rPr lang="en-US" altLang="en-US" sz="1800" dirty="0" smtClean="0"/>
              <a:t>Reinstatement date shall be at the earliest DOL + 1 (Date of Loss) and at the latest 10 days from the date the </a:t>
            </a:r>
            <a:r>
              <a:rPr lang="en-US" altLang="en-US" sz="1800" dirty="0" err="1" smtClean="0"/>
              <a:t>MarkeTrak</a:t>
            </a:r>
            <a:r>
              <a:rPr lang="en-US" altLang="en-US" sz="1800" dirty="0" smtClean="0"/>
              <a:t> was submitted</a:t>
            </a:r>
          </a:p>
          <a:p>
            <a:pPr eaLnBrk="1" hangingPunct="1">
              <a:buFontTx/>
              <a:buChar char="-"/>
              <a:defRPr/>
            </a:pPr>
            <a:r>
              <a:rPr lang="en-US" altLang="en-US" sz="1800" dirty="0" smtClean="0"/>
              <a:t>The Losing Rep shall </a:t>
            </a:r>
            <a:r>
              <a:rPr lang="en-US" altLang="en-US" sz="1800" u="sng" dirty="0" smtClean="0"/>
              <a:t>submit the BDMVI </a:t>
            </a:r>
            <a:r>
              <a:rPr lang="en-US" altLang="en-US" sz="1800" dirty="0" smtClean="0"/>
              <a:t>(back-dated move in) 814_16 </a:t>
            </a:r>
            <a:r>
              <a:rPr lang="en-US" altLang="en-US" sz="1800" u="sng" dirty="0" smtClean="0"/>
              <a:t>no later than 12 days after submittal of the </a:t>
            </a:r>
            <a:r>
              <a:rPr lang="en-US" altLang="en-US" sz="1800" u="sng" dirty="0" err="1" smtClean="0"/>
              <a:t>MarkeTrak</a:t>
            </a:r>
            <a:r>
              <a:rPr lang="en-US" altLang="en-US" sz="1800" u="sng" dirty="0" smtClean="0"/>
              <a:t> </a:t>
            </a:r>
            <a:r>
              <a:rPr lang="en-US" altLang="en-US" sz="1800" dirty="0" smtClean="0"/>
              <a:t>and shall be dated with the ‘proposed regain date’ as agreed in the </a:t>
            </a:r>
            <a:r>
              <a:rPr lang="en-US" altLang="en-US" sz="1800" dirty="0" err="1" smtClean="0"/>
              <a:t>MarkeTrak</a:t>
            </a:r>
            <a:endParaRPr lang="en-US" altLang="en-US" sz="1800" dirty="0" smtClean="0"/>
          </a:p>
          <a:p>
            <a:pPr eaLnBrk="1" hangingPunct="1">
              <a:buFontTx/>
              <a:buChar char="-"/>
              <a:defRPr/>
            </a:pPr>
            <a:r>
              <a:rPr lang="en-US" altLang="en-US" sz="1800" dirty="0" smtClean="0"/>
              <a:t>The MT will auto-close if remains untouched for 20 days from the date the TDSP selects ‘Ready to Receive’</a:t>
            </a:r>
            <a:endParaRPr lang="en-US" altLang="en-US" sz="1800" dirty="0"/>
          </a:p>
          <a:p>
            <a:pPr eaLnBrk="1" hangingPunct="1">
              <a:buFontTx/>
              <a:buChar char="-"/>
              <a:defRPr/>
            </a:pPr>
            <a:endParaRPr lang="en-US" altLang="en-US" sz="1800" dirty="0" smtClean="0"/>
          </a:p>
          <a:p>
            <a:pPr marL="109537" indent="0" eaLnBrk="1" hangingPunct="1">
              <a:buFont typeface="Wingdings 3" pitchFamily="18" charset="2"/>
              <a:buNone/>
              <a:defRPr/>
            </a:pPr>
            <a:r>
              <a:rPr lang="en-US" altLang="en-US" sz="1800" dirty="0" smtClean="0"/>
              <a:t>		        Reinstatement date</a:t>
            </a:r>
          </a:p>
          <a:p>
            <a:pPr marL="109537" indent="0" eaLnBrk="1" hangingPunct="1">
              <a:buFont typeface="Wingdings 3" pitchFamily="18" charset="2"/>
              <a:buNone/>
              <a:defRPr/>
            </a:pPr>
            <a:r>
              <a:rPr lang="en-US" altLang="en-US" sz="1800" dirty="0"/>
              <a:t>	</a:t>
            </a:r>
            <a:endParaRPr lang="en-US" altLang="en-US" dirty="0" smtClean="0">
              <a:solidFill>
                <a:srgbClr val="FF0000"/>
              </a:solidFill>
            </a:endParaRPr>
          </a:p>
          <a:p>
            <a:pPr marL="109537" indent="0" eaLnBrk="1" hangingPunct="1">
              <a:buFont typeface="Wingdings 3" pitchFamily="18" charset="2"/>
              <a:buNone/>
              <a:defRPr/>
            </a:pPr>
            <a:r>
              <a:rPr lang="en-US" altLang="en-US" sz="2400" b="1" dirty="0" smtClean="0"/>
              <a:t>	  DOL	  DOL+1		</a:t>
            </a:r>
            <a:r>
              <a:rPr lang="en-US" altLang="en-US" sz="1800" b="1" dirty="0" smtClean="0"/>
              <a:t>MT date +10</a:t>
            </a:r>
            <a:endParaRPr lang="en-US" altLang="en-US" sz="2400" b="1" dirty="0" smtClean="0"/>
          </a:p>
          <a:p>
            <a:pPr marL="109537" indent="0" eaLnBrk="1" hangingPunct="1">
              <a:buFont typeface="Wingdings 3"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11C1B17-3CD1-4252-B5CE-7617C844290A}" type="slidenum">
              <a:rPr lang="en-US" altLang="en-US" smtClean="0">
                <a:solidFill>
                  <a:schemeClr val="bg1"/>
                </a:solidFill>
              </a:rPr>
              <a:pPr fontAlgn="base">
                <a:spcBef>
                  <a:spcPct val="0"/>
                </a:spcBef>
                <a:spcAft>
                  <a:spcPct val="0"/>
                </a:spcAft>
                <a:defRPr/>
              </a:pPr>
              <a:t>11</a:t>
            </a:fld>
            <a:endParaRPr lang="en-US" altLang="en-US" smtClean="0">
              <a:solidFill>
                <a:schemeClr val="bg1"/>
              </a:solidFill>
            </a:endParaRPr>
          </a:p>
        </p:txBody>
      </p:sp>
      <p:sp>
        <p:nvSpPr>
          <p:cNvPr id="5" name="Right Arrow 4"/>
          <p:cNvSpPr/>
          <p:nvPr/>
        </p:nvSpPr>
        <p:spPr>
          <a:xfrm>
            <a:off x="1752600" y="49530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752600" y="5067300"/>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a:off x="2239963" y="5067300"/>
            <a:ext cx="46037"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Rectangle 7"/>
          <p:cNvSpPr/>
          <p:nvPr/>
        </p:nvSpPr>
        <p:spPr>
          <a:xfrm>
            <a:off x="5287963" y="5067300"/>
            <a:ext cx="46037"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4" name="Straight Arrow Connector 3"/>
          <p:cNvCxnSpPr/>
          <p:nvPr/>
        </p:nvCxnSpPr>
        <p:spPr>
          <a:xfrm>
            <a:off x="2438400" y="5715000"/>
            <a:ext cx="2667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810000"/>
          </a:xfrm>
        </p:spPr>
        <p:txBody>
          <a:bodyPr/>
          <a:lstStyle/>
          <a:p>
            <a:pPr marL="109537" indent="0" eaLnBrk="1" hangingPunct="1">
              <a:buFont typeface="Wingdings 3" pitchFamily="18" charset="2"/>
              <a:buNone/>
              <a:defRPr/>
            </a:pPr>
            <a:r>
              <a:rPr lang="en-US" altLang="en-US" b="1" dirty="0" smtClean="0"/>
              <a:t>ERCOT Retail Market Guide – continued</a:t>
            </a:r>
          </a:p>
          <a:p>
            <a:pPr eaLnBrk="1" hangingPunct="1">
              <a:buFontTx/>
              <a:buChar char="-"/>
              <a:defRPr/>
            </a:pPr>
            <a:r>
              <a:rPr lang="en-US" altLang="en-US" sz="1800" dirty="0" smtClean="0"/>
              <a:t>Be mindful of the Valid and Invalid Reject/</a:t>
            </a:r>
            <a:r>
              <a:rPr lang="en-US" altLang="en-US" sz="1800" dirty="0" err="1" smtClean="0"/>
              <a:t>Unexecutable</a:t>
            </a:r>
            <a:r>
              <a:rPr lang="en-US" altLang="en-US" sz="1800" dirty="0" smtClean="0"/>
              <a:t> reasons</a:t>
            </a:r>
          </a:p>
          <a:p>
            <a:pPr eaLnBrk="1" hangingPunct="1">
              <a:buFontTx/>
              <a:buChar char="-"/>
              <a:defRPr/>
            </a:pPr>
            <a:r>
              <a:rPr lang="en-US" altLang="en-US" sz="1800" dirty="0" smtClean="0"/>
              <a:t>Each Rep shall be responsible for all non-</a:t>
            </a:r>
            <a:r>
              <a:rPr lang="en-US" altLang="en-US" sz="1800" dirty="0" err="1" smtClean="0"/>
              <a:t>bypassable</a:t>
            </a:r>
            <a:r>
              <a:rPr lang="en-US" altLang="en-US" sz="1800" dirty="0" smtClean="0"/>
              <a:t> TDSP charges and wholesale consumption costs for the periods that the Rep bills the customer</a:t>
            </a:r>
          </a:p>
          <a:p>
            <a:pPr eaLnBrk="1" hangingPunct="1">
              <a:buFontTx/>
              <a:buChar char="-"/>
              <a:defRPr/>
            </a:pPr>
            <a:r>
              <a:rPr lang="en-US" altLang="en-US" sz="1800" dirty="0" smtClean="0"/>
              <a:t>If a lights out in error situation occurs (the Gaining Rep issues a MVO or DNP) the Losing Rep may submit a </a:t>
            </a:r>
            <a:r>
              <a:rPr lang="en-US" altLang="en-US" sz="1800" b="1" dirty="0" smtClean="0"/>
              <a:t>Redirect Fee </a:t>
            </a:r>
            <a:r>
              <a:rPr lang="en-US" altLang="en-US" sz="1800" b="1" dirty="0" err="1" smtClean="0"/>
              <a:t>MarkeTrak</a:t>
            </a:r>
            <a:r>
              <a:rPr lang="en-US" altLang="en-US" sz="1800" b="1" dirty="0" smtClean="0"/>
              <a:t> </a:t>
            </a:r>
            <a:r>
              <a:rPr lang="en-US" altLang="en-US" sz="1800" dirty="0" smtClean="0"/>
              <a:t>within 3 Retail Business Days following an 810_02 from the TDSP.  Keep in mind, not all TDSPs have MVI fees for standard meters.</a:t>
            </a:r>
          </a:p>
          <a:p>
            <a:pPr eaLnBrk="1" hangingPunct="1">
              <a:buFontTx/>
              <a:buChar char="-"/>
              <a:defRPr/>
            </a:pPr>
            <a:r>
              <a:rPr lang="en-US" altLang="en-US" sz="1800" dirty="0" smtClean="0"/>
              <a:t>TDSP shall not issue billing corrections more than 150 days in the past from the date of receipt of the BDMVI due to settlement issues.  Losing Rep must resubmit the BDMVI with a new date.</a:t>
            </a:r>
          </a:p>
          <a:p>
            <a:pPr eaLnBrk="1" hangingPunct="1">
              <a:buFontTx/>
              <a:buChar char="-"/>
              <a:defRPr/>
            </a:pPr>
            <a:r>
              <a:rPr lang="en-US" altLang="en-US" sz="1800" b="1" dirty="0" smtClean="0"/>
              <a:t>Leapfrog Scenario </a:t>
            </a:r>
            <a:r>
              <a:rPr lang="en-US" altLang="en-US" sz="1800" dirty="0" smtClean="0"/>
              <a:t>– when a legitimate third party transaction has occurred to an inadvertently gained ESI ID or if the BDMVI’s proposed regain date is more than 2 Retail Business Days prior to scheduled transaction, TDSP shall respond this is no longer an inadvertent issue.</a:t>
            </a:r>
          </a:p>
          <a:p>
            <a:pPr eaLnBrk="1" hangingPunct="1">
              <a:buFontTx/>
              <a:buChar char="-"/>
              <a:defRPr/>
            </a:pPr>
            <a:endParaRPr lang="en-US" altLang="en-US" sz="1800" dirty="0" smtClean="0"/>
          </a:p>
          <a:p>
            <a:pPr marL="109537" indent="0" eaLnBrk="1" hangingPunct="1">
              <a:buFont typeface="Wingdings 3" pitchFamily="18" charset="2"/>
              <a:buNone/>
              <a:defRPr/>
            </a:pPr>
            <a:r>
              <a:rPr lang="en-US" altLang="en-US" sz="1800" dirty="0" smtClean="0"/>
              <a:t>		</a:t>
            </a:r>
            <a:endParaRPr lang="en-US" altLang="en-US" sz="1400" dirty="0" smtClean="0"/>
          </a:p>
          <a:p>
            <a:pPr marL="630238" lvl="2" indent="0" eaLnBrk="1" hangingPunct="1">
              <a:buFont typeface="Wingdings 2"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49DD39C-4931-4567-B0F2-4A0409E4EECC}" type="slidenum">
              <a:rPr lang="en-US" altLang="en-US" smtClean="0">
                <a:solidFill>
                  <a:schemeClr val="bg1"/>
                </a:solidFill>
              </a:rPr>
              <a:pPr fontAlgn="base">
                <a:spcBef>
                  <a:spcPct val="0"/>
                </a:spcBef>
                <a:spcAft>
                  <a:spcPct val="0"/>
                </a:spcAft>
                <a:defRPr/>
              </a:pPr>
              <a:t>12</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marL="107950" indent="0" eaLnBrk="1" hangingPunct="1">
              <a:buFont typeface="Wingdings 3" pitchFamily="18" charset="2"/>
              <a:buNone/>
            </a:pPr>
            <a:r>
              <a:rPr lang="en-US" altLang="en-US" b="1" smtClean="0"/>
              <a:t>MarkeTrak User Guide</a:t>
            </a:r>
          </a:p>
          <a:p>
            <a:pPr marL="107950" indent="0" eaLnBrk="1" hangingPunct="1">
              <a:buFont typeface="Wingdings 3" pitchFamily="18" charset="2"/>
              <a:buNone/>
            </a:pPr>
            <a:r>
              <a:rPr lang="en-US" altLang="en-US" sz="2000" smtClean="0">
                <a:hlinkClick r:id="rId2"/>
              </a:rPr>
              <a:t>http://www.ercot.com/content/services/client_svcs/mktrk_info/MarkeTrak%2520User%2520Guide[1]%20(2).zip</a:t>
            </a:r>
            <a:endParaRPr lang="en-US" altLang="en-US" sz="2000" smtClean="0"/>
          </a:p>
          <a:p>
            <a:pPr marL="107950" indent="0" eaLnBrk="1" hangingPunct="1">
              <a:buFont typeface="Wingdings 3" pitchFamily="18" charset="2"/>
              <a:buNone/>
            </a:pPr>
            <a:endParaRPr lang="en-US" altLang="en-US" sz="1800" smtClean="0"/>
          </a:p>
          <a:p>
            <a:pPr marL="107950" indent="0" eaLnBrk="1" hangingPunct="1">
              <a:buFont typeface="Wingdings 3" pitchFamily="18" charset="2"/>
              <a:buNone/>
            </a:pPr>
            <a:r>
              <a:rPr lang="en-US" altLang="en-US" sz="1800" smtClean="0"/>
              <a:t>2.1	Day to Day Issues – Inadvertent Gain</a:t>
            </a:r>
          </a:p>
          <a:p>
            <a:pPr marL="107950" indent="0" eaLnBrk="1" hangingPunct="1">
              <a:buFont typeface="Wingdings 3" pitchFamily="18" charset="2"/>
              <a:buNone/>
            </a:pPr>
            <a:r>
              <a:rPr lang="en-US" altLang="en-US" sz="1800" smtClean="0"/>
              <a:t>	2.1.1  Required Fields for Inadvertent Gain</a:t>
            </a:r>
          </a:p>
          <a:p>
            <a:pPr marL="107950" indent="0" eaLnBrk="1" hangingPunct="1">
              <a:buFont typeface="Wingdings 3" pitchFamily="18" charset="2"/>
              <a:buNone/>
            </a:pPr>
            <a:r>
              <a:rPr lang="en-US" altLang="en-US" sz="1800" smtClean="0"/>
              <a:t>	2.1.2  Definition of Inadvertent Gain</a:t>
            </a:r>
          </a:p>
          <a:p>
            <a:pPr marL="107950" indent="0" eaLnBrk="1" hangingPunct="1">
              <a:buFont typeface="Wingdings 3" pitchFamily="18" charset="2"/>
              <a:buNone/>
            </a:pPr>
            <a:r>
              <a:rPr lang="en-US" altLang="en-US" sz="1800" smtClean="0"/>
              <a:t>	2.1.3  Submitting an Inadvertent Gain</a:t>
            </a:r>
          </a:p>
          <a:p>
            <a:pPr marL="107950" indent="0" eaLnBrk="1" hangingPunct="1">
              <a:buFont typeface="Wingdings 3" pitchFamily="18" charset="2"/>
              <a:buNone/>
            </a:pPr>
            <a:r>
              <a:rPr lang="en-US" altLang="en-US" sz="1800" smtClean="0"/>
              <a:t>	2.1.4  Submitting a Customer Rescission Issue</a:t>
            </a:r>
          </a:p>
          <a:p>
            <a:pPr marL="107950" indent="0" eaLnBrk="1" hangingPunct="1">
              <a:buFont typeface="Wingdings 3" pitchFamily="18" charset="2"/>
              <a:buNone/>
            </a:pPr>
            <a:r>
              <a:rPr lang="en-US" altLang="en-US" sz="1800" smtClean="0"/>
              <a:t>	2.1.5  Redirect Fees Subtype</a:t>
            </a:r>
          </a:p>
        </p:txBody>
      </p:sp>
      <p:sp>
        <p:nvSpPr>
          <p:cNvPr id="3" name="Title 2"/>
          <p:cNvSpPr>
            <a:spLocks noGrp="1"/>
          </p:cNvSpPr>
          <p:nvPr>
            <p:ph type="title"/>
          </p:nvPr>
        </p:nvSpPr>
        <p:spPr/>
        <p:txBody>
          <a:bodyPr/>
          <a:lstStyle/>
          <a:p>
            <a:pPr eaLnBrk="1" fontAlgn="auto" hangingPunct="1">
              <a:spcAft>
                <a:spcPts val="0"/>
              </a:spcAft>
              <a:defRPr/>
            </a:pPr>
            <a:r>
              <a:rPr lang="en-US" dirty="0" smtClean="0"/>
              <a:t>Key Documents</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EAC28A1-2B09-475D-94BB-575D7868F443}" type="slidenum">
              <a:rPr lang="en-US" altLang="en-US" smtClean="0">
                <a:solidFill>
                  <a:schemeClr val="bg1"/>
                </a:solidFill>
              </a:rPr>
              <a:pPr fontAlgn="base">
                <a:spcBef>
                  <a:spcPct val="0"/>
                </a:spcBef>
                <a:spcAft>
                  <a:spcPct val="0"/>
                </a:spcAft>
                <a:defRPr/>
              </a:pPr>
              <a:t>13</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marL="109537" indent="0" eaLnBrk="1" hangingPunct="1">
              <a:buFont typeface="Wingdings 3" pitchFamily="18" charset="2"/>
              <a:buNone/>
              <a:defRPr/>
            </a:pPr>
            <a:r>
              <a:rPr lang="en-US" altLang="en-US" dirty="0" smtClean="0"/>
              <a:t>An Inadvertent Gain or Loss can occur under various circumstances:</a:t>
            </a:r>
          </a:p>
          <a:p>
            <a:pPr eaLnBrk="1" hangingPunct="1">
              <a:defRPr/>
            </a:pPr>
            <a:r>
              <a:rPr lang="en-US" altLang="en-US" dirty="0" smtClean="0"/>
              <a:t>Incorrect information provided by the Customer during enrollment – service address or ESI ID</a:t>
            </a:r>
          </a:p>
          <a:p>
            <a:pPr eaLnBrk="1" hangingPunct="1">
              <a:defRPr/>
            </a:pPr>
            <a:r>
              <a:rPr lang="en-US" altLang="en-US" dirty="0" smtClean="0"/>
              <a:t>Incorrect information entered by the REP during enrollment</a:t>
            </a:r>
          </a:p>
          <a:p>
            <a:pPr eaLnBrk="1" hangingPunct="1">
              <a:defRPr/>
            </a:pPr>
            <a:r>
              <a:rPr lang="en-US" altLang="en-US" dirty="0" smtClean="0"/>
              <a:t>Unauthorized enrollments – slamming</a:t>
            </a:r>
          </a:p>
          <a:p>
            <a:pPr eaLnBrk="1" hangingPunct="1">
              <a:defRPr/>
            </a:pPr>
            <a:r>
              <a:rPr lang="en-US" altLang="en-US" dirty="0" smtClean="0"/>
              <a:t>Confusing enrollment processes by REPs </a:t>
            </a:r>
          </a:p>
        </p:txBody>
      </p:sp>
      <p:sp>
        <p:nvSpPr>
          <p:cNvPr id="3" name="Title 2"/>
          <p:cNvSpPr>
            <a:spLocks noGrp="1"/>
          </p:cNvSpPr>
          <p:nvPr>
            <p:ph type="title"/>
          </p:nvPr>
        </p:nvSpPr>
        <p:spPr/>
        <p:txBody>
          <a:bodyPr/>
          <a:lstStyle/>
          <a:p>
            <a:pPr eaLnBrk="1" fontAlgn="auto" hangingPunct="1">
              <a:spcAft>
                <a:spcPts val="0"/>
              </a:spcAft>
              <a:defRPr/>
            </a:pPr>
            <a:r>
              <a:rPr lang="en-US" dirty="0" smtClean="0"/>
              <a:t>How does an IGL occur?</a:t>
            </a:r>
            <a:endParaRPr lang="en-US" dirty="0"/>
          </a:p>
        </p:txBody>
      </p:sp>
      <p:sp>
        <p:nvSpPr>
          <p:cNvPr id="204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6C6C5F1-3333-489B-B6B2-DE74930AB929}" type="slidenum">
              <a:rPr lang="en-US" altLang="en-US" smtClean="0">
                <a:solidFill>
                  <a:schemeClr val="bg1"/>
                </a:solidFill>
              </a:rPr>
              <a:pPr fontAlgn="base">
                <a:spcBef>
                  <a:spcPct val="0"/>
                </a:spcBef>
                <a:spcAft>
                  <a:spcPct val="0"/>
                </a:spcAft>
                <a:defRPr/>
              </a:pPr>
              <a:t>14</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15</a:t>
            </a:fld>
            <a:endParaRPr lang="en-US" altLang="en-US" smtClean="0">
              <a:solidFill>
                <a:srgbClr val="FFFFFF"/>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7"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4749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143000"/>
          </a:xfrm>
        </p:spPr>
        <p:txBody>
          <a:bodyPr/>
          <a:lstStyle/>
          <a:p>
            <a:pPr eaLnBrk="1" fontAlgn="auto" hangingPunct="1">
              <a:spcAft>
                <a:spcPts val="0"/>
              </a:spcAft>
              <a:defRPr/>
            </a:pPr>
            <a:r>
              <a:rPr lang="en-US" dirty="0" smtClean="0"/>
              <a:t>Who does an IGL impact?</a:t>
            </a:r>
            <a:endParaRPr lang="en-US" dirty="0"/>
          </a:p>
        </p:txBody>
      </p:sp>
      <p:sp>
        <p:nvSpPr>
          <p:cNvPr id="225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ACC7F79-5949-4D68-A15A-6D53E85047C6}" type="slidenum">
              <a:rPr lang="en-US" altLang="en-US" smtClean="0">
                <a:solidFill>
                  <a:schemeClr val="bg1"/>
                </a:solidFill>
              </a:rPr>
              <a:pPr fontAlgn="base">
                <a:spcBef>
                  <a:spcPct val="0"/>
                </a:spcBef>
                <a:spcAft>
                  <a:spcPct val="0"/>
                </a:spcAft>
                <a:defRPr/>
              </a:pPr>
              <a:t>16</a:t>
            </a:fld>
            <a:endParaRPr lang="en-US" altLang="en-US" smtClean="0">
              <a:solidFill>
                <a:schemeClr val="bg1"/>
              </a:solidFill>
            </a:endParaRPr>
          </a:p>
        </p:txBody>
      </p:sp>
      <p:graphicFrame>
        <p:nvGraphicFramePr>
          <p:cNvPr id="22536" name="Content Placeholder 2253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7" name="Rectangle 22536"/>
          <p:cNvSpPr/>
          <p:nvPr/>
        </p:nvSpPr>
        <p:spPr>
          <a:xfrm>
            <a:off x="4541838" y="2794000"/>
            <a:ext cx="46037"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lumMod val="40000"/>
                  <a:lumOff val="60000"/>
                </a:schemeClr>
              </a:solidFill>
            </a:endParaRPr>
          </a:p>
        </p:txBody>
      </p:sp>
      <p:sp>
        <p:nvSpPr>
          <p:cNvPr id="42" name="Rectangle 41"/>
          <p:cNvSpPr/>
          <p:nvPr/>
        </p:nvSpPr>
        <p:spPr>
          <a:xfrm>
            <a:off x="7543800" y="2819400"/>
            <a:ext cx="46038"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540" name="Straight Connector 22539"/>
          <p:cNvCxnSpPr>
            <a:stCxn id="42" idx="0"/>
          </p:cNvCxnSpPr>
          <p:nvPr/>
        </p:nvCxnSpPr>
        <p:spPr>
          <a:xfrm flipH="1">
            <a:off x="4541838" y="2819400"/>
            <a:ext cx="3024187" cy="205740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542" name="Straight Connector 22541"/>
          <p:cNvCxnSpPr>
            <a:endCxn id="42" idx="2"/>
          </p:cNvCxnSpPr>
          <p:nvPr/>
        </p:nvCxnSpPr>
        <p:spPr>
          <a:xfrm>
            <a:off x="4587875" y="2819400"/>
            <a:ext cx="2978150" cy="2057400"/>
          </a:xfrm>
          <a:prstGeom prst="line">
            <a:avLst/>
          </a:prstGeom>
          <a:ln w="76200">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How is the market impacted?</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95BD4C6-240C-46BE-B6DE-41EBCC9FF01C}" type="slidenum">
              <a:rPr lang="en-US" altLang="en-US" smtClean="0">
                <a:solidFill>
                  <a:schemeClr val="bg1"/>
                </a:solidFill>
              </a:rPr>
              <a:pPr fontAlgn="base">
                <a:spcBef>
                  <a:spcPct val="0"/>
                </a:spcBef>
                <a:spcAft>
                  <a:spcPct val="0"/>
                </a:spcAft>
                <a:defRPr/>
              </a:pPr>
              <a:t>17</a:t>
            </a:fld>
            <a:endParaRPr lang="en-US" altLang="en-US" smtClean="0">
              <a:solidFill>
                <a:schemeClr val="bg1"/>
              </a:solidFill>
            </a:endParaRPr>
          </a:p>
        </p:txBody>
      </p:sp>
      <p:pic>
        <p:nvPicPr>
          <p:cNvPr id="28676" name="Picture 10" descr="C:\Users\xrnr\AppData\Local\Microsoft\Windows\Temporary Internet Files\Content.IE5\0LWW3KAQ\32-Free-Frowning-Smiley-Face-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371600"/>
            <a:ext cx="1749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14575" y="1528763"/>
            <a:ext cx="2409825" cy="1384300"/>
          </a:xfrm>
          <a:prstGeom prst="rect">
            <a:avLst/>
          </a:prstGeom>
          <a:noFill/>
        </p:spPr>
        <p:txBody>
          <a:bodyPr>
            <a:spAutoFit/>
          </a:bodyPr>
          <a:lstStyle/>
          <a:p>
            <a:pPr algn="ctr">
              <a:defRPr/>
            </a:pPr>
            <a:r>
              <a:rPr lang="en-US" sz="2800" dirty="0">
                <a:latin typeface="+mj-lt"/>
              </a:rPr>
              <a:t>Poor customer experience</a:t>
            </a:r>
          </a:p>
        </p:txBody>
      </p:sp>
      <p:pic>
        <p:nvPicPr>
          <p:cNvPr id="28678" name="Picture 11" descr="C:\Users\xrnr\AppData\Local\Microsoft\Windows\Temporary Internet Files\Content.IE5\0LWW3KAQ\gold-dollar-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3962400"/>
            <a:ext cx="2438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95600" y="4267200"/>
            <a:ext cx="5867400" cy="2032000"/>
          </a:xfrm>
          <a:prstGeom prst="rect">
            <a:avLst/>
          </a:prstGeom>
          <a:noFill/>
        </p:spPr>
        <p:txBody>
          <a:bodyPr>
            <a:spAutoFit/>
          </a:bodyPr>
          <a:lstStyle/>
          <a:p>
            <a:pPr marL="285750" indent="-285750">
              <a:buFont typeface="Arial" panose="020B0604020202020204" pitchFamily="34" charset="0"/>
              <a:buChar char="•"/>
              <a:defRPr/>
            </a:pPr>
            <a:r>
              <a:rPr lang="en-US" dirty="0">
                <a:latin typeface="+mj-lt"/>
              </a:rPr>
              <a:t>Resource commitments – staff to process MTs</a:t>
            </a:r>
          </a:p>
          <a:p>
            <a:pPr marL="285750" indent="-285750">
              <a:buFont typeface="Arial" panose="020B0604020202020204" pitchFamily="34" charset="0"/>
              <a:buChar char="•"/>
              <a:defRPr/>
            </a:pPr>
            <a:r>
              <a:rPr lang="en-US" dirty="0">
                <a:latin typeface="+mj-lt"/>
              </a:rPr>
              <a:t>Cost implications</a:t>
            </a:r>
          </a:p>
          <a:p>
            <a:pPr marL="742950" lvl="1" indent="-285750">
              <a:buFont typeface="Arial" panose="020B0604020202020204" pitchFamily="34" charset="0"/>
              <a:buChar char="•"/>
              <a:defRPr/>
            </a:pPr>
            <a:r>
              <a:rPr lang="en-US" dirty="0">
                <a:latin typeface="+mj-lt"/>
              </a:rPr>
              <a:t>IAG fees</a:t>
            </a:r>
          </a:p>
          <a:p>
            <a:pPr marL="742950" lvl="1" indent="-285750">
              <a:buFont typeface="Arial" panose="020B0604020202020204" pitchFamily="34" charset="0"/>
              <a:buChar char="•"/>
              <a:defRPr/>
            </a:pPr>
            <a:r>
              <a:rPr lang="en-US" dirty="0">
                <a:latin typeface="+mj-lt"/>
              </a:rPr>
              <a:t>Consumption costs – Date of Loss (DOL)</a:t>
            </a:r>
          </a:p>
          <a:p>
            <a:pPr marL="742950" lvl="1" indent="-285750">
              <a:buFont typeface="Arial" panose="020B0604020202020204" pitchFamily="34" charset="0"/>
              <a:buChar char="•"/>
              <a:defRPr/>
            </a:pPr>
            <a:r>
              <a:rPr lang="en-US" dirty="0">
                <a:latin typeface="+mj-lt"/>
              </a:rPr>
              <a:t>Redirect fees</a:t>
            </a:r>
          </a:p>
          <a:p>
            <a:pPr marL="742950" lvl="1" indent="-285750">
              <a:buFont typeface="Arial" panose="020B0604020202020204" pitchFamily="34" charset="0"/>
              <a:buChar char="•"/>
              <a:defRPr/>
            </a:pPr>
            <a:r>
              <a:rPr lang="en-US" dirty="0">
                <a:latin typeface="+mj-lt"/>
              </a:rPr>
              <a:t>Lost sales</a:t>
            </a:r>
          </a:p>
          <a:p>
            <a:pPr marL="285750" indent="-285750">
              <a:buFont typeface="Arial" panose="020B0604020202020204" pitchFamily="34" charset="0"/>
              <a:buChar char="•"/>
              <a:defRPr/>
            </a:pPr>
            <a:endParaRPr lang="en-US" dirty="0">
              <a:latin typeface="+mj-lt"/>
            </a:endParaRPr>
          </a:p>
        </p:txBody>
      </p:sp>
      <p:sp>
        <p:nvSpPr>
          <p:cNvPr id="17" name="TextBox 16"/>
          <p:cNvSpPr txBox="1"/>
          <p:nvPr/>
        </p:nvSpPr>
        <p:spPr>
          <a:xfrm>
            <a:off x="6096000" y="1524000"/>
            <a:ext cx="2682875" cy="1384300"/>
          </a:xfrm>
          <a:prstGeom prst="rect">
            <a:avLst/>
          </a:prstGeom>
          <a:noFill/>
        </p:spPr>
        <p:txBody>
          <a:bodyPr>
            <a:spAutoFit/>
          </a:bodyPr>
          <a:lstStyle/>
          <a:p>
            <a:pPr algn="ctr">
              <a:defRPr/>
            </a:pPr>
            <a:r>
              <a:rPr lang="en-US" sz="2800" dirty="0">
                <a:latin typeface="+mj-lt"/>
              </a:rPr>
              <a:t>Worst customer experience</a:t>
            </a:r>
          </a:p>
        </p:txBody>
      </p:sp>
      <p:pic>
        <p:nvPicPr>
          <p:cNvPr id="28681" name="Picture 12" descr="C:\Users\xrnr\AppData\Local\Microsoft\Windows\Temporary Internet Files\Content.IE5\GBP796I7\light-switch-of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038" y="1431925"/>
            <a:ext cx="1371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745038" y="3124200"/>
            <a:ext cx="4033837" cy="369888"/>
          </a:xfrm>
          <a:prstGeom prst="rect">
            <a:avLst/>
          </a:prstGeom>
          <a:noFill/>
        </p:spPr>
        <p:txBody>
          <a:bodyPr>
            <a:spAutoFit/>
          </a:bodyPr>
          <a:lstStyle/>
          <a:p>
            <a:pPr>
              <a:defRPr/>
            </a:pPr>
            <a:r>
              <a:rPr lang="en-US" dirty="0">
                <a:latin typeface="+mj-lt"/>
              </a:rPr>
              <a:t>Lights Out in Error situation (LOIE) </a:t>
            </a:r>
          </a:p>
        </p:txBody>
      </p:sp>
      <p:sp>
        <p:nvSpPr>
          <p:cNvPr id="11" name="TextBox 10"/>
          <p:cNvSpPr txBox="1"/>
          <p:nvPr/>
        </p:nvSpPr>
        <p:spPr>
          <a:xfrm>
            <a:off x="838200" y="3124200"/>
            <a:ext cx="4033838" cy="923925"/>
          </a:xfrm>
          <a:prstGeom prst="rect">
            <a:avLst/>
          </a:prstGeom>
          <a:noFill/>
        </p:spPr>
        <p:txBody>
          <a:bodyPr>
            <a:spAutoFit/>
          </a:bodyPr>
          <a:lstStyle/>
          <a:p>
            <a:pPr marL="285750" indent="-285750">
              <a:buFont typeface="Arial" panose="020B0604020202020204" pitchFamily="34" charset="0"/>
              <a:buChar char="•"/>
              <a:defRPr/>
            </a:pPr>
            <a:r>
              <a:rPr lang="en-US" dirty="0">
                <a:latin typeface="+mj-lt"/>
              </a:rPr>
              <a:t>Customer confusion</a:t>
            </a:r>
          </a:p>
          <a:p>
            <a:pPr marL="285750" indent="-285750">
              <a:buFont typeface="Arial" panose="020B0604020202020204" pitchFamily="34" charset="0"/>
              <a:buChar char="•"/>
              <a:defRPr/>
            </a:pPr>
            <a:r>
              <a:rPr lang="en-US" dirty="0">
                <a:latin typeface="+mj-lt"/>
              </a:rPr>
              <a:t>Delayed billings</a:t>
            </a:r>
          </a:p>
          <a:p>
            <a:pPr marL="285750" indent="-285750">
              <a:buFont typeface="Arial" panose="020B0604020202020204" pitchFamily="34" charset="0"/>
              <a:buChar char="•"/>
              <a:defRPr/>
            </a:pPr>
            <a:r>
              <a:rPr lang="en-US" dirty="0">
                <a:latin typeface="+mj-lt"/>
              </a:rPr>
              <a:t>PUCT complaints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3"/>
          <p:cNvSpPr>
            <a:spLocks noGrp="1"/>
          </p:cNvSpPr>
          <p:nvPr>
            <p:ph idx="1"/>
          </p:nvPr>
        </p:nvSpPr>
        <p:spPr/>
        <p:txBody>
          <a:bodyPr/>
          <a:lstStyle/>
          <a:p>
            <a:endParaRPr lang="en-US" altLang="en-US" smtClean="0"/>
          </a:p>
          <a:p>
            <a:endParaRPr lang="en-US" altLang="en-US" smtClean="0"/>
          </a:p>
          <a:p>
            <a:endParaRPr lang="en-US" altLang="en-US" smtClean="0"/>
          </a:p>
          <a:p>
            <a:endParaRPr lang="en-US" altLang="en-US" smtClean="0"/>
          </a:p>
          <a:p>
            <a:r>
              <a:rPr lang="en-US" altLang="en-US" smtClean="0"/>
              <a:t>Which transaction initiates the LOIE?</a:t>
            </a:r>
          </a:p>
          <a:p>
            <a:pPr marL="392113" lvl="1" indent="0">
              <a:buFont typeface="Verdana" pitchFamily="34" charset="0"/>
              <a:buNone/>
            </a:pPr>
            <a:r>
              <a:rPr lang="en-US" altLang="en-US" smtClean="0"/>
              <a:t>	Q:  MVI or SWITCH?</a:t>
            </a:r>
          </a:p>
          <a:p>
            <a:pPr marL="392113" lvl="1" indent="0">
              <a:buFont typeface="Verdana" pitchFamily="34" charset="0"/>
              <a:buNone/>
            </a:pPr>
            <a:r>
              <a:rPr lang="en-US" altLang="en-US" smtClean="0"/>
              <a:t>	A:	MVI</a:t>
            </a:r>
          </a:p>
          <a:p>
            <a:r>
              <a:rPr lang="en-US" altLang="en-US" smtClean="0"/>
              <a:t>Which transaction results in a LOIE?</a:t>
            </a:r>
          </a:p>
          <a:p>
            <a:pPr marL="392113" lvl="1" indent="0">
              <a:buFont typeface="Verdana" pitchFamily="34" charset="0"/>
              <a:buNone/>
            </a:pPr>
            <a:r>
              <a:rPr lang="en-US" altLang="en-US" smtClean="0"/>
              <a:t>	Q:  DNP or MVO?</a:t>
            </a:r>
          </a:p>
          <a:p>
            <a:pPr marL="392113" lvl="1" indent="0">
              <a:buFont typeface="Verdana" pitchFamily="34" charset="0"/>
              <a:buNone/>
            </a:pPr>
            <a:r>
              <a:rPr lang="en-US" altLang="en-US" smtClean="0"/>
              <a:t>	A:	MVO</a:t>
            </a:r>
          </a:p>
          <a:p>
            <a:pPr marL="392113" lvl="1" indent="0">
              <a:buFont typeface="Verdana" pitchFamily="34" charset="0"/>
              <a:buNone/>
            </a:pPr>
            <a:endParaRPr lang="en-US" alt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Lights Out in Error Situations</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BC72059-2414-4E01-B0F8-4DF76E403B75}" type="slidenum">
              <a:rPr lang="en-US" altLang="en-US" smtClean="0">
                <a:solidFill>
                  <a:schemeClr val="bg1"/>
                </a:solidFill>
              </a:rPr>
              <a:pPr fontAlgn="base">
                <a:spcBef>
                  <a:spcPct val="0"/>
                </a:spcBef>
                <a:spcAft>
                  <a:spcPct val="0"/>
                </a:spcAft>
                <a:defRPr/>
              </a:pPr>
              <a:t>18</a:t>
            </a:fld>
            <a:endParaRPr lang="en-US" altLang="en-US" smtClean="0">
              <a:solidFill>
                <a:schemeClr val="bg1"/>
              </a:solidFill>
            </a:endParaRPr>
          </a:p>
        </p:txBody>
      </p:sp>
      <p:sp>
        <p:nvSpPr>
          <p:cNvPr id="17" name="TextBox 16"/>
          <p:cNvSpPr txBox="1"/>
          <p:nvPr/>
        </p:nvSpPr>
        <p:spPr>
          <a:xfrm>
            <a:off x="4114800" y="1524000"/>
            <a:ext cx="3810000" cy="954088"/>
          </a:xfrm>
          <a:prstGeom prst="rect">
            <a:avLst/>
          </a:prstGeom>
          <a:noFill/>
        </p:spPr>
        <p:txBody>
          <a:bodyPr>
            <a:spAutoFit/>
          </a:bodyPr>
          <a:lstStyle/>
          <a:p>
            <a:pPr algn="ctr">
              <a:defRPr/>
            </a:pPr>
            <a:r>
              <a:rPr lang="en-US" sz="2800" dirty="0">
                <a:latin typeface="+mj-lt"/>
              </a:rPr>
              <a:t>Worst customer experience</a:t>
            </a:r>
          </a:p>
        </p:txBody>
      </p:sp>
      <p:pic>
        <p:nvPicPr>
          <p:cNvPr id="29702" name="Picture 12" descr="C:\Users\xrnr\AppData\Local\Microsoft\Windows\Temporary Internet Files\Content.IE5\GBP796I7\light-switch-of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524000"/>
            <a:ext cx="1371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Has the market improved? </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0C67ED7-4360-42A8-ADAA-D9C1598ECB5C}" type="slidenum">
              <a:rPr lang="en-US" altLang="en-US" smtClean="0">
                <a:solidFill>
                  <a:schemeClr val="bg1"/>
                </a:solidFill>
              </a:rPr>
              <a:pPr fontAlgn="base">
                <a:spcBef>
                  <a:spcPct val="0"/>
                </a:spcBef>
                <a:spcAft>
                  <a:spcPct val="0"/>
                </a:spcAft>
                <a:defRPr/>
              </a:pPr>
              <a:t>19</a:t>
            </a:fld>
            <a:endParaRPr lang="en-US" altLang="en-US" smtClean="0">
              <a:solidFill>
                <a:schemeClr val="bg1"/>
              </a:solidFill>
            </a:endParaRPr>
          </a:p>
        </p:txBody>
      </p:sp>
      <p:graphicFrame>
        <p:nvGraphicFramePr>
          <p:cNvPr id="30724" name="Object 1"/>
          <p:cNvGraphicFramePr>
            <a:graphicFrameLocks/>
          </p:cNvGraphicFramePr>
          <p:nvPr/>
        </p:nvGraphicFramePr>
        <p:xfrm>
          <a:off x="277813" y="1854200"/>
          <a:ext cx="8483600" cy="4216400"/>
        </p:xfrm>
        <a:graphic>
          <a:graphicData uri="http://schemas.openxmlformats.org/presentationml/2006/ole">
            <mc:AlternateContent xmlns:mc="http://schemas.openxmlformats.org/markup-compatibility/2006">
              <mc:Choice xmlns:v="urn:schemas-microsoft-com:vml" Requires="v">
                <p:oleObj spid="_x0000_s30741" r:id="rId4" imgW="8480271" imgH="4218798" progId="Excel.Chart.8">
                  <p:embed/>
                </p:oleObj>
              </mc:Choice>
              <mc:Fallback>
                <p:oleObj r:id="rId4" imgW="8480271" imgH="4218798" progId="Excel.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1854200"/>
                        <a:ext cx="8483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Content Placeholder 3"/>
          <p:cNvSpPr>
            <a:spLocks noGrp="1"/>
          </p:cNvSpPr>
          <p:nvPr>
            <p:ph idx="1"/>
          </p:nvPr>
        </p:nvSpPr>
        <p:spPr/>
        <p:txBody>
          <a:bodyPr/>
          <a:lstStyle/>
          <a:p>
            <a:pPr marL="107950" indent="0" algn="ctr" eaLnBrk="1" hangingPunct="1">
              <a:buFont typeface="Wingdings 3" pitchFamily="18" charset="2"/>
              <a:buNone/>
            </a:pPr>
            <a:r>
              <a:rPr lang="en-US" altLang="en-US" sz="1800" smtClean="0"/>
              <a:t>Resolution Days – Valid Inadvertent Issues by Close Date - yesterday</a:t>
            </a:r>
          </a:p>
        </p:txBody>
      </p:sp>
      <p:pic>
        <p:nvPicPr>
          <p:cNvPr id="307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249488"/>
            <a:ext cx="1603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7779657" cy="5181600"/>
          </a:xfrm>
        </p:spPr>
        <p:txBody>
          <a:bodyPr/>
          <a:lstStyle/>
          <a:p>
            <a:pPr>
              <a:lnSpc>
                <a:spcPct val="150000"/>
              </a:lnSpc>
            </a:pPr>
            <a:r>
              <a:rPr lang="en-US" sz="1800" dirty="0" smtClean="0"/>
              <a:t>Welcome &amp; Introductions</a:t>
            </a:r>
          </a:p>
          <a:p>
            <a:pPr>
              <a:lnSpc>
                <a:spcPct val="150000"/>
              </a:lnSpc>
            </a:pPr>
            <a:r>
              <a:rPr lang="en-US" sz="1800" dirty="0" smtClean="0"/>
              <a:t>Antitrust Admonition</a:t>
            </a:r>
          </a:p>
          <a:p>
            <a:pPr>
              <a:lnSpc>
                <a:spcPct val="150000"/>
              </a:lnSpc>
            </a:pPr>
            <a:r>
              <a:rPr lang="en-US" sz="1800" dirty="0" smtClean="0"/>
              <a:t>Inadvertent Gain/Loss (IGL) Overview</a:t>
            </a:r>
          </a:p>
          <a:p>
            <a:pPr lvl="1">
              <a:lnSpc>
                <a:spcPct val="150000"/>
              </a:lnSpc>
            </a:pPr>
            <a:r>
              <a:rPr lang="en-US" sz="1800" dirty="0" smtClean="0"/>
              <a:t>Causes of IAS &amp; Impacts to customer </a:t>
            </a:r>
            <a:r>
              <a:rPr lang="en-US" sz="1800" dirty="0"/>
              <a:t>experience</a:t>
            </a:r>
          </a:p>
          <a:p>
            <a:pPr lvl="1">
              <a:lnSpc>
                <a:spcPct val="150000"/>
              </a:lnSpc>
            </a:pPr>
            <a:r>
              <a:rPr lang="en-US" sz="1800" dirty="0" smtClean="0"/>
              <a:t>Prevention </a:t>
            </a:r>
            <a:r>
              <a:rPr lang="en-US" sz="1800" dirty="0"/>
              <a:t>of </a:t>
            </a:r>
            <a:r>
              <a:rPr lang="en-US" sz="1800" dirty="0" smtClean="0"/>
              <a:t>IAS </a:t>
            </a:r>
            <a:endParaRPr lang="en-US" sz="1800" dirty="0"/>
          </a:p>
          <a:p>
            <a:pPr>
              <a:lnSpc>
                <a:spcPct val="150000"/>
              </a:lnSpc>
            </a:pPr>
            <a:r>
              <a:rPr lang="en-US" sz="1800" dirty="0"/>
              <a:t>IAS </a:t>
            </a:r>
            <a:r>
              <a:rPr lang="en-US" sz="1800" dirty="0" smtClean="0"/>
              <a:t>Resolution Process Walkthrough</a:t>
            </a:r>
            <a:endParaRPr lang="en-US" sz="1800" dirty="0"/>
          </a:p>
          <a:p>
            <a:pPr>
              <a:lnSpc>
                <a:spcPct val="150000"/>
              </a:lnSpc>
            </a:pPr>
            <a:r>
              <a:rPr lang="en-US" sz="1800" dirty="0" smtClean="0"/>
              <a:t>Reconciliation &amp; Verification Process</a:t>
            </a:r>
            <a:endParaRPr lang="en-US" sz="1800" dirty="0"/>
          </a:p>
          <a:p>
            <a:pPr>
              <a:lnSpc>
                <a:spcPct val="150000"/>
              </a:lnSpc>
            </a:pPr>
            <a:r>
              <a:rPr lang="en-US" sz="1800" dirty="0" smtClean="0"/>
              <a:t>Customer Rescission Walkthrough</a:t>
            </a:r>
            <a:endParaRPr lang="en-US" sz="1800" dirty="0"/>
          </a:p>
          <a:p>
            <a:pPr>
              <a:lnSpc>
                <a:spcPct val="150000"/>
              </a:lnSpc>
            </a:pPr>
            <a:r>
              <a:rPr lang="en-US" sz="1800" dirty="0"/>
              <a:t>Market </a:t>
            </a:r>
            <a:r>
              <a:rPr lang="en-US" sz="1800" dirty="0" smtClean="0"/>
              <a:t>Challenge &amp; Closing</a:t>
            </a:r>
            <a:endParaRPr lang="en-US" sz="1800" b="1" dirty="0" smtClean="0"/>
          </a:p>
          <a:p>
            <a:pPr>
              <a:lnSpc>
                <a:spcPct val="150000"/>
              </a:lnSpc>
            </a:pPr>
            <a:r>
              <a:rPr lang="en-US" sz="1800" dirty="0" smtClean="0"/>
              <a:t>Adjourn</a:t>
            </a:r>
            <a:endParaRPr lang="en-US" sz="1800" dirty="0"/>
          </a:p>
        </p:txBody>
      </p:sp>
      <p:sp>
        <p:nvSpPr>
          <p:cNvPr id="3" name="Title 2"/>
          <p:cNvSpPr>
            <a:spLocks noGrp="1"/>
          </p:cNvSpPr>
          <p:nvPr>
            <p:ph type="title"/>
          </p:nvPr>
        </p:nvSpPr>
        <p:spPr>
          <a:xfrm>
            <a:off x="457200" y="274638"/>
            <a:ext cx="8229600" cy="868362"/>
          </a:xfrm>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04919135-9DDC-425D-BF32-B9540A401C64}" type="slidenum">
              <a:rPr lang="en-US" smtClean="0"/>
              <a:pPr>
                <a:defRPr/>
              </a:pPr>
              <a:t>2</a:t>
            </a:fld>
            <a:endParaRPr lang="en-US"/>
          </a:p>
        </p:txBody>
      </p:sp>
    </p:spTree>
    <p:extLst>
      <p:ext uri="{BB962C8B-B14F-4D97-AF65-F5344CB8AC3E}">
        <p14:creationId xmlns:p14="http://schemas.microsoft.com/office/powerpoint/2010/main" val="342169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Has the market improved? </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AA53ED7-CC09-4768-A2FC-4B2DF63858DA}" type="slidenum">
              <a:rPr lang="en-US" altLang="en-US" smtClean="0">
                <a:solidFill>
                  <a:schemeClr val="bg1"/>
                </a:solidFill>
              </a:rPr>
              <a:pPr fontAlgn="base">
                <a:spcBef>
                  <a:spcPct val="0"/>
                </a:spcBef>
                <a:spcAft>
                  <a:spcPct val="0"/>
                </a:spcAft>
                <a:defRPr/>
              </a:pPr>
              <a:t>20</a:t>
            </a:fld>
            <a:endParaRPr lang="en-US" altLang="en-US" smtClean="0">
              <a:solidFill>
                <a:schemeClr val="bg1"/>
              </a:solidFill>
            </a:endParaRPr>
          </a:p>
        </p:txBody>
      </p:sp>
      <p:sp>
        <p:nvSpPr>
          <p:cNvPr id="31748" name="Title 1"/>
          <p:cNvSpPr>
            <a:spLocks noGrp="1"/>
          </p:cNvSpPr>
          <p:nvPr>
            <p:ph idx="1"/>
          </p:nvPr>
        </p:nvSpPr>
        <p:spPr>
          <a:ln>
            <a:solidFill>
              <a:schemeClr val="tx1"/>
            </a:solidFill>
            <a:miter lim="800000"/>
            <a:headEnd/>
            <a:tailEnd/>
          </a:ln>
        </p:spPr>
        <p:txBody>
          <a:bodyPr/>
          <a:lstStyle/>
          <a:p>
            <a:pPr marL="107950" indent="0" eaLnBrk="1" hangingPunct="1">
              <a:buFont typeface="Wingdings 3" pitchFamily="18" charset="2"/>
              <a:buNone/>
            </a:pPr>
            <a:r>
              <a:rPr lang="en-US" altLang="en-US" sz="1800" smtClean="0"/>
              <a:t>Resolution Days:   Valid Inadvertent/Rescission Issues by Closed Date</a:t>
            </a:r>
          </a:p>
          <a:p>
            <a:pPr marL="107950" indent="0" eaLnBrk="1" hangingPunct="1">
              <a:buFont typeface="Wingdings 3" pitchFamily="18" charset="2"/>
              <a:buNone/>
            </a:pPr>
            <a:endParaRPr lang="en-US" altLang="en-US" sz="1800" smtClean="0"/>
          </a:p>
        </p:txBody>
      </p:sp>
      <p:graphicFrame>
        <p:nvGraphicFramePr>
          <p:cNvPr id="7" name="Chart 6"/>
          <p:cNvGraphicFramePr/>
          <p:nvPr/>
        </p:nvGraphicFramePr>
        <p:xfrm>
          <a:off x="152400" y="1524000"/>
          <a:ext cx="882015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Has the market improved? </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3C77F99-0F0C-40D3-9F97-C0A8E1E9C1A5}" type="slidenum">
              <a:rPr lang="en-US" altLang="en-US" smtClean="0">
                <a:solidFill>
                  <a:schemeClr val="bg1"/>
                </a:solidFill>
              </a:rPr>
              <a:pPr fontAlgn="base">
                <a:spcBef>
                  <a:spcPct val="0"/>
                </a:spcBef>
                <a:spcAft>
                  <a:spcPct val="0"/>
                </a:spcAft>
                <a:defRPr/>
              </a:pPr>
              <a:t>21</a:t>
            </a:fld>
            <a:endParaRPr lang="en-US" altLang="en-US" smtClean="0">
              <a:solidFill>
                <a:schemeClr val="bg1"/>
              </a:solidFill>
            </a:endParaRP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2351088"/>
            <a:ext cx="865028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2414588"/>
            <a:ext cx="16224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066800"/>
            <a:ext cx="82423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Has the market improved? </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2BCCAD2-8836-494B-BE30-EE5A7630304B}" type="slidenum">
              <a:rPr lang="en-US" altLang="en-US" smtClean="0">
                <a:solidFill>
                  <a:schemeClr val="bg1"/>
                </a:solidFill>
              </a:rPr>
              <a:pPr fontAlgn="base">
                <a:spcBef>
                  <a:spcPct val="0"/>
                </a:spcBef>
                <a:spcAft>
                  <a:spcPct val="0"/>
                </a:spcAft>
                <a:defRPr/>
              </a:pPr>
              <a:t>22</a:t>
            </a:fld>
            <a:endParaRPr lang="en-US" altLang="en-US" smtClean="0">
              <a:solidFill>
                <a:schemeClr val="bg1"/>
              </a:solidFill>
            </a:endParaRPr>
          </a:p>
        </p:txBody>
      </p:sp>
      <p:pic>
        <p:nvPicPr>
          <p:cNvPr id="3379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8229600" cy="129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2663"/>
            <a:ext cx="6858000" cy="4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Common IGL Issues/Potential Gaps</a:t>
            </a:r>
            <a:endParaRPr lang="en-US" dirty="0"/>
          </a:p>
        </p:txBody>
      </p:sp>
      <p:pic>
        <p:nvPicPr>
          <p:cNvPr id="3481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DA90D0B-FFA3-423D-9BDB-4FFB045B64AE}" type="slidenum">
              <a:rPr lang="en-US" altLang="en-US" smtClean="0">
                <a:solidFill>
                  <a:srgbClr val="FFFFFF"/>
                </a:solidFill>
              </a:rPr>
              <a:pPr fontAlgn="base">
                <a:spcBef>
                  <a:spcPct val="0"/>
                </a:spcBef>
                <a:spcAft>
                  <a:spcPct val="0"/>
                </a:spcAft>
                <a:defRPr/>
              </a:pPr>
              <a:t>23</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IGL Issues- Move Outs</a:t>
            </a:r>
            <a:endParaRPr lang="en-US" dirty="0"/>
          </a:p>
        </p:txBody>
      </p:sp>
      <p:sp>
        <p:nvSpPr>
          <p:cNvPr id="35843"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5844"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5845" name="Content Placeholder 13"/>
          <p:cNvSpPr>
            <a:spLocks noGrp="1"/>
          </p:cNvSpPr>
          <p:nvPr>
            <p:ph sz="quarter" idx="2"/>
          </p:nvPr>
        </p:nvSpPr>
        <p:spPr>
          <a:xfrm>
            <a:off x="457200" y="1524000"/>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endParaRPr lang="en-US" altLang="en-US" smtClean="0"/>
          </a:p>
          <a:p>
            <a:endParaRPr lang="en-US" altLang="en-US" smtClean="0"/>
          </a:p>
          <a:p>
            <a:r>
              <a:rPr lang="en-US" altLang="en-US" sz="1800" smtClean="0"/>
              <a:t>MVOs are being submitted for IGL situations </a:t>
            </a:r>
          </a:p>
          <a:p>
            <a:pPr lvl="1"/>
            <a:r>
              <a:rPr lang="en-US" altLang="en-US" sz="1800" smtClean="0"/>
              <a:t>To correct an error</a:t>
            </a:r>
          </a:p>
          <a:p>
            <a:pPr lvl="1"/>
            <a:r>
              <a:rPr lang="en-US" altLang="en-US" sz="1800" smtClean="0"/>
              <a:t>Customer does not occupy premise</a:t>
            </a:r>
          </a:p>
          <a:p>
            <a:pPr lvl="1"/>
            <a:r>
              <a:rPr lang="en-US" altLang="en-US" sz="1800" smtClean="0"/>
              <a:t>Customer wants to “cancel” service</a:t>
            </a:r>
          </a:p>
          <a:p>
            <a:r>
              <a:rPr lang="en-US" altLang="en-US" sz="1800" smtClean="0"/>
              <a:t>Losing CR MT agents are indicating customer no longer resides at premise and for Gaining CR to issue a MVO for IGL resolution</a:t>
            </a:r>
          </a:p>
        </p:txBody>
      </p:sp>
      <p:sp>
        <p:nvSpPr>
          <p:cNvPr id="35846" name="Content Placeholder 15"/>
          <p:cNvSpPr>
            <a:spLocks noGrp="1"/>
          </p:cNvSpPr>
          <p:nvPr>
            <p:ph sz="quarter" idx="4"/>
          </p:nvPr>
        </p:nvSpPr>
        <p:spPr>
          <a:xfrm>
            <a:off x="4648200" y="16764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endParaRPr lang="en-US" altLang="en-US" smtClean="0"/>
          </a:p>
          <a:p>
            <a:pPr>
              <a:spcBef>
                <a:spcPct val="0"/>
              </a:spcBef>
            </a:pPr>
            <a:endParaRPr lang="en-US" altLang="en-US" sz="1800" smtClean="0"/>
          </a:p>
          <a:p>
            <a:pPr>
              <a:spcBef>
                <a:spcPct val="0"/>
              </a:spcBef>
            </a:pPr>
            <a:r>
              <a:rPr lang="en-US" altLang="en-US" sz="1800" smtClean="0"/>
              <a:t>MVOs should never be submitted to correct a situation</a:t>
            </a:r>
          </a:p>
          <a:p>
            <a:pPr lvl="1"/>
            <a:r>
              <a:rPr lang="en-US" altLang="en-US" sz="1800" smtClean="0"/>
              <a:t>Ensure agent understanding of flow of transactions</a:t>
            </a:r>
          </a:p>
          <a:p>
            <a:pPr lvl="1"/>
            <a:r>
              <a:rPr lang="en-US" altLang="en-US" sz="1800" smtClean="0"/>
              <a:t>Ask probing questions to ensure proper customer action is taken such as “Do you currently live here?”</a:t>
            </a:r>
          </a:p>
          <a:p>
            <a:pPr>
              <a:spcBef>
                <a:spcPct val="0"/>
              </a:spcBef>
            </a:pPr>
            <a:r>
              <a:rPr lang="en-US" altLang="en-US" sz="1800" smtClean="0"/>
              <a:t>Gaining CRs should not issue MVOs for esi ids which they inadvertently gained – Losing CR should regain esi id, then issue MVO if necessary 	</a:t>
            </a:r>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D19EE008-5808-446D-A3DE-C89493D44E3B}" type="slidenum">
              <a:rPr lang="en-US" altLang="en-US" smtClean="0"/>
              <a:pPr>
                <a:defRPr/>
              </a:pPr>
              <a:t>24</a:t>
            </a:fld>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IGL Issues – Broken IGLs</a:t>
            </a:r>
            <a:endParaRPr lang="en-US" dirty="0"/>
          </a:p>
        </p:txBody>
      </p:sp>
      <p:sp>
        <p:nvSpPr>
          <p:cNvPr id="36867"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6868"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6869"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mtClean="0"/>
              <a:t>Broken IGLs</a:t>
            </a:r>
          </a:p>
          <a:p>
            <a:pPr lvl="1"/>
            <a:r>
              <a:rPr lang="en-US" altLang="en-US" smtClean="0"/>
              <a:t>3</a:t>
            </a:r>
            <a:r>
              <a:rPr lang="en-US" altLang="en-US" baseline="30000" smtClean="0"/>
              <a:t>rd</a:t>
            </a:r>
            <a:r>
              <a:rPr lang="en-US" altLang="en-US" smtClean="0"/>
              <a:t> party transaction has occurred possibly creating leagfrog situation which nullifies or unexecutes IGL situation</a:t>
            </a:r>
          </a:p>
          <a:p>
            <a:pPr lvl="1"/>
            <a:r>
              <a:rPr lang="en-US" altLang="en-US" smtClean="0"/>
              <a:t>Gaining CR is left with charges they may not be able to recover</a:t>
            </a:r>
          </a:p>
          <a:p>
            <a:endParaRPr lang="en-US" altLang="en-US" smtClean="0"/>
          </a:p>
        </p:txBody>
      </p:sp>
      <p:sp>
        <p:nvSpPr>
          <p:cNvPr id="36870"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smtClean="0"/>
              <a:t>Identification of IGLs in progress for ESI IDs</a:t>
            </a:r>
          </a:p>
          <a:p>
            <a:pPr lvl="1">
              <a:spcBef>
                <a:spcPct val="0"/>
              </a:spcBef>
            </a:pPr>
            <a:r>
              <a:rPr lang="en-US" altLang="en-US" sz="1800" smtClean="0"/>
              <a:t>Flag ESI IDs to ensure subsequent transactions are not submitted to the market until the IGL is completed</a:t>
            </a:r>
          </a:p>
          <a:p>
            <a:pPr>
              <a:spcBef>
                <a:spcPct val="0"/>
              </a:spcBef>
            </a:pPr>
            <a:r>
              <a:rPr lang="en-US" altLang="en-US" sz="2000" smtClean="0"/>
              <a:t>Utilize the applicable market approved process to regain a lost ESI ID</a:t>
            </a:r>
          </a:p>
          <a:p>
            <a:pPr lvl="1"/>
            <a:endParaRPr lang="en-US" altLang="en-US" smtClean="0"/>
          </a:p>
          <a:p>
            <a:pPr lvl="1"/>
            <a:endParaRPr lang="en-US" altLang="en-US" smtClean="0"/>
          </a:p>
          <a:p>
            <a:pPr>
              <a:spcBef>
                <a:spcPct val="0"/>
              </a:spcBef>
            </a:pPr>
            <a:endParaRPr lang="en-US" altLang="en-US" smtClean="0"/>
          </a:p>
          <a:p>
            <a:pPr>
              <a:spcBef>
                <a:spcPct val="0"/>
              </a:spcBef>
            </a:pPr>
            <a:endParaRPr lang="en-US" altLang="en-US"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C9CC44B4-068D-4E31-8B68-15A74C443955}" type="slidenum">
              <a:rPr lang="en-US" altLang="en-US" smtClean="0"/>
              <a:pPr>
                <a:defRPr/>
              </a:pPr>
              <a:t>25</a:t>
            </a:fld>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IGL Issues – Not meeting SLAs</a:t>
            </a:r>
            <a:endParaRPr lang="en-US" dirty="0"/>
          </a:p>
        </p:txBody>
      </p:sp>
      <p:sp>
        <p:nvSpPr>
          <p:cNvPr id="37891"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7892"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7893"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Not receiving responses on MTs or escalated MTs</a:t>
            </a:r>
          </a:p>
          <a:p>
            <a:pPr marL="688975" lvl="2" indent="-342900">
              <a:spcBef>
                <a:spcPts val="400"/>
              </a:spcBef>
              <a:buSzPct val="68000"/>
              <a:buFont typeface="Courier New" pitchFamily="49" charset="0"/>
              <a:buChar char="o"/>
            </a:pPr>
            <a:r>
              <a:rPr lang="en-US" altLang="en-US" sz="2000" smtClean="0"/>
              <a:t>What is the response expectation</a:t>
            </a:r>
            <a:r>
              <a:rPr lang="en-US" altLang="en-US" smtClean="0"/>
              <a:t>?</a:t>
            </a:r>
            <a:endParaRPr lang="en-US" altLang="en-US" sz="2000" smtClean="0"/>
          </a:p>
          <a:p>
            <a:pPr marL="365125" lvl="1" indent="-255588">
              <a:spcBef>
                <a:spcPts val="400"/>
              </a:spcBef>
              <a:buSzPct val="68000"/>
              <a:buFont typeface="Wingdings 3" pitchFamily="18" charset="2"/>
              <a:buChar char=""/>
            </a:pPr>
            <a:r>
              <a:rPr lang="en-US" altLang="en-US" smtClean="0"/>
              <a:t>“Unexecuted” MTs are not “accepted” and “closed” by the Gaining CRs</a:t>
            </a:r>
          </a:p>
        </p:txBody>
      </p:sp>
      <p:sp>
        <p:nvSpPr>
          <p:cNvPr id="37894"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smtClean="0"/>
              <a:t>Market participants must update their “rolodex” with the appropriate escalation contacts </a:t>
            </a:r>
          </a:p>
          <a:p>
            <a:pPr marL="631825" lvl="2" indent="-285750">
              <a:spcBef>
                <a:spcPct val="0"/>
              </a:spcBef>
              <a:buSzPct val="68000"/>
              <a:buFont typeface="Courier New" pitchFamily="49" charset="0"/>
              <a:buChar char="o"/>
            </a:pPr>
            <a:r>
              <a:rPr lang="en-US" altLang="en-US" smtClean="0"/>
              <a:t>It is strongly encouraged one of those contacts be a departmental mailbox</a:t>
            </a:r>
          </a:p>
          <a:p>
            <a:pPr marL="631825" lvl="2" indent="-285750">
              <a:spcBef>
                <a:spcPct val="0"/>
              </a:spcBef>
              <a:buSzPct val="68000"/>
              <a:buFont typeface="Courier New" pitchFamily="49" charset="0"/>
              <a:buChar char="o"/>
            </a:pPr>
            <a:r>
              <a:rPr lang="en-US" altLang="en-US" smtClean="0"/>
              <a:t>Responses for MTs are suggested within three calendar days </a:t>
            </a:r>
          </a:p>
          <a:p>
            <a:pPr>
              <a:spcBef>
                <a:spcPct val="0"/>
              </a:spcBef>
            </a:pPr>
            <a:r>
              <a:rPr lang="en-US" altLang="en-US" sz="2000" smtClean="0"/>
              <a:t>IGL MTs that have been “unexecuted” will not follow the “auto-close” workflow and must be manually accepted to close</a:t>
            </a:r>
          </a:p>
          <a:p>
            <a:pPr lvl="1"/>
            <a:endParaRPr lang="en-US" altLang="en-US"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0FFC4430-CA36-4C55-BBEC-D18C49C870B1}" type="slidenum">
              <a:rPr lang="en-US" altLang="en-US" smtClean="0"/>
              <a:pPr>
                <a:defRPr/>
              </a:pPr>
              <a:t>26</a:t>
            </a:fld>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IGL Issues – BDMVIs</a:t>
            </a:r>
            <a:endParaRPr lang="en-US" dirty="0"/>
          </a:p>
        </p:txBody>
      </p:sp>
      <p:sp>
        <p:nvSpPr>
          <p:cNvPr id="38915"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8916"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8917"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Delays experienced in the submittal of BDMVIs</a:t>
            </a:r>
          </a:p>
          <a:p>
            <a:pPr lvl="1"/>
            <a:r>
              <a:rPr lang="en-US" altLang="en-US" smtClean="0"/>
              <a:t>Leaves Gaining CR at risk for a leapfrog situation</a:t>
            </a:r>
          </a:p>
          <a:p>
            <a:r>
              <a:rPr lang="en-US" altLang="en-US" sz="2000" smtClean="0"/>
              <a:t>Regain date does not match the regain date agreed within the MT by the Losing CR</a:t>
            </a:r>
          </a:p>
          <a:p>
            <a:pPr lvl="1"/>
            <a:r>
              <a:rPr lang="en-US" altLang="en-US" smtClean="0"/>
              <a:t>Gaining CR responsible for additional consumption </a:t>
            </a:r>
          </a:p>
        </p:txBody>
      </p:sp>
      <p:sp>
        <p:nvSpPr>
          <p:cNvPr id="38918"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a:buFont typeface="Lucida Sans Unicode" pitchFamily="34" charset="0"/>
              <a:buChar char="‣"/>
            </a:pPr>
            <a:r>
              <a:rPr lang="en-US" altLang="en-US" smtClean="0"/>
              <a:t>BDMVIs should be submitted within three business days of TDSP transitioning “ready to receive”, no later than 20 days per RMG 7.3.2.3.1</a:t>
            </a:r>
          </a:p>
          <a:p>
            <a:pPr lvl="1">
              <a:buFont typeface="Lucida Sans Unicode" pitchFamily="34" charset="0"/>
              <a:buChar char="‣"/>
            </a:pPr>
            <a:r>
              <a:rPr lang="en-US" altLang="en-US" smtClean="0"/>
              <a:t>Regain date should match the agreed upon date within the IGL MT and shall be within 12 days of the MT submission per RMG 7.3.2.3.1(4)</a:t>
            </a:r>
            <a:endParaRPr lang="en-US" altLang="en-US" sz="240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24FD8301-7839-4F21-8FE9-D0118AC0900F}" type="slidenum">
              <a:rPr lang="en-US" altLang="en-US" smtClean="0"/>
              <a:pPr>
                <a:defRPr/>
              </a:pPr>
              <a:t>27</a:t>
            </a:fld>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IGL Issues – Current Occupant</a:t>
            </a:r>
            <a:endParaRPr lang="en-US" dirty="0"/>
          </a:p>
        </p:txBody>
      </p:sp>
      <p:sp>
        <p:nvSpPr>
          <p:cNvPr id="39939"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9940"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9941"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Losing REP responds to an IGL indicating “their customer no longer occupies the premise” and attempts to ‘unexecute’- this is NOT a valid reason for unexecuting MT per RMG 7.3.2.5 Invalid Reject/Unexecutable Reasons </a:t>
            </a:r>
          </a:p>
        </p:txBody>
      </p:sp>
      <p:sp>
        <p:nvSpPr>
          <p:cNvPr id="39942"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a:buFont typeface="Lucida Sans Unicode" pitchFamily="34" charset="0"/>
              <a:buChar char="‣"/>
            </a:pPr>
            <a:r>
              <a:rPr lang="en-US" altLang="en-US" smtClean="0"/>
              <a:t>Losing REP should regain esi id and initiate a “current occupant” process </a:t>
            </a:r>
          </a:p>
          <a:p>
            <a:pPr lvl="2">
              <a:buFont typeface="Lucida Sans Unicode" pitchFamily="34" charset="0"/>
              <a:buChar char="‣"/>
            </a:pPr>
            <a:r>
              <a:rPr lang="en-US" altLang="en-US" smtClean="0"/>
              <a:t>Establish service (ROR)</a:t>
            </a:r>
          </a:p>
          <a:p>
            <a:pPr lvl="2">
              <a:buFont typeface="Lucida Sans Unicode" pitchFamily="34" charset="0"/>
              <a:buChar char="‣"/>
            </a:pPr>
            <a:r>
              <a:rPr lang="en-US" altLang="en-US" smtClean="0"/>
              <a:t>Send required notification to premise requesting service be established</a:t>
            </a:r>
          </a:p>
          <a:p>
            <a:pPr lvl="2">
              <a:buFont typeface="Lucida Sans Unicode" pitchFamily="34" charset="0"/>
              <a:buChar char="‣"/>
            </a:pPr>
            <a:r>
              <a:rPr lang="en-US" altLang="en-US" smtClean="0"/>
              <a:t>If unable to establish responsible party after a minimum of 11 days, ROR may submit 814_24 MVO</a:t>
            </a:r>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D5E78CFA-C07B-4C35-AAC7-B7B9886F7B19}" type="slidenum">
              <a:rPr lang="en-US" altLang="en-US" smtClean="0"/>
              <a:pPr>
                <a:defRPr/>
              </a:pPr>
              <a:t>28</a:t>
            </a:fld>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29</a:t>
            </a:fld>
            <a:endParaRPr lang="en-US" altLang="en-US" smtClean="0">
              <a:solidFill>
                <a:srgbClr val="FFFFFF"/>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7"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474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48200"/>
          </a:xfrm>
        </p:spPr>
        <p:txBody>
          <a:bodyPr>
            <a:normAutofit fontScale="40000" lnSpcReduction="20000"/>
          </a:bodyPr>
          <a:lstStyle/>
          <a:p>
            <a:pPr marL="365760" indent="-256032" eaLnBrk="1" fontAlgn="auto" hangingPunct="1">
              <a:spcAft>
                <a:spcPts val="0"/>
              </a:spcAft>
              <a:buFont typeface="Wingdings 3"/>
              <a:buChar char=""/>
              <a:defRPr/>
            </a:pPr>
            <a:endParaRPr lang="en-US" dirty="0" smtClean="0"/>
          </a:p>
          <a:p>
            <a:pPr marL="109537" indent="0" eaLnBrk="1" hangingPunct="1">
              <a:buFont typeface="Wingdings 3" pitchFamily="18" charset="2"/>
              <a:buNone/>
              <a:defRPr/>
            </a:pPr>
            <a:r>
              <a:rPr lang="en-US" sz="4500" dirty="0" smtClean="0"/>
              <a:t>ERCOT </a:t>
            </a:r>
            <a:r>
              <a:rPr lang="en-US" sz="4500" dirty="0"/>
              <a:t>strictly prohibits Market Participants and their employees who are participating in ERCOT activities from using their participation in ERCOT activities as a forum for engaging in practices or communications that violate the antitrust laws. The ERCOT Board has approved guidelines for members of ERCOT Committees, Subcommittees and Working Groups to be reviewed and followed by each Market Participant attending ERCOT meetings. If you have not received a copy of these Guidelines, an electronic version is available at </a:t>
            </a:r>
            <a:r>
              <a:rPr lang="en-US" sz="4500" dirty="0" smtClean="0">
                <a:hlinkClick r:id="rId2"/>
              </a:rPr>
              <a:t>http</a:t>
            </a:r>
            <a:r>
              <a:rPr lang="en-US" sz="4500" dirty="0">
                <a:hlinkClick r:id="rId2"/>
              </a:rPr>
              <a:t>://</a:t>
            </a:r>
            <a:r>
              <a:rPr lang="en-US" sz="4500" dirty="0" smtClean="0">
                <a:hlinkClick r:id="rId2"/>
              </a:rPr>
              <a:t>www.ercot.com/about/governance/index.html</a:t>
            </a:r>
            <a:r>
              <a:rPr lang="en-US" sz="4500" dirty="0" smtClean="0"/>
              <a:t>. </a:t>
            </a:r>
            <a:r>
              <a:rPr lang="en-US" sz="4500" dirty="0"/>
              <a:t>Please remember your ongoing obligation to comply with all applicable laws, including the antitrust laws. </a:t>
            </a:r>
            <a:endParaRPr lang="en-US" sz="4500" dirty="0" smtClean="0"/>
          </a:p>
          <a:p>
            <a:pPr marL="109537" indent="0" eaLnBrk="1" hangingPunct="1">
              <a:buFont typeface="Wingdings 3" pitchFamily="18" charset="2"/>
              <a:buNone/>
              <a:defRPr/>
            </a:pPr>
            <a:endParaRPr lang="en-US" sz="3300" dirty="0"/>
          </a:p>
          <a:p>
            <a:pPr marL="109537" indent="0" eaLnBrk="1" hangingPunct="1">
              <a:buFont typeface="Wingdings 3" pitchFamily="18" charset="2"/>
              <a:buNone/>
              <a:defRPr/>
            </a:pPr>
            <a:endParaRPr lang="en-US" dirty="0"/>
          </a:p>
          <a:p>
            <a:pPr marL="109537" indent="0" algn="ctr" eaLnBrk="1" hangingPunct="1">
              <a:buFont typeface="Wingdings 3" pitchFamily="18" charset="2"/>
              <a:buNone/>
              <a:defRPr/>
            </a:pPr>
            <a:r>
              <a:rPr lang="en-US" sz="4500" dirty="0">
                <a:solidFill>
                  <a:schemeClr val="tx2"/>
                </a:solidFill>
              </a:rPr>
              <a:t>Disclaimer</a:t>
            </a:r>
            <a:r>
              <a:rPr lang="en-US" dirty="0"/>
              <a:t> </a:t>
            </a:r>
          </a:p>
          <a:p>
            <a:pPr marL="109537" indent="0" eaLnBrk="1" hangingPunct="1">
              <a:buFont typeface="Wingdings 3" pitchFamily="18" charset="2"/>
              <a:buNone/>
              <a:defRPr/>
            </a:pPr>
            <a:r>
              <a:rPr lang="en-US" sz="4500" dirty="0"/>
              <a:t>All presentations and materials submitted by Market Participants or any other Entity to ERCOT staff for this meeting are received and posted with the acknowledgement that the information will be considered public in accordance with the ERCOT Websites Content Management Operating Procedure</a:t>
            </a:r>
            <a:r>
              <a:rPr lang="en-US" sz="4500" dirty="0" smtClean="0"/>
              <a:t>.</a:t>
            </a:r>
            <a:endParaRPr lang="en-US" sz="4500" b="1"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Antitrust Admonition</a:t>
            </a:r>
            <a:endParaRPr lang="en-US" dirty="0"/>
          </a:p>
        </p:txBody>
      </p:sp>
      <p:sp>
        <p:nvSpPr>
          <p:cNvPr id="1434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6C780CE-4E5C-4DA1-A964-7F77461AE132}" type="slidenum">
              <a:rPr lang="en-US" altLang="en-US" smtClean="0">
                <a:solidFill>
                  <a:schemeClr val="bg1"/>
                </a:solidFill>
              </a:rPr>
              <a:pPr fontAlgn="base">
                <a:spcBef>
                  <a:spcPct val="0"/>
                </a:spcBef>
                <a:spcAft>
                  <a:spcPct val="0"/>
                </a:spcAft>
                <a:defRPr/>
              </a:pPr>
              <a:t>3</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505200"/>
          </a:xfrm>
        </p:spPr>
        <p:txBody>
          <a:bodyPr>
            <a:normAutofit/>
          </a:bodyPr>
          <a:lstStyle/>
          <a:p>
            <a:pPr eaLnBrk="1" fontAlgn="auto" hangingPunct="1">
              <a:spcAft>
                <a:spcPts val="0"/>
              </a:spcAft>
              <a:defRPr/>
            </a:pPr>
            <a:r>
              <a:rPr lang="en-US" dirty="0" smtClean="0"/>
              <a:t>Inadvertent Gain</a:t>
            </a:r>
            <a:br>
              <a:rPr lang="en-US" dirty="0" smtClean="0"/>
            </a:br>
            <a:r>
              <a:rPr lang="en-US" dirty="0" smtClean="0"/>
              <a:t>Walkthrough</a:t>
            </a:r>
            <a:br>
              <a:rPr lang="en-US" dirty="0" smtClean="0"/>
            </a:br>
            <a:r>
              <a:rPr lang="en-US" dirty="0" smtClean="0"/>
              <a:t/>
            </a:r>
            <a:br>
              <a:rPr lang="en-US" dirty="0" smtClean="0"/>
            </a:br>
            <a:r>
              <a:rPr lang="en-US" dirty="0" smtClean="0"/>
              <a:t>(CR)</a:t>
            </a:r>
            <a:endParaRPr lang="en-US" dirty="0"/>
          </a:p>
        </p:txBody>
      </p:sp>
      <p:pic>
        <p:nvPicPr>
          <p:cNvPr id="133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178AD26-38E9-41BB-9BA2-38F6C127268F}" type="slidenum">
              <a:rPr lang="en-US">
                <a:solidFill>
                  <a:srgbClr val="FFFFFF"/>
                </a:solidFill>
              </a:rPr>
              <a:pPr fontAlgn="base">
                <a:spcBef>
                  <a:spcPct val="0"/>
                </a:spcBef>
                <a:spcAft>
                  <a:spcPct val="0"/>
                </a:spcAft>
                <a:defRPr/>
              </a:pPr>
              <a:t>30</a:t>
            </a:fld>
            <a:endParaRPr lang="en-US">
              <a:solidFill>
                <a:srgbClr val="FFFFFF"/>
              </a:solidFill>
            </a:endParaRPr>
          </a:p>
        </p:txBody>
      </p:sp>
    </p:spTree>
    <p:extLst>
      <p:ext uri="{BB962C8B-B14F-4D97-AF65-F5344CB8AC3E}">
        <p14:creationId xmlns:p14="http://schemas.microsoft.com/office/powerpoint/2010/main" val="3304367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174171" y="1175657"/>
            <a:ext cx="8512629" cy="5072743"/>
          </a:xfrm>
        </p:spPr>
        <p:txBody>
          <a:bodyPr/>
          <a:lstStyle/>
          <a:p>
            <a:pPr marL="109538" indent="0" eaLnBrk="1" hangingPunct="1">
              <a:buFont typeface="Wingdings 3" pitchFamily="18" charset="2"/>
              <a:buNone/>
            </a:pPr>
            <a:endParaRPr lang="en-US" altLang="en-US" sz="1600" b="1" dirty="0" smtClean="0"/>
          </a:p>
          <a:p>
            <a:pPr marL="822325" lvl="1" indent="-457200" eaLnBrk="1" hangingPunct="1">
              <a:buFont typeface="Wingdings" pitchFamily="2" charset="2"/>
              <a:buChar char="Ø"/>
            </a:pPr>
            <a:r>
              <a:rPr lang="en-US" altLang="en-US" sz="1400" dirty="0" smtClean="0"/>
              <a:t>An inadvertent issue begins upon the discovery of an Inadvertent Gain or Move-In transaction submission.  Upon identification of an Inadvertent Gain or Move-in, the CR will check the transaction status via the ERCOT MIS. </a:t>
            </a:r>
            <a:endParaRPr lang="en-US" altLang="en-US" sz="1400" b="1" dirty="0" smtClean="0"/>
          </a:p>
          <a:p>
            <a:pPr marL="822325" lvl="1" indent="-457200" eaLnBrk="1" hangingPunct="1">
              <a:buFont typeface="Wingdings" pitchFamily="2" charset="2"/>
              <a:buChar char="Ø"/>
            </a:pPr>
            <a:endParaRPr lang="en-US" altLang="en-US" sz="1400" b="1" dirty="0" smtClean="0"/>
          </a:p>
          <a:p>
            <a:pPr marL="1060450" lvl="2" indent="-457200" eaLnBrk="1" hangingPunct="1">
              <a:spcAft>
                <a:spcPts val="600"/>
              </a:spcAft>
              <a:buFont typeface="Wingdings" pitchFamily="2" charset="2"/>
              <a:buChar char="Ø"/>
            </a:pPr>
            <a:r>
              <a:rPr lang="en-US" altLang="en-US" sz="1200" dirty="0" smtClean="0"/>
              <a:t>If transaction Status is pending, and the Inadvertent CR is the submitting CR, then the CR will cancel their submitting transaction either by submitting an EDI cancel transaction or by submitting a Cancel with Approval </a:t>
            </a:r>
            <a:r>
              <a:rPr lang="en-US" altLang="en-US" sz="1200" dirty="0" err="1" smtClean="0"/>
              <a:t>MarkeTrak</a:t>
            </a:r>
            <a:r>
              <a:rPr lang="en-US" altLang="en-US" sz="1200" dirty="0" smtClean="0"/>
              <a:t> issue. </a:t>
            </a:r>
          </a:p>
          <a:p>
            <a:pPr marL="1060450" lvl="2" indent="-457200" eaLnBrk="1" hangingPunct="1">
              <a:spcAft>
                <a:spcPts val="600"/>
              </a:spcAft>
              <a:buFont typeface="Wingdings" pitchFamily="2" charset="2"/>
              <a:buChar char="Ø"/>
            </a:pPr>
            <a:r>
              <a:rPr lang="en-US" altLang="en-US" sz="1200" dirty="0" smtClean="0"/>
              <a:t>For other Status types or if the CR was not the submitter of the transaction, the CR will log a </a:t>
            </a:r>
            <a:r>
              <a:rPr lang="en-US" altLang="en-US" sz="1200" dirty="0" err="1" smtClean="0"/>
              <a:t>MarkeTrak</a:t>
            </a:r>
            <a:r>
              <a:rPr lang="en-US" altLang="en-US" sz="1200" dirty="0" smtClean="0"/>
              <a:t> Inadvertent issue. </a:t>
            </a:r>
          </a:p>
          <a:p>
            <a:pPr marL="1060450" lvl="2" indent="-457200" eaLnBrk="1" hangingPunct="1">
              <a:spcAft>
                <a:spcPts val="600"/>
              </a:spcAft>
              <a:buFont typeface="Wingdings" pitchFamily="2" charset="2"/>
              <a:buChar char="Ø"/>
            </a:pPr>
            <a:r>
              <a:rPr lang="en-US" altLang="en-US" sz="1200" dirty="0" smtClean="0"/>
              <a:t>CR’s will work together in a manner outlined in Section 7.2 of the Retail Market Guide (RMG) to determine appropriate resolution. </a:t>
            </a:r>
          </a:p>
          <a:p>
            <a:pPr marL="1060450" lvl="2" indent="-457200" eaLnBrk="1" hangingPunct="1">
              <a:spcAft>
                <a:spcPts val="600"/>
              </a:spcAft>
              <a:buFont typeface="Wingdings" pitchFamily="2" charset="2"/>
              <a:buChar char="Ø"/>
            </a:pPr>
            <a:r>
              <a:rPr lang="en-US" altLang="en-US" sz="1200" dirty="0" smtClean="0"/>
              <a:t>If the CR/TDSP resolution requires a backdated move-in being generated by the Original CR, then the date should be at least the Gaining CR start date plus 1 day to avoid creating transaction business process exceptions at ERCOT and the TDSP.</a:t>
            </a:r>
          </a:p>
          <a:p>
            <a:pPr marL="1060450" lvl="2" indent="-457200" eaLnBrk="1" hangingPunct="1">
              <a:spcAft>
                <a:spcPts val="600"/>
              </a:spcAft>
              <a:buFont typeface="Wingdings" pitchFamily="2" charset="2"/>
              <a:buChar char="Ø"/>
            </a:pPr>
            <a:r>
              <a:rPr lang="en-US" altLang="en-US" sz="1200" dirty="0" smtClean="0"/>
              <a:t>The submitter should include any details,</a:t>
            </a:r>
            <a:r>
              <a:rPr lang="en-US" altLang="en-US" sz="1200" b="1" i="1" dirty="0" smtClean="0"/>
              <a:t> </a:t>
            </a:r>
            <a:r>
              <a:rPr lang="en-US" altLang="en-US" sz="1200" b="1" i="1" dirty="0" smtClean="0">
                <a:solidFill>
                  <a:srgbClr val="FF0000"/>
                </a:solidFill>
              </a:rPr>
              <a:t>(Customer name and/or meter number)</a:t>
            </a:r>
            <a:r>
              <a:rPr lang="en-US" altLang="en-US" sz="1200" dirty="0" smtClean="0"/>
              <a:t>,</a:t>
            </a:r>
            <a:r>
              <a:rPr lang="en-US" altLang="en-US" sz="1200" b="1" i="1" dirty="0" smtClean="0"/>
              <a:t> </a:t>
            </a:r>
            <a:r>
              <a:rPr lang="en-US" altLang="en-US" sz="1200" dirty="0" smtClean="0"/>
              <a:t>which may expedite resolution of the issue.</a:t>
            </a:r>
          </a:p>
        </p:txBody>
      </p:sp>
      <p:sp>
        <p:nvSpPr>
          <p:cNvPr id="3" name="Title 2"/>
          <p:cNvSpPr>
            <a:spLocks noGrp="1"/>
          </p:cNvSpPr>
          <p:nvPr>
            <p:ph type="title"/>
          </p:nvPr>
        </p:nvSpPr>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8219982-868F-491A-B7FF-99DF91503BA0}" type="slidenum">
              <a:rPr lang="en-US">
                <a:solidFill>
                  <a:schemeClr val="bg1"/>
                </a:solidFill>
              </a:rPr>
              <a:pPr fontAlgn="base">
                <a:spcBef>
                  <a:spcPct val="0"/>
                </a:spcBef>
                <a:spcAft>
                  <a:spcPct val="0"/>
                </a:spcAft>
                <a:defRPr/>
              </a:pPr>
              <a:t>31</a:t>
            </a:fld>
            <a:endParaRPr lang="en-US" dirty="0">
              <a:solidFill>
                <a:schemeClr val="bg1"/>
              </a:solidFill>
            </a:endParaRPr>
          </a:p>
        </p:txBody>
      </p:sp>
    </p:spTree>
    <p:extLst>
      <p:ext uri="{BB962C8B-B14F-4D97-AF65-F5344CB8AC3E}">
        <p14:creationId xmlns:p14="http://schemas.microsoft.com/office/powerpoint/2010/main" val="4076824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pPr>
            <a:endParaRPr lang="en-US" altLang="en-US" sz="1600" b="1" smtClean="0"/>
          </a:p>
          <a:p>
            <a:pPr marL="822325" lvl="1" indent="-457200" eaLnBrk="1" hangingPunct="1">
              <a:buFont typeface="Wingdings" pitchFamily="2" charset="2"/>
              <a:buChar char="Ø"/>
            </a:pPr>
            <a:r>
              <a:rPr lang="en-US" altLang="en-US" sz="1400" smtClean="0"/>
              <a:t>ERCOT’s Receipt of Inadvertent Gain Issue</a:t>
            </a:r>
            <a:endParaRPr lang="en-US" altLang="en-US" sz="1400" b="1" smtClean="0"/>
          </a:p>
          <a:p>
            <a:pPr marL="1060450" lvl="2" indent="-457200" eaLnBrk="1" hangingPunct="1">
              <a:spcAft>
                <a:spcPts val="600"/>
              </a:spcAft>
              <a:buFont typeface="Wingdings" pitchFamily="2" charset="2"/>
              <a:buChar char="Ø"/>
            </a:pPr>
            <a:r>
              <a:rPr lang="en-US" altLang="en-US" sz="1200" smtClean="0"/>
              <a:t>Confirm the pending or actual change of CR relationship.</a:t>
            </a:r>
          </a:p>
          <a:p>
            <a:pPr marL="1060450" lvl="2" indent="-457200" eaLnBrk="1" hangingPunct="1">
              <a:spcAft>
                <a:spcPts val="600"/>
              </a:spcAft>
              <a:buFont typeface="Wingdings" pitchFamily="2" charset="2"/>
              <a:buChar char="Ø"/>
            </a:pPr>
            <a:r>
              <a:rPr lang="en-US" altLang="en-US" sz="1200" smtClean="0"/>
              <a:t>Assign CR2 and the TDSP to the MarkeTrak issue.</a:t>
            </a:r>
          </a:p>
          <a:p>
            <a:pPr marL="1060450" lvl="2" indent="-457200" eaLnBrk="1" hangingPunct="1">
              <a:spcAft>
                <a:spcPts val="600"/>
              </a:spcAft>
              <a:buFont typeface="Wingdings" pitchFamily="2" charset="2"/>
              <a:buChar char="Ø"/>
            </a:pPr>
            <a:r>
              <a:rPr lang="en-US" altLang="en-US" sz="1200" smtClean="0"/>
              <a:t>ERCOT will transition the MarkeTrak issue to the parties involved with CR2 as the Responsible MP.</a:t>
            </a:r>
          </a:p>
          <a:p>
            <a:pPr marL="1060450" lvl="2" indent="-457200" eaLnBrk="1" hangingPunct="1">
              <a:spcAft>
                <a:spcPts val="600"/>
              </a:spcAft>
              <a:buFont typeface="Wingdings" pitchFamily="2" charset="2"/>
              <a:buChar char="Ø"/>
            </a:pPr>
            <a:r>
              <a:rPr lang="en-US" altLang="en-US" sz="1200" smtClean="0"/>
              <a:t>CR2 is responsible for selecting Begin Working to transition the item into a State of In Progress.</a:t>
            </a:r>
          </a:p>
          <a:p>
            <a:pPr marL="1060450" lvl="2" indent="-457200" eaLnBrk="1" hangingPunct="1">
              <a:spcAft>
                <a:spcPts val="600"/>
              </a:spcAft>
              <a:buFont typeface="Wingdings" pitchFamily="2" charset="2"/>
              <a:buChar char="Ø"/>
            </a:pPr>
            <a:r>
              <a:rPr lang="en-US" altLang="en-US" sz="1200" smtClean="0"/>
              <a:t>The Original CR must wait for the TDSP to select Ready to Receive prior to sending the EDI to regain the account.</a:t>
            </a:r>
          </a:p>
          <a:p>
            <a:pPr marL="822325" lvl="1" indent="-457200" eaLnBrk="1" hangingPunct="1">
              <a:spcAft>
                <a:spcPts val="600"/>
              </a:spcAft>
              <a:buFont typeface="Wingdings" pitchFamily="2" charset="2"/>
              <a:buChar char="Ø"/>
            </a:pPr>
            <a:r>
              <a:rPr lang="en-US" altLang="en-US" sz="1400" smtClean="0"/>
              <a:t>Examples of Invalid Inadvertent Gain Issues where ERCOT will select Invalid IAG and populate the Invalid IAG Reason field with the reason the issue could not be worked:</a:t>
            </a:r>
          </a:p>
          <a:p>
            <a:pPr marL="1060450" lvl="2" indent="-457200" eaLnBrk="1" hangingPunct="1">
              <a:spcBef>
                <a:spcPct val="0"/>
              </a:spcBef>
              <a:buFont typeface="Wingdings" pitchFamily="2" charset="2"/>
              <a:buChar char="Ø"/>
            </a:pPr>
            <a:r>
              <a:rPr lang="en-US" altLang="en-US" sz="1200" smtClean="0"/>
              <a:t>Invalid ESI ID</a:t>
            </a:r>
          </a:p>
          <a:p>
            <a:pPr marL="1060450" lvl="2" indent="-457200" eaLnBrk="1" hangingPunct="1">
              <a:spcBef>
                <a:spcPct val="0"/>
              </a:spcBef>
              <a:buFont typeface="Wingdings" pitchFamily="2" charset="2"/>
              <a:buChar char="Ø"/>
            </a:pPr>
            <a:r>
              <a:rPr lang="en-US" altLang="en-US" sz="1200" smtClean="0"/>
              <a:t>Wrong or Invalid Tran ID</a:t>
            </a:r>
          </a:p>
          <a:p>
            <a:pPr marL="1060450" lvl="2" indent="-457200" eaLnBrk="1" hangingPunct="1">
              <a:spcBef>
                <a:spcPct val="0"/>
              </a:spcBef>
              <a:buFont typeface="Wingdings" pitchFamily="2" charset="2"/>
              <a:buChar char="Ø"/>
            </a:pPr>
            <a:r>
              <a:rPr lang="en-US" altLang="en-US" sz="1200" smtClean="0"/>
              <a:t>Invalid Order Type (order something other than MVI or Switch)</a:t>
            </a:r>
          </a:p>
          <a:p>
            <a:pPr marL="1060450" lvl="2" indent="-457200" eaLnBrk="1" hangingPunct="1">
              <a:spcBef>
                <a:spcPct val="0"/>
              </a:spcBef>
              <a:buFont typeface="Wingdings" pitchFamily="2" charset="2"/>
              <a:buChar char="Ø"/>
            </a:pPr>
            <a:r>
              <a:rPr lang="en-US" altLang="en-US" sz="1200" smtClean="0"/>
              <a:t>Submitter selected Gaining and is not the Gaining CR</a:t>
            </a:r>
          </a:p>
          <a:p>
            <a:pPr marL="1060450" lvl="2" indent="-457200" eaLnBrk="1" hangingPunct="1">
              <a:spcBef>
                <a:spcPct val="0"/>
              </a:spcBef>
              <a:buFont typeface="Wingdings" pitchFamily="2" charset="2"/>
              <a:buChar char="Ø"/>
            </a:pPr>
            <a:r>
              <a:rPr lang="en-US" altLang="en-US" sz="1200" smtClean="0"/>
              <a:t>Submitter selected Losing and is not the Losing CR</a:t>
            </a:r>
          </a:p>
          <a:p>
            <a:pPr marL="1060450" lvl="2" indent="-457200" eaLnBrk="1" hangingPunct="1">
              <a:spcBef>
                <a:spcPct val="0"/>
              </a:spcBef>
              <a:buFont typeface="Wingdings" pitchFamily="2" charset="2"/>
              <a:buChar char="Ø"/>
            </a:pPr>
            <a:r>
              <a:rPr lang="en-US" altLang="en-US" sz="1200" smtClean="0"/>
              <a:t>ESI ID was De-Energized prior to completion of MVI</a:t>
            </a:r>
          </a:p>
          <a:p>
            <a:pPr marL="1060450" lvl="2" indent="-457200" eaLnBrk="1" hangingPunct="1">
              <a:spcBef>
                <a:spcPct val="0"/>
              </a:spcBef>
              <a:buFont typeface="Wingdings" pitchFamily="2" charset="2"/>
              <a:buChar char="Ø"/>
            </a:pPr>
            <a:r>
              <a:rPr lang="en-US" altLang="en-US" sz="1200" smtClean="0"/>
              <a:t>The Losing and Gaining CR are the same</a:t>
            </a:r>
          </a:p>
          <a:p>
            <a:pPr marL="1060450" lvl="2" indent="-457200" eaLnBrk="1" hangingPunct="1">
              <a:spcBef>
                <a:spcPct val="0"/>
              </a:spcBef>
              <a:buFont typeface="Wingdings" pitchFamily="2" charset="2"/>
              <a:buChar char="Ø"/>
            </a:pPr>
            <a:r>
              <a:rPr lang="en-US" altLang="en-US" sz="1200" smtClean="0"/>
              <a:t>Losing CR has left the Market</a:t>
            </a:r>
          </a:p>
          <a:p>
            <a:pPr marL="1060450" lvl="2" indent="-457200" eaLnBrk="1" hangingPunct="1">
              <a:spcBef>
                <a:spcPct val="0"/>
              </a:spcBef>
              <a:buFont typeface="Wingdings" pitchFamily="2" charset="2"/>
              <a:buChar char="Ø"/>
            </a:pPr>
            <a:r>
              <a:rPr lang="en-US" altLang="en-US" sz="1200" smtClean="0"/>
              <a:t>Gaining CR has left the Market</a:t>
            </a:r>
          </a:p>
          <a:p>
            <a:pPr marL="1060450" lvl="2" indent="-457200" eaLnBrk="1" hangingPunct="1">
              <a:spcBef>
                <a:spcPct val="0"/>
              </a:spcBef>
              <a:buFont typeface="Wingdings" pitchFamily="2" charset="2"/>
              <a:buChar char="Ø"/>
            </a:pPr>
            <a:r>
              <a:rPr lang="en-US" altLang="en-US" sz="1200" smtClean="0"/>
              <a:t>Order was Cancelled – No IAG </a:t>
            </a:r>
          </a:p>
          <a:p>
            <a:pPr marL="1060450" lvl="2" indent="-457200" eaLnBrk="1" hangingPunct="1">
              <a:spcBef>
                <a:spcPct val="0"/>
              </a:spcBef>
              <a:buFont typeface="Wingdings" pitchFamily="2" charset="2"/>
              <a:buChar char="Ø"/>
            </a:pPr>
            <a:r>
              <a:rPr lang="en-US" altLang="en-US" sz="1200" smtClean="0"/>
              <a:t>Other</a:t>
            </a:r>
          </a:p>
          <a:p>
            <a:pPr marL="1060450" lvl="2" indent="-457200" eaLnBrk="1" hangingPunct="1">
              <a:spcAft>
                <a:spcPts val="600"/>
              </a:spcAft>
              <a:buFont typeface="Wingdings" pitchFamily="2" charset="2"/>
              <a:buChar char="Ø"/>
            </a:pPr>
            <a:endParaRPr lang="en-US" altLang="en-US" sz="1200" smtClean="0"/>
          </a:p>
          <a:p>
            <a:pPr marL="1060450" lvl="2" indent="-457200" eaLnBrk="1" hangingPunct="1">
              <a:spcAft>
                <a:spcPts val="600"/>
              </a:spcAft>
              <a:buFont typeface="Wingdings" pitchFamily="2" charset="2"/>
              <a:buChar char="Ø"/>
            </a:pPr>
            <a:endParaRPr lang="en-US" altLang="en-US" sz="1200" smtClean="0"/>
          </a:p>
        </p:txBody>
      </p:sp>
      <p:sp>
        <p:nvSpPr>
          <p:cNvPr id="3" name="Title 2"/>
          <p:cNvSpPr>
            <a:spLocks noGrp="1"/>
          </p:cNvSpPr>
          <p:nvPr>
            <p:ph type="title"/>
          </p:nvPr>
        </p:nvSpPr>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F524A8E-B65C-4F73-9945-027189CFD7E9}" type="slidenum">
              <a:rPr lang="en-US">
                <a:solidFill>
                  <a:schemeClr val="bg1"/>
                </a:solidFill>
              </a:rPr>
              <a:pPr fontAlgn="base">
                <a:spcBef>
                  <a:spcPct val="0"/>
                </a:spcBef>
                <a:spcAft>
                  <a:spcPct val="0"/>
                </a:spcAft>
                <a:defRPr/>
              </a:pPr>
              <a:t>32</a:t>
            </a:fld>
            <a:endParaRPr lang="en-US" dirty="0">
              <a:solidFill>
                <a:schemeClr val="bg1"/>
              </a:solidFill>
            </a:endParaRPr>
          </a:p>
        </p:txBody>
      </p:sp>
    </p:spTree>
    <p:extLst>
      <p:ext uri="{BB962C8B-B14F-4D97-AF65-F5344CB8AC3E}">
        <p14:creationId xmlns:p14="http://schemas.microsoft.com/office/powerpoint/2010/main" val="2828827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822326" lvl="1" indent="-457200" eaLnBrk="1" hangingPunct="1">
              <a:buFont typeface="Wingdings" pitchFamily="2" charset="2"/>
              <a:buChar char="Ø"/>
              <a:defRPr/>
            </a:pPr>
            <a:r>
              <a:rPr lang="en-US" altLang="en-US" sz="1400" dirty="0" smtClean="0"/>
              <a:t>Submitting an Inadvertent Gain – CR Submits as the Gaining CR</a:t>
            </a:r>
            <a:endParaRPr lang="en-US" altLang="en-US" sz="1400" b="1" dirty="0" smtClean="0"/>
          </a:p>
          <a:p>
            <a:pPr marL="1060451" lvl="2" indent="-457200" eaLnBrk="1" hangingPunct="1">
              <a:spcAft>
                <a:spcPts val="600"/>
              </a:spcAft>
              <a:buFont typeface="Wingdings" pitchFamily="2" charset="2"/>
              <a:buChar char="Ø"/>
              <a:defRPr/>
            </a:pPr>
            <a:r>
              <a:rPr lang="en-US" sz="1200" dirty="0" smtClean="0"/>
              <a:t>From the Submit Tree, select IAG – Inadvertent Gaining</a:t>
            </a:r>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603251" lvl="2" indent="0" eaLnBrk="1" hangingPunct="1">
              <a:spcAft>
                <a:spcPts val="60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(Gaining/Original CR) will enter all required information. </a:t>
            </a:r>
          </a:p>
          <a:p>
            <a:pPr marL="1344613" lvl="3" indent="-457200" eaLnBrk="1" hangingPunct="1">
              <a:spcBef>
                <a:spcPts val="0"/>
              </a:spcBef>
              <a:spcAft>
                <a:spcPts val="0"/>
              </a:spcAft>
              <a:buFont typeface="Wingdings" pitchFamily="2" charset="2"/>
              <a:buChar char="Ø"/>
              <a:defRPr/>
            </a:pPr>
            <a:r>
              <a:rPr lang="en-US" sz="1000" dirty="0" smtClean="0"/>
              <a:t>ESIID</a:t>
            </a:r>
          </a:p>
          <a:p>
            <a:pPr marL="1344613" lvl="3" indent="-457200" eaLnBrk="1" hangingPunct="1">
              <a:spcBef>
                <a:spcPts val="0"/>
              </a:spcBef>
              <a:spcAft>
                <a:spcPts val="0"/>
              </a:spcAft>
              <a:buFont typeface="Wingdings" pitchFamily="2" charset="2"/>
              <a:buChar char="Ø"/>
              <a:defRPr/>
            </a:pPr>
            <a:r>
              <a:rPr lang="en-US" sz="1000" dirty="0" smtClean="0"/>
              <a:t>Original Tran ID – The original </a:t>
            </a:r>
            <a:r>
              <a:rPr lang="en-US" sz="1000" dirty="0" err="1" smtClean="0"/>
              <a:t>tran</a:t>
            </a:r>
            <a:r>
              <a:rPr lang="en-US" sz="1000" dirty="0" smtClean="0"/>
              <a:t> id of the other CR’s enrollment. (BGN06 of the 814_06).</a:t>
            </a:r>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C32134B-58A5-48E8-B852-DA1D36CF0006}" type="slidenum">
              <a:rPr lang="en-US">
                <a:solidFill>
                  <a:schemeClr val="bg1"/>
                </a:solidFill>
              </a:rPr>
              <a:pPr fontAlgn="base">
                <a:spcBef>
                  <a:spcPct val="0"/>
                </a:spcBef>
                <a:spcAft>
                  <a:spcPct val="0"/>
                </a:spcAft>
                <a:defRPr/>
              </a:pPr>
              <a:t>33</a:t>
            </a:fld>
            <a:endParaRPr lang="en-US" dirty="0">
              <a:solidFill>
                <a:schemeClr val="bg1"/>
              </a:solidFill>
            </a:endParaRPr>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b="38747"/>
          <a:stretch>
            <a:fillRect/>
          </a:stretch>
        </p:blipFill>
        <p:spPr bwMode="auto">
          <a:xfrm>
            <a:off x="1409700" y="4953000"/>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14500"/>
            <a:ext cx="5153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64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pPr>
            <a:endParaRPr lang="en-US" altLang="en-US" sz="1600" b="1" smtClean="0"/>
          </a:p>
          <a:p>
            <a:pPr marL="365125" lvl="1" indent="0" eaLnBrk="1" hangingPunct="1">
              <a:buFont typeface="Verdana" pitchFamily="34" charset="0"/>
              <a:buNone/>
            </a:pPr>
            <a:r>
              <a:rPr lang="en-US" altLang="en-US" sz="1000" i="1" smtClean="0">
                <a:solidFill>
                  <a:srgbClr val="FF0000"/>
                </a:solidFill>
              </a:rPr>
              <a:t>CRITICAL: The Comments field is technically optional; however, not providing the required information referenced in RMG Section 7.3.2(1) could result in a delay of issue resolution. Please include any additional information in this box.</a:t>
            </a:r>
          </a:p>
          <a:p>
            <a:pPr marL="1287463" lvl="4" indent="-171450" eaLnBrk="1" hangingPunct="1">
              <a:buFont typeface="Wingdings" pitchFamily="2" charset="2"/>
              <a:buChar char="§"/>
            </a:pPr>
            <a:r>
              <a:rPr lang="en-US" altLang="en-US" sz="1000" i="1" smtClean="0">
                <a:solidFill>
                  <a:srgbClr val="FF0000"/>
                </a:solidFill>
              </a:rPr>
              <a:t>Customer Name</a:t>
            </a:r>
          </a:p>
          <a:p>
            <a:pPr marL="1287463" lvl="4" indent="-171450" eaLnBrk="1" hangingPunct="1">
              <a:buFont typeface="Wingdings" pitchFamily="2" charset="2"/>
              <a:buChar char="§"/>
            </a:pPr>
            <a:r>
              <a:rPr lang="en-US" altLang="en-US" sz="1000" i="1" smtClean="0">
                <a:solidFill>
                  <a:srgbClr val="FF0000"/>
                </a:solidFill>
              </a:rPr>
              <a:t>Meter Number</a:t>
            </a:r>
          </a:p>
          <a:p>
            <a:pPr marL="1287463" lvl="4" indent="-171450" eaLnBrk="1" hangingPunct="1">
              <a:buFont typeface="Wingdings" pitchFamily="2" charset="2"/>
              <a:buChar char="§"/>
            </a:pPr>
            <a:r>
              <a:rPr lang="en-US" altLang="en-US" sz="1000" i="1" smtClean="0">
                <a:solidFill>
                  <a:srgbClr val="FF0000"/>
                </a:solidFill>
              </a:rPr>
              <a:t>Any other pertinent information that will help expedite resolution</a:t>
            </a:r>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r>
              <a:rPr lang="en-US" altLang="en-US" sz="1200" smtClean="0"/>
              <a:t>Select OK to create the IAG – Inadvertent Gaining MarkeTrak Issue.  The issue enters the state of New (ERCOT) and is visible only by the Submitting CR and ERCOT.</a:t>
            </a:r>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spcAft>
                <a:spcPts val="600"/>
              </a:spcAft>
              <a:buFont typeface="Wingdings" pitchFamily="2" charset="2"/>
              <a:buChar char="Ø"/>
            </a:pPr>
            <a:r>
              <a:rPr lang="en-US" altLang="en-US" sz="1200" smtClean="0"/>
              <a:t>The Submitting CR has the option to Withdraw the issue at this point</a:t>
            </a:r>
          </a:p>
          <a:p>
            <a:pPr marL="1060450" lvl="2" indent="-457200" eaLnBrk="1" hangingPunct="1">
              <a:spcBef>
                <a:spcPct val="0"/>
              </a:spcBef>
              <a:spcAft>
                <a:spcPts val="600"/>
              </a:spcAft>
              <a:buFont typeface="Wingdings" pitchFamily="2" charset="2"/>
              <a:buChar char="Ø"/>
            </a:pPr>
            <a:r>
              <a:rPr lang="en-US" altLang="en-US" sz="1200" smtClean="0"/>
              <a:t>ERCOT will select Begin Working to provide the Gaining CR Start Date, if the Gaining CR is still the rep of record (Gaining CR ROR), assign CR2 (Gaining CR) and TDSP. ERCOT will then select “OK” to move the issue to CR2 (Gaining CR).</a:t>
            </a:r>
          </a:p>
          <a:p>
            <a:pPr marL="1060450" lvl="2"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060450" lvl="2" indent="-457200" eaLnBrk="1" hangingPunct="1">
              <a:spcAft>
                <a:spcPts val="600"/>
              </a:spcAft>
              <a:buFont typeface="Wingdings" pitchFamily="2" charset="2"/>
              <a:buChar char="Ø"/>
            </a:pPr>
            <a:endParaRPr lang="en-US" altLang="en-US" sz="1200" smtClean="0"/>
          </a:p>
          <a:p>
            <a:pPr marL="1060450" lvl="2" indent="-457200" eaLnBrk="1" hangingPunct="1">
              <a:spcAft>
                <a:spcPts val="600"/>
              </a:spcAft>
              <a:buFont typeface="Wingdings"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5F2E094-2E7A-4EF5-A7E4-AE1ACA736FAE}" type="slidenum">
              <a:rPr lang="en-US">
                <a:solidFill>
                  <a:schemeClr val="bg1"/>
                </a:solidFill>
              </a:rPr>
              <a:pPr fontAlgn="base">
                <a:spcBef>
                  <a:spcPct val="0"/>
                </a:spcBef>
                <a:spcAft>
                  <a:spcPct val="0"/>
                </a:spcAft>
                <a:defRPr/>
              </a:pPr>
              <a:t>34</a:t>
            </a:fld>
            <a:endParaRPr lang="en-US" dirty="0">
              <a:solidFill>
                <a:schemeClr val="bg1"/>
              </a:solidFill>
            </a:endParaRP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2743200"/>
            <a:ext cx="5400675"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85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365126" lvl="1" indent="0" eaLnBrk="1" hangingPunct="1">
              <a:buFont typeface="Verdana" pitchFamily="34" charset="0"/>
              <a:buNone/>
              <a:defRPr/>
            </a:pPr>
            <a:endParaRPr lang="en-US" sz="1600" b="1" dirty="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(Losing CR) will select Begin Working and Issue details and Investigate Market Conditions to determine the appropriate regain date.</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r>
              <a:rPr lang="en-US" sz="1200" dirty="0" smtClean="0"/>
              <a:t>If CR2 (Losing/Original CR) determines that an Inadvertent Gain has NOT taken place, they have the option to select “</a:t>
            </a:r>
            <a:r>
              <a:rPr lang="en-US" sz="1200" dirty="0" err="1" smtClean="0"/>
              <a:t>Unexecutable</a:t>
            </a:r>
            <a:r>
              <a:rPr lang="en-US" sz="1200" dirty="0" smtClean="0"/>
              <a:t>” to stop the Inadvertent Gain process.  Invalid IAG Reason is required, enter one of the following:</a:t>
            </a:r>
          </a:p>
          <a:p>
            <a:pPr marL="1344613" lvl="3" indent="-457200" eaLnBrk="1" hangingPunct="1">
              <a:spcBef>
                <a:spcPts val="0"/>
              </a:spcBef>
              <a:spcAft>
                <a:spcPts val="0"/>
              </a:spcAft>
              <a:buFont typeface="Wingdings" pitchFamily="2" charset="2"/>
              <a:buChar char="Ø"/>
              <a:defRPr/>
            </a:pPr>
            <a:r>
              <a:rPr lang="en-US" sz="1000" dirty="0" smtClean="0"/>
              <a:t>3rd party CR involved</a:t>
            </a:r>
          </a:p>
          <a:p>
            <a:pPr marL="1344613" lvl="3" indent="-457200" eaLnBrk="1" hangingPunct="1">
              <a:spcBef>
                <a:spcPts val="0"/>
              </a:spcBef>
              <a:spcAft>
                <a:spcPts val="0"/>
              </a:spcAft>
              <a:buFont typeface="Wingdings" pitchFamily="2" charset="2"/>
              <a:buChar char="Ø"/>
              <a:defRPr/>
            </a:pPr>
            <a:r>
              <a:rPr lang="en-US" sz="1000" dirty="0" smtClean="0"/>
              <a:t>Authorized Enrollment Confirmed</a:t>
            </a:r>
          </a:p>
          <a:p>
            <a:pPr marL="1344613" lvl="3" indent="-457200" eaLnBrk="1" hangingPunct="1">
              <a:spcBef>
                <a:spcPts val="0"/>
              </a:spcBef>
              <a:spcAft>
                <a:spcPts val="0"/>
              </a:spcAft>
              <a:buFont typeface="Wingdings" pitchFamily="2" charset="2"/>
              <a:buChar char="Ø"/>
              <a:defRPr/>
            </a:pPr>
            <a:r>
              <a:rPr lang="en-US" sz="1000" dirty="0" smtClean="0"/>
              <a:t>Duplicate Issue</a:t>
            </a:r>
          </a:p>
          <a:p>
            <a:pPr marL="1344613" lvl="3" indent="-457200" eaLnBrk="1" hangingPunct="1">
              <a:spcBef>
                <a:spcPts val="0"/>
              </a:spcBef>
              <a:spcAft>
                <a:spcPts val="0"/>
              </a:spcAft>
              <a:buFont typeface="Wingdings" pitchFamily="2" charset="2"/>
              <a:buChar char="Ø"/>
              <a:defRPr/>
            </a:pPr>
            <a:r>
              <a:rPr lang="en-US" sz="1000" dirty="0" smtClean="0"/>
              <a:t>Other (should require comments) </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89876E3-FCDC-428B-93CF-EBEED533B1AA}" type="slidenum">
              <a:rPr lang="en-US">
                <a:solidFill>
                  <a:schemeClr val="bg1"/>
                </a:solidFill>
              </a:rPr>
              <a:pPr fontAlgn="base">
                <a:spcBef>
                  <a:spcPct val="0"/>
                </a:spcBef>
                <a:spcAft>
                  <a:spcPct val="0"/>
                </a:spcAft>
                <a:defRPr/>
              </a:pPr>
              <a:t>35</a:t>
            </a:fld>
            <a:endParaRPr lang="en-US" dirty="0">
              <a:solidFill>
                <a:schemeClr val="bg1"/>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3340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70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762000" y="685800"/>
            <a:ext cx="8229600" cy="4767263"/>
          </a:xfrm>
        </p:spPr>
        <p:txBody>
          <a:bodyPr/>
          <a:lstStyle/>
          <a:p>
            <a:pPr marL="109538" indent="0" eaLnBrk="1" hangingPunct="1">
              <a:buFont typeface="Wingdings 3" pitchFamily="18" charset="2"/>
              <a:buNone/>
            </a:pPr>
            <a:endParaRPr lang="en-US" altLang="en-US" sz="1600" b="1" smtClean="0"/>
          </a:p>
          <a:p>
            <a:pPr marL="365125" lvl="1" indent="0" eaLnBrk="1" hangingPunct="1">
              <a:buFont typeface="Verdana" pitchFamily="34" charset="0"/>
              <a:buNone/>
            </a:pPr>
            <a:endParaRPr lang="en-US" altLang="en-US" sz="1200" smtClean="0"/>
          </a:p>
          <a:p>
            <a:pPr marL="1060450" lvl="2" indent="-457200" eaLnBrk="1" hangingPunct="1">
              <a:spcBef>
                <a:spcPct val="0"/>
              </a:spcBef>
              <a:spcAft>
                <a:spcPts val="600"/>
              </a:spcAft>
              <a:buFont typeface="Wingdings" pitchFamily="2" charset="2"/>
              <a:buChar char="Ø"/>
            </a:pPr>
            <a:r>
              <a:rPr lang="en-US" altLang="en-US" sz="1200" smtClean="0"/>
              <a:t>If CR2 (Losing/Original CR) determines they will need more information from CR2 (Gaining CR), then they will need to select Send to Gaining CR. This transition allows both CR’s to talk back and forth while transitioning the issue back and forth before a resolution is made.</a:t>
            </a:r>
          </a:p>
          <a:p>
            <a:pPr marL="1060450" lvl="2" indent="-457200" eaLnBrk="1" hangingPunct="1">
              <a:spcBef>
                <a:spcPct val="0"/>
              </a:spcBef>
              <a:spcAft>
                <a:spcPts val="600"/>
              </a:spcAft>
              <a:buFont typeface="Wingdings" pitchFamily="2" charset="2"/>
              <a:buChar char="Ø"/>
            </a:pPr>
            <a:r>
              <a:rPr lang="en-US" altLang="en-US" sz="1200" smtClean="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“Submit Date” + 10 days.  If not the following error message will be displayed “Proposed Regain Date is greater than 10 Calendar days from the submittal of MarkeTrak Issue, please update with valid Proposed Regain date.”</a:t>
            </a:r>
          </a:p>
          <a:p>
            <a:pPr marL="1060450" lvl="2" indent="-457200" eaLnBrk="1" hangingPunct="1">
              <a:spcBef>
                <a:spcPct val="0"/>
              </a:spcBef>
              <a:spcAft>
                <a:spcPts val="600"/>
              </a:spcAft>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060450" lvl="2" indent="-457200" eaLnBrk="1" hangingPunct="1">
              <a:spcAft>
                <a:spcPts val="600"/>
              </a:spcAft>
              <a:buFont typeface="Wingdings" pitchFamily="2" charset="2"/>
              <a:buChar char="Ø"/>
            </a:pPr>
            <a:endParaRPr lang="en-US" altLang="en-US" sz="1200" smtClean="0"/>
          </a:p>
          <a:p>
            <a:pPr marL="1060450" lvl="2" indent="-457200" eaLnBrk="1" hangingPunct="1">
              <a:spcAft>
                <a:spcPts val="600"/>
              </a:spcAft>
              <a:buFont typeface="Wingdings"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5563C94-F663-49A4-932B-E49EFD917EDE}" type="slidenum">
              <a:rPr lang="en-US">
                <a:solidFill>
                  <a:schemeClr val="bg1"/>
                </a:solidFill>
              </a:rPr>
              <a:pPr fontAlgn="base">
                <a:spcBef>
                  <a:spcPct val="0"/>
                </a:spcBef>
                <a:spcAft>
                  <a:spcPct val="0"/>
                </a:spcAft>
                <a:defRPr/>
              </a:pPr>
              <a:t>36</a:t>
            </a:fld>
            <a:endParaRPr lang="en-US" dirty="0">
              <a:solidFill>
                <a:schemeClr val="bg1"/>
              </a:solidFill>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56483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602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The TDSP will select Begin Working, investigate the issue details, then select one of the following:</a:t>
            </a:r>
          </a:p>
          <a:p>
            <a:pPr marL="1344613" lvl="3" indent="-457200" eaLnBrk="1" hangingPunct="1">
              <a:spcBef>
                <a:spcPts val="0"/>
              </a:spcBef>
              <a:spcAft>
                <a:spcPts val="600"/>
              </a:spcAft>
              <a:buFont typeface="Wingdings" pitchFamily="2" charset="2"/>
              <a:buChar char="Ø"/>
              <a:defRPr/>
            </a:pPr>
            <a:r>
              <a:rPr lang="en-US" sz="1000" b="1" dirty="0" smtClean="0"/>
              <a:t>Ready to Receive </a:t>
            </a:r>
            <a:r>
              <a:rPr lang="en-US" sz="1000" dirty="0" smtClean="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1344613" lvl="3" indent="-457200" eaLnBrk="1" hangingPunct="1">
              <a:spcBef>
                <a:spcPts val="0"/>
              </a:spcBef>
              <a:spcAft>
                <a:spcPts val="600"/>
              </a:spcAft>
              <a:buFont typeface="Wingdings" pitchFamily="2" charset="2"/>
              <a:buChar char="Ø"/>
              <a:defRPr/>
            </a:pPr>
            <a:r>
              <a:rPr lang="en-US" sz="1000" b="1" dirty="0" smtClean="0"/>
              <a:t>Send To Submitting CR </a:t>
            </a:r>
            <a:r>
              <a:rPr lang="en-US" sz="1000" dirty="0" smtClean="0"/>
              <a:t>– The TDSP would select this transition if they needed further information from CR1 (Losing/Original CR).</a:t>
            </a:r>
          </a:p>
          <a:p>
            <a:pPr marL="1344613" lvl="3" indent="-457200" eaLnBrk="1" hangingPunct="1">
              <a:spcBef>
                <a:spcPts val="0"/>
              </a:spcBef>
              <a:spcAft>
                <a:spcPts val="600"/>
              </a:spcAft>
              <a:buFont typeface="Wingdings" pitchFamily="2" charset="2"/>
              <a:buChar char="Ø"/>
              <a:defRPr/>
            </a:pPr>
            <a:r>
              <a:rPr lang="en-US" sz="1000" b="1" dirty="0" smtClean="0"/>
              <a:t>Request Updated Proposed Regain Date </a:t>
            </a:r>
            <a:r>
              <a:rPr lang="en-US" sz="1000" dirty="0" smtClean="0"/>
              <a:t>– The TDSP would select this transition if they do not agree with the proposed regain date that was provided. They would suggest a new date and send the issue back to CR1 (Losing/Original CR). </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2D928D5-DA84-4637-A815-AB9DA6CF681C}" type="slidenum">
              <a:rPr lang="en-US">
                <a:solidFill>
                  <a:schemeClr val="bg1"/>
                </a:solidFill>
              </a:rPr>
              <a:pPr fontAlgn="base">
                <a:spcBef>
                  <a:spcPct val="0"/>
                </a:spcBef>
                <a:spcAft>
                  <a:spcPct val="0"/>
                </a:spcAft>
                <a:defRPr/>
              </a:pPr>
              <a:t>37</a:t>
            </a:fld>
            <a:endParaRPr lang="en-US" dirty="0">
              <a:solidFill>
                <a:schemeClr val="bg1"/>
              </a:solidFill>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54959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623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795338"/>
            <a:ext cx="8229600" cy="4767262"/>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200" dirty="0" err="1" smtClean="0"/>
              <a:t>MarkeTrak</a:t>
            </a:r>
            <a:r>
              <a:rPr lang="en-US" sz="1200" dirty="0" smtClean="0"/>
              <a:t> issue. </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600"/>
              </a:spcAft>
              <a:buFont typeface="Wingdings" pitchFamily="2" charset="2"/>
              <a:buChar char="Ø"/>
              <a:defRPr/>
            </a:pPr>
            <a:r>
              <a:rPr lang="en-US" sz="1200" dirty="0" smtClean="0"/>
              <a:t>All parties should continue to monitor MIS and internal systems for the successful delivery and completion of the EDI transaction being sent by CR1 (Losing/Original CR) to the Market to regain a premise and resolve the associated Inadvertent Gain </a:t>
            </a:r>
            <a:r>
              <a:rPr lang="en-US" sz="1200" dirty="0" err="1" smtClean="0"/>
              <a:t>MarkeTrak</a:t>
            </a:r>
            <a:r>
              <a:rPr lang="en-US" sz="1200" dirty="0" smtClean="0"/>
              <a:t> issue.</a:t>
            </a:r>
          </a:p>
          <a:p>
            <a:pPr marL="1060451" lvl="2" indent="-457200" eaLnBrk="1" hangingPunct="1">
              <a:spcBef>
                <a:spcPts val="0"/>
              </a:spcBef>
              <a:spcAft>
                <a:spcPts val="600"/>
              </a:spcAft>
              <a:buFont typeface="Wingdings" pitchFamily="2" charset="2"/>
              <a:buChar char="Ø"/>
              <a:defRPr/>
            </a:pPr>
            <a:r>
              <a:rPr lang="en-US" sz="1200" dirty="0" smtClean="0"/>
              <a:t>Once the regaining transaction has been successfully sent to the Market by CR2 (Losing/Original CR), Siebel will automatically:</a:t>
            </a:r>
          </a:p>
          <a:p>
            <a:pPr marL="1344613" lvl="3" indent="-457200" eaLnBrk="1" hangingPunct="1">
              <a:spcBef>
                <a:spcPts val="0"/>
              </a:spcBef>
              <a:spcAft>
                <a:spcPts val="600"/>
              </a:spcAft>
              <a:buFont typeface="Wingdings" pitchFamily="2" charset="2"/>
              <a:buChar char="Ø"/>
              <a:defRPr/>
            </a:pPr>
            <a:r>
              <a:rPr lang="en-US" sz="1000" dirty="0" smtClean="0"/>
              <a:t>Check Regaining Transaction Siebel Status every 30 minutes using the BGN 02 from the new initiating transaction</a:t>
            </a:r>
          </a:p>
          <a:p>
            <a:pPr marL="1344613" lvl="3" indent="-457200" eaLnBrk="1" hangingPunct="1">
              <a:spcBef>
                <a:spcPts val="0"/>
              </a:spcBef>
              <a:spcAft>
                <a:spcPts val="600"/>
              </a:spcAft>
              <a:buFont typeface="Wingdings" pitchFamily="2" charset="2"/>
              <a:buChar char="Ø"/>
              <a:defRPr/>
            </a:pPr>
            <a:r>
              <a:rPr lang="en-US" sz="1000" dirty="0" smtClean="0"/>
              <a:t>Update the issue with the current Regaining Transaction Siebel Status</a:t>
            </a:r>
          </a:p>
          <a:p>
            <a:pPr marL="1344613" lvl="3" indent="-457200" eaLnBrk="1" hangingPunct="1">
              <a:spcBef>
                <a:spcPts val="0"/>
              </a:spcBef>
              <a:spcAft>
                <a:spcPts val="600"/>
              </a:spcAft>
              <a:buFont typeface="Wingdings" pitchFamily="2" charset="2"/>
              <a:buChar char="Ø"/>
              <a:defRPr/>
            </a:pPr>
            <a:r>
              <a:rPr lang="en-US" sz="1000" dirty="0" smtClean="0"/>
              <a:t>Assign the state of Complete with the Submitting MP as the Responsible Party once the Regaining Transaction Siebel Status is Complete.</a:t>
            </a:r>
          </a:p>
          <a:p>
            <a:pPr marL="1344613" lvl="3" indent="-457200" eaLnBrk="1" hangingPunct="1">
              <a:spcBef>
                <a:spcPts val="0"/>
              </a:spcBef>
              <a:spcAft>
                <a:spcPts val="600"/>
              </a:spcAft>
              <a:buFont typeface="Wingdings" pitchFamily="2" charset="2"/>
              <a:buChar char="Ø"/>
              <a:defRPr/>
            </a:pPr>
            <a:r>
              <a:rPr lang="en-US" sz="1000" dirty="0" smtClean="0"/>
              <a:t>Issues remaining in a state of ‘Regaining Transaction Submitted (PC)’ for 14 calendar days will be transitioned by </a:t>
            </a:r>
            <a:r>
              <a:rPr lang="en-US" sz="1000" dirty="0" err="1" smtClean="0"/>
              <a:t>MarkeTrak</a:t>
            </a:r>
            <a:r>
              <a:rPr lang="en-US" sz="1000" dirty="0" smtClean="0"/>
              <a:t> to a state of ‘New (Losing CR Re-Submit)’ with the following comment: “Regaining Transaction has been idle for too long.  Please review and re-submit transaction.”</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F090C2B-4DE2-4A1B-A204-A866F2F4F114}" type="slidenum">
              <a:rPr lang="en-US">
                <a:solidFill>
                  <a:schemeClr val="bg1"/>
                </a:solidFill>
              </a:rPr>
              <a:pPr fontAlgn="base">
                <a:spcBef>
                  <a:spcPct val="0"/>
                </a:spcBef>
                <a:spcAft>
                  <a:spcPct val="0"/>
                </a:spcAft>
                <a:defRPr/>
              </a:pPr>
              <a:t>38</a:t>
            </a:fld>
            <a:endParaRPr lang="en-US" dirty="0">
              <a:solidFill>
                <a:schemeClr val="bg1"/>
              </a:solidFill>
            </a:endParaRPr>
          </a:p>
        </p:txBody>
      </p:sp>
      <p:grpSp>
        <p:nvGrpSpPr>
          <p:cNvPr id="21509" name="Group 4"/>
          <p:cNvGrpSpPr>
            <a:grpSpLocks/>
          </p:cNvGrpSpPr>
          <p:nvPr/>
        </p:nvGrpSpPr>
        <p:grpSpPr bwMode="auto">
          <a:xfrm>
            <a:off x="1595438" y="2395538"/>
            <a:ext cx="6010275" cy="1062037"/>
            <a:chOff x="1595438" y="2286000"/>
            <a:chExt cx="6010275" cy="1062038"/>
          </a:xfrm>
        </p:grpSpPr>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2008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3233057"/>
          </a:xfrm>
        </p:spPr>
        <p:txBody>
          <a:bodyPr>
            <a:normAutofit/>
          </a:bodyPr>
          <a:lstStyle/>
          <a:p>
            <a:pPr eaLnBrk="1" fontAlgn="auto" hangingPunct="1">
              <a:spcAft>
                <a:spcPts val="0"/>
              </a:spcAft>
              <a:defRPr/>
            </a:pPr>
            <a:r>
              <a:rPr lang="en-US" dirty="0" smtClean="0"/>
              <a:t>Inadvertent Loss</a:t>
            </a:r>
            <a:br>
              <a:rPr lang="en-US" dirty="0" smtClean="0"/>
            </a:br>
            <a:r>
              <a:rPr lang="en-US" dirty="0" smtClean="0"/>
              <a:t>Walkthrough</a:t>
            </a:r>
            <a:br>
              <a:rPr lang="en-US" dirty="0" smtClean="0"/>
            </a:br>
            <a:r>
              <a:rPr lang="en-US" dirty="0"/>
              <a:t/>
            </a:r>
            <a:br>
              <a:rPr lang="en-US" dirty="0"/>
            </a:br>
            <a:r>
              <a:rPr lang="en-US" dirty="0" smtClean="0"/>
              <a:t>(CR)</a:t>
            </a:r>
            <a:endParaRPr lang="en-US" dirty="0"/>
          </a:p>
        </p:txBody>
      </p:sp>
      <p:pic>
        <p:nvPicPr>
          <p:cNvPr id="225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5ED9D3C-5121-4282-AAE1-8A7087715283}" type="slidenum">
              <a:rPr lang="en-US">
                <a:solidFill>
                  <a:srgbClr val="FFFFFF"/>
                </a:solidFill>
              </a:rPr>
              <a:pPr fontAlgn="base">
                <a:spcBef>
                  <a:spcPct val="0"/>
                </a:spcBef>
                <a:spcAft>
                  <a:spcPct val="0"/>
                </a:spcAft>
                <a:defRPr/>
              </a:pPr>
              <a:t>39</a:t>
            </a:fld>
            <a:endParaRPr lang="en-US">
              <a:solidFill>
                <a:srgbClr val="FFFFFF"/>
              </a:solidFill>
            </a:endParaRPr>
          </a:p>
        </p:txBody>
      </p:sp>
    </p:spTree>
    <p:extLst>
      <p:ext uri="{BB962C8B-B14F-4D97-AF65-F5344CB8AC3E}">
        <p14:creationId xmlns:p14="http://schemas.microsoft.com/office/powerpoint/2010/main" val="51016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971800"/>
          </a:xfrm>
        </p:spPr>
        <p:txBody>
          <a:bodyPr>
            <a:normAutofit/>
          </a:bodyPr>
          <a:lstStyle/>
          <a:p>
            <a:pPr eaLnBrk="1" fontAlgn="auto" hangingPunct="1">
              <a:spcAft>
                <a:spcPts val="0"/>
              </a:spcAft>
              <a:defRPr/>
            </a:pPr>
            <a:r>
              <a:rPr lang="en-US" dirty="0" smtClean="0"/>
              <a:t>Inadvertent </a:t>
            </a:r>
            <a:br>
              <a:rPr lang="en-US" dirty="0" smtClean="0"/>
            </a:br>
            <a:r>
              <a:rPr lang="en-US" dirty="0" smtClean="0"/>
              <a:t>Gain/Loss (IGL)</a:t>
            </a:r>
            <a:r>
              <a:rPr lang="en-US" dirty="0"/>
              <a:t> </a:t>
            </a:r>
            <a:r>
              <a:rPr lang="en-US" dirty="0" smtClean="0"/>
              <a:t/>
            </a:r>
            <a:br>
              <a:rPr lang="en-US" dirty="0" smtClean="0"/>
            </a:br>
            <a:r>
              <a:rPr lang="en-US" dirty="0" smtClean="0"/>
              <a:t>Overview</a:t>
            </a:r>
            <a:endParaRPr lang="en-US" dirty="0"/>
          </a:p>
        </p:txBody>
      </p:sp>
      <p:pic>
        <p:nvPicPr>
          <p:cNvPr id="1638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7C9CD4A-3EB7-4A63-9CFB-35BD588CBBD7}" type="slidenum">
              <a:rPr lang="en-US" altLang="en-US" smtClean="0">
                <a:solidFill>
                  <a:srgbClr val="FFFFFF"/>
                </a:solidFill>
              </a:rPr>
              <a:pPr fontAlgn="base">
                <a:spcBef>
                  <a:spcPct val="0"/>
                </a:spcBef>
                <a:spcAft>
                  <a:spcPct val="0"/>
                </a:spcAft>
                <a:defRPr/>
              </a:pPr>
              <a:t>4</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822326" lvl="1" indent="-457200" eaLnBrk="1" hangingPunct="1">
              <a:buFont typeface="Wingdings" pitchFamily="2" charset="2"/>
              <a:buChar char="Ø"/>
              <a:defRPr/>
            </a:pPr>
            <a:r>
              <a:rPr lang="en-US" altLang="en-US" sz="1400" dirty="0" smtClean="0"/>
              <a:t>Submitting an Inadvertent Loss – CR Submits as the Losing CR</a:t>
            </a:r>
            <a:endParaRPr lang="en-US" altLang="en-US" sz="1400" b="1" dirty="0" smtClean="0"/>
          </a:p>
          <a:p>
            <a:pPr marL="1060451" lvl="2" indent="-457200" eaLnBrk="1" hangingPunct="1">
              <a:spcAft>
                <a:spcPts val="600"/>
              </a:spcAft>
              <a:buFont typeface="Wingdings" pitchFamily="2" charset="2"/>
              <a:buChar char="Ø"/>
              <a:defRPr/>
            </a:pPr>
            <a:r>
              <a:rPr lang="en-US" sz="1200" dirty="0" smtClean="0"/>
              <a:t>From the Submit Tree, select IAG – Inadvertent Losing</a:t>
            </a:r>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603251" lvl="2" indent="0" eaLnBrk="1" hangingPunct="1">
              <a:spcAft>
                <a:spcPts val="60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(Losing/Original CR) will enter all required information. </a:t>
            </a:r>
          </a:p>
          <a:p>
            <a:pPr marL="1344613" lvl="3" indent="-457200" eaLnBrk="1" hangingPunct="1">
              <a:spcBef>
                <a:spcPts val="0"/>
              </a:spcBef>
              <a:spcAft>
                <a:spcPts val="0"/>
              </a:spcAft>
              <a:buFont typeface="Wingdings" pitchFamily="2" charset="2"/>
              <a:buChar char="Ø"/>
              <a:defRPr/>
            </a:pPr>
            <a:r>
              <a:rPr lang="en-US" sz="1000" dirty="0" smtClean="0"/>
              <a:t>ESIID</a:t>
            </a:r>
          </a:p>
          <a:p>
            <a:pPr marL="1344613" lvl="3" indent="-457200" eaLnBrk="1" hangingPunct="1">
              <a:spcBef>
                <a:spcPts val="0"/>
              </a:spcBef>
              <a:spcAft>
                <a:spcPts val="0"/>
              </a:spcAft>
              <a:buFont typeface="Wingdings" pitchFamily="2" charset="2"/>
              <a:buChar char="Ø"/>
              <a:defRPr/>
            </a:pPr>
            <a:r>
              <a:rPr lang="en-US" sz="1000" dirty="0" smtClean="0"/>
              <a:t>Original Tran ID – The original </a:t>
            </a:r>
            <a:r>
              <a:rPr lang="en-US" sz="1000" dirty="0" err="1" smtClean="0"/>
              <a:t>tran</a:t>
            </a:r>
            <a:r>
              <a:rPr lang="en-US" sz="1000" dirty="0" smtClean="0"/>
              <a:t> id of the other CR’s enrollment. (BGN06 of the 814_06).</a:t>
            </a:r>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p:txBody>
          <a:bodyPr/>
          <a:lstStyle/>
          <a:p>
            <a:pPr algn="l" eaLnBrk="1" fontAlgn="auto" hangingPunct="1">
              <a:spcAft>
                <a:spcPts val="0"/>
              </a:spcAft>
              <a:defRPr/>
            </a:pPr>
            <a:r>
              <a:rPr lang="en-US" sz="2800" dirty="0" smtClean="0"/>
              <a:t>Inadvertent Loss</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7004C06-1884-47B5-8DAD-AF4350DF6A94}" type="slidenum">
              <a:rPr lang="en-US">
                <a:solidFill>
                  <a:schemeClr val="bg1"/>
                </a:solidFill>
              </a:rPr>
              <a:pPr fontAlgn="base">
                <a:spcBef>
                  <a:spcPct val="0"/>
                </a:spcBef>
                <a:spcAft>
                  <a:spcPct val="0"/>
                </a:spcAft>
                <a:defRPr/>
              </a:pPr>
              <a:t>40</a:t>
            </a:fld>
            <a:endParaRPr lang="en-US" dirty="0">
              <a:solidFill>
                <a:schemeClr val="bg1"/>
              </a:solidFill>
            </a:endParaRPr>
          </a:p>
        </p:txBody>
      </p:sp>
      <p:pic>
        <p:nvPicPr>
          <p:cNvPr id="235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4959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b="38747"/>
          <a:stretch>
            <a:fillRect/>
          </a:stretch>
        </p:blipFill>
        <p:spPr bwMode="auto">
          <a:xfrm>
            <a:off x="1409700" y="4953000"/>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966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pPr>
            <a:endParaRPr lang="en-US" altLang="en-US" sz="1600" b="1" smtClean="0"/>
          </a:p>
          <a:p>
            <a:pPr marL="365125" lvl="1" indent="0" eaLnBrk="1" hangingPunct="1">
              <a:buFont typeface="Verdana" pitchFamily="34" charset="0"/>
              <a:buNone/>
            </a:pPr>
            <a:r>
              <a:rPr lang="en-US" altLang="en-US" sz="1000" i="1" smtClean="0">
                <a:solidFill>
                  <a:srgbClr val="FF0000"/>
                </a:solidFill>
              </a:rPr>
              <a:t>CRITICAL: The Comments field is technically optional; however, not providing the required information referenced in RMG Section 7.3.2(1) could result in a delay of issue resolution. Please include any additional information in this box.</a:t>
            </a:r>
          </a:p>
          <a:p>
            <a:pPr marL="1287463" lvl="4" indent="-171450" eaLnBrk="1" hangingPunct="1">
              <a:buFont typeface="Wingdings" pitchFamily="2" charset="2"/>
              <a:buChar char="§"/>
            </a:pPr>
            <a:r>
              <a:rPr lang="en-US" altLang="en-US" sz="1000" i="1" smtClean="0">
                <a:solidFill>
                  <a:srgbClr val="FF0000"/>
                </a:solidFill>
              </a:rPr>
              <a:t>Customer Name</a:t>
            </a:r>
          </a:p>
          <a:p>
            <a:pPr marL="1287463" lvl="4" indent="-171450" eaLnBrk="1" hangingPunct="1">
              <a:buFont typeface="Wingdings" pitchFamily="2" charset="2"/>
              <a:buChar char="§"/>
            </a:pPr>
            <a:r>
              <a:rPr lang="en-US" altLang="en-US" sz="1000" i="1" smtClean="0">
                <a:solidFill>
                  <a:srgbClr val="FF0000"/>
                </a:solidFill>
              </a:rPr>
              <a:t>Meter Number</a:t>
            </a:r>
          </a:p>
          <a:p>
            <a:pPr marL="1287463" lvl="4" indent="-171450" eaLnBrk="1" hangingPunct="1">
              <a:buFont typeface="Wingdings" pitchFamily="2" charset="2"/>
              <a:buChar char="§"/>
            </a:pPr>
            <a:r>
              <a:rPr lang="en-US" altLang="en-US" sz="1000" i="1" smtClean="0">
                <a:solidFill>
                  <a:srgbClr val="FF0000"/>
                </a:solidFill>
              </a:rPr>
              <a:t>Any other pertinent information that will help expedite resolution</a:t>
            </a:r>
          </a:p>
          <a:p>
            <a:pPr marL="365125" lvl="1" indent="0" eaLnBrk="1" hangingPunct="1">
              <a:buFont typeface="Verdana" pitchFamily="34" charset="0"/>
              <a:buNone/>
            </a:pPr>
            <a:endParaRPr lang="en-US" altLang="en-US" sz="1200" smtClean="0"/>
          </a:p>
          <a:p>
            <a:pPr marL="1060450" lvl="2" indent="-457200" eaLnBrk="1" hangingPunct="1">
              <a:spcBef>
                <a:spcPct val="0"/>
              </a:spcBef>
              <a:buFont typeface="Wingdings" pitchFamily="2" charset="2"/>
              <a:buChar char="Ø"/>
            </a:pPr>
            <a:r>
              <a:rPr lang="en-US" altLang="en-US" sz="1200" smtClean="0"/>
              <a:t>Select OK to create the IAG – Inadvertent Losing MarkeTrak Issue.  The issue enters the state of New (ERCOT) and is visible only by the Submitting CR and ERCOT.</a:t>
            </a:r>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spcAft>
                <a:spcPts val="600"/>
              </a:spcAft>
              <a:buFont typeface="Wingdings" pitchFamily="2" charset="2"/>
              <a:buChar char="Ø"/>
            </a:pPr>
            <a:r>
              <a:rPr lang="en-US" altLang="en-US" sz="1200" smtClean="0"/>
              <a:t>The Submitting CR has the option to Withdraw the issue at this point</a:t>
            </a:r>
          </a:p>
          <a:p>
            <a:pPr marL="1060450" lvl="2" indent="-457200" eaLnBrk="1" hangingPunct="1">
              <a:spcBef>
                <a:spcPct val="0"/>
              </a:spcBef>
              <a:spcAft>
                <a:spcPts val="600"/>
              </a:spcAft>
              <a:buFont typeface="Wingdings" pitchFamily="2" charset="2"/>
              <a:buChar char="Ø"/>
            </a:pPr>
            <a:r>
              <a:rPr lang="en-US" altLang="en-US" sz="1200" smtClean="0"/>
              <a:t>ERCOT will select Begin Working to provide the Gaining CR Start Date, if the Gaining CR is still the rep of record (Gaining CR ROR), assign CR2 (Gaining CR) and TDSP. ERCOT will then select “OK” to move the issue to CR2 (Gaining CR).</a:t>
            </a:r>
          </a:p>
          <a:p>
            <a:pPr marL="1060450" lvl="2"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060450" lvl="2" indent="-457200" eaLnBrk="1" hangingPunct="1">
              <a:spcAft>
                <a:spcPts val="600"/>
              </a:spcAft>
              <a:buFont typeface="Wingdings" pitchFamily="2" charset="2"/>
              <a:buChar char="Ø"/>
            </a:pPr>
            <a:endParaRPr lang="en-US" altLang="en-US" sz="1200" smtClean="0"/>
          </a:p>
          <a:p>
            <a:pPr marL="1060450" lvl="2" indent="-457200" eaLnBrk="1" hangingPunct="1">
              <a:spcAft>
                <a:spcPts val="600"/>
              </a:spcAft>
              <a:buFont typeface="Wingdings"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Loss</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35AB27E-4BC5-4253-A382-716069C4DE59}" type="slidenum">
              <a:rPr lang="en-US">
                <a:solidFill>
                  <a:schemeClr val="bg1"/>
                </a:solidFill>
              </a:rPr>
              <a:pPr fontAlgn="base">
                <a:spcBef>
                  <a:spcPct val="0"/>
                </a:spcBef>
                <a:spcAft>
                  <a:spcPct val="0"/>
                </a:spcAft>
                <a:defRPr/>
              </a:pPr>
              <a:t>41</a:t>
            </a:fld>
            <a:endParaRPr lang="en-US" dirty="0">
              <a:solidFill>
                <a:schemeClr val="bg1"/>
              </a:solidFill>
            </a:endParaRP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54959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199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365126" lvl="1" indent="0" eaLnBrk="1" hangingPunct="1">
              <a:buFont typeface="Verdana" pitchFamily="34" charset="0"/>
              <a:buNone/>
              <a:defRPr/>
            </a:pPr>
            <a:endParaRPr lang="en-US" sz="1600" b="1" dirty="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(Gaining CR) will select Begin Working and investigate the Inadvertent Gain issue details to determine if CR1 (Losing/Original CR) should regain ESI ID as of their date of loss. </a:t>
            </a: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r>
              <a:rPr lang="en-US" sz="1200" dirty="0" smtClean="0"/>
              <a:t>If CR2 (Gaining CR) determines that an Inadvertent Gain has NOT taken place, they have the option to select “</a:t>
            </a:r>
            <a:r>
              <a:rPr lang="en-US" sz="1200" dirty="0" err="1" smtClean="0"/>
              <a:t>Unexecutable</a:t>
            </a:r>
            <a:r>
              <a:rPr lang="en-US" sz="1200" dirty="0" smtClean="0"/>
              <a:t>” to stop the Inadvertent Gain process.  Invalid IAG Reason is required, enter one of the following:</a:t>
            </a:r>
          </a:p>
          <a:p>
            <a:pPr marL="1344613" lvl="3" indent="-457200" eaLnBrk="1" hangingPunct="1">
              <a:spcBef>
                <a:spcPts val="0"/>
              </a:spcBef>
              <a:spcAft>
                <a:spcPts val="0"/>
              </a:spcAft>
              <a:buFont typeface="Wingdings" pitchFamily="2" charset="2"/>
              <a:buChar char="Ø"/>
              <a:defRPr/>
            </a:pPr>
            <a:r>
              <a:rPr lang="en-US" sz="1000" dirty="0" smtClean="0"/>
              <a:t>3rd party CR involved</a:t>
            </a:r>
          </a:p>
          <a:p>
            <a:pPr marL="1344613" lvl="3" indent="-457200" eaLnBrk="1" hangingPunct="1">
              <a:spcBef>
                <a:spcPts val="0"/>
              </a:spcBef>
              <a:spcAft>
                <a:spcPts val="0"/>
              </a:spcAft>
              <a:buFont typeface="Wingdings" pitchFamily="2" charset="2"/>
              <a:buChar char="Ø"/>
              <a:defRPr/>
            </a:pPr>
            <a:r>
              <a:rPr lang="en-US" sz="1000" dirty="0" smtClean="0"/>
              <a:t>Authorized Enrollment Confirmed</a:t>
            </a:r>
          </a:p>
          <a:p>
            <a:pPr marL="1344613" lvl="3" indent="-457200" eaLnBrk="1" hangingPunct="1">
              <a:spcBef>
                <a:spcPts val="0"/>
              </a:spcBef>
              <a:spcAft>
                <a:spcPts val="0"/>
              </a:spcAft>
              <a:buFont typeface="Wingdings" pitchFamily="2" charset="2"/>
              <a:buChar char="Ø"/>
              <a:defRPr/>
            </a:pPr>
            <a:r>
              <a:rPr lang="en-US" sz="1000" dirty="0" smtClean="0"/>
              <a:t>Duplicate Issue</a:t>
            </a:r>
          </a:p>
          <a:p>
            <a:pPr marL="1344613" lvl="3" indent="-457200" eaLnBrk="1" hangingPunct="1">
              <a:spcBef>
                <a:spcPts val="0"/>
              </a:spcBef>
              <a:spcAft>
                <a:spcPts val="0"/>
              </a:spcAft>
              <a:buFont typeface="Wingdings" pitchFamily="2" charset="2"/>
              <a:buChar char="Ø"/>
              <a:defRPr/>
            </a:pPr>
            <a:r>
              <a:rPr lang="en-US" sz="1000" dirty="0" smtClean="0"/>
              <a:t>Other (should require comments) </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Loss</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E6085F2-C02B-42AA-957D-EB37CBAE0175}" type="slidenum">
              <a:rPr lang="en-US">
                <a:solidFill>
                  <a:schemeClr val="bg1"/>
                </a:solidFill>
              </a:rPr>
              <a:pPr fontAlgn="base">
                <a:spcBef>
                  <a:spcPct val="0"/>
                </a:spcBef>
                <a:spcAft>
                  <a:spcPct val="0"/>
                </a:spcAft>
                <a:defRPr/>
              </a:pPr>
              <a:t>42</a:t>
            </a:fld>
            <a:endParaRPr lang="en-US" dirty="0">
              <a:solidFill>
                <a:schemeClr val="bg1"/>
              </a:solidFill>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3340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920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6858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If CR2 (Gaining CR) determines that an Inadvertent Gain has taken place, they will select Agree, enter comments and select “OK” to move issue to CR1 (Losing/Original CR). Selecting Agree indicates the Gaining CR is agreeing to all fees associated with transitioning the premise back to the Losing CR.</a:t>
            </a: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CR1 (Losing/Original CR) will select Begin Working and Investigate Market Conditions to determine the appropriate regain date.  The regain date shall be a day beyond the date of loss or any subsequent date chosen by the Losing/Original CR but no greater than 10 days past the date the </a:t>
            </a:r>
            <a:r>
              <a:rPr lang="en-US" sz="1200" dirty="0" err="1" smtClean="0"/>
              <a:t>MarkeTrak</a:t>
            </a:r>
            <a:r>
              <a:rPr lang="en-US" sz="1200" dirty="0" smtClean="0"/>
              <a:t> issue was logged.</a:t>
            </a:r>
          </a:p>
          <a:p>
            <a:pPr marL="1060451" lvl="2" indent="-457200" eaLnBrk="1" hangingPunct="1">
              <a:spcBef>
                <a:spcPts val="0"/>
              </a:spcBef>
              <a:spcAft>
                <a:spcPts val="600"/>
              </a:spcAft>
              <a:buFont typeface="Wingdings" pitchFamily="2" charset="2"/>
              <a:buChar char="Ø"/>
              <a:defRPr/>
            </a:pPr>
            <a:r>
              <a:rPr lang="en-US" sz="1200" dirty="0" smtClean="0"/>
              <a:t>CR1 (Losing/Original CR) will select Send to TDSP, enter the proposed regain date, add comments and select  “OK” to move the issue to the TDSP. A validation will occur on the Proposed Regain Date:  Validate that the date is less than “Submit Date” + 10 days.  If not the following error message will be displayed “Proposed Regain Date is greater than 10 Calendar days from the submittal of </a:t>
            </a:r>
            <a:r>
              <a:rPr lang="en-US" sz="1200" dirty="0" err="1" smtClean="0"/>
              <a:t>MarkeTrak</a:t>
            </a:r>
            <a:r>
              <a:rPr lang="en-US" sz="1200" dirty="0" smtClean="0"/>
              <a:t> Issue, please update with valid Proposed Regain date.”</a:t>
            </a:r>
          </a:p>
          <a:p>
            <a:pPr marL="1060451" lvl="2" indent="-457200" eaLnBrk="1" hangingPunct="1">
              <a:spcBef>
                <a:spcPts val="0"/>
              </a:spcBef>
              <a:spcAft>
                <a:spcPts val="600"/>
              </a:spcAft>
              <a:buFont typeface="Wingdings" pitchFamily="2" charset="2"/>
              <a:buChar char="Ø"/>
              <a:defRPr/>
            </a:pPr>
            <a:r>
              <a:rPr lang="en-US" sz="1200" dirty="0" smtClean="0"/>
              <a:t>If CR1 (Losing/Original CR) determines that an Inadvertent Gain has NOT taken place, they have the option to select </a:t>
            </a:r>
            <a:r>
              <a:rPr lang="en-US" sz="1200" dirty="0" err="1" smtClean="0"/>
              <a:t>Unexecutable</a:t>
            </a:r>
            <a:r>
              <a:rPr lang="en-US" sz="1200" dirty="0" smtClean="0"/>
              <a:t>. </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Loss</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A8D3222-8AF6-46D1-8D58-2371311E0543}" type="slidenum">
              <a:rPr lang="en-US">
                <a:solidFill>
                  <a:schemeClr val="bg1"/>
                </a:solidFill>
              </a:rPr>
              <a:pPr fontAlgn="base">
                <a:spcBef>
                  <a:spcPct val="0"/>
                </a:spcBef>
                <a:spcAft>
                  <a:spcPct val="0"/>
                </a:spcAft>
                <a:defRPr/>
              </a:pPr>
              <a:t>43</a:t>
            </a:fld>
            <a:endParaRPr lang="en-US" dirty="0">
              <a:solidFill>
                <a:schemeClr val="bg1"/>
              </a:solidFill>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300788"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776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If CR1 (Losing/Original CR) determines they will need more information from CR2 (Gaining CR), then they will need to select Send to Gaining CR. This transition allows both CRs to talk back and forth while transitioning the issue back and forth before a resolution is made. </a:t>
            </a: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The TDSP will select Begin Working, investigate the issue details, then select one of the following:</a:t>
            </a:r>
          </a:p>
          <a:p>
            <a:pPr marL="1344613" lvl="3" indent="-457200" eaLnBrk="1" hangingPunct="1">
              <a:spcBef>
                <a:spcPts val="0"/>
              </a:spcBef>
              <a:spcAft>
                <a:spcPts val="600"/>
              </a:spcAft>
              <a:buFont typeface="Wingdings" pitchFamily="2" charset="2"/>
              <a:buChar char="Ø"/>
              <a:defRPr/>
            </a:pPr>
            <a:r>
              <a:rPr lang="en-US" sz="1000" b="1" dirty="0" smtClean="0"/>
              <a:t>Ready to Receive </a:t>
            </a:r>
            <a:r>
              <a:rPr lang="en-US" sz="1000" dirty="0" smtClean="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1344613" lvl="3" indent="-457200" eaLnBrk="1" hangingPunct="1">
              <a:spcBef>
                <a:spcPts val="0"/>
              </a:spcBef>
              <a:spcAft>
                <a:spcPts val="600"/>
              </a:spcAft>
              <a:buFont typeface="Wingdings" pitchFamily="2" charset="2"/>
              <a:buChar char="Ø"/>
              <a:defRPr/>
            </a:pPr>
            <a:r>
              <a:rPr lang="en-US" sz="1000" dirty="0" smtClean="0"/>
              <a:t> </a:t>
            </a:r>
            <a:r>
              <a:rPr lang="en-US" sz="1000" b="1" dirty="0" smtClean="0"/>
              <a:t>Send To Submitting CR </a:t>
            </a:r>
            <a:r>
              <a:rPr lang="en-US" sz="1000" dirty="0" smtClean="0"/>
              <a:t>– The TDSP would select this transition if they needed further information from CR1 (Losing/Original CR).</a:t>
            </a:r>
          </a:p>
          <a:p>
            <a:pPr marL="1344613" lvl="3" indent="-457200" eaLnBrk="1" hangingPunct="1">
              <a:spcBef>
                <a:spcPts val="0"/>
              </a:spcBef>
              <a:spcAft>
                <a:spcPts val="600"/>
              </a:spcAft>
              <a:buFont typeface="Wingdings" pitchFamily="2" charset="2"/>
              <a:buChar char="Ø"/>
              <a:defRPr/>
            </a:pPr>
            <a:r>
              <a:rPr lang="en-US" sz="1000" b="1" dirty="0" smtClean="0"/>
              <a:t>Request Updated Proposed Regain Date </a:t>
            </a:r>
            <a:r>
              <a:rPr lang="en-US" sz="1000" dirty="0" smtClean="0"/>
              <a:t>– The TDSP would select this transition if they do not agree with the proposed regain date that was provided. They would suggest a new date and send the issue back to CR1 (Losing/Original CR). </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Loss</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D9B81E3-C99D-4144-8F5D-1821C3B5DF40}" type="slidenum">
              <a:rPr lang="en-US">
                <a:solidFill>
                  <a:schemeClr val="bg1"/>
                </a:solidFill>
              </a:rPr>
              <a:pPr fontAlgn="base">
                <a:spcBef>
                  <a:spcPct val="0"/>
                </a:spcBef>
                <a:spcAft>
                  <a:spcPct val="0"/>
                </a:spcAft>
                <a:defRPr/>
              </a:pPr>
              <a:t>44</a:t>
            </a:fld>
            <a:endParaRPr lang="en-US" dirty="0">
              <a:solidFill>
                <a:schemeClr val="bg1"/>
              </a:solidFill>
            </a:endParaRP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b="45853"/>
          <a:stretch>
            <a:fillRect/>
          </a:stretch>
        </p:blipFill>
        <p:spPr bwMode="auto">
          <a:xfrm>
            <a:off x="1900238" y="2057400"/>
            <a:ext cx="54959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3"/>
          <p:cNvPicPr>
            <a:picLocks noChangeAspect="1" noChangeArrowheads="1"/>
          </p:cNvPicPr>
          <p:nvPr/>
        </p:nvPicPr>
        <p:blipFill>
          <a:blip r:embed="rId3">
            <a:extLst>
              <a:ext uri="{28A0092B-C50C-407E-A947-70E740481C1C}">
                <a14:useLocalDpi xmlns:a14="http://schemas.microsoft.com/office/drawing/2010/main" val="0"/>
              </a:ext>
            </a:extLst>
          </a:blip>
          <a:srcRect b="38756"/>
          <a:stretch>
            <a:fillRect/>
          </a:stretch>
        </p:blipFill>
        <p:spPr bwMode="auto">
          <a:xfrm>
            <a:off x="1900238" y="5324475"/>
            <a:ext cx="54959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130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795338"/>
            <a:ext cx="8229600" cy="4767262"/>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(Losing/Original CR) will select Begin Working then select Provide Regaining BGN 02. CR1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200" dirty="0" err="1" smtClean="0"/>
              <a:t>MarkeTrak</a:t>
            </a:r>
            <a:r>
              <a:rPr lang="en-US" sz="1200" dirty="0" smtClean="0"/>
              <a:t> issue. </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600"/>
              </a:spcAft>
              <a:buFont typeface="Wingdings" pitchFamily="2" charset="2"/>
              <a:buChar char="Ø"/>
              <a:defRPr/>
            </a:pPr>
            <a:r>
              <a:rPr lang="en-US" sz="1200" dirty="0" smtClean="0"/>
              <a:t>All parties should continue to monitor MIS and internal systems for the successful delivery and completion of the EDI transaction being sent by CR1 (Losing/Original CR) to the Market to regain a premise and resolve the associated Inadvertent Gain </a:t>
            </a:r>
            <a:r>
              <a:rPr lang="en-US" sz="1200" dirty="0" err="1" smtClean="0"/>
              <a:t>MarkeTrak</a:t>
            </a:r>
            <a:r>
              <a:rPr lang="en-US" sz="1200" dirty="0" smtClean="0"/>
              <a:t> issue.</a:t>
            </a:r>
          </a:p>
          <a:p>
            <a:pPr marL="1060451" lvl="2" indent="-457200" eaLnBrk="1" hangingPunct="1">
              <a:spcBef>
                <a:spcPts val="0"/>
              </a:spcBef>
              <a:spcAft>
                <a:spcPts val="600"/>
              </a:spcAft>
              <a:buFont typeface="Wingdings" pitchFamily="2" charset="2"/>
              <a:buChar char="Ø"/>
              <a:defRPr/>
            </a:pPr>
            <a:r>
              <a:rPr lang="en-US" sz="1200" dirty="0" smtClean="0"/>
              <a:t>Once the regaining transaction has been successfully sent to the Market by CR1 (Losing/Original CR), Siebel will automatically:</a:t>
            </a:r>
          </a:p>
          <a:p>
            <a:pPr marL="1344613" lvl="3" indent="-457200" eaLnBrk="1" hangingPunct="1">
              <a:spcBef>
                <a:spcPts val="0"/>
              </a:spcBef>
              <a:spcAft>
                <a:spcPts val="600"/>
              </a:spcAft>
              <a:buFont typeface="Wingdings" pitchFamily="2" charset="2"/>
              <a:buChar char="Ø"/>
              <a:defRPr/>
            </a:pPr>
            <a:r>
              <a:rPr lang="en-US" sz="1000" dirty="0" smtClean="0"/>
              <a:t>Check Regaining Transaction Siebel Status every 30 minutes using the BGN 02 from the new initiating transaction</a:t>
            </a:r>
          </a:p>
          <a:p>
            <a:pPr marL="1344613" lvl="3" indent="-457200" eaLnBrk="1" hangingPunct="1">
              <a:spcBef>
                <a:spcPts val="0"/>
              </a:spcBef>
              <a:spcAft>
                <a:spcPts val="600"/>
              </a:spcAft>
              <a:buFont typeface="Wingdings" pitchFamily="2" charset="2"/>
              <a:buChar char="Ø"/>
              <a:defRPr/>
            </a:pPr>
            <a:r>
              <a:rPr lang="en-US" sz="1000" dirty="0" smtClean="0"/>
              <a:t>Update the issue with the current Regaining Transaction Siebel Status</a:t>
            </a:r>
          </a:p>
          <a:p>
            <a:pPr marL="1344613" lvl="3" indent="-457200" eaLnBrk="1" hangingPunct="1">
              <a:spcBef>
                <a:spcPts val="0"/>
              </a:spcBef>
              <a:spcAft>
                <a:spcPts val="600"/>
              </a:spcAft>
              <a:buFont typeface="Wingdings" pitchFamily="2" charset="2"/>
              <a:buChar char="Ø"/>
              <a:defRPr/>
            </a:pPr>
            <a:r>
              <a:rPr lang="en-US" sz="1000" dirty="0" smtClean="0"/>
              <a:t>Assign the state of Complete with the Submitting MP as the Responsible Party once the Regaining Transaction Siebel Status is Complete.</a:t>
            </a:r>
          </a:p>
          <a:p>
            <a:pPr marL="1344613" lvl="3" indent="-457200" eaLnBrk="1" hangingPunct="1">
              <a:spcBef>
                <a:spcPts val="0"/>
              </a:spcBef>
              <a:spcAft>
                <a:spcPts val="600"/>
              </a:spcAft>
              <a:buFont typeface="Wingdings" pitchFamily="2" charset="2"/>
              <a:buChar char="Ø"/>
              <a:defRPr/>
            </a:pPr>
            <a:r>
              <a:rPr lang="en-US" sz="1000" dirty="0" smtClean="0"/>
              <a:t>Issues remaining in a state of ‘Regaining Transaction Submitted (PC)’ for 14 calendar days will be transitioned by </a:t>
            </a:r>
            <a:r>
              <a:rPr lang="en-US" sz="1000" dirty="0" err="1" smtClean="0"/>
              <a:t>MarkeTrak</a:t>
            </a:r>
            <a:r>
              <a:rPr lang="en-US" sz="1000" dirty="0" smtClean="0"/>
              <a:t> to a state of ‘New (Losing CR Re-Submit)’ with the following comment: “Regaining Transaction has been idle for too long.  Please review and re-submit transaction.”</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Loss</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6F270C0-2817-4925-A60E-8ED6DCB0D05A}" type="slidenum">
              <a:rPr lang="en-US">
                <a:solidFill>
                  <a:schemeClr val="bg1"/>
                </a:solidFill>
              </a:rPr>
              <a:pPr fontAlgn="base">
                <a:spcBef>
                  <a:spcPct val="0"/>
                </a:spcBef>
                <a:spcAft>
                  <a:spcPct val="0"/>
                </a:spcAft>
                <a:defRPr/>
              </a:pPr>
              <a:t>45</a:t>
            </a:fld>
            <a:endParaRPr lang="en-US" dirty="0">
              <a:solidFill>
                <a:schemeClr val="bg1"/>
              </a:solidFill>
            </a:endParaRPr>
          </a:p>
        </p:txBody>
      </p:sp>
      <p:grpSp>
        <p:nvGrpSpPr>
          <p:cNvPr id="28677" name="Group 4"/>
          <p:cNvGrpSpPr>
            <a:grpSpLocks/>
          </p:cNvGrpSpPr>
          <p:nvPr/>
        </p:nvGrpSpPr>
        <p:grpSpPr bwMode="auto">
          <a:xfrm>
            <a:off x="1595438" y="2395538"/>
            <a:ext cx="6010275" cy="1062037"/>
            <a:chOff x="1595438" y="2286000"/>
            <a:chExt cx="6010275" cy="1062038"/>
          </a:xfrm>
        </p:grpSpPr>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0160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marL="109537" indent="0">
              <a:buFont typeface="Wingdings 3" pitchFamily="18" charset="2"/>
              <a:buNone/>
              <a:defRPr/>
            </a:pPr>
            <a:r>
              <a:rPr lang="en-US" sz="1200" dirty="0" smtClean="0"/>
              <a:t>      Provide as much information when opening Inadvertent Gain/Loss </a:t>
            </a:r>
            <a:r>
              <a:rPr lang="en-US" sz="1200" dirty="0" err="1" smtClean="0"/>
              <a:t>MarkeTrak</a:t>
            </a:r>
            <a:r>
              <a:rPr lang="en-US" sz="1200" dirty="0" smtClean="0"/>
              <a:t> in order to help facilitate                         quick resolution to the issue.</a:t>
            </a:r>
          </a:p>
          <a:p>
            <a:pPr marL="392113" lvl="1" indent="0">
              <a:buFont typeface="Verdana" pitchFamily="34" charset="0"/>
              <a:buNone/>
              <a:defRPr/>
            </a:pPr>
            <a:r>
              <a:rPr lang="en-US" sz="1000" b="1" i="1" dirty="0" smtClean="0">
                <a:solidFill>
                  <a:srgbClr val="FF0000"/>
                </a:solidFill>
              </a:rPr>
              <a:t>	</a:t>
            </a:r>
            <a:r>
              <a:rPr lang="en-US" sz="1000" b="1" i="1" u="sng" dirty="0" smtClean="0">
                <a:solidFill>
                  <a:srgbClr val="FF0000"/>
                </a:solidFill>
              </a:rPr>
              <a:t>Suggested Information includes</a:t>
            </a:r>
          </a:p>
          <a:p>
            <a:pPr lvl="1">
              <a:buFont typeface="Wingdings" panose="05000000000000000000" pitchFamily="2" charset="2"/>
              <a:buChar char="q"/>
              <a:defRPr/>
            </a:pPr>
            <a:r>
              <a:rPr lang="en-US" sz="1000" b="1" i="1" dirty="0" smtClean="0">
                <a:solidFill>
                  <a:srgbClr val="FF0000"/>
                </a:solidFill>
              </a:rPr>
              <a:t>	Customer Name (Always)</a:t>
            </a:r>
          </a:p>
          <a:p>
            <a:pPr lvl="1">
              <a:buFont typeface="Wingdings" panose="05000000000000000000" pitchFamily="2" charset="2"/>
              <a:buChar char="q"/>
              <a:defRPr/>
            </a:pPr>
            <a:r>
              <a:rPr lang="en-US" sz="1000" b="1" i="1" dirty="0" smtClean="0">
                <a:solidFill>
                  <a:srgbClr val="FF0000"/>
                </a:solidFill>
              </a:rPr>
              <a:t>	Meter Number (If available)</a:t>
            </a:r>
          </a:p>
          <a:p>
            <a:pPr lvl="1">
              <a:buFont typeface="Wingdings" panose="05000000000000000000" pitchFamily="2" charset="2"/>
              <a:buChar char="q"/>
              <a:defRPr/>
            </a:pPr>
            <a:r>
              <a:rPr lang="en-US" sz="1000" b="1" i="1" dirty="0" smtClean="0">
                <a:solidFill>
                  <a:srgbClr val="FF0000"/>
                </a:solidFill>
              </a:rPr>
              <a:t>	Any other pertinent information you may have that is crucial to help resolve issue.</a:t>
            </a:r>
          </a:p>
          <a:p>
            <a:pPr marL="392113" lvl="1" indent="0">
              <a:buFont typeface="Verdana" pitchFamily="34" charset="0"/>
              <a:buNone/>
              <a:defRPr/>
            </a:pPr>
            <a:endParaRPr lang="en-US" sz="1200" dirty="0" smtClean="0"/>
          </a:p>
          <a:p>
            <a:pPr marL="392113" lvl="1" indent="0">
              <a:buFont typeface="Verdana" pitchFamily="34" charset="0"/>
              <a:buNone/>
              <a:defRPr/>
            </a:pPr>
            <a:r>
              <a:rPr lang="en-US" sz="1200" dirty="0" smtClean="0"/>
              <a:t>Regain </a:t>
            </a:r>
            <a:r>
              <a:rPr lang="en-US" sz="1200" dirty="0"/>
              <a:t>date should be:</a:t>
            </a:r>
          </a:p>
          <a:p>
            <a:pPr lvl="1">
              <a:buFont typeface="Wingdings" panose="05000000000000000000" pitchFamily="2" charset="2"/>
              <a:buChar char="q"/>
              <a:defRPr/>
            </a:pPr>
            <a:r>
              <a:rPr lang="en-US" sz="1000" dirty="0"/>
              <a:t>	</a:t>
            </a:r>
            <a:r>
              <a:rPr lang="en-US" sz="1000" b="1" i="1" dirty="0">
                <a:solidFill>
                  <a:srgbClr val="FF0000"/>
                </a:solidFill>
              </a:rPr>
              <a:t>DOL </a:t>
            </a:r>
            <a:r>
              <a:rPr lang="en-US" sz="1000" b="1" i="1" dirty="0" smtClean="0">
                <a:solidFill>
                  <a:srgbClr val="FF0000"/>
                </a:solidFill>
              </a:rPr>
              <a:t>+1</a:t>
            </a:r>
          </a:p>
          <a:p>
            <a:pPr lvl="1">
              <a:buFont typeface="Wingdings" panose="05000000000000000000" pitchFamily="2" charset="2"/>
              <a:buChar char="q"/>
              <a:defRPr/>
            </a:pPr>
            <a:r>
              <a:rPr lang="en-US" sz="1000" b="1" i="1" dirty="0">
                <a:solidFill>
                  <a:srgbClr val="FF0000"/>
                </a:solidFill>
              </a:rPr>
              <a:t>	</a:t>
            </a:r>
            <a:r>
              <a:rPr lang="en-US" sz="1000" b="1" i="1" dirty="0" smtClean="0">
                <a:solidFill>
                  <a:srgbClr val="FF0000"/>
                </a:solidFill>
              </a:rPr>
              <a:t>DOL less than or equal to 10 days from date MT was submitted</a:t>
            </a:r>
          </a:p>
          <a:p>
            <a:pPr lvl="1">
              <a:buFont typeface="Wingdings" panose="05000000000000000000" pitchFamily="2" charset="2"/>
              <a:buChar char="q"/>
              <a:defRPr/>
            </a:pPr>
            <a:endParaRPr lang="en-US" sz="1000" b="1" i="1" dirty="0"/>
          </a:p>
          <a:p>
            <a:pPr marL="392113" lvl="1" indent="0">
              <a:buFont typeface="Verdana" pitchFamily="34" charset="0"/>
              <a:buNone/>
              <a:defRPr/>
            </a:pPr>
            <a:r>
              <a:rPr lang="en-US" sz="1200" dirty="0" smtClean="0"/>
              <a:t>Valid/Invalid Reasons for </a:t>
            </a:r>
            <a:r>
              <a:rPr lang="en-US" sz="1200" dirty="0" err="1" smtClean="0"/>
              <a:t>MarkeTrak</a:t>
            </a:r>
            <a:r>
              <a:rPr lang="en-US" sz="1200" dirty="0" smtClean="0"/>
              <a:t> to be rejected or marked as </a:t>
            </a:r>
            <a:r>
              <a:rPr lang="en-US" sz="1200" dirty="0" err="1" smtClean="0"/>
              <a:t>Unexecutable</a:t>
            </a:r>
            <a:r>
              <a:rPr lang="en-US" sz="1200" dirty="0" smtClean="0"/>
              <a:t>:</a:t>
            </a:r>
          </a:p>
          <a:p>
            <a:pPr marL="392113" lvl="1" indent="0">
              <a:buFont typeface="Verdana" pitchFamily="34" charset="0"/>
              <a:buNone/>
              <a:defRPr/>
            </a:pPr>
            <a:endParaRPr lang="en-US" sz="1200" dirty="0" smtClean="0"/>
          </a:p>
          <a:p>
            <a:pPr marL="392113" lvl="1" indent="0">
              <a:buFont typeface="Verdana" pitchFamily="34" charset="0"/>
              <a:buNone/>
              <a:defRPr/>
            </a:pPr>
            <a:endParaRPr lang="en-US" sz="1200" dirty="0"/>
          </a:p>
        </p:txBody>
      </p:sp>
      <p:sp>
        <p:nvSpPr>
          <p:cNvPr id="3" name="Title 2"/>
          <p:cNvSpPr>
            <a:spLocks noGrp="1"/>
          </p:cNvSpPr>
          <p:nvPr>
            <p:ph type="title"/>
          </p:nvPr>
        </p:nvSpPr>
        <p:spPr/>
        <p:txBody>
          <a:bodyPr/>
          <a:lstStyle/>
          <a:p>
            <a:pPr algn="l">
              <a:defRPr/>
            </a:pPr>
            <a:r>
              <a:rPr lang="en-US" dirty="0" smtClean="0"/>
              <a:t>Key Things to Remember</a:t>
            </a:r>
            <a:endParaRPr lang="en-US" dirty="0"/>
          </a:p>
        </p:txBody>
      </p:sp>
      <p:sp>
        <p:nvSpPr>
          <p:cNvPr id="4" name="Slide Number Placeholder 3"/>
          <p:cNvSpPr>
            <a:spLocks noGrp="1"/>
          </p:cNvSpPr>
          <p:nvPr>
            <p:ph type="sldNum" sz="quarter" idx="12"/>
          </p:nvPr>
        </p:nvSpPr>
        <p:spPr/>
        <p:txBody>
          <a:bodyPr/>
          <a:lstStyle/>
          <a:p>
            <a:pPr>
              <a:defRPr/>
            </a:pPr>
            <a:fld id="{1AE8C566-B21F-4492-90B4-41886658F447}" type="slidenum">
              <a:rPr lang="en-US" smtClean="0"/>
              <a:pPr>
                <a:defRPr/>
              </a:pPr>
              <a:t>46</a:t>
            </a:fld>
            <a:endParaRPr lang="en-US"/>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19500"/>
            <a:ext cx="6029325"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245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47</a:t>
            </a:fld>
            <a:endParaRPr lang="en-US" altLang="en-US" smtClean="0">
              <a:solidFill>
                <a:srgbClr val="FFFFFF"/>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7"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4749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1378857"/>
            <a:ext cx="7772400" cy="3095172"/>
          </a:xfrm>
        </p:spPr>
        <p:txBody>
          <a:bodyPr anchor="t">
            <a:normAutofit fontScale="90000"/>
          </a:bodyPr>
          <a:lstStyle/>
          <a:p>
            <a:pPr eaLnBrk="1" fontAlgn="auto" hangingPunct="1">
              <a:spcAft>
                <a:spcPts val="0"/>
              </a:spcAft>
              <a:defRPr/>
            </a:pPr>
            <a:r>
              <a:rPr lang="en-US" dirty="0" smtClean="0"/>
              <a:t>Best Practices:</a:t>
            </a:r>
            <a:br>
              <a:rPr lang="en-US" dirty="0" smtClean="0"/>
            </a:br>
            <a:r>
              <a:rPr lang="en-US" dirty="0"/>
              <a:t/>
            </a:r>
            <a:br>
              <a:rPr lang="en-US" dirty="0"/>
            </a:br>
            <a:r>
              <a:rPr lang="en-US" dirty="0" smtClean="0"/>
              <a:t>Reconciliation &amp; Verification Process</a:t>
            </a:r>
            <a:br>
              <a:rPr lang="en-US" dirty="0" smtClean="0"/>
            </a:br>
            <a:r>
              <a:rPr lang="en-US" dirty="0"/>
              <a:t/>
            </a:r>
            <a:br>
              <a:rPr lang="en-US" dirty="0"/>
            </a:br>
            <a:endParaRPr lang="en-US" dirty="0"/>
          </a:p>
        </p:txBody>
      </p:sp>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48</a:t>
            </a:fld>
            <a:endParaRPr lang="en-US" altLang="en-US" dirty="0" smtClean="0">
              <a:solidFill>
                <a:srgbClr val="FFFFFF"/>
              </a:solidFill>
            </a:endParaRPr>
          </a:p>
        </p:txBody>
      </p:sp>
    </p:spTree>
    <p:extLst>
      <p:ext uri="{BB962C8B-B14F-4D97-AF65-F5344CB8AC3E}">
        <p14:creationId xmlns:p14="http://schemas.microsoft.com/office/powerpoint/2010/main" val="506339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a:bodyPr>
          <a:lstStyle/>
          <a:p>
            <a:pPr algn="l" eaLnBrk="1" fontAlgn="auto" hangingPunct="1">
              <a:spcAft>
                <a:spcPts val="0"/>
              </a:spcAft>
              <a:defRPr/>
            </a:pPr>
            <a:r>
              <a:rPr lang="en-US" sz="3600" dirty="0"/>
              <a:t>Reconciliation &amp; Verification</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49</a:t>
            </a:fld>
            <a:endParaRPr lang="en-US" altLang="en-US" dirty="0" smtClean="0">
              <a:solidFill>
                <a:schemeClr val="bg1"/>
              </a:solidFill>
            </a:endParaRPr>
          </a:p>
        </p:txBody>
      </p:sp>
      <p:sp>
        <p:nvSpPr>
          <p:cNvPr id="5" name="Title 1"/>
          <p:cNvSpPr>
            <a:spLocks noGrp="1"/>
          </p:cNvSpPr>
          <p:nvPr>
            <p:ph idx="1"/>
          </p:nvPr>
        </p:nvSpPr>
        <p:spPr>
          <a:xfrm>
            <a:off x="515257" y="1386115"/>
            <a:ext cx="8229600" cy="4557486"/>
          </a:xfrm>
        </p:spPr>
        <p:txBody>
          <a:bodyPr>
            <a:normAutofit fontScale="75000" lnSpcReduction="20000"/>
          </a:bodyPr>
          <a:lstStyle/>
          <a:p>
            <a:pPr marL="109537" indent="0" eaLnBrk="1" fontAlgn="auto" hangingPunct="1">
              <a:spcAft>
                <a:spcPts val="0"/>
              </a:spcAft>
              <a:buNone/>
              <a:defRPr/>
            </a:pPr>
            <a:r>
              <a:rPr lang="en-US" b="1" dirty="0" smtClean="0"/>
              <a:t/>
            </a:r>
            <a:br>
              <a:rPr lang="en-US" b="1" dirty="0" smtClean="0"/>
            </a:br>
            <a:r>
              <a:rPr lang="en-US" sz="4700" dirty="0" smtClean="0"/>
              <a:t>All parties involved </a:t>
            </a:r>
            <a:r>
              <a:rPr lang="en-US" sz="4700" dirty="0"/>
              <a:t>in any Inadvertent </a:t>
            </a:r>
            <a:r>
              <a:rPr lang="en-US" sz="4700" dirty="0" smtClean="0"/>
              <a:t> Gain related MarkeTrak issue should build in some sort of Reconciliation and Verification process to thoroughly research the status </a:t>
            </a:r>
            <a:r>
              <a:rPr lang="en-US" sz="4700" dirty="0"/>
              <a:t>of the Inadvertent  Gain related MarkeTrak </a:t>
            </a:r>
            <a:r>
              <a:rPr lang="en-US" sz="4700" dirty="0" smtClean="0"/>
              <a:t>issue that they are involved in and also to verify the status of any associated transaction. </a:t>
            </a:r>
            <a:endParaRPr lang="en-US" dirty="0"/>
          </a:p>
        </p:txBody>
      </p:sp>
    </p:spTree>
    <p:extLst>
      <p:ext uri="{BB962C8B-B14F-4D97-AF65-F5344CB8AC3E}">
        <p14:creationId xmlns:p14="http://schemas.microsoft.com/office/powerpoint/2010/main" val="19730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481138"/>
            <a:ext cx="8229600" cy="4767262"/>
          </a:xfrm>
        </p:spPr>
        <p:txBody>
          <a:bodyPr/>
          <a:lstStyle/>
          <a:p>
            <a:pPr marL="107950" indent="0" algn="ctr" eaLnBrk="1" hangingPunct="1">
              <a:buFont typeface="Wingdings 3" pitchFamily="18" charset="2"/>
              <a:buNone/>
            </a:pPr>
            <a:r>
              <a:rPr lang="en-US" altLang="en-US" smtClean="0"/>
              <a:t>An </a:t>
            </a:r>
            <a:r>
              <a:rPr lang="en-US" altLang="en-US" b="1" smtClean="0"/>
              <a:t>Inadvertent Gain/Loss (IGL) </a:t>
            </a:r>
            <a:r>
              <a:rPr lang="en-US" altLang="en-US" smtClean="0"/>
              <a:t>is an unauthorized change of a customer’s Retail Electric Provider</a:t>
            </a:r>
          </a:p>
          <a:p>
            <a:pPr marL="107950" indent="0" eaLnBrk="1" hangingPunct="1">
              <a:buFont typeface="Wingdings 3" pitchFamily="18" charset="2"/>
              <a:buNone/>
            </a:pPr>
            <a:endParaRPr lang="en-US" altLang="en-US" sz="2400" smtClean="0"/>
          </a:p>
          <a:p>
            <a:pPr marL="107950" indent="0" eaLnBrk="1" hangingPunct="1">
              <a:buFont typeface="Wingdings 3" pitchFamily="18" charset="2"/>
              <a:buNone/>
            </a:pPr>
            <a:r>
              <a:rPr lang="en-US" altLang="en-US" sz="2000" smtClean="0"/>
              <a:t>Commonly referred to as either an Inadvertent Gain (IAG) or Inadvertent Loss (IAL), an inadvertent situation occurs when a customer or a premise is changed to a REP that is different than their expected REP of choice.</a:t>
            </a:r>
            <a:br>
              <a:rPr lang="en-US" altLang="en-US" sz="2000" smtClean="0"/>
            </a:br>
            <a:endParaRPr lang="en-US" altLang="en-US" sz="2000" smtClean="0"/>
          </a:p>
          <a:p>
            <a:pPr marL="107950" indent="0" eaLnBrk="1" hangingPunct="1">
              <a:buFont typeface="Wingdings 3" pitchFamily="18" charset="2"/>
              <a:buNone/>
            </a:pPr>
            <a:r>
              <a:rPr lang="en-US" altLang="en-US" sz="2000" smtClean="0"/>
              <a:t>When resolving IGL issues, the </a:t>
            </a:r>
            <a:r>
              <a:rPr lang="en-US" altLang="en-US" sz="2000" b="1" i="1" smtClean="0"/>
              <a:t>ultimate goal</a:t>
            </a:r>
            <a:r>
              <a:rPr lang="en-US" altLang="en-US" sz="2000" smtClean="0"/>
              <a:t> is to return the Customer to their REP of choice in a quick and efficient manner with minimal inconvenience to the Customer.</a:t>
            </a:r>
          </a:p>
          <a:p>
            <a:pPr marL="107950" indent="0" eaLnBrk="1" hangingPunct="1">
              <a:buFont typeface="Wingdings 3" pitchFamily="18" charset="2"/>
              <a:buNone/>
            </a:pPr>
            <a:endParaRPr lang="en-US" altLang="en-US" sz="240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What is an IGL?</a:t>
            </a:r>
          </a:p>
        </p:txBody>
      </p:sp>
      <p:sp>
        <p:nvSpPr>
          <p:cNvPr id="194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CA3A9BA-D2BE-4D9B-874E-B2006E4D8B5E}" type="slidenum">
              <a:rPr lang="en-US" altLang="en-US" smtClean="0">
                <a:solidFill>
                  <a:schemeClr val="bg1"/>
                </a:solidFill>
              </a:rPr>
              <a:pPr fontAlgn="base">
                <a:spcBef>
                  <a:spcPct val="0"/>
                </a:spcBef>
                <a:spcAft>
                  <a:spcPct val="0"/>
                </a:spcAft>
                <a:defRPr/>
              </a:pPr>
              <a:t>5</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a:bodyPr>
          <a:lstStyle/>
          <a:p>
            <a:pPr algn="l" eaLnBrk="1" fontAlgn="auto" hangingPunct="1">
              <a:spcAft>
                <a:spcPts val="0"/>
              </a:spcAft>
              <a:defRPr/>
            </a:pPr>
            <a:r>
              <a:rPr lang="en-US" sz="3600" dirty="0" smtClean="0"/>
              <a:t>Reconciliation </a:t>
            </a:r>
            <a:r>
              <a:rPr lang="en-US" sz="3600" dirty="0"/>
              <a:t>&amp; Verification </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50</a:t>
            </a:fld>
            <a:endParaRPr lang="en-US" altLang="en-US" dirty="0" smtClean="0">
              <a:solidFill>
                <a:schemeClr val="bg1"/>
              </a:solidFill>
            </a:endParaRPr>
          </a:p>
        </p:txBody>
      </p:sp>
      <p:sp>
        <p:nvSpPr>
          <p:cNvPr id="6" name="Title 1"/>
          <p:cNvSpPr>
            <a:spLocks noGrp="1"/>
          </p:cNvSpPr>
          <p:nvPr>
            <p:ph idx="1"/>
          </p:nvPr>
        </p:nvSpPr>
        <p:spPr>
          <a:xfrm>
            <a:off x="457200" y="1295400"/>
            <a:ext cx="8229600" cy="5257800"/>
          </a:xfrm>
        </p:spPr>
        <p:txBody>
          <a:bodyPr>
            <a:normAutofit fontScale="97500" lnSpcReduction="10000"/>
          </a:bodyPr>
          <a:lstStyle/>
          <a:p>
            <a:pPr marL="109537" indent="0" eaLnBrk="1" fontAlgn="auto" hangingPunct="1">
              <a:spcAft>
                <a:spcPts val="0"/>
              </a:spcAft>
              <a:buNone/>
              <a:defRPr/>
            </a:pPr>
            <a:r>
              <a:rPr lang="en-US" sz="2100" b="1" dirty="0" smtClean="0"/>
              <a:t>In other words…</a:t>
            </a:r>
            <a:br>
              <a:rPr lang="en-US" sz="2100" b="1" dirty="0" smtClean="0"/>
            </a:br>
            <a:endParaRPr lang="en-US" sz="800" dirty="0" smtClean="0"/>
          </a:p>
          <a:p>
            <a:pPr eaLnBrk="1" fontAlgn="auto" hangingPunct="1">
              <a:spcAft>
                <a:spcPts val="0"/>
              </a:spcAft>
              <a:defRPr/>
            </a:pPr>
            <a:r>
              <a:rPr lang="en-US" sz="2200" dirty="0" smtClean="0"/>
              <a:t>In addition to researching that an actual Inadvertent Gain has taken place, also verify the state/status of the actual issue and what action needs to take place from what party.</a:t>
            </a:r>
          </a:p>
          <a:p>
            <a:pPr eaLnBrk="1" fontAlgn="auto" hangingPunct="1">
              <a:spcAft>
                <a:spcPts val="0"/>
              </a:spcAft>
              <a:defRPr/>
            </a:pPr>
            <a:endParaRPr lang="en-US" sz="900" dirty="0" smtClean="0"/>
          </a:p>
          <a:p>
            <a:pPr eaLnBrk="1" fontAlgn="auto" hangingPunct="1">
              <a:spcAft>
                <a:spcPts val="0"/>
              </a:spcAft>
              <a:defRPr/>
            </a:pPr>
            <a:r>
              <a:rPr lang="en-US" sz="2200" dirty="0" smtClean="0"/>
              <a:t>Verify the current status of the account and research the transactions that may impact the resolution of the issue.</a:t>
            </a:r>
            <a:endParaRPr lang="en-US" sz="1200" dirty="0" smtClean="0"/>
          </a:p>
          <a:p>
            <a:pPr eaLnBrk="1" fontAlgn="auto" hangingPunct="1">
              <a:spcAft>
                <a:spcPts val="0"/>
              </a:spcAft>
              <a:defRPr/>
            </a:pPr>
            <a:endParaRPr lang="en-US" sz="900" dirty="0" smtClean="0"/>
          </a:p>
          <a:p>
            <a:pPr eaLnBrk="1" fontAlgn="auto" hangingPunct="1">
              <a:spcAft>
                <a:spcPts val="0"/>
              </a:spcAft>
              <a:defRPr/>
            </a:pPr>
            <a:r>
              <a:rPr lang="en-US" sz="2200" dirty="0" smtClean="0"/>
              <a:t>Perform a reconciliation of the transactions sent to the Market to ensure that the transactions are being sent, received and processed successfully and as expected and agreed upon by all parties.</a:t>
            </a:r>
          </a:p>
          <a:p>
            <a:pPr eaLnBrk="1" fontAlgn="auto" hangingPunct="1">
              <a:spcAft>
                <a:spcPts val="0"/>
              </a:spcAft>
              <a:defRPr/>
            </a:pPr>
            <a:endParaRPr lang="en-US" sz="900" dirty="0" smtClean="0"/>
          </a:p>
          <a:p>
            <a:pPr eaLnBrk="1" fontAlgn="auto" hangingPunct="1">
              <a:spcAft>
                <a:spcPts val="0"/>
              </a:spcAft>
              <a:defRPr/>
            </a:pPr>
            <a:r>
              <a:rPr lang="en-US" sz="2200" dirty="0" smtClean="0"/>
              <a:t>Ultimate goal is to return the Customer to their REP of choice </a:t>
            </a:r>
            <a:r>
              <a:rPr lang="en-US" sz="2200" b="1" i="1" dirty="0" smtClean="0">
                <a:solidFill>
                  <a:srgbClr val="FF0000"/>
                </a:solidFill>
              </a:rPr>
              <a:t>quickly and efficiently</a:t>
            </a:r>
            <a:r>
              <a:rPr lang="en-US" sz="2200" dirty="0" smtClean="0">
                <a:solidFill>
                  <a:srgbClr val="FF0000"/>
                </a:solidFill>
              </a:rPr>
              <a:t>  </a:t>
            </a:r>
            <a:r>
              <a:rPr lang="en-US" sz="2200" dirty="0" smtClean="0"/>
              <a:t>with minimal inconvenience to the Customer.</a:t>
            </a:r>
            <a:r>
              <a:rPr lang="en-US" dirty="0" smtClean="0"/>
              <a:t/>
            </a:r>
            <a:br>
              <a:rPr lang="en-US" dirty="0" smtClean="0"/>
            </a:br>
            <a:endParaRPr lang="en-US" dirty="0"/>
          </a:p>
        </p:txBody>
      </p:sp>
    </p:spTree>
    <p:extLst>
      <p:ext uri="{BB962C8B-B14F-4D97-AF65-F5344CB8AC3E}">
        <p14:creationId xmlns:p14="http://schemas.microsoft.com/office/powerpoint/2010/main" val="150880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a:bodyPr>
          <a:lstStyle/>
          <a:p>
            <a:pPr algn="l" eaLnBrk="1" fontAlgn="auto" hangingPunct="1">
              <a:spcAft>
                <a:spcPts val="0"/>
              </a:spcAft>
              <a:defRPr/>
            </a:pPr>
            <a:r>
              <a:rPr lang="en-US" sz="4400" dirty="0"/>
              <a:t>Reconciliation &amp; Verification</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51</a:t>
            </a:fld>
            <a:endParaRPr lang="en-US" altLang="en-US" dirty="0" smtClean="0">
              <a:solidFill>
                <a:schemeClr val="bg1"/>
              </a:solidFill>
            </a:endParaRPr>
          </a:p>
        </p:txBody>
      </p:sp>
      <p:sp>
        <p:nvSpPr>
          <p:cNvPr id="8" name="Title 1"/>
          <p:cNvSpPr>
            <a:spLocks noGrp="1"/>
          </p:cNvSpPr>
          <p:nvPr>
            <p:ph idx="1"/>
          </p:nvPr>
        </p:nvSpPr>
        <p:spPr>
          <a:xfrm>
            <a:off x="457200" y="1219200"/>
            <a:ext cx="8382000" cy="5410200"/>
          </a:xfrm>
        </p:spPr>
        <p:txBody>
          <a:bodyPr>
            <a:normAutofit fontScale="82500" lnSpcReduction="20000"/>
          </a:bodyPr>
          <a:lstStyle/>
          <a:p>
            <a:pPr marL="109537" indent="0" eaLnBrk="1" fontAlgn="auto" hangingPunct="1">
              <a:spcAft>
                <a:spcPts val="0"/>
              </a:spcAft>
              <a:buNone/>
              <a:defRPr/>
            </a:pPr>
            <a:r>
              <a:rPr lang="en-US" sz="2500" dirty="0" smtClean="0"/>
              <a:t>All parties have a role in researching the issues on their end, however for the Losing CR/Original, the following verification process can assist in making the resolution of an Inadvertent Gain MarkeTrak run smoothly when the following checks are performed:</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Any Subsequent transactions in the Market? </a:t>
            </a:r>
          </a:p>
          <a:p>
            <a:pPr lvl="1" eaLnBrk="1" fontAlgn="auto" hangingPunct="1">
              <a:spcAft>
                <a:spcPts val="0"/>
              </a:spcAft>
              <a:buFont typeface="Courier New" panose="02070309020205020404" pitchFamily="49" charset="0"/>
              <a:buChar char="o"/>
              <a:defRPr/>
            </a:pPr>
            <a:r>
              <a:rPr lang="en-US" sz="2100" dirty="0" smtClean="0"/>
              <a:t>Yes – Submit a Cancel W/Approval issue to STOP the TXN if possible</a:t>
            </a:r>
          </a:p>
          <a:p>
            <a:pPr lvl="1" eaLnBrk="1" fontAlgn="auto" hangingPunct="1">
              <a:spcAft>
                <a:spcPts val="0"/>
              </a:spcAft>
              <a:buFont typeface="Courier New" panose="02070309020205020404" pitchFamily="49" charset="0"/>
              <a:buChar char="o"/>
              <a:defRPr/>
            </a:pPr>
            <a:r>
              <a:rPr lang="en-US" sz="2100" dirty="0" smtClean="0"/>
              <a:t>No – Proceed to the next step </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Any Holds? </a:t>
            </a:r>
          </a:p>
          <a:p>
            <a:pPr lvl="1" eaLnBrk="1" fontAlgn="auto" hangingPunct="1">
              <a:spcAft>
                <a:spcPts val="0"/>
              </a:spcAft>
              <a:buFont typeface="Courier New" panose="02070309020205020404" pitchFamily="49" charset="0"/>
              <a:buChar char="o"/>
              <a:defRPr/>
            </a:pPr>
            <a:r>
              <a:rPr lang="en-US" sz="2100" dirty="0" smtClean="0"/>
              <a:t>Yes – Submit 650_01O </a:t>
            </a:r>
          </a:p>
          <a:p>
            <a:pPr lvl="1" eaLnBrk="1" fontAlgn="auto" hangingPunct="1">
              <a:spcAft>
                <a:spcPts val="0"/>
              </a:spcAft>
              <a:buFont typeface="Courier New" panose="02070309020205020404" pitchFamily="49" charset="0"/>
              <a:buChar char="o"/>
              <a:defRPr/>
            </a:pPr>
            <a:r>
              <a:rPr lang="en-US" sz="2100" dirty="0" smtClean="0"/>
              <a:t>No - Proceed</a:t>
            </a:r>
            <a:r>
              <a:rPr lang="en-US" sz="2100" dirty="0"/>
              <a:t> to the next step</a:t>
            </a:r>
            <a:r>
              <a:rPr lang="en-US" sz="2100" dirty="0" smtClean="0"/>
              <a:t> </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Proposed </a:t>
            </a:r>
            <a:r>
              <a:rPr lang="en-US" sz="2500" dirty="0"/>
              <a:t>Regain Date </a:t>
            </a:r>
            <a:r>
              <a:rPr lang="en-US" sz="2500" dirty="0" smtClean="0"/>
              <a:t>&gt; </a:t>
            </a:r>
            <a:r>
              <a:rPr lang="en-US" sz="2500" dirty="0"/>
              <a:t>Gaining CR Start Date</a:t>
            </a:r>
            <a:r>
              <a:rPr lang="en-US" sz="2500" dirty="0" smtClean="0"/>
              <a:t>? </a:t>
            </a:r>
            <a:r>
              <a:rPr lang="en-US" sz="1800" dirty="0" smtClean="0"/>
              <a:t>(not less than or equal to)</a:t>
            </a:r>
            <a:r>
              <a:rPr lang="en-US" sz="2500" dirty="0" smtClean="0"/>
              <a:t> </a:t>
            </a:r>
          </a:p>
          <a:p>
            <a:pPr lvl="1" eaLnBrk="1" fontAlgn="auto" hangingPunct="1">
              <a:spcAft>
                <a:spcPts val="0"/>
              </a:spcAft>
              <a:buFont typeface="Courier New" panose="02070309020205020404" pitchFamily="49" charset="0"/>
              <a:buChar char="o"/>
              <a:defRPr/>
            </a:pPr>
            <a:r>
              <a:rPr lang="en-US" sz="2100" dirty="0" smtClean="0"/>
              <a:t>Yes </a:t>
            </a:r>
            <a:r>
              <a:rPr lang="en-US" sz="2100" dirty="0"/>
              <a:t>– </a:t>
            </a:r>
            <a:r>
              <a:rPr lang="en-US" sz="2100" dirty="0" smtClean="0"/>
              <a:t>Update </a:t>
            </a:r>
          </a:p>
          <a:p>
            <a:pPr lvl="1" eaLnBrk="1" fontAlgn="auto" hangingPunct="1">
              <a:spcAft>
                <a:spcPts val="0"/>
              </a:spcAft>
              <a:buFont typeface="Courier New" panose="02070309020205020404" pitchFamily="49" charset="0"/>
              <a:buChar char="o"/>
              <a:defRPr/>
            </a:pPr>
            <a:r>
              <a:rPr lang="en-US" sz="2100" dirty="0" smtClean="0"/>
              <a:t>No </a:t>
            </a:r>
            <a:r>
              <a:rPr lang="en-US" sz="2100" dirty="0"/>
              <a:t>– Proceed </a:t>
            </a:r>
            <a:r>
              <a:rPr lang="en-US" sz="2100" dirty="0" smtClean="0"/>
              <a:t>“Send </a:t>
            </a:r>
            <a:r>
              <a:rPr lang="en-US" sz="2100" dirty="0"/>
              <a:t>to </a:t>
            </a:r>
            <a:r>
              <a:rPr lang="en-US" sz="2100" dirty="0" smtClean="0"/>
              <a:t>TDSP”</a:t>
            </a:r>
            <a:br>
              <a:rPr lang="en-US" sz="2100" dirty="0" smtClean="0"/>
            </a:br>
            <a:endParaRPr lang="en-US" sz="2100" dirty="0" smtClean="0"/>
          </a:p>
        </p:txBody>
      </p:sp>
    </p:spTree>
    <p:extLst>
      <p:ext uri="{BB962C8B-B14F-4D97-AF65-F5344CB8AC3E}">
        <p14:creationId xmlns:p14="http://schemas.microsoft.com/office/powerpoint/2010/main" val="3772257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52</a:t>
            </a:fld>
            <a:endParaRPr lang="en-US" altLang="en-US" dirty="0"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a:t>Reconciliation &amp; Verification</a:t>
            </a:r>
          </a:p>
        </p:txBody>
      </p:sp>
      <p:sp>
        <p:nvSpPr>
          <p:cNvPr id="4" name="Content Placeholder 3"/>
          <p:cNvSpPr>
            <a:spLocks noGrp="1"/>
          </p:cNvSpPr>
          <p:nvPr>
            <p:ph idx="1"/>
          </p:nvPr>
        </p:nvSpPr>
        <p:spPr>
          <a:xfrm>
            <a:off x="457200" y="1219200"/>
            <a:ext cx="8229600" cy="5257800"/>
          </a:xfrm>
        </p:spPr>
        <p:txBody>
          <a:bodyPr/>
          <a:lstStyle/>
          <a:p>
            <a:pPr marL="109537" indent="0">
              <a:buNone/>
            </a:pPr>
            <a:r>
              <a:rPr lang="en-US" sz="2100" dirty="0" smtClean="0"/>
              <a:t>Once the Losing CR/Original completes their research, the issue is sent to the TDSP and a similar verification </a:t>
            </a:r>
            <a:r>
              <a:rPr lang="en-US" sz="2100" dirty="0"/>
              <a:t>process </a:t>
            </a:r>
            <a:r>
              <a:rPr lang="en-US" sz="2100" dirty="0" smtClean="0"/>
              <a:t>takes place which also assists </a:t>
            </a:r>
            <a:r>
              <a:rPr lang="en-US" sz="2100" dirty="0"/>
              <a:t>in making the resolution of an Inadvertent Gain MarkeTrak run </a:t>
            </a:r>
            <a:r>
              <a:rPr lang="en-US" sz="2100" dirty="0" smtClean="0"/>
              <a:t>smoothly:</a:t>
            </a:r>
          </a:p>
          <a:p>
            <a:pPr marL="109537" indent="0">
              <a:buNone/>
            </a:pPr>
            <a:endParaRPr lang="en-US" sz="1000" dirty="0" smtClean="0"/>
          </a:p>
          <a:p>
            <a:pPr eaLnBrk="1" fontAlgn="auto" hangingPunct="1">
              <a:spcAft>
                <a:spcPts val="0"/>
              </a:spcAft>
              <a:buFont typeface="Wingdings" panose="05000000000000000000" pitchFamily="2" charset="2"/>
              <a:buChar char=""/>
              <a:defRPr/>
            </a:pPr>
            <a:r>
              <a:rPr lang="en-US" sz="1700" dirty="0"/>
              <a:t>Any Subsequent transactions in the Market? </a:t>
            </a:r>
          </a:p>
          <a:p>
            <a:pPr lvl="1" eaLnBrk="1" fontAlgn="auto" hangingPunct="1">
              <a:spcAft>
                <a:spcPts val="0"/>
              </a:spcAft>
              <a:buFont typeface="Courier New" panose="02070309020205020404" pitchFamily="49" charset="0"/>
              <a:buChar char="o"/>
              <a:defRPr/>
            </a:pPr>
            <a:r>
              <a:rPr lang="en-US" sz="1700" dirty="0"/>
              <a:t>Yes – Send back to </a:t>
            </a:r>
            <a:r>
              <a:rPr lang="en-US" sz="1700" dirty="0" smtClean="0"/>
              <a:t>CRs to research account further</a:t>
            </a:r>
            <a:endParaRPr lang="en-US" sz="1700" dirty="0"/>
          </a:p>
          <a:p>
            <a:pPr lvl="1" eaLnBrk="1" fontAlgn="auto" hangingPunct="1">
              <a:spcAft>
                <a:spcPts val="0"/>
              </a:spcAft>
              <a:buFont typeface="Courier New" panose="02070309020205020404" pitchFamily="49" charset="0"/>
              <a:buChar char="o"/>
              <a:defRPr/>
            </a:pPr>
            <a:r>
              <a:rPr lang="en-US" sz="1700" dirty="0"/>
              <a:t>No – Proceed to the next step </a:t>
            </a:r>
          </a:p>
          <a:p>
            <a:pPr eaLnBrk="1" fontAlgn="auto" hangingPunct="1">
              <a:spcAft>
                <a:spcPts val="0"/>
              </a:spcAft>
              <a:defRPr/>
            </a:pPr>
            <a:endParaRPr lang="en-US" sz="1000" dirty="0"/>
          </a:p>
          <a:p>
            <a:pPr eaLnBrk="1" fontAlgn="auto" hangingPunct="1">
              <a:spcAft>
                <a:spcPts val="0"/>
              </a:spcAft>
              <a:buFont typeface="Wingdings" panose="05000000000000000000" pitchFamily="2" charset="2"/>
              <a:buChar char=""/>
              <a:defRPr/>
            </a:pPr>
            <a:r>
              <a:rPr lang="en-US" sz="1700" dirty="0"/>
              <a:t>Any Holds? </a:t>
            </a:r>
          </a:p>
          <a:p>
            <a:pPr lvl="1" eaLnBrk="1" fontAlgn="auto" hangingPunct="1">
              <a:spcAft>
                <a:spcPts val="0"/>
              </a:spcAft>
              <a:buFont typeface="Courier New" panose="02070309020205020404" pitchFamily="49" charset="0"/>
              <a:buChar char="o"/>
              <a:defRPr/>
            </a:pPr>
            <a:r>
              <a:rPr lang="en-US" sz="1700" dirty="0"/>
              <a:t>Yes – Send back to </a:t>
            </a:r>
            <a:r>
              <a:rPr lang="en-US" sz="1700" dirty="0" smtClean="0"/>
              <a:t>CR to remove Deferred Payment Plan HOLD </a:t>
            </a:r>
            <a:endParaRPr lang="en-US" sz="1700" dirty="0"/>
          </a:p>
          <a:p>
            <a:pPr lvl="1" eaLnBrk="1" fontAlgn="auto" hangingPunct="1">
              <a:spcAft>
                <a:spcPts val="0"/>
              </a:spcAft>
              <a:buFont typeface="Courier New" panose="02070309020205020404" pitchFamily="49" charset="0"/>
              <a:buChar char="o"/>
              <a:defRPr/>
            </a:pPr>
            <a:r>
              <a:rPr lang="en-US" sz="1700" dirty="0"/>
              <a:t>No - Proceed to the next step </a:t>
            </a:r>
          </a:p>
          <a:p>
            <a:pPr eaLnBrk="1" fontAlgn="auto" hangingPunct="1">
              <a:spcAft>
                <a:spcPts val="0"/>
              </a:spcAft>
              <a:defRPr/>
            </a:pPr>
            <a:endParaRPr lang="en-US" sz="1000" dirty="0"/>
          </a:p>
          <a:p>
            <a:pPr eaLnBrk="1" fontAlgn="auto" hangingPunct="1">
              <a:spcAft>
                <a:spcPts val="0"/>
              </a:spcAft>
              <a:buFont typeface="Wingdings" panose="05000000000000000000" pitchFamily="2" charset="2"/>
              <a:buChar char=""/>
              <a:defRPr/>
            </a:pPr>
            <a:r>
              <a:rPr lang="en-US" sz="1700" dirty="0"/>
              <a:t>Proposed Regain Date &gt; Gaining CR Start Date? </a:t>
            </a:r>
            <a:r>
              <a:rPr lang="en-US" sz="1600" dirty="0"/>
              <a:t>(not less than or equal to) </a:t>
            </a:r>
          </a:p>
          <a:p>
            <a:pPr lvl="1" eaLnBrk="1" fontAlgn="auto" hangingPunct="1">
              <a:spcAft>
                <a:spcPts val="0"/>
              </a:spcAft>
              <a:buFont typeface="Courier New" panose="02070309020205020404" pitchFamily="49" charset="0"/>
              <a:buChar char="o"/>
              <a:defRPr/>
            </a:pPr>
            <a:r>
              <a:rPr lang="en-US" sz="1700" dirty="0"/>
              <a:t>Yes – Send back to </a:t>
            </a:r>
            <a:r>
              <a:rPr lang="en-US" sz="1700" dirty="0" smtClean="0"/>
              <a:t>CR to update the </a:t>
            </a:r>
            <a:r>
              <a:rPr lang="en-US" sz="1700" dirty="0"/>
              <a:t>Proposed Regain </a:t>
            </a:r>
            <a:r>
              <a:rPr lang="en-US" sz="1700" dirty="0" smtClean="0"/>
              <a:t>Date field  </a:t>
            </a:r>
            <a:endParaRPr lang="en-US" sz="1700" dirty="0"/>
          </a:p>
          <a:p>
            <a:pPr lvl="1" eaLnBrk="1" fontAlgn="auto" hangingPunct="1">
              <a:spcAft>
                <a:spcPts val="0"/>
              </a:spcAft>
              <a:buFont typeface="Courier New" panose="02070309020205020404" pitchFamily="49" charset="0"/>
              <a:buChar char="o"/>
              <a:defRPr/>
            </a:pPr>
            <a:r>
              <a:rPr lang="en-US" sz="1700" dirty="0"/>
              <a:t>No – </a:t>
            </a:r>
            <a:r>
              <a:rPr lang="en-US" sz="1700" dirty="0" smtClean="0"/>
              <a:t>Proceed</a:t>
            </a:r>
          </a:p>
          <a:p>
            <a:pPr marL="392113" lvl="1" indent="0" eaLnBrk="1" fontAlgn="auto" hangingPunct="1">
              <a:spcAft>
                <a:spcPts val="0"/>
              </a:spcAft>
              <a:buNone/>
              <a:defRPr/>
            </a:pPr>
            <a:endParaRPr lang="en-US" sz="1200" dirty="0" smtClean="0"/>
          </a:p>
          <a:p>
            <a:pPr marL="109537" indent="0">
              <a:buNone/>
            </a:pPr>
            <a:r>
              <a:rPr lang="en-US" sz="1200" dirty="0" smtClean="0"/>
              <a:t>	</a:t>
            </a:r>
            <a:r>
              <a:rPr lang="en-US" sz="2400" dirty="0" smtClean="0"/>
              <a:t>		</a:t>
            </a:r>
          </a:p>
          <a:p>
            <a:pPr marL="109537" indent="0">
              <a:buNone/>
            </a:pPr>
            <a:endParaRPr lang="en-US" sz="2400" dirty="0"/>
          </a:p>
        </p:txBody>
      </p:sp>
    </p:spTree>
    <p:extLst>
      <p:ext uri="{BB962C8B-B14F-4D97-AF65-F5344CB8AC3E}">
        <p14:creationId xmlns:p14="http://schemas.microsoft.com/office/powerpoint/2010/main" val="2504155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53</a:t>
            </a:fld>
            <a:endParaRPr lang="en-US" altLang="en-US" dirty="0"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a:t>Reconciliation &amp; Verification</a:t>
            </a:r>
          </a:p>
        </p:txBody>
      </p:sp>
      <p:sp>
        <p:nvSpPr>
          <p:cNvPr id="4" name="Content Placeholder 3"/>
          <p:cNvSpPr>
            <a:spLocks noGrp="1"/>
          </p:cNvSpPr>
          <p:nvPr>
            <p:ph idx="1"/>
          </p:nvPr>
        </p:nvSpPr>
        <p:spPr>
          <a:xfrm>
            <a:off x="457200" y="1447800"/>
            <a:ext cx="8229600" cy="5029200"/>
          </a:xfrm>
        </p:spPr>
        <p:txBody>
          <a:bodyPr/>
          <a:lstStyle/>
          <a:p>
            <a:pPr marL="109537" indent="0">
              <a:buNone/>
            </a:pPr>
            <a:r>
              <a:rPr lang="en-US" sz="2000" dirty="0" smtClean="0"/>
              <a:t>Once those preliminary checks are made, the TDSP will go on to perform the following steps:</a:t>
            </a:r>
          </a:p>
          <a:p>
            <a:pPr marL="392113" lvl="1" indent="0" eaLnBrk="1" fontAlgn="auto" hangingPunct="1">
              <a:spcAft>
                <a:spcPts val="0"/>
              </a:spcAft>
              <a:buNone/>
              <a:defRPr/>
            </a:pPr>
            <a:endParaRPr lang="en-US" sz="2000" dirty="0" smtClean="0"/>
          </a:p>
          <a:p>
            <a:pPr>
              <a:buFont typeface="Wingdings" panose="05000000000000000000" pitchFamily="2" charset="2"/>
              <a:buChar char="þ"/>
            </a:pPr>
            <a:r>
              <a:rPr lang="en-US" sz="2000" dirty="0" smtClean="0"/>
              <a:t>Check </a:t>
            </a:r>
            <a:r>
              <a:rPr lang="en-US" sz="2000" dirty="0"/>
              <a:t>for Permit Requirements and override if any </a:t>
            </a:r>
            <a:r>
              <a:rPr lang="en-US" sz="2000" dirty="0" smtClean="0"/>
              <a:t>exist</a:t>
            </a:r>
          </a:p>
          <a:p>
            <a:pPr marL="109537" indent="0">
              <a:buNone/>
            </a:pPr>
            <a:endParaRPr lang="en-US" sz="2000" dirty="0" smtClean="0"/>
          </a:p>
          <a:p>
            <a:pPr>
              <a:buFont typeface="Wingdings" panose="05000000000000000000" pitchFamily="2" charset="2"/>
              <a:buChar char="þ"/>
            </a:pPr>
            <a:r>
              <a:rPr lang="en-US" sz="2000" dirty="0" smtClean="0"/>
              <a:t>Add </a:t>
            </a:r>
            <a:r>
              <a:rPr lang="en-US" sz="2000" dirty="0"/>
              <a:t>ESIID, Original CR and Proposed Regain Date to Safety Net and verify loaded </a:t>
            </a:r>
            <a:r>
              <a:rPr lang="en-US" sz="2000" dirty="0" smtClean="0"/>
              <a:t>correctly</a:t>
            </a:r>
          </a:p>
          <a:p>
            <a:pPr marL="109537" indent="0">
              <a:buNone/>
            </a:pPr>
            <a:endParaRPr lang="en-US" sz="2000" dirty="0" smtClean="0"/>
          </a:p>
          <a:p>
            <a:pPr>
              <a:buFont typeface="Wingdings" panose="05000000000000000000" pitchFamily="2" charset="2"/>
              <a:buChar char="þ"/>
            </a:pPr>
            <a:r>
              <a:rPr lang="en-US" sz="2000" dirty="0" smtClean="0"/>
              <a:t>Update </a:t>
            </a:r>
            <a:r>
              <a:rPr lang="en-US" sz="2000" dirty="0"/>
              <a:t>MarkeTrak issues with comments indicating </a:t>
            </a:r>
            <a:r>
              <a:rPr lang="en-US" sz="2000" dirty="0" smtClean="0"/>
              <a:t>readiness</a:t>
            </a:r>
            <a:r>
              <a:rPr lang="en-US" sz="2000" dirty="0"/>
              <a:t>			</a:t>
            </a:r>
          </a:p>
          <a:p>
            <a:pPr marL="109537" indent="0">
              <a:buNone/>
            </a:pPr>
            <a:endParaRPr lang="en-US" sz="2000" dirty="0"/>
          </a:p>
        </p:txBody>
      </p:sp>
    </p:spTree>
    <p:extLst>
      <p:ext uri="{BB962C8B-B14F-4D97-AF65-F5344CB8AC3E}">
        <p14:creationId xmlns:p14="http://schemas.microsoft.com/office/powerpoint/2010/main" val="57716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54</a:t>
            </a:fld>
            <a:endParaRPr lang="en-US" altLang="en-US" dirty="0" smtClean="0">
              <a:solidFill>
                <a:schemeClr val="bg1"/>
              </a:solidFill>
            </a:endParaRPr>
          </a:p>
        </p:txBody>
      </p:sp>
      <p:sp>
        <p:nvSpPr>
          <p:cNvPr id="6" name="Title 2"/>
          <p:cNvSpPr>
            <a:spLocks noGrp="1"/>
          </p:cNvSpPr>
          <p:nvPr>
            <p:ph type="title"/>
          </p:nvPr>
        </p:nvSpPr>
        <p:spPr/>
        <p:txBody>
          <a:bodyPr>
            <a:normAutofit/>
          </a:bodyPr>
          <a:lstStyle/>
          <a:p>
            <a:pPr algn="l" eaLnBrk="1" fontAlgn="auto" hangingPunct="1">
              <a:spcAft>
                <a:spcPts val="0"/>
              </a:spcAft>
              <a:defRPr/>
            </a:pPr>
            <a:r>
              <a:rPr lang="en-US" sz="3600" dirty="0"/>
              <a:t>Reconciliation &amp; Verification</a:t>
            </a:r>
          </a:p>
        </p:txBody>
      </p:sp>
      <p:sp>
        <p:nvSpPr>
          <p:cNvPr id="4" name="Content Placeholder 3"/>
          <p:cNvSpPr>
            <a:spLocks noGrp="1"/>
          </p:cNvSpPr>
          <p:nvPr>
            <p:ph idx="1"/>
          </p:nvPr>
        </p:nvSpPr>
        <p:spPr>
          <a:xfrm>
            <a:off x="457200" y="1295400"/>
            <a:ext cx="8229600" cy="4800600"/>
          </a:xfrm>
        </p:spPr>
        <p:txBody>
          <a:bodyPr/>
          <a:lstStyle/>
          <a:p>
            <a:pPr marL="109537" indent="0">
              <a:buNone/>
            </a:pPr>
            <a:endParaRPr lang="en-US" sz="800" dirty="0"/>
          </a:p>
          <a:p>
            <a:pPr marL="109537" indent="0">
              <a:buNone/>
            </a:pPr>
            <a:r>
              <a:rPr lang="en-US" sz="2100" dirty="0"/>
              <a:t>Once the </a:t>
            </a:r>
            <a:r>
              <a:rPr lang="en-US" sz="2100" dirty="0" smtClean="0"/>
              <a:t>TDSP completes their portion of the research, the issue is sent back to the Losing CR/Original who will send an EDI transaction to actually resolve the issue in the Market and thus more verification will need to take place:</a:t>
            </a:r>
          </a:p>
          <a:p>
            <a:pPr marL="109537" indent="0">
              <a:buNone/>
            </a:pPr>
            <a:endParaRPr lang="en-US" sz="1000" dirty="0"/>
          </a:p>
          <a:p>
            <a:pPr eaLnBrk="1" fontAlgn="auto" hangingPunct="1">
              <a:spcAft>
                <a:spcPts val="0"/>
              </a:spcAft>
              <a:buFont typeface="Wingdings" panose="05000000000000000000" pitchFamily="2" charset="2"/>
              <a:buChar char=""/>
              <a:defRPr/>
            </a:pPr>
            <a:r>
              <a:rPr lang="en-US" sz="1700" dirty="0"/>
              <a:t>Ensure that the MarkeTrak issue is in a State of “New (Losing CR Submit</a:t>
            </a:r>
            <a:r>
              <a:rPr lang="en-US" sz="1700" dirty="0" smtClean="0"/>
              <a:t>)”</a:t>
            </a:r>
          </a:p>
          <a:p>
            <a:pPr eaLnBrk="1" fontAlgn="auto" hangingPunct="1">
              <a:spcAft>
                <a:spcPts val="0"/>
              </a:spcAft>
              <a:buFont typeface="Wingdings" panose="05000000000000000000" pitchFamily="2" charset="2"/>
              <a:buChar char=""/>
              <a:defRPr/>
            </a:pPr>
            <a:endParaRPr lang="en-US" sz="800" dirty="0"/>
          </a:p>
          <a:p>
            <a:pPr eaLnBrk="1" fontAlgn="auto" hangingPunct="1">
              <a:spcAft>
                <a:spcPts val="0"/>
              </a:spcAft>
              <a:buFont typeface="Wingdings" panose="05000000000000000000" pitchFamily="2" charset="2"/>
              <a:buChar char=""/>
              <a:defRPr/>
            </a:pPr>
            <a:r>
              <a:rPr lang="en-US" sz="1700" dirty="0" smtClean="0"/>
              <a:t>Any </a:t>
            </a:r>
            <a:r>
              <a:rPr lang="en-US" sz="1700" dirty="0"/>
              <a:t>Subsequent transactions in the Market? </a:t>
            </a:r>
          </a:p>
          <a:p>
            <a:pPr lvl="1" eaLnBrk="1" fontAlgn="auto" hangingPunct="1">
              <a:spcAft>
                <a:spcPts val="0"/>
              </a:spcAft>
              <a:buFont typeface="Courier New" panose="02070309020205020404" pitchFamily="49" charset="0"/>
              <a:buChar char="o"/>
              <a:defRPr/>
            </a:pPr>
            <a:r>
              <a:rPr lang="en-US" sz="1700" dirty="0"/>
              <a:t>Yes – </a:t>
            </a:r>
            <a:r>
              <a:rPr lang="en-US" sz="1700" dirty="0" smtClean="0"/>
              <a:t>Cancel W/Approval if possible</a:t>
            </a:r>
          </a:p>
          <a:p>
            <a:pPr lvl="1" eaLnBrk="1" fontAlgn="auto" hangingPunct="1">
              <a:spcAft>
                <a:spcPts val="0"/>
              </a:spcAft>
              <a:buFont typeface="Courier New" panose="02070309020205020404" pitchFamily="49" charset="0"/>
              <a:buChar char="o"/>
              <a:defRPr/>
            </a:pPr>
            <a:r>
              <a:rPr lang="en-US" sz="1700" dirty="0" smtClean="0"/>
              <a:t>No – Proceed</a:t>
            </a:r>
          </a:p>
          <a:p>
            <a:pPr lvl="1" eaLnBrk="1" fontAlgn="auto" hangingPunct="1">
              <a:spcAft>
                <a:spcPts val="0"/>
              </a:spcAft>
              <a:buFont typeface="Courier New" panose="02070309020205020404" pitchFamily="49" charset="0"/>
              <a:buChar char="o"/>
              <a:defRPr/>
            </a:pPr>
            <a:endParaRPr lang="en-US" sz="800" dirty="0" smtClean="0"/>
          </a:p>
          <a:p>
            <a:pPr eaLnBrk="1" fontAlgn="auto" hangingPunct="1">
              <a:spcAft>
                <a:spcPts val="0"/>
              </a:spcAft>
              <a:buFont typeface="Wingdings" panose="05000000000000000000" pitchFamily="2" charset="2"/>
              <a:buChar char="þ"/>
              <a:defRPr/>
            </a:pPr>
            <a:r>
              <a:rPr lang="en-US" sz="1700" dirty="0" smtClean="0"/>
              <a:t>Send </a:t>
            </a:r>
            <a:r>
              <a:rPr lang="en-US" sz="1700" dirty="0"/>
              <a:t>EDI for the Proposed Regain Date that the Original CR entered within the </a:t>
            </a:r>
            <a:r>
              <a:rPr lang="en-US" sz="1700" dirty="0" smtClean="0"/>
              <a:t>issue</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700" dirty="0" smtClean="0"/>
              <a:t>Verify </a:t>
            </a:r>
            <a:r>
              <a:rPr lang="en-US" sz="1700" dirty="0"/>
              <a:t>the EDI was processed successfully by consulting the ERCOT </a:t>
            </a:r>
            <a:r>
              <a:rPr lang="en-US" sz="1700" dirty="0" smtClean="0"/>
              <a:t>Market Information System (MIS)  </a:t>
            </a:r>
            <a:r>
              <a:rPr lang="en-US" sz="1700" dirty="0"/>
              <a:t>as well as any internal systems used for verifying transactions</a:t>
            </a:r>
            <a:r>
              <a:rPr lang="en-US" sz="1700" dirty="0" smtClean="0"/>
              <a:t>.</a:t>
            </a:r>
            <a:endParaRPr lang="en-US" sz="1700" dirty="0"/>
          </a:p>
        </p:txBody>
      </p:sp>
    </p:spTree>
    <p:extLst>
      <p:ext uri="{BB962C8B-B14F-4D97-AF65-F5344CB8AC3E}">
        <p14:creationId xmlns:p14="http://schemas.microsoft.com/office/powerpoint/2010/main" val="1089871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55</a:t>
            </a:fld>
            <a:endParaRPr lang="en-US" altLang="en-US" dirty="0" smtClean="0">
              <a:solidFill>
                <a:schemeClr val="bg1"/>
              </a:solidFill>
            </a:endParaRPr>
          </a:p>
        </p:txBody>
      </p:sp>
      <p:sp>
        <p:nvSpPr>
          <p:cNvPr id="6" name="Title 2"/>
          <p:cNvSpPr>
            <a:spLocks noGrp="1"/>
          </p:cNvSpPr>
          <p:nvPr>
            <p:ph type="title"/>
          </p:nvPr>
        </p:nvSpPr>
        <p:spPr/>
        <p:txBody>
          <a:bodyPr>
            <a:normAutofit/>
          </a:bodyPr>
          <a:lstStyle/>
          <a:p>
            <a:pPr algn="l" eaLnBrk="1" fontAlgn="auto" hangingPunct="1">
              <a:spcAft>
                <a:spcPts val="0"/>
              </a:spcAft>
              <a:defRPr/>
            </a:pPr>
            <a:r>
              <a:rPr lang="en-US" sz="3600" dirty="0"/>
              <a:t>Reconciliation &amp; Verification</a:t>
            </a:r>
          </a:p>
        </p:txBody>
      </p:sp>
      <p:sp>
        <p:nvSpPr>
          <p:cNvPr id="4" name="Content Placeholder 3"/>
          <p:cNvSpPr>
            <a:spLocks noGrp="1"/>
          </p:cNvSpPr>
          <p:nvPr>
            <p:ph idx="1"/>
          </p:nvPr>
        </p:nvSpPr>
        <p:spPr>
          <a:xfrm>
            <a:off x="457200" y="1295400"/>
            <a:ext cx="8229600" cy="4800600"/>
          </a:xfrm>
        </p:spPr>
        <p:txBody>
          <a:bodyPr/>
          <a:lstStyle/>
          <a:p>
            <a:pPr marL="109537" indent="0">
              <a:buNone/>
            </a:pPr>
            <a:endParaRPr lang="en-US" sz="800" dirty="0"/>
          </a:p>
          <a:p>
            <a:pPr eaLnBrk="1" fontAlgn="auto" hangingPunct="1">
              <a:spcAft>
                <a:spcPts val="0"/>
              </a:spcAft>
              <a:buFont typeface="Wingdings" panose="05000000000000000000" pitchFamily="2" charset="2"/>
              <a:buChar char="þ"/>
              <a:defRPr/>
            </a:pPr>
            <a:r>
              <a:rPr lang="en-US" sz="1800" dirty="0" smtClean="0"/>
              <a:t>The </a:t>
            </a:r>
            <a:r>
              <a:rPr lang="en-US" sz="1800" dirty="0"/>
              <a:t>backdated MVI can be verified as successful per the receipt of an 814_05 </a:t>
            </a:r>
            <a:r>
              <a:rPr lang="en-US" sz="1800" dirty="0" smtClean="0"/>
              <a:t>Accept</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800" dirty="0" smtClean="0"/>
              <a:t>The </a:t>
            </a:r>
            <a:r>
              <a:rPr lang="en-US" sz="1800" dirty="0"/>
              <a:t>backdated MVI can be verified as a REJECT from ERCOT if there is an 814_05 Reject Status/Action Reject   Addition    </a:t>
            </a:r>
            <a:r>
              <a:rPr lang="en-US" sz="1800" dirty="0" smtClean="0"/>
              <a:t>FRG</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800" dirty="0" smtClean="0"/>
              <a:t>The </a:t>
            </a:r>
            <a:r>
              <a:rPr lang="en-US" sz="1800" dirty="0"/>
              <a:t>backdated MVI can be verified as a REJECT from the TDSP if there is an 814_05 Reject Status/Action Reject   Addition    “MISSING BACKDATED ORDER FOR OPEN SN FROM MMDDYY</a:t>
            </a:r>
            <a:r>
              <a:rPr lang="en-US" sz="1800" dirty="0" smtClean="0"/>
              <a:t>”</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800" dirty="0" smtClean="0"/>
              <a:t>Add </a:t>
            </a:r>
            <a:r>
              <a:rPr lang="en-US" sz="1800" dirty="0"/>
              <a:t>the Regaining BGN information into the MarkeTrak issue </a:t>
            </a:r>
            <a:r>
              <a:rPr lang="en-US" sz="1800" u="sng" dirty="0"/>
              <a:t>only after</a:t>
            </a:r>
            <a:r>
              <a:rPr lang="en-US" sz="1800" dirty="0"/>
              <a:t> verifying that it was successfully </a:t>
            </a:r>
            <a:r>
              <a:rPr lang="en-US" sz="1800" dirty="0" smtClean="0"/>
              <a:t>received</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800" dirty="0" smtClean="0"/>
              <a:t>DO </a:t>
            </a:r>
            <a:r>
              <a:rPr lang="en-US" sz="1800" dirty="0"/>
              <a:t>NOT click the </a:t>
            </a:r>
            <a:r>
              <a:rPr lang="en-US" sz="1800" dirty="0" smtClean="0"/>
              <a:t>“Send </a:t>
            </a:r>
            <a:r>
              <a:rPr lang="en-US" sz="1800" dirty="0"/>
              <a:t>to </a:t>
            </a:r>
            <a:r>
              <a:rPr lang="en-US" sz="1800" dirty="0" smtClean="0"/>
              <a:t>TDSP” </a:t>
            </a:r>
            <a:r>
              <a:rPr lang="en-US" sz="1800" dirty="0"/>
              <a:t>transition as this will prevent the issue from </a:t>
            </a:r>
            <a:r>
              <a:rPr lang="en-US" sz="1800" dirty="0" smtClean="0"/>
              <a:t>Auto-completion</a:t>
            </a:r>
            <a:endParaRPr lang="en-US" sz="1800" dirty="0"/>
          </a:p>
        </p:txBody>
      </p:sp>
    </p:spTree>
    <p:extLst>
      <p:ext uri="{BB962C8B-B14F-4D97-AF65-F5344CB8AC3E}">
        <p14:creationId xmlns:p14="http://schemas.microsoft.com/office/powerpoint/2010/main" val="27417794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56</a:t>
            </a:fld>
            <a:endParaRPr lang="en-US" altLang="en-US" smtClean="0">
              <a:solidFill>
                <a:srgbClr val="FFFFFF"/>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7"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47492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1857828"/>
            <a:ext cx="7772400" cy="2180772"/>
          </a:xfrm>
        </p:spPr>
        <p:txBody>
          <a:bodyPr>
            <a:normAutofit/>
          </a:bodyPr>
          <a:lstStyle/>
          <a:p>
            <a:pPr eaLnBrk="1" fontAlgn="auto" hangingPunct="1">
              <a:spcAft>
                <a:spcPts val="0"/>
              </a:spcAft>
              <a:defRPr/>
            </a:pPr>
            <a:r>
              <a:rPr lang="en-US" dirty="0" smtClean="0"/>
              <a:t>Customer Rescission</a:t>
            </a:r>
            <a:r>
              <a:rPr lang="en-US" dirty="0"/>
              <a:t/>
            </a:r>
            <a:br>
              <a:rPr lang="en-US" dirty="0"/>
            </a:br>
            <a:r>
              <a:rPr lang="en-US" dirty="0" smtClean="0"/>
              <a:t>Walkthrough</a:t>
            </a:r>
            <a:endParaRPr lang="en-US" dirty="0"/>
          </a:p>
        </p:txBody>
      </p:sp>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57</a:t>
            </a:fld>
            <a:endParaRPr lang="en-US" altLang="en-US" smtClean="0">
              <a:solidFill>
                <a:srgbClr val="FFFFFF"/>
              </a:solidFill>
            </a:endParaRPr>
          </a:p>
        </p:txBody>
      </p:sp>
    </p:spTree>
    <p:extLst>
      <p:ext uri="{BB962C8B-B14F-4D97-AF65-F5344CB8AC3E}">
        <p14:creationId xmlns:p14="http://schemas.microsoft.com/office/powerpoint/2010/main" val="3845104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a:bodyPr>
          <a:lstStyle/>
          <a:p>
            <a:pPr algn="l" eaLnBrk="1" fontAlgn="auto" hangingPunct="1">
              <a:spcAft>
                <a:spcPts val="0"/>
              </a:spcAft>
              <a:defRPr/>
            </a:pPr>
            <a:r>
              <a:rPr lang="en-US" sz="3600" dirty="0" smtClean="0"/>
              <a:t>Right of Rescission</a:t>
            </a:r>
            <a:endParaRPr lang="en-US" sz="3600"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58</a:t>
            </a:fld>
            <a:endParaRPr lang="en-US" altLang="en-US" smtClean="0">
              <a:solidFill>
                <a:schemeClr val="bg1"/>
              </a:solidFill>
            </a:endParaRPr>
          </a:p>
        </p:txBody>
      </p:sp>
      <p:sp>
        <p:nvSpPr>
          <p:cNvPr id="5" name="Title 1"/>
          <p:cNvSpPr>
            <a:spLocks noGrp="1"/>
          </p:cNvSpPr>
          <p:nvPr>
            <p:ph idx="1"/>
          </p:nvPr>
        </p:nvSpPr>
        <p:spPr>
          <a:xfrm>
            <a:off x="515257" y="1386115"/>
            <a:ext cx="8229600" cy="4557486"/>
          </a:xfrm>
        </p:spPr>
        <p:txBody>
          <a:bodyPr>
            <a:normAutofit fontScale="37500" lnSpcReduction="20000"/>
          </a:bodyPr>
          <a:lstStyle/>
          <a:p>
            <a:pPr marL="109537" indent="0" eaLnBrk="1" fontAlgn="auto" hangingPunct="1">
              <a:spcAft>
                <a:spcPts val="0"/>
              </a:spcAft>
              <a:buNone/>
              <a:defRPr/>
            </a:pPr>
            <a:r>
              <a:rPr lang="en-US" sz="6400" b="1" dirty="0" smtClean="0"/>
              <a:t>PUCT Subst. Rule 25.474(j) - Right </a:t>
            </a:r>
            <a:r>
              <a:rPr lang="en-US" sz="6400" b="1" dirty="0"/>
              <a:t>of R</a:t>
            </a:r>
            <a:r>
              <a:rPr lang="en-US" sz="6400" b="1" dirty="0" smtClean="0"/>
              <a:t>escission</a:t>
            </a:r>
          </a:p>
          <a:p>
            <a:pPr marL="109537" indent="0" eaLnBrk="1" fontAlgn="auto" hangingPunct="1">
              <a:spcAft>
                <a:spcPts val="0"/>
              </a:spcAft>
              <a:buNone/>
              <a:defRPr/>
            </a:pPr>
            <a:r>
              <a:rPr lang="en-US" b="1" dirty="0" smtClean="0"/>
              <a:t/>
            </a:r>
            <a:br>
              <a:rPr lang="en-US" b="1" dirty="0" smtClean="0"/>
            </a:br>
            <a:r>
              <a:rPr lang="en-US" b="1" dirty="0" smtClean="0"/>
              <a:t/>
            </a:r>
            <a:br>
              <a:rPr lang="en-US" b="1" dirty="0" smtClean="0"/>
            </a:br>
            <a:r>
              <a:rPr lang="en-US" sz="4700" dirty="0" smtClean="0"/>
              <a:t>A REP </a:t>
            </a:r>
            <a:r>
              <a:rPr lang="en-US" sz="4700" dirty="0"/>
              <a:t>shall promptly </a:t>
            </a:r>
            <a:r>
              <a:rPr lang="en-US" sz="4700" dirty="0" smtClean="0"/>
              <a:t> provide </a:t>
            </a:r>
            <a:r>
              <a:rPr lang="en-US" sz="4700" dirty="0"/>
              <a:t>the applicant with the terms of service document after the applicant has authorized the REP to provide service to the applicant and the authorization has been verified. For switch requests, the REP </a:t>
            </a:r>
            <a:r>
              <a:rPr lang="en-US" sz="4700" dirty="0" smtClean="0"/>
              <a:t>shall offer the applicant a right to rescind the terms of service without penalty or </a:t>
            </a:r>
            <a:r>
              <a:rPr lang="en-US" sz="4700" dirty="0"/>
              <a:t>fee of any kind for a period of three federal business days after the applicant's receipt of the terms of service document. The provider may assume that any delivery of the terms of service </a:t>
            </a:r>
            <a:r>
              <a:rPr lang="en-US" sz="4700" dirty="0" smtClean="0"/>
              <a:t>document </a:t>
            </a:r>
            <a:r>
              <a:rPr lang="en-US" sz="4700" dirty="0"/>
              <a:t>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r>
              <a:rPr lang="en-US" sz="4400" dirty="0"/>
              <a:t> </a:t>
            </a:r>
            <a:r>
              <a:rPr lang="en-US" dirty="0" smtClean="0"/>
              <a:t/>
            </a:r>
            <a:br>
              <a:rPr lang="en-US" dirty="0" smtClean="0"/>
            </a:br>
            <a:endParaRPr lang="en-US" dirty="0"/>
          </a:p>
        </p:txBody>
      </p:sp>
    </p:spTree>
    <p:extLst>
      <p:ext uri="{BB962C8B-B14F-4D97-AF65-F5344CB8AC3E}">
        <p14:creationId xmlns:p14="http://schemas.microsoft.com/office/powerpoint/2010/main" val="3497617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a:bodyPr>
          <a:lstStyle/>
          <a:p>
            <a:pPr algn="l" eaLnBrk="1" fontAlgn="auto" hangingPunct="1">
              <a:spcAft>
                <a:spcPts val="0"/>
              </a:spcAft>
              <a:defRPr/>
            </a:pPr>
            <a:r>
              <a:rPr lang="en-US" sz="3600" dirty="0" smtClean="0"/>
              <a:t>Right of Rescission</a:t>
            </a:r>
            <a:endParaRPr lang="en-US" sz="3600"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59</a:t>
            </a:fld>
            <a:endParaRPr lang="en-US" altLang="en-US" smtClean="0">
              <a:solidFill>
                <a:schemeClr val="bg1"/>
              </a:solidFill>
            </a:endParaRPr>
          </a:p>
        </p:txBody>
      </p:sp>
      <p:sp>
        <p:nvSpPr>
          <p:cNvPr id="6" name="Title 1"/>
          <p:cNvSpPr>
            <a:spLocks noGrp="1"/>
          </p:cNvSpPr>
          <p:nvPr>
            <p:ph idx="1"/>
          </p:nvPr>
        </p:nvSpPr>
        <p:spPr>
          <a:xfrm>
            <a:off x="457200" y="1295400"/>
            <a:ext cx="8229600" cy="5257800"/>
          </a:xfrm>
        </p:spPr>
        <p:txBody>
          <a:bodyPr>
            <a:normAutofit fontScale="97500"/>
          </a:bodyPr>
          <a:lstStyle/>
          <a:p>
            <a:pPr marL="109537" indent="0" eaLnBrk="1" fontAlgn="auto" hangingPunct="1">
              <a:spcAft>
                <a:spcPts val="0"/>
              </a:spcAft>
              <a:buNone/>
              <a:defRPr/>
            </a:pPr>
            <a:r>
              <a:rPr lang="en-US" sz="2100" b="1" dirty="0" smtClean="0"/>
              <a:t>In other words…</a:t>
            </a:r>
            <a:br>
              <a:rPr lang="en-US" sz="2100" b="1" dirty="0" smtClean="0"/>
            </a:br>
            <a:endParaRPr lang="en-US" sz="800" dirty="0" smtClean="0"/>
          </a:p>
          <a:p>
            <a:pPr eaLnBrk="1" fontAlgn="auto" hangingPunct="1">
              <a:spcAft>
                <a:spcPts val="0"/>
              </a:spcAft>
              <a:defRPr/>
            </a:pPr>
            <a:r>
              <a:rPr lang="en-US" sz="2200" dirty="0" smtClean="0"/>
              <a:t>Applicable to Switch requests only, not Move-Ins.</a:t>
            </a:r>
            <a:br>
              <a:rPr lang="en-US" sz="2200" dirty="0" smtClean="0"/>
            </a:br>
            <a:endParaRPr lang="en-US" sz="1200" dirty="0" smtClean="0"/>
          </a:p>
          <a:p>
            <a:pPr eaLnBrk="1" fontAlgn="auto" hangingPunct="1">
              <a:spcAft>
                <a:spcPts val="0"/>
              </a:spcAft>
              <a:defRPr/>
            </a:pPr>
            <a:r>
              <a:rPr lang="en-US" sz="2200" dirty="0" smtClean="0"/>
              <a:t>After receiving the Terms of Service, Customer is allowed three (3) federal business days to rescind without penalty or fees.</a:t>
            </a:r>
            <a:br>
              <a:rPr lang="en-US" sz="2200" dirty="0" smtClean="0"/>
            </a:br>
            <a:endParaRPr lang="en-US" sz="800" dirty="0"/>
          </a:p>
          <a:p>
            <a:pPr marL="1117600" lvl="2" indent="-514350" eaLnBrk="1" fontAlgn="auto" hangingPunct="1">
              <a:spcAft>
                <a:spcPts val="0"/>
              </a:spcAft>
              <a:buClrTx/>
              <a:buFont typeface="Wingdings" panose="05000000000000000000" pitchFamily="2" charset="2"/>
              <a:buChar char="v"/>
              <a:defRPr/>
            </a:pPr>
            <a:r>
              <a:rPr lang="en-US" sz="1800" dirty="0" smtClean="0"/>
              <a:t>If Customer requests rescission outside of the 3 federal business day window, it is no longer a rescission and will be considered an Inadvertent Switch – at which time penalties and/or fees may be applied.</a:t>
            </a:r>
            <a:r>
              <a:rPr lang="en-US" sz="1600" dirty="0" smtClean="0"/>
              <a:t/>
            </a:r>
            <a:br>
              <a:rPr lang="en-US" sz="1600" dirty="0" smtClean="0"/>
            </a:br>
            <a:endParaRPr lang="en-US" sz="900" dirty="0" smtClean="0"/>
          </a:p>
          <a:p>
            <a:pPr eaLnBrk="1" fontAlgn="auto" hangingPunct="1">
              <a:spcAft>
                <a:spcPts val="0"/>
              </a:spcAft>
              <a:defRPr/>
            </a:pPr>
            <a:r>
              <a:rPr lang="en-US" sz="2200" dirty="0" smtClean="0"/>
              <a:t>Ultimate goal is to return the Customer to their REP of choice </a:t>
            </a:r>
            <a:r>
              <a:rPr lang="en-US" sz="2200" b="1" i="1" dirty="0" smtClean="0">
                <a:solidFill>
                  <a:srgbClr val="FF0000"/>
                </a:solidFill>
              </a:rPr>
              <a:t>quickly and efficiently</a:t>
            </a:r>
            <a:r>
              <a:rPr lang="en-US" sz="2200" dirty="0" smtClean="0">
                <a:solidFill>
                  <a:srgbClr val="FF0000"/>
                </a:solidFill>
              </a:rPr>
              <a:t>  </a:t>
            </a:r>
            <a:r>
              <a:rPr lang="en-US" sz="2200" dirty="0" smtClean="0"/>
              <a:t>with minimal inconvenience to the Customer.</a:t>
            </a:r>
            <a:r>
              <a:rPr lang="en-US" dirty="0" smtClean="0"/>
              <a:t/>
            </a:r>
            <a:br>
              <a:rPr lang="en-US" dirty="0" smtClean="0"/>
            </a:br>
            <a:endParaRPr lang="en-US" dirty="0"/>
          </a:p>
        </p:txBody>
      </p:sp>
    </p:spTree>
    <p:extLst>
      <p:ext uri="{BB962C8B-B14F-4D97-AF65-F5344CB8AC3E}">
        <p14:creationId xmlns:p14="http://schemas.microsoft.com/office/powerpoint/2010/main" val="169721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109537" indent="0" eaLnBrk="1" hangingPunct="1">
              <a:buFont typeface="Wingdings 3" pitchFamily="18" charset="2"/>
              <a:buNone/>
              <a:defRPr/>
            </a:pPr>
            <a:r>
              <a:rPr lang="en-US" altLang="en-US" b="1" dirty="0" smtClean="0"/>
              <a:t>PUC Substantive Rules</a:t>
            </a:r>
          </a:p>
          <a:p>
            <a:pPr marL="109537" lvl="2" indent="0" eaLnBrk="1" hangingPunct="1">
              <a:spcBef>
                <a:spcPts val="400"/>
              </a:spcBef>
              <a:buClr>
                <a:schemeClr val="accent1"/>
              </a:buClr>
              <a:buSzPct val="68000"/>
              <a:buFont typeface="Wingdings 2" pitchFamily="18" charset="2"/>
              <a:buNone/>
              <a:defRPr/>
            </a:pPr>
            <a:r>
              <a:rPr lang="en-US" sz="2200" dirty="0" smtClean="0">
                <a:hlinkClick r:id="rId2"/>
              </a:rPr>
              <a:t>http://www.puc.texas.gov/agency/rulesnlaws/subrules/electric/Electric.aspx</a:t>
            </a:r>
            <a:endParaRPr lang="en-US" sz="2200" dirty="0" smtClean="0"/>
          </a:p>
          <a:p>
            <a:pPr marL="109537" indent="0" eaLnBrk="1" hangingPunct="1">
              <a:buFont typeface="Wingdings 3" pitchFamily="18" charset="2"/>
              <a:buNone/>
              <a:defRPr/>
            </a:pPr>
            <a:endParaRPr lang="en-US" altLang="en-US" b="1" dirty="0" smtClean="0"/>
          </a:p>
          <a:p>
            <a:pPr lvl="2" eaLnBrk="1" hangingPunct="1">
              <a:defRPr/>
            </a:pPr>
            <a:r>
              <a:rPr lang="en-US" sz="2200" b="1" u="sng" dirty="0" smtClean="0"/>
              <a:t>§25.495. Unauthorized Change of Retail Electric Provider </a:t>
            </a:r>
            <a:endParaRPr lang="en-US" altLang="en-US" sz="2400" b="1" u="sng" dirty="0" smtClean="0"/>
          </a:p>
          <a:p>
            <a:pPr lvl="2" eaLnBrk="1" hangingPunct="1">
              <a:defRPr/>
            </a:pPr>
            <a:r>
              <a:rPr lang="en-US" sz="2200" dirty="0" smtClean="0"/>
              <a:t>§25.30</a:t>
            </a:r>
            <a:r>
              <a:rPr lang="en-US" sz="2200" dirty="0"/>
              <a:t> </a:t>
            </a:r>
            <a:r>
              <a:rPr lang="en-US" sz="2200" dirty="0" smtClean="0"/>
              <a:t> Complaints </a:t>
            </a:r>
          </a:p>
          <a:p>
            <a:pPr lvl="2" eaLnBrk="1" hangingPunct="1">
              <a:defRPr/>
            </a:pPr>
            <a:r>
              <a:rPr lang="en-US" sz="2200" dirty="0" smtClean="0"/>
              <a:t>§25.471. General Provisions of Customer Protection Rules</a:t>
            </a:r>
          </a:p>
          <a:p>
            <a:pPr lvl="2" eaLnBrk="1" hangingPunct="1">
              <a:defRPr/>
            </a:pPr>
            <a:r>
              <a:rPr lang="en-US" sz="2200" dirty="0" smtClean="0"/>
              <a:t>§</a:t>
            </a:r>
            <a:r>
              <a:rPr lang="en-US" sz="2200" dirty="0"/>
              <a:t>25.474. Selection of Retail Electric Provider </a:t>
            </a:r>
            <a:endParaRPr lang="en-US" sz="2200" dirty="0" smtClean="0"/>
          </a:p>
          <a:p>
            <a:pPr lvl="2" eaLnBrk="1" hangingPunct="1">
              <a:defRPr/>
            </a:pPr>
            <a:r>
              <a:rPr lang="en-US" sz="2200" dirty="0" smtClean="0"/>
              <a:t>§</a:t>
            </a:r>
            <a:r>
              <a:rPr lang="en-US" sz="2200" dirty="0"/>
              <a:t>25.485. Customer Access and Complaint </a:t>
            </a:r>
            <a:r>
              <a:rPr lang="en-US" sz="2200" dirty="0" smtClean="0"/>
              <a:t>Handling</a:t>
            </a:r>
          </a:p>
          <a:p>
            <a:pPr marL="630238" lvl="2" indent="0" eaLnBrk="1" hangingPunct="1">
              <a:buFont typeface="Wingdings 2" pitchFamily="18" charset="2"/>
              <a:buNone/>
              <a:defRPr/>
            </a:pPr>
            <a:r>
              <a:rPr lang="en-US" sz="2200" dirty="0" smtClean="0"/>
              <a:t> </a:t>
            </a:r>
          </a:p>
        </p:txBody>
      </p:sp>
      <p:sp>
        <p:nvSpPr>
          <p:cNvPr id="3" name="Title 2"/>
          <p:cNvSpPr>
            <a:spLocks noGrp="1"/>
          </p:cNvSpPr>
          <p:nvPr>
            <p:ph type="title"/>
          </p:nvPr>
        </p:nvSpPr>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1F4C31A-0A80-4190-A007-39E64FF2974C}" type="slidenum">
              <a:rPr lang="en-US" altLang="en-US" smtClean="0">
                <a:solidFill>
                  <a:schemeClr val="bg1"/>
                </a:solidFill>
              </a:rPr>
              <a:pPr fontAlgn="base">
                <a:spcBef>
                  <a:spcPct val="0"/>
                </a:spcBef>
                <a:spcAft>
                  <a:spcPct val="0"/>
                </a:spcAft>
                <a:defRPr/>
              </a:pPr>
              <a:t>6</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dirty="0" smtClean="0"/>
              <a:t>Rescission vs. Inadvertent Switch</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60</a:t>
            </a:fld>
            <a:endParaRPr lang="en-US" altLang="en-US" smtClean="0">
              <a:solidFill>
                <a:schemeClr val="bg1"/>
              </a:solidFill>
            </a:endParaRPr>
          </a:p>
        </p:txBody>
      </p:sp>
      <p:sp>
        <p:nvSpPr>
          <p:cNvPr id="8" name="Title 1"/>
          <p:cNvSpPr>
            <a:spLocks noGrp="1"/>
          </p:cNvSpPr>
          <p:nvPr>
            <p:ph idx="1"/>
          </p:nvPr>
        </p:nvSpPr>
        <p:spPr>
          <a:xfrm>
            <a:off x="457200" y="1219200"/>
            <a:ext cx="8382000" cy="5410200"/>
          </a:xfrm>
        </p:spPr>
        <p:txBody>
          <a:bodyPr>
            <a:normAutofit fontScale="97500" lnSpcReduction="10000"/>
          </a:bodyPr>
          <a:lstStyle/>
          <a:p>
            <a:pPr eaLnBrk="1" fontAlgn="auto" hangingPunct="1">
              <a:spcAft>
                <a:spcPts val="0"/>
              </a:spcAft>
              <a:defRPr/>
            </a:pPr>
            <a:r>
              <a:rPr lang="en-US" sz="2500" dirty="0" smtClean="0"/>
              <a:t>Although Customer Rescission is part of the Inadvertent Switch ‘family’ within the </a:t>
            </a:r>
            <a:r>
              <a:rPr lang="en-US" sz="2500" dirty="0" err="1" smtClean="0"/>
              <a:t>MarkeTrak</a:t>
            </a:r>
            <a:r>
              <a:rPr lang="en-US" sz="2500" dirty="0" smtClean="0"/>
              <a:t> tool, resolution of a Customer Rescission does not follow the same criteria nor follow the same completion timeline.</a:t>
            </a:r>
          </a:p>
          <a:p>
            <a:pPr marL="109537" indent="0" eaLnBrk="1" fontAlgn="auto" hangingPunct="1">
              <a:spcAft>
                <a:spcPts val="0"/>
              </a:spcAft>
              <a:buNone/>
              <a:defRPr/>
            </a:pPr>
            <a:endParaRPr lang="en-US" sz="1400" dirty="0"/>
          </a:p>
          <a:p>
            <a:pPr eaLnBrk="1" fontAlgn="auto" hangingPunct="1">
              <a:spcAft>
                <a:spcPts val="0"/>
              </a:spcAft>
              <a:defRPr/>
            </a:pPr>
            <a:r>
              <a:rPr lang="en-US" sz="2500" dirty="0" smtClean="0"/>
              <a:t>The </a:t>
            </a:r>
            <a:r>
              <a:rPr lang="en-US" sz="2500" dirty="0"/>
              <a:t>research and investigation normally pursued during resolution of an Inadvertent Switch is not utilized when resolving Customer Rescission</a:t>
            </a:r>
            <a:r>
              <a:rPr lang="en-US" sz="2500" dirty="0" smtClean="0"/>
              <a:t>.</a:t>
            </a:r>
            <a:endParaRPr lang="en-US" sz="2500" dirty="0"/>
          </a:p>
          <a:p>
            <a:pPr marL="109537" indent="0" eaLnBrk="1" fontAlgn="auto" hangingPunct="1">
              <a:spcAft>
                <a:spcPts val="0"/>
              </a:spcAft>
              <a:buNone/>
              <a:defRPr/>
            </a:pPr>
            <a:endParaRPr lang="en-US" sz="1400" dirty="0" smtClean="0"/>
          </a:p>
          <a:p>
            <a:pPr eaLnBrk="1" fontAlgn="auto" hangingPunct="1">
              <a:spcAft>
                <a:spcPts val="0"/>
              </a:spcAft>
              <a:defRPr/>
            </a:pPr>
            <a:r>
              <a:rPr lang="en-US" sz="2500" dirty="0" smtClean="0"/>
              <a:t>If/when the customer requests rescission (within the 3 federal business day window), the ‘losing’ REP must promptly regain</a:t>
            </a:r>
            <a:r>
              <a:rPr lang="en-US" sz="2500" dirty="0" smtClean="0">
                <a:solidFill>
                  <a:srgbClr val="00B050"/>
                </a:solidFill>
              </a:rPr>
              <a:t> </a:t>
            </a:r>
            <a:r>
              <a:rPr lang="en-US" sz="2500" dirty="0" smtClean="0"/>
              <a:t>the Customer – </a:t>
            </a:r>
            <a:r>
              <a:rPr lang="en-US" sz="2500" b="1" i="1" u="sng" dirty="0" smtClean="0">
                <a:solidFill>
                  <a:srgbClr val="FF0000"/>
                </a:solidFill>
              </a:rPr>
              <a:t>no questions asked</a:t>
            </a:r>
            <a:r>
              <a:rPr lang="en-US" sz="2500" dirty="0" smtClean="0"/>
              <a:t>. </a:t>
            </a:r>
            <a:br>
              <a:rPr lang="en-US" sz="2500" dirty="0" smtClean="0"/>
            </a:br>
            <a:endParaRPr lang="en-US" sz="2500" dirty="0" smtClean="0"/>
          </a:p>
        </p:txBody>
      </p:sp>
    </p:spTree>
    <p:extLst>
      <p:ext uri="{BB962C8B-B14F-4D97-AF65-F5344CB8AC3E}">
        <p14:creationId xmlns:p14="http://schemas.microsoft.com/office/powerpoint/2010/main" val="40749431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61</a:t>
            </a:fld>
            <a:endParaRPr lang="en-US" altLang="en-US"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smtClean="0"/>
              <a:t>Customer Rescission &amp; RMGRR129</a:t>
            </a:r>
            <a:endParaRPr lang="en-US" sz="3600" dirty="0"/>
          </a:p>
        </p:txBody>
      </p:sp>
      <p:sp>
        <p:nvSpPr>
          <p:cNvPr id="4" name="Content Placeholder 3"/>
          <p:cNvSpPr>
            <a:spLocks noGrp="1"/>
          </p:cNvSpPr>
          <p:nvPr>
            <p:ph idx="1"/>
          </p:nvPr>
        </p:nvSpPr>
        <p:spPr>
          <a:xfrm>
            <a:off x="457200" y="1481138"/>
            <a:ext cx="8229600" cy="3929062"/>
          </a:xfrm>
        </p:spPr>
        <p:txBody>
          <a:bodyPr/>
          <a:lstStyle/>
          <a:p>
            <a:pPr marL="109537" indent="0">
              <a:buNone/>
            </a:pPr>
            <a:endParaRPr lang="en-US" sz="2400" dirty="0" smtClean="0"/>
          </a:p>
          <a:p>
            <a:pPr marL="109537" indent="0">
              <a:buNone/>
            </a:pPr>
            <a:r>
              <a:rPr lang="en-US" sz="2400" dirty="0" smtClean="0"/>
              <a:t>Due to the expeditious nature of Customer Rescission requests, </a:t>
            </a:r>
            <a:r>
              <a:rPr lang="en-US" sz="2400" dirty="0" smtClean="0">
                <a:solidFill>
                  <a:srgbClr val="00B050"/>
                </a:solidFill>
              </a:rPr>
              <a:t>RMGRR129 – Revision to Customer Rescission Completion Timeline</a:t>
            </a:r>
            <a:r>
              <a:rPr lang="en-US" sz="2400" dirty="0" smtClean="0"/>
              <a:t> was created to provide additional guidelines regarding specific timing and responsibilities for a Competitive Retailer (CR) to complete a Customer Rescission </a:t>
            </a:r>
            <a:r>
              <a:rPr lang="en-US" sz="2400" dirty="0" err="1" smtClean="0"/>
              <a:t>MarkeTrak</a:t>
            </a:r>
            <a:r>
              <a:rPr lang="en-US" sz="2400" dirty="0" smtClean="0"/>
              <a:t> issue.</a:t>
            </a:r>
            <a:endParaRPr lang="en-US" sz="2400" dirty="0"/>
          </a:p>
        </p:txBody>
      </p:sp>
    </p:spTree>
    <p:extLst>
      <p:ext uri="{BB962C8B-B14F-4D97-AF65-F5344CB8AC3E}">
        <p14:creationId xmlns:p14="http://schemas.microsoft.com/office/powerpoint/2010/main" val="3261031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1A0D26-2ED2-481B-8970-0A4A2019BFD4}" type="slidenum">
              <a:rPr lang="en-US" altLang="en-US" smtClean="0">
                <a:solidFill>
                  <a:schemeClr val="bg1"/>
                </a:solidFill>
              </a:rPr>
              <a:pPr fontAlgn="base">
                <a:spcBef>
                  <a:spcPct val="0"/>
                </a:spcBef>
                <a:spcAft>
                  <a:spcPct val="0"/>
                </a:spcAft>
                <a:defRPr/>
              </a:pPr>
              <a:t>62</a:t>
            </a:fld>
            <a:endParaRPr lang="en-US" altLang="en-US" smtClean="0">
              <a:solidFill>
                <a:schemeClr val="bg1"/>
              </a:solidFill>
            </a:endParaRPr>
          </a:p>
        </p:txBody>
      </p:sp>
      <p:sp>
        <p:nvSpPr>
          <p:cNvPr id="6" name="Title 2"/>
          <p:cNvSpPr>
            <a:spLocks noGrp="1"/>
          </p:cNvSpPr>
          <p:nvPr>
            <p:ph type="title"/>
          </p:nvPr>
        </p:nvSpPr>
        <p:spPr/>
        <p:txBody>
          <a:bodyPr>
            <a:normAutofit/>
          </a:bodyPr>
          <a:lstStyle/>
          <a:p>
            <a:pPr algn="l" eaLnBrk="1" fontAlgn="auto" hangingPunct="1">
              <a:spcAft>
                <a:spcPts val="0"/>
              </a:spcAft>
              <a:defRPr/>
            </a:pPr>
            <a:r>
              <a:rPr lang="en-US" sz="3600" dirty="0" smtClean="0"/>
              <a:t>RMGRR129 – What are the changes?</a:t>
            </a:r>
            <a:endParaRPr lang="en-US" sz="3600" dirty="0"/>
          </a:p>
        </p:txBody>
      </p:sp>
      <p:sp>
        <p:nvSpPr>
          <p:cNvPr id="4" name="Content Placeholder 3"/>
          <p:cNvSpPr>
            <a:spLocks noGrp="1"/>
          </p:cNvSpPr>
          <p:nvPr>
            <p:ph idx="1"/>
          </p:nvPr>
        </p:nvSpPr>
        <p:spPr>
          <a:xfrm>
            <a:off x="457200" y="1295400"/>
            <a:ext cx="8229600" cy="4800600"/>
          </a:xfrm>
        </p:spPr>
        <p:txBody>
          <a:bodyPr/>
          <a:lstStyle/>
          <a:p>
            <a:pPr marL="109537" indent="0">
              <a:buNone/>
            </a:pPr>
            <a:endParaRPr lang="en-US" sz="800" dirty="0"/>
          </a:p>
          <a:p>
            <a:r>
              <a:rPr lang="en-US" sz="2300" dirty="0" smtClean="0"/>
              <a:t>Once a Customer Rescission </a:t>
            </a:r>
            <a:r>
              <a:rPr lang="en-US" sz="2300" dirty="0" err="1" smtClean="0"/>
              <a:t>MarkeTrak</a:t>
            </a:r>
            <a:r>
              <a:rPr lang="en-US" sz="2300" dirty="0" smtClean="0"/>
              <a:t> (MT) issue has been submitted, the losing CR has two (2) business days to agree to the Customer Rescission MT issue.</a:t>
            </a:r>
            <a:br>
              <a:rPr lang="en-US" sz="2300" dirty="0" smtClean="0"/>
            </a:br>
            <a:endParaRPr lang="en-US" sz="2300" dirty="0" smtClean="0"/>
          </a:p>
          <a:p>
            <a:r>
              <a:rPr lang="en-US" sz="2300" dirty="0" smtClean="0"/>
              <a:t>Once the Transmission and/or Distribution Service Provider (TDSP) has updated the MT issue to “Ready to Receive”, the losing CR has another two (2) business days to send a backdated 814_16, Move-In Request.</a:t>
            </a:r>
            <a:endParaRPr lang="en-US" sz="2300" dirty="0"/>
          </a:p>
        </p:txBody>
      </p:sp>
    </p:spTree>
    <p:extLst>
      <p:ext uri="{BB962C8B-B14F-4D97-AF65-F5344CB8AC3E}">
        <p14:creationId xmlns:p14="http://schemas.microsoft.com/office/powerpoint/2010/main" val="4182064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1"/>
          <p:cNvSpPr>
            <a:spLocks noGrp="1"/>
          </p:cNvSpPr>
          <p:nvPr>
            <p:ph idx="1"/>
          </p:nvPr>
        </p:nvSpPr>
        <p:spPr>
          <a:xfrm>
            <a:off x="609600" y="1219200"/>
            <a:ext cx="8229600" cy="5105400"/>
          </a:xfrm>
        </p:spPr>
        <p:txBody>
          <a:bodyPr/>
          <a:lstStyle/>
          <a:p>
            <a:pPr eaLnBrk="1" hangingPunct="1">
              <a:spcAft>
                <a:spcPts val="600"/>
              </a:spcAft>
            </a:pPr>
            <a:r>
              <a:rPr lang="en-US" altLang="en-US" sz="2300" dirty="0" smtClean="0"/>
              <a:t>Only the gaining CR in a rescission scenario may utilize the rescission-based </a:t>
            </a:r>
            <a:r>
              <a:rPr lang="en-US" altLang="en-US" sz="2300" dirty="0" err="1" smtClean="0"/>
              <a:t>MarkeTrak</a:t>
            </a:r>
            <a:r>
              <a:rPr lang="en-US" altLang="en-US" sz="2300" dirty="0" smtClean="0"/>
              <a:t> process to initiate reinstatement of a customer to its original CR.</a:t>
            </a:r>
          </a:p>
          <a:p>
            <a:pPr eaLnBrk="1" hangingPunct="1">
              <a:spcAft>
                <a:spcPts val="600"/>
              </a:spcAft>
            </a:pPr>
            <a:r>
              <a:rPr lang="en-US" altLang="en-US" sz="2300" dirty="0" smtClean="0"/>
              <a:t>In order for an issue to be submitted through this subtype, it must be submitted on or before the twenty-fifth (25th) calendar day following ERCOT’s established First Available Switch Date (FASD). </a:t>
            </a:r>
          </a:p>
          <a:p>
            <a:pPr eaLnBrk="1" hangingPunct="1">
              <a:spcAft>
                <a:spcPts val="600"/>
              </a:spcAft>
            </a:pPr>
            <a:r>
              <a:rPr lang="en-US" altLang="en-US" sz="2300" dirty="0"/>
              <a:t>Should a matter of rescission need to be resolved, but a Customer Rescission issue has not been submitted for this purpose within the specified timeframe the two CRs should work to resolve this issue through the Inadvertent Gaining subtype. </a:t>
            </a:r>
          </a:p>
          <a:p>
            <a:pPr eaLnBrk="1" hangingPunct="1">
              <a:spcAft>
                <a:spcPts val="600"/>
              </a:spcAft>
            </a:pPr>
            <a:endParaRPr lang="en-US" altLang="en-US" sz="2300" dirty="0" smtClean="0"/>
          </a:p>
        </p:txBody>
      </p:sp>
      <p:sp>
        <p:nvSpPr>
          <p:cNvPr id="3" name="Title 2"/>
          <p:cNvSpPr>
            <a:spLocks noGrp="1"/>
          </p:cNvSpPr>
          <p:nvPr>
            <p:ph type="title"/>
          </p:nvPr>
        </p:nvSpPr>
        <p:spPr>
          <a:xfrm>
            <a:off x="463550" y="272142"/>
            <a:ext cx="8229600" cy="1143000"/>
          </a:xfrm>
        </p:spPr>
        <p:txBody>
          <a:bodyPr>
            <a:normAutofit/>
          </a:bodyPr>
          <a:lstStyle/>
          <a:p>
            <a:pPr algn="l" eaLnBrk="1" fontAlgn="auto" hangingPunct="1">
              <a:spcAft>
                <a:spcPts val="0"/>
              </a:spcAft>
              <a:defRPr/>
            </a:pPr>
            <a:r>
              <a:rPr lang="en-US" sz="3600" dirty="0" smtClean="0"/>
              <a:t>Customer Rescission Walkthrough</a:t>
            </a:r>
            <a:endParaRPr lang="en-US" sz="3600" dirty="0"/>
          </a:p>
        </p:txBody>
      </p:sp>
      <p:sp>
        <p:nvSpPr>
          <p:cNvPr id="109572"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93F912C-ED2B-4A42-A3BE-8D67B8A3C89E}" type="slidenum">
              <a:rPr lang="en-US">
                <a:solidFill>
                  <a:schemeClr val="bg1"/>
                </a:solidFill>
              </a:rPr>
              <a:pPr fontAlgn="base">
                <a:spcBef>
                  <a:spcPct val="0"/>
                </a:spcBef>
                <a:spcAft>
                  <a:spcPct val="0"/>
                </a:spcAft>
                <a:defRPr/>
              </a:pPr>
              <a:t>63</a:t>
            </a:fld>
            <a:endParaRPr lang="en-US">
              <a:solidFill>
                <a:schemeClr val="bg1"/>
              </a:solidFill>
            </a:endParaRPr>
          </a:p>
        </p:txBody>
      </p:sp>
    </p:spTree>
    <p:extLst>
      <p:ext uri="{BB962C8B-B14F-4D97-AF65-F5344CB8AC3E}">
        <p14:creationId xmlns:p14="http://schemas.microsoft.com/office/powerpoint/2010/main" val="3576843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p:cNvSpPr>
          <p:nvPr>
            <p:ph type="body" idx="4294967295"/>
          </p:nvPr>
        </p:nvSpPr>
        <p:spPr>
          <a:xfrm>
            <a:off x="457200" y="1219200"/>
            <a:ext cx="8229600" cy="4787900"/>
          </a:xfrm>
        </p:spPr>
        <p:txBody>
          <a:bodyPr/>
          <a:lstStyle/>
          <a:p>
            <a:pPr marL="566737" indent="-457200" eaLnBrk="1" hangingPunct="1">
              <a:spcBef>
                <a:spcPct val="0"/>
              </a:spcBef>
              <a:spcAft>
                <a:spcPts val="600"/>
              </a:spcAft>
              <a:buFont typeface="+mj-lt"/>
              <a:buAutoNum type="arabicPeriod"/>
            </a:pPr>
            <a:r>
              <a:rPr lang="en-US" altLang="en-US" sz="2000" dirty="0"/>
              <a:t>The Gaining CR selects the Submit tab.</a:t>
            </a:r>
          </a:p>
          <a:p>
            <a:pPr marL="566737" indent="-457200" eaLnBrk="1" hangingPunct="1">
              <a:spcBef>
                <a:spcPct val="0"/>
              </a:spcBef>
              <a:spcAft>
                <a:spcPts val="600"/>
              </a:spcAft>
              <a:buFont typeface="+mj-lt"/>
              <a:buAutoNum type="arabicPeriod"/>
            </a:pPr>
            <a:r>
              <a:rPr lang="en-US" altLang="en-US" sz="2000" dirty="0"/>
              <a:t>From the Submit Tree, select </a:t>
            </a:r>
            <a:r>
              <a:rPr lang="en-US" altLang="en-US" sz="2000" dirty="0">
                <a:solidFill>
                  <a:srgbClr val="FF0000"/>
                </a:solidFill>
              </a:rPr>
              <a:t>Customer 	Rescission</a:t>
            </a:r>
            <a:r>
              <a:rPr lang="en-US" altLang="en-US" sz="2000" i="1" dirty="0"/>
              <a:t>.</a:t>
            </a:r>
          </a:p>
          <a:p>
            <a:pPr eaLnBrk="1" hangingPunct="1"/>
            <a:endParaRPr lang="en-US" altLang="en-US" sz="2000" dirty="0" smtClean="0"/>
          </a:p>
        </p:txBody>
      </p:sp>
      <p:sp>
        <p:nvSpPr>
          <p:cNvPr id="110595" name="Text Box 6"/>
          <p:cNvSpPr txBox="1">
            <a:spLocks noChangeArrowheads="1"/>
          </p:cNvSpPr>
          <p:nvPr/>
        </p:nvSpPr>
        <p:spPr bwMode="auto">
          <a:xfrm>
            <a:off x="6324600" y="2703513"/>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AutoNum type="arabicPeriod"/>
            </a:pPr>
            <a:endParaRPr lang="en-US" altLang="en-US" sz="1800" i="1"/>
          </a:p>
          <a:p>
            <a:pPr eaLnBrk="1" hangingPunct="1">
              <a:spcBef>
                <a:spcPct val="0"/>
              </a:spcBef>
              <a:buClrTx/>
              <a:buSzTx/>
              <a:buFontTx/>
              <a:buNone/>
            </a:pPr>
            <a:endParaRPr lang="en-US" altLang="en-US" sz="1800"/>
          </a:p>
          <a:p>
            <a:pPr eaLnBrk="1" hangingPunct="1">
              <a:spcBef>
                <a:spcPct val="0"/>
              </a:spcBef>
              <a:buClrTx/>
              <a:buSzTx/>
              <a:buFontTx/>
              <a:buAutoNum type="arabicPeriod"/>
            </a:pPr>
            <a:endParaRPr lang="en-US" altLang="en-US" sz="1800"/>
          </a:p>
          <a:p>
            <a:pPr eaLnBrk="1" hangingPunct="1">
              <a:spcBef>
                <a:spcPct val="0"/>
              </a:spcBef>
              <a:buClrTx/>
              <a:buSzTx/>
              <a:buFontTx/>
              <a:buNone/>
            </a:pPr>
            <a:endParaRPr lang="en-US" altLang="en-US" sz="1800"/>
          </a:p>
        </p:txBody>
      </p:sp>
      <p:sp>
        <p:nvSpPr>
          <p:cNvPr id="111620"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3CB7F62-7A88-4D5F-986F-EF8515D77CC1}" type="slidenum">
              <a:rPr lang="en-US">
                <a:solidFill>
                  <a:schemeClr val="bg1"/>
                </a:solidFill>
              </a:rPr>
              <a:pPr fontAlgn="base">
                <a:spcBef>
                  <a:spcPct val="0"/>
                </a:spcBef>
                <a:spcAft>
                  <a:spcPct val="0"/>
                </a:spcAft>
                <a:defRPr/>
              </a:pPr>
              <a:t>64</a:t>
            </a:fld>
            <a:endParaRPr lang="en-US">
              <a:solidFill>
                <a:schemeClr val="bg1"/>
              </a:solidFill>
            </a:endParaRPr>
          </a:p>
        </p:txBody>
      </p:sp>
      <p:sp>
        <p:nvSpPr>
          <p:cNvPr id="7"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200" dirty="0" smtClean="0"/>
              <a:t>Rescission Walkthrough – Gaining CR</a:t>
            </a:r>
            <a:endParaRPr lang="en-US" sz="3200" dirty="0"/>
          </a:p>
        </p:txBody>
      </p:sp>
      <p:pic>
        <p:nvPicPr>
          <p:cNvPr id="1105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6762750" cy="3897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0" y="5715000"/>
            <a:ext cx="4572000" cy="830997"/>
          </a:xfrm>
          <a:prstGeom prst="rect">
            <a:avLst/>
          </a:prstGeom>
        </p:spPr>
        <p:txBody>
          <a:bodyPr>
            <a:spAutoFit/>
          </a:bodyPr>
          <a:lstStyle/>
          <a:p>
            <a:pPr>
              <a:spcAft>
                <a:spcPts val="600"/>
              </a:spcAft>
            </a:pPr>
            <a:r>
              <a:rPr lang="en-US" altLang="en-US" sz="1600" dirty="0" smtClean="0">
                <a:solidFill>
                  <a:srgbClr val="FF0000"/>
                </a:solidFill>
              </a:rPr>
              <a:t>Note: The </a:t>
            </a:r>
            <a:r>
              <a:rPr lang="en-US" altLang="en-US" sz="1600" dirty="0">
                <a:solidFill>
                  <a:srgbClr val="FF0000"/>
                </a:solidFill>
              </a:rPr>
              <a:t>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33888548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A3B8904-1F5D-4DAE-B682-046927D1E5FB}" type="slidenum">
              <a:rPr lang="en-US">
                <a:solidFill>
                  <a:schemeClr val="bg1"/>
                </a:solidFill>
              </a:rPr>
              <a:pPr fontAlgn="base">
                <a:spcBef>
                  <a:spcPct val="0"/>
                </a:spcBef>
                <a:spcAft>
                  <a:spcPct val="0"/>
                </a:spcAft>
                <a:defRPr/>
              </a:pPr>
              <a:t>65</a:t>
            </a:fld>
            <a:endParaRPr lang="en-US">
              <a:solidFill>
                <a:schemeClr val="bg1"/>
              </a:solidFill>
            </a:endParaRPr>
          </a:p>
        </p:txBody>
      </p:sp>
      <p:pic>
        <p:nvPicPr>
          <p:cNvPr id="11264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17735"/>
          <a:stretch/>
        </p:blipFill>
        <p:spPr bwMode="auto">
          <a:xfrm>
            <a:off x="1066800" y="2034064"/>
            <a:ext cx="6934200" cy="39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200" dirty="0" smtClean="0"/>
              <a:t>Rescission Walkthrough – Gaining CR</a:t>
            </a:r>
            <a:endParaRPr lang="en-US" sz="3200" dirty="0"/>
          </a:p>
        </p:txBody>
      </p:sp>
      <p:sp>
        <p:nvSpPr>
          <p:cNvPr id="2" name="Rectangle 1"/>
          <p:cNvSpPr/>
          <p:nvPr/>
        </p:nvSpPr>
        <p:spPr>
          <a:xfrm>
            <a:off x="914400" y="1295400"/>
            <a:ext cx="6934200" cy="738664"/>
          </a:xfrm>
          <a:prstGeom prst="rect">
            <a:avLst/>
          </a:prstGeom>
        </p:spPr>
        <p:txBody>
          <a:bodyPr wrap="square">
            <a:spAutoFit/>
          </a:bodyPr>
          <a:lstStyle/>
          <a:p>
            <a:r>
              <a:rPr lang="en-US" sz="1400" b="1" dirty="0">
                <a:solidFill>
                  <a:srgbClr val="FF0000"/>
                </a:solidFill>
              </a:rPr>
              <a:t>The following fields must be </a:t>
            </a:r>
            <a:r>
              <a:rPr lang="en-US" sz="1400" b="1" dirty="0" smtClean="0">
                <a:solidFill>
                  <a:srgbClr val="FF0000"/>
                </a:solidFill>
              </a:rPr>
              <a:t>populated:</a:t>
            </a:r>
            <a:endParaRPr lang="en-US" sz="1400" b="1" dirty="0">
              <a:solidFill>
                <a:srgbClr val="FF0000"/>
              </a:solidFill>
            </a:endParaRPr>
          </a:p>
          <a:p>
            <a:pPr marL="285750" indent="-285750">
              <a:buFont typeface="Arial" panose="020B0604020202020204" pitchFamily="34" charset="0"/>
              <a:buChar char="•"/>
            </a:pPr>
            <a:r>
              <a:rPr lang="en-US" sz="1400" b="1" dirty="0" smtClean="0">
                <a:solidFill>
                  <a:srgbClr val="FF0000"/>
                </a:solidFill>
              </a:rPr>
              <a:t>ESI ID</a:t>
            </a:r>
          </a:p>
          <a:p>
            <a:pPr marL="285750" indent="-285750">
              <a:buFont typeface="Arial" panose="020B0604020202020204" pitchFamily="34" charset="0"/>
              <a:buChar char="•"/>
            </a:pPr>
            <a:r>
              <a:rPr lang="en-US" sz="1400" b="1" dirty="0" smtClean="0">
                <a:solidFill>
                  <a:srgbClr val="FF0000"/>
                </a:solidFill>
              </a:rPr>
              <a:t>Original </a:t>
            </a:r>
            <a:r>
              <a:rPr lang="en-US" sz="1400" b="1" dirty="0">
                <a:solidFill>
                  <a:srgbClr val="FF0000"/>
                </a:solidFill>
              </a:rPr>
              <a:t>Tran </a:t>
            </a:r>
            <a:r>
              <a:rPr lang="en-US" sz="1400" b="1" dirty="0" smtClean="0">
                <a:solidFill>
                  <a:srgbClr val="FF0000"/>
                </a:solidFill>
              </a:rPr>
              <a:t>ID</a:t>
            </a:r>
            <a:endParaRPr lang="en-US" sz="1400" b="1" dirty="0">
              <a:solidFill>
                <a:srgbClr val="FF0000"/>
              </a:solidFill>
            </a:endParaRPr>
          </a:p>
        </p:txBody>
      </p:sp>
    </p:spTree>
    <p:extLst>
      <p:ext uri="{BB962C8B-B14F-4D97-AF65-F5344CB8AC3E}">
        <p14:creationId xmlns:p14="http://schemas.microsoft.com/office/powerpoint/2010/main" val="3703240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4294967295"/>
          </p:nvPr>
        </p:nvSpPr>
        <p:spPr>
          <a:xfrm>
            <a:off x="838200" y="1219200"/>
            <a:ext cx="7848600" cy="4876800"/>
          </a:xfrm>
        </p:spPr>
        <p:txBody>
          <a:bodyPr>
            <a:noAutofit/>
          </a:bodyPr>
          <a:lstStyle/>
          <a:p>
            <a:pPr marL="452628" indent="-342900" eaLnBrk="1" fontAlgn="auto" hangingPunct="1">
              <a:spcAft>
                <a:spcPts val="600"/>
              </a:spcAft>
              <a:buFont typeface="+mj-lt"/>
              <a:buAutoNum type="arabicPeriod" startAt="3"/>
              <a:defRPr/>
            </a:pPr>
            <a:r>
              <a:rPr lang="en-US" sz="1800" dirty="0" smtClean="0"/>
              <a:t>ERCOT validates ESI ID, submission timeframe and valid 	originating transaction.</a:t>
            </a:r>
          </a:p>
          <a:p>
            <a:pPr marL="452628" indent="-342900" eaLnBrk="1" fontAlgn="auto" hangingPunct="1">
              <a:spcAft>
                <a:spcPts val="600"/>
              </a:spcAft>
              <a:buFont typeface="+mj-lt"/>
              <a:buAutoNum type="arabicPeriod" startAt="3"/>
              <a:defRPr/>
            </a:pPr>
            <a:r>
              <a:rPr lang="en-US" sz="1800" dirty="0" smtClean="0"/>
              <a:t>Upon passing validation, MarkeTrak issue is created and ERCOT updates the issue with the following information:</a:t>
            </a:r>
          </a:p>
          <a:p>
            <a:pPr lvl="3" eaLnBrk="1" fontAlgn="auto" hangingPunct="1">
              <a:spcAft>
                <a:spcPts val="600"/>
              </a:spcAft>
              <a:buFont typeface="Wingdings 2"/>
              <a:buChar char=""/>
              <a:defRPr/>
            </a:pPr>
            <a:r>
              <a:rPr lang="en-US" sz="1800" dirty="0" smtClean="0"/>
              <a:t>Losing CR Name and Duns</a:t>
            </a:r>
          </a:p>
          <a:p>
            <a:pPr lvl="3" eaLnBrk="1" fontAlgn="auto" hangingPunct="1">
              <a:spcAft>
                <a:spcPts val="600"/>
              </a:spcAft>
              <a:buFont typeface="Wingdings 2"/>
              <a:buChar char=""/>
              <a:defRPr/>
            </a:pPr>
            <a:r>
              <a:rPr lang="en-US" sz="1800" dirty="0" smtClean="0"/>
              <a:t>TDSP Name and Duns</a:t>
            </a:r>
          </a:p>
          <a:p>
            <a:pPr lvl="3" eaLnBrk="1" fontAlgn="auto" hangingPunct="1">
              <a:spcAft>
                <a:spcPts val="600"/>
              </a:spcAft>
              <a:buFont typeface="Wingdings 2"/>
              <a:buChar char=""/>
              <a:defRPr/>
            </a:pPr>
            <a:r>
              <a:rPr lang="en-US" sz="1800" dirty="0" smtClean="0"/>
              <a:t>Gaining CR ROR = Y or N</a:t>
            </a:r>
          </a:p>
          <a:p>
            <a:pPr lvl="3" eaLnBrk="1" fontAlgn="auto" hangingPunct="1">
              <a:spcAft>
                <a:spcPts val="600"/>
              </a:spcAft>
              <a:buFont typeface="Wingdings 2"/>
              <a:buChar char=""/>
              <a:defRPr/>
            </a:pPr>
            <a:r>
              <a:rPr lang="en-US" sz="1800" dirty="0" smtClean="0"/>
              <a:t>Gaining CR Start Date</a:t>
            </a:r>
          </a:p>
          <a:p>
            <a:pPr lvl="3" eaLnBrk="1" fontAlgn="auto" hangingPunct="1">
              <a:spcAft>
                <a:spcPts val="600"/>
              </a:spcAft>
              <a:buFont typeface="Wingdings 2"/>
              <a:buChar char=""/>
              <a:defRPr/>
            </a:pPr>
            <a:r>
              <a:rPr lang="en-US" sz="1800" dirty="0" smtClean="0"/>
              <a:t>Regain Date – auto populated by ERCOT.  </a:t>
            </a:r>
            <a:br>
              <a:rPr lang="en-US" sz="1800" dirty="0" smtClean="0"/>
            </a:br>
            <a:r>
              <a:rPr lang="en-US" sz="1800" dirty="0" smtClean="0"/>
              <a:t>(Gaining CR Start Date +1 calendar day)</a:t>
            </a:r>
          </a:p>
          <a:p>
            <a:pPr marL="452628" indent="-342900" eaLnBrk="1" fontAlgn="auto" hangingPunct="1">
              <a:spcAft>
                <a:spcPts val="600"/>
              </a:spcAft>
              <a:buFont typeface="+mj-lt"/>
              <a:buAutoNum type="arabicPeriod" startAt="3"/>
              <a:defRPr/>
            </a:pPr>
            <a:r>
              <a:rPr lang="en-US" sz="1800" dirty="0" err="1" smtClean="0"/>
              <a:t>MarkeTrak</a:t>
            </a:r>
            <a:r>
              <a:rPr lang="en-US" sz="1800" dirty="0" smtClean="0"/>
              <a:t> issue is assigned to the state of ‘New (Losing CR)’ with the Losing CR as the Responsible Party. </a:t>
            </a:r>
            <a:br>
              <a:rPr lang="en-US" sz="1800" dirty="0" smtClean="0"/>
            </a:br>
            <a:r>
              <a:rPr lang="en-US" sz="1800" dirty="0" smtClean="0">
                <a:solidFill>
                  <a:srgbClr val="FF0000"/>
                </a:solidFill>
              </a:rPr>
              <a:t>[</a:t>
            </a:r>
            <a:r>
              <a:rPr lang="en-US" sz="1800" dirty="0">
                <a:solidFill>
                  <a:srgbClr val="FF0000"/>
                </a:solidFill>
              </a:rPr>
              <a:t>Starts the 2 BD </a:t>
            </a:r>
            <a:r>
              <a:rPr lang="en-US" sz="1800" dirty="0" smtClean="0">
                <a:solidFill>
                  <a:srgbClr val="FF0000"/>
                </a:solidFill>
              </a:rPr>
              <a:t>clock for Losing CR to Agree]</a:t>
            </a:r>
          </a:p>
          <a:p>
            <a:pPr marL="452628" indent="-342900" eaLnBrk="1" fontAlgn="auto" hangingPunct="1">
              <a:spcAft>
                <a:spcPts val="600"/>
              </a:spcAft>
              <a:buFont typeface="+mj-lt"/>
              <a:buAutoNum type="arabicPeriod" startAt="3"/>
              <a:defRPr/>
            </a:pPr>
            <a:r>
              <a:rPr lang="en-US" sz="1800" dirty="0" smtClean="0"/>
              <a:t>Losing CR user selects ‘Begin Working’. </a:t>
            </a:r>
            <a:endParaRPr lang="en-US" sz="1800" dirty="0" smtClean="0">
              <a:solidFill>
                <a:srgbClr val="FF0000"/>
              </a:solidFill>
            </a:endParaRPr>
          </a:p>
          <a:p>
            <a:pPr marL="365760" indent="-256032" eaLnBrk="1" fontAlgn="auto" hangingPunct="1">
              <a:spcAft>
                <a:spcPts val="0"/>
              </a:spcAft>
              <a:buFont typeface="Wingdings 3"/>
              <a:buChar char=""/>
              <a:defRPr/>
            </a:pPr>
            <a:endParaRPr lang="en-US" sz="1800" dirty="0" smtClean="0"/>
          </a:p>
          <a:p>
            <a:pPr marL="365760" indent="-256032" eaLnBrk="1" fontAlgn="auto" hangingPunct="1">
              <a:spcAft>
                <a:spcPts val="0"/>
              </a:spcAft>
              <a:buFont typeface="Wingdings 3"/>
              <a:buChar char=""/>
              <a:defRPr/>
            </a:pPr>
            <a:endParaRPr lang="en-US" sz="2000" dirty="0" smtClean="0"/>
          </a:p>
        </p:txBody>
      </p:sp>
      <p:sp>
        <p:nvSpPr>
          <p:cNvPr id="114691"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9614C0A-BF44-46FD-8248-1B07C5AFF5C7}" type="slidenum">
              <a:rPr lang="en-US">
                <a:solidFill>
                  <a:schemeClr val="bg1"/>
                </a:solidFill>
              </a:rPr>
              <a:pPr fontAlgn="base">
                <a:spcBef>
                  <a:spcPct val="0"/>
                </a:spcBef>
                <a:spcAft>
                  <a:spcPct val="0"/>
                </a:spcAft>
                <a:defRPr/>
              </a:pPr>
              <a:t>66</a:t>
            </a:fld>
            <a:endParaRPr lang="en-US">
              <a:solidFill>
                <a:schemeClr val="bg1"/>
              </a:solidFill>
            </a:endParaRPr>
          </a:p>
        </p:txBody>
      </p:sp>
      <p:sp>
        <p:nvSpPr>
          <p:cNvPr id="5" name="Title 2"/>
          <p:cNvSpPr>
            <a:spLocks noGrp="1"/>
          </p:cNvSpPr>
          <p:nvPr>
            <p:ph type="title"/>
          </p:nvPr>
        </p:nvSpPr>
        <p:spPr>
          <a:xfrm>
            <a:off x="463550" y="272142"/>
            <a:ext cx="8229600" cy="1143000"/>
          </a:xfrm>
        </p:spPr>
        <p:txBody>
          <a:bodyPr>
            <a:normAutofit fontScale="90000"/>
          </a:bodyPr>
          <a:lstStyle/>
          <a:p>
            <a:pPr algn="l" eaLnBrk="1" fontAlgn="auto" hangingPunct="1">
              <a:spcAft>
                <a:spcPts val="0"/>
              </a:spcAft>
              <a:defRPr/>
            </a:pPr>
            <a:r>
              <a:rPr lang="en-US" sz="3600" dirty="0" smtClean="0"/>
              <a:t>Rescission Walkthrough - Validations</a:t>
            </a:r>
            <a:endParaRPr lang="en-US" sz="3600" dirty="0"/>
          </a:p>
        </p:txBody>
      </p:sp>
    </p:spTree>
    <p:extLst>
      <p:ext uri="{BB962C8B-B14F-4D97-AF65-F5344CB8AC3E}">
        <p14:creationId xmlns:p14="http://schemas.microsoft.com/office/powerpoint/2010/main" val="3867174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3929670-1FA7-4A4E-8D2B-945968CCBE4A}" type="slidenum">
              <a:rPr lang="en-US">
                <a:solidFill>
                  <a:schemeClr val="bg1"/>
                </a:solidFill>
              </a:rPr>
              <a:pPr fontAlgn="base">
                <a:spcBef>
                  <a:spcPct val="0"/>
                </a:spcBef>
                <a:spcAft>
                  <a:spcPct val="0"/>
                </a:spcAft>
                <a:defRPr/>
              </a:pPr>
              <a:t>67</a:t>
            </a:fld>
            <a:endParaRPr lang="en-US">
              <a:solidFill>
                <a:schemeClr val="bg1"/>
              </a:solidFill>
            </a:endParaRPr>
          </a:p>
        </p:txBody>
      </p:sp>
      <p:pic>
        <p:nvPicPr>
          <p:cNvPr id="11571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9451" b="12149"/>
          <a:stretch/>
        </p:blipFill>
        <p:spPr bwMode="auto">
          <a:xfrm>
            <a:off x="1066800" y="24384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normAutofit/>
          </a:bodyPr>
          <a:lstStyle/>
          <a:p>
            <a:pPr algn="l" eaLnBrk="1" fontAlgn="auto" hangingPunct="1">
              <a:spcAft>
                <a:spcPts val="0"/>
              </a:spcAft>
              <a:defRPr/>
            </a:pPr>
            <a:r>
              <a:rPr lang="en-US" sz="3600" dirty="0" smtClean="0"/>
              <a:t>Rescission Walkthrough – Losing CR</a:t>
            </a:r>
            <a:endParaRPr lang="en-US" sz="3600" dirty="0"/>
          </a:p>
        </p:txBody>
      </p:sp>
      <p:sp>
        <p:nvSpPr>
          <p:cNvPr id="2" name="Rectangle 1"/>
          <p:cNvSpPr/>
          <p:nvPr/>
        </p:nvSpPr>
        <p:spPr>
          <a:xfrm>
            <a:off x="533400" y="1200151"/>
            <a:ext cx="8382000" cy="11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2628" indent="-342900" fontAlgn="auto">
              <a:spcBef>
                <a:spcPts val="400"/>
              </a:spcBef>
              <a:spcAft>
                <a:spcPts val="600"/>
              </a:spcAft>
              <a:buClr>
                <a:schemeClr val="accent1"/>
              </a:buClr>
              <a:buSzPct val="68000"/>
              <a:buFont typeface="+mj-lt"/>
              <a:buAutoNum type="arabicPeriod" startAt="7"/>
            </a:pPr>
            <a:r>
              <a:rPr lang="en-US" sz="1600" dirty="0" err="1">
                <a:latin typeface="+mn-lt"/>
                <a:cs typeface="+mn-cs"/>
              </a:rPr>
              <a:t>MarkeTrak</a:t>
            </a:r>
            <a:r>
              <a:rPr lang="en-US" sz="1600" dirty="0">
                <a:latin typeface="+mn-lt"/>
                <a:cs typeface="+mn-cs"/>
              </a:rPr>
              <a:t> issue is assigned to the state of ‘In Progress (Losing CR)’ with the Losing CR as the Responsible Party.</a:t>
            </a:r>
          </a:p>
          <a:p>
            <a:pPr marL="452628" indent="-342900" fontAlgn="auto">
              <a:spcBef>
                <a:spcPts val="400"/>
              </a:spcBef>
              <a:spcAft>
                <a:spcPts val="600"/>
              </a:spcAft>
              <a:buClr>
                <a:schemeClr val="accent1"/>
              </a:buClr>
              <a:buSzPct val="68000"/>
              <a:buFont typeface="+mj-lt"/>
              <a:buAutoNum type="arabicPeriod" startAt="7"/>
            </a:pPr>
            <a:r>
              <a:rPr lang="en-US" sz="1600" dirty="0">
                <a:latin typeface="+mn-lt"/>
                <a:cs typeface="+mn-cs"/>
              </a:rPr>
              <a:t>Losing CR selects ‘Send to TDSP</a:t>
            </a:r>
            <a:r>
              <a:rPr lang="en-US" sz="1600" dirty="0" smtClean="0">
                <a:latin typeface="+mn-lt"/>
                <a:cs typeface="+mn-cs"/>
              </a:rPr>
              <a:t>’. </a:t>
            </a:r>
            <a:br>
              <a:rPr lang="en-US" sz="1600" dirty="0" smtClean="0">
                <a:latin typeface="+mn-lt"/>
                <a:cs typeface="+mn-cs"/>
              </a:rPr>
            </a:br>
            <a:r>
              <a:rPr lang="en-US" sz="1600" dirty="0" smtClean="0">
                <a:solidFill>
                  <a:srgbClr val="FF0000"/>
                </a:solidFill>
                <a:latin typeface="+mn-lt"/>
                <a:cs typeface="+mn-cs"/>
              </a:rPr>
              <a:t>[Implies “Agreement” &amp; ends the 2 BD clock]</a:t>
            </a:r>
            <a:r>
              <a:rPr lang="en-US" sz="1600" dirty="0" smtClean="0">
                <a:latin typeface="+mn-lt"/>
                <a:cs typeface="+mn-cs"/>
              </a:rPr>
              <a:t/>
            </a:r>
            <a:br>
              <a:rPr lang="en-US" sz="1600" dirty="0" smtClean="0">
                <a:latin typeface="+mn-lt"/>
                <a:cs typeface="+mn-cs"/>
              </a:rPr>
            </a:br>
            <a:endParaRPr lang="en-US" sz="1400" dirty="0">
              <a:solidFill>
                <a:srgbClr val="FF0000"/>
              </a:solidFill>
              <a:latin typeface="+mn-lt"/>
              <a:cs typeface="+mn-cs"/>
            </a:endParaRPr>
          </a:p>
        </p:txBody>
      </p:sp>
    </p:spTree>
    <p:extLst>
      <p:ext uri="{BB962C8B-B14F-4D97-AF65-F5344CB8AC3E}">
        <p14:creationId xmlns:p14="http://schemas.microsoft.com/office/powerpoint/2010/main" val="3393951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4294967295"/>
          </p:nvPr>
        </p:nvSpPr>
        <p:spPr>
          <a:xfrm>
            <a:off x="457200" y="1295400"/>
            <a:ext cx="8229600" cy="4525962"/>
          </a:xfrm>
        </p:spPr>
        <p:txBody>
          <a:bodyPr>
            <a:normAutofit/>
          </a:bodyPr>
          <a:lstStyle/>
          <a:p>
            <a:pPr marL="623887" indent="-514350" eaLnBrk="1" fontAlgn="auto" hangingPunct="1">
              <a:spcBef>
                <a:spcPts val="0"/>
              </a:spcBef>
              <a:spcAft>
                <a:spcPts val="600"/>
              </a:spcAft>
              <a:buFont typeface="+mj-lt"/>
              <a:buAutoNum type="arabicPeriod" startAt="9"/>
              <a:tabLst>
                <a:tab pos="1262063" algn="l"/>
              </a:tabLst>
              <a:defRPr/>
            </a:pPr>
            <a:endParaRPr lang="en-US" sz="2400" dirty="0" smtClean="0"/>
          </a:p>
          <a:p>
            <a:pPr marL="623887" indent="-514350" eaLnBrk="1" fontAlgn="auto" hangingPunct="1">
              <a:spcBef>
                <a:spcPts val="0"/>
              </a:spcBef>
              <a:spcAft>
                <a:spcPts val="600"/>
              </a:spcAft>
              <a:buFont typeface="+mj-lt"/>
              <a:buAutoNum type="arabicPeriod" startAt="9"/>
              <a:tabLst>
                <a:tab pos="1262063" algn="l"/>
              </a:tabLst>
              <a:defRPr/>
            </a:pPr>
            <a:r>
              <a:rPr lang="en-US" sz="2400" dirty="0" smtClean="0"/>
              <a:t>Issue is in a state of ‘New (TDSP)’ with 	TDSP as Responsible MP.</a:t>
            </a:r>
          </a:p>
          <a:p>
            <a:pPr marL="623887" indent="-514350" eaLnBrk="1" fontAlgn="auto" hangingPunct="1">
              <a:spcBef>
                <a:spcPts val="0"/>
              </a:spcBef>
              <a:spcAft>
                <a:spcPts val="600"/>
              </a:spcAft>
              <a:buFont typeface="+mj-lt"/>
              <a:buAutoNum type="arabicPeriod" startAt="9"/>
              <a:tabLst>
                <a:tab pos="1262063" algn="l"/>
              </a:tabLst>
              <a:defRPr/>
            </a:pPr>
            <a:r>
              <a:rPr lang="en-US" sz="2400" dirty="0" smtClean="0"/>
              <a:t>TDSP selects ‘Begin Working’.</a:t>
            </a:r>
          </a:p>
          <a:p>
            <a:pPr marL="623887" indent="-514350" eaLnBrk="1" fontAlgn="auto" hangingPunct="1">
              <a:spcBef>
                <a:spcPts val="0"/>
              </a:spcBef>
              <a:spcAft>
                <a:spcPts val="600"/>
              </a:spcAft>
              <a:buFont typeface="+mj-lt"/>
              <a:buAutoNum type="arabicPeriod" startAt="9"/>
              <a:tabLst>
                <a:tab pos="1262063" algn="l"/>
              </a:tabLst>
              <a:defRPr/>
            </a:pPr>
            <a:r>
              <a:rPr lang="en-US" sz="2400" dirty="0" smtClean="0"/>
              <a:t>Issue is in a state of ‘In Progress (TDSP)’ with TDSP as Responsible MP.</a:t>
            </a:r>
          </a:p>
        </p:txBody>
      </p:sp>
      <p:sp>
        <p:nvSpPr>
          <p:cNvPr id="117763"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CFF4404-37B2-46BF-8342-24DC00606E0A}" type="slidenum">
              <a:rPr lang="en-US">
                <a:solidFill>
                  <a:schemeClr val="bg1"/>
                </a:solidFill>
              </a:rPr>
              <a:pPr fontAlgn="base">
                <a:spcBef>
                  <a:spcPct val="0"/>
                </a:spcBef>
                <a:spcAft>
                  <a:spcPct val="0"/>
                </a:spcAft>
                <a:defRPr/>
              </a:pPr>
              <a:t>68</a:t>
            </a:fld>
            <a:endParaRPr lang="en-US">
              <a:solidFill>
                <a:schemeClr val="bg1"/>
              </a:solidFill>
            </a:endParaRPr>
          </a:p>
        </p:txBody>
      </p:sp>
      <p:sp>
        <p:nvSpPr>
          <p:cNvPr id="7" name="Title 2"/>
          <p:cNvSpPr>
            <a:spLocks noGrp="1"/>
          </p:cNvSpPr>
          <p:nvPr>
            <p:ph type="title"/>
          </p:nvPr>
        </p:nvSpPr>
        <p:spPr/>
        <p:txBody>
          <a:bodyPr>
            <a:normAutofit/>
          </a:bodyPr>
          <a:lstStyle/>
          <a:p>
            <a:pPr algn="l" eaLnBrk="1" fontAlgn="auto" hangingPunct="1">
              <a:spcAft>
                <a:spcPts val="0"/>
              </a:spcAft>
              <a:defRPr/>
            </a:pPr>
            <a:r>
              <a:rPr lang="en-US" sz="3600" dirty="0" smtClean="0"/>
              <a:t>Rescission Walkthrough – TDSP</a:t>
            </a:r>
            <a:endParaRPr lang="en-US" sz="3600" dirty="0"/>
          </a:p>
        </p:txBody>
      </p:sp>
    </p:spTree>
    <p:extLst>
      <p:ext uri="{BB962C8B-B14F-4D97-AF65-F5344CB8AC3E}">
        <p14:creationId xmlns:p14="http://schemas.microsoft.com/office/powerpoint/2010/main" val="7516114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A7690A4-AEA9-427F-8B37-0938721BE5F3}" type="slidenum">
              <a:rPr lang="en-US">
                <a:solidFill>
                  <a:schemeClr val="bg1"/>
                </a:solidFill>
              </a:rPr>
              <a:pPr fontAlgn="base">
                <a:spcBef>
                  <a:spcPct val="0"/>
                </a:spcBef>
                <a:spcAft>
                  <a:spcPct val="0"/>
                </a:spcAft>
                <a:defRPr/>
              </a:pPr>
              <a:t>69</a:t>
            </a:fld>
            <a:endParaRPr lang="en-US">
              <a:solidFill>
                <a:schemeClr val="bg1"/>
              </a:solidFill>
            </a:endParaRPr>
          </a:p>
        </p:txBody>
      </p:sp>
      <p:pic>
        <p:nvPicPr>
          <p:cNvPr id="11776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1194" b="10391"/>
          <a:stretch/>
        </p:blipFill>
        <p:spPr bwMode="auto">
          <a:xfrm>
            <a:off x="1066800" y="1828800"/>
            <a:ext cx="6629400" cy="417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normAutofit/>
          </a:bodyPr>
          <a:lstStyle/>
          <a:p>
            <a:pPr algn="l" eaLnBrk="1" fontAlgn="auto" hangingPunct="1">
              <a:spcAft>
                <a:spcPts val="0"/>
              </a:spcAft>
              <a:defRPr/>
            </a:pPr>
            <a:r>
              <a:rPr lang="en-US" sz="3600" dirty="0" smtClean="0"/>
              <a:t>Rescission Walkthrough - TDSP</a:t>
            </a:r>
            <a:endParaRPr lang="en-US" sz="3600" dirty="0"/>
          </a:p>
        </p:txBody>
      </p:sp>
      <p:sp>
        <p:nvSpPr>
          <p:cNvPr id="2" name="Rectangle 1"/>
          <p:cNvSpPr/>
          <p:nvPr/>
        </p:nvSpPr>
        <p:spPr>
          <a:xfrm>
            <a:off x="685800" y="12192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623887" indent="-514350" fontAlgn="auto">
              <a:spcBef>
                <a:spcPts val="0"/>
              </a:spcBef>
              <a:spcAft>
                <a:spcPts val="600"/>
              </a:spcAft>
              <a:buClr>
                <a:schemeClr val="accent1"/>
              </a:buClr>
              <a:buSzPct val="68000"/>
              <a:buFont typeface="+mj-lt"/>
              <a:buAutoNum type="arabicPeriod" startAt="12"/>
              <a:tabLst>
                <a:tab pos="1262063" algn="l"/>
              </a:tabLst>
            </a:pPr>
            <a:r>
              <a:rPr lang="en-US" dirty="0">
                <a:latin typeface="+mn-lt"/>
                <a:cs typeface="+mn-cs"/>
              </a:rPr>
              <a:t>TDSP selects ‘Ready to Receive</a:t>
            </a:r>
            <a:r>
              <a:rPr lang="en-US" dirty="0" smtClean="0">
                <a:latin typeface="+mn-lt"/>
                <a:cs typeface="+mn-cs"/>
              </a:rPr>
              <a:t>’</a:t>
            </a:r>
            <a:br>
              <a:rPr lang="en-US" dirty="0" smtClean="0">
                <a:latin typeface="+mn-lt"/>
                <a:cs typeface="+mn-cs"/>
              </a:rPr>
            </a:br>
            <a:r>
              <a:rPr lang="en-US" dirty="0" smtClean="0">
                <a:solidFill>
                  <a:srgbClr val="FF0000"/>
                </a:solidFill>
                <a:latin typeface="+mn-lt"/>
                <a:cs typeface="+mn-cs"/>
              </a:rPr>
              <a:t>[Starts the 2 BD clock for Losing CR to submit BDMVI]</a:t>
            </a:r>
            <a:endParaRPr lang="en-US" dirty="0">
              <a:solidFill>
                <a:srgbClr val="FF0000"/>
              </a:solidFill>
              <a:latin typeface="+mn-lt"/>
              <a:cs typeface="+mn-cs"/>
            </a:endParaRPr>
          </a:p>
        </p:txBody>
      </p:sp>
    </p:spTree>
    <p:extLst>
      <p:ext uri="{BB962C8B-B14F-4D97-AF65-F5344CB8AC3E}">
        <p14:creationId xmlns:p14="http://schemas.microsoft.com/office/powerpoint/2010/main" val="1723192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0" y="1371600"/>
            <a:ext cx="9144000" cy="4525963"/>
          </a:xfrm>
        </p:spPr>
        <p:txBody>
          <a:bodyPr/>
          <a:lstStyle/>
          <a:p>
            <a:pPr marL="630238" lvl="2" indent="0" eaLnBrk="1" hangingPunct="1">
              <a:buFont typeface="Wingdings 2" pitchFamily="18" charset="2"/>
              <a:buNone/>
              <a:defRPr/>
            </a:pPr>
            <a:r>
              <a:rPr lang="en-US" altLang="en-US" sz="2000" b="1" u="sng" dirty="0" smtClean="0"/>
              <a:t>§25.495. Unauthorized Change of Retail Electric Provider </a:t>
            </a:r>
          </a:p>
          <a:p>
            <a:pPr lvl="2" eaLnBrk="1" hangingPunct="1">
              <a:buFontTx/>
              <a:buChar char="-"/>
              <a:defRPr/>
            </a:pPr>
            <a:r>
              <a:rPr lang="en-US" altLang="en-US" sz="1800" dirty="0" smtClean="0"/>
              <a:t>Either the original REP (Losing REP) or the switching REP (Gaining REP) shall file a </a:t>
            </a:r>
            <a:r>
              <a:rPr lang="en-US" altLang="en-US" sz="1800" dirty="0" err="1" smtClean="0"/>
              <a:t>MarkeTrak</a:t>
            </a:r>
            <a:r>
              <a:rPr lang="en-US" altLang="en-US" sz="1800" dirty="0" smtClean="0"/>
              <a:t> issue as promptly as possible</a:t>
            </a:r>
          </a:p>
          <a:p>
            <a:pPr lvl="2" eaLnBrk="1" hangingPunct="1">
              <a:buFontTx/>
              <a:buChar char="-"/>
              <a:defRPr/>
            </a:pPr>
            <a:r>
              <a:rPr lang="en-US" altLang="en-US" sz="1800" dirty="0" smtClean="0"/>
              <a:t>Affected REPs, ERCOT, and TDSP shall take all actions necessary to return the customer to the original REP as quickly as possible</a:t>
            </a:r>
          </a:p>
          <a:p>
            <a:pPr lvl="3" eaLnBrk="1" hangingPunct="1">
              <a:buFontTx/>
              <a:buChar char="-"/>
              <a:defRPr/>
            </a:pPr>
            <a:r>
              <a:rPr lang="en-US" altLang="en-US" sz="1600" dirty="0" smtClean="0"/>
              <a:t>Original REP (Losing REP) does not need to obtain further authorization from the customer</a:t>
            </a:r>
          </a:p>
          <a:p>
            <a:pPr lvl="2" eaLnBrk="1" hangingPunct="1">
              <a:buFontTx/>
              <a:buChar char="-"/>
              <a:defRPr/>
            </a:pPr>
            <a:r>
              <a:rPr lang="en-US" altLang="en-US" sz="1800" dirty="0" smtClean="0"/>
              <a:t>Affected REPs, ERCOT, and TDSP shall take all actions necessary to bill correctly all charges</a:t>
            </a:r>
          </a:p>
          <a:p>
            <a:pPr lvl="3" eaLnBrk="1" hangingPunct="1">
              <a:buFontTx/>
              <a:buChar char="-"/>
              <a:defRPr/>
            </a:pPr>
            <a:r>
              <a:rPr lang="en-US" altLang="en-US" sz="1600" dirty="0" smtClean="0"/>
              <a:t>Gaining REP shall pay all transmission and distribution charges associated with returning the customer to the Losing REP</a:t>
            </a:r>
          </a:p>
          <a:p>
            <a:pPr lvl="3" eaLnBrk="1" hangingPunct="1">
              <a:buFontTx/>
              <a:buChar char="-"/>
              <a:defRPr/>
            </a:pPr>
            <a:r>
              <a:rPr lang="en-US" altLang="en-US" sz="1600" dirty="0" smtClean="0"/>
              <a:t>Gaining REP shall refund within 5 days all charges paid by the customer for the time period the Losing REP regains and ultimately rebills the customer</a:t>
            </a:r>
          </a:p>
          <a:p>
            <a:pPr lvl="3" eaLnBrk="1" hangingPunct="1">
              <a:buFontTx/>
              <a:buChar char="-"/>
              <a:defRPr/>
            </a:pPr>
            <a:r>
              <a:rPr lang="en-US" altLang="en-US" sz="1600" dirty="0" smtClean="0"/>
              <a:t>The customer shall pay no more than the price at which the customer would have been billed had the unauthorized switch or move-in not occurred</a:t>
            </a:r>
          </a:p>
          <a:p>
            <a:pPr lvl="3" eaLnBrk="1" hangingPunct="1">
              <a:buFontTx/>
              <a:buChar char="-"/>
              <a:defRPr/>
            </a:pPr>
            <a:r>
              <a:rPr lang="en-US" altLang="en-US" sz="1600" dirty="0" smtClean="0"/>
              <a:t>The REP that ultimately bills the customer is responsible for the non-</a:t>
            </a:r>
            <a:r>
              <a:rPr lang="en-US" altLang="en-US" sz="1600" dirty="0" err="1" smtClean="0"/>
              <a:t>bypassable</a:t>
            </a:r>
            <a:r>
              <a:rPr lang="en-US" altLang="en-US" sz="1600" dirty="0" smtClean="0"/>
              <a:t> charges and wholesale consumption for the customer</a:t>
            </a:r>
          </a:p>
          <a:p>
            <a:pPr lvl="3" eaLnBrk="1" hangingPunct="1">
              <a:buFontTx/>
              <a:buChar char="-"/>
              <a:defRPr/>
            </a:pPr>
            <a:endParaRPr lang="en-US" altLang="en-US" sz="1800" dirty="0" smtClean="0"/>
          </a:p>
          <a:p>
            <a:pPr lvl="2" eaLnBrk="1" hangingPunct="1">
              <a:buFontTx/>
              <a:buChar char="-"/>
              <a:defRPr/>
            </a:pPr>
            <a:endParaRPr lang="en-US" altLang="en-US" sz="2000" dirty="0" smtClean="0"/>
          </a:p>
          <a:p>
            <a:pPr lvl="3" eaLnBrk="1" hangingPunct="1">
              <a:buFontTx/>
              <a:buChar char="-"/>
              <a:defRPr/>
            </a:pPr>
            <a:endParaRPr lang="en-US" altLang="en-US" sz="18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017CD28-F1DB-40F3-B278-0A1AC6FD4D79}" type="slidenum">
              <a:rPr lang="en-US" altLang="en-US" smtClean="0">
                <a:solidFill>
                  <a:schemeClr val="bg1"/>
                </a:solidFill>
              </a:rPr>
              <a:pPr fontAlgn="base">
                <a:spcBef>
                  <a:spcPct val="0"/>
                </a:spcBef>
                <a:spcAft>
                  <a:spcPct val="0"/>
                </a:spcAft>
                <a:defRPr/>
              </a:pPr>
              <a:t>7</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a:xfrm>
            <a:off x="457200" y="1676400"/>
            <a:ext cx="8229600" cy="3548062"/>
          </a:xfrm>
        </p:spPr>
        <p:txBody>
          <a:bodyPr>
            <a:normAutofit/>
          </a:bodyPr>
          <a:lstStyle/>
          <a:p>
            <a:pPr marL="566738" indent="-457200" eaLnBrk="1" fontAlgn="auto" hangingPunct="1">
              <a:spcAft>
                <a:spcPts val="600"/>
              </a:spcAft>
              <a:buFont typeface="+mj-lt"/>
              <a:buAutoNum type="arabicPeriod" startAt="13"/>
              <a:tabLst>
                <a:tab pos="1030288" algn="l"/>
              </a:tabLst>
              <a:defRPr/>
            </a:pPr>
            <a:r>
              <a:rPr lang="en-US" sz="2400" dirty="0" smtClean="0"/>
              <a:t>Issue is in a state of ‘New (Losing CR Submit)’ 	with the Losing CR as Responsible MP.</a:t>
            </a:r>
          </a:p>
          <a:p>
            <a:pPr marL="566738" indent="-457200" eaLnBrk="1" fontAlgn="auto" hangingPunct="1">
              <a:spcAft>
                <a:spcPts val="600"/>
              </a:spcAft>
              <a:buFont typeface="+mj-lt"/>
              <a:buAutoNum type="arabicPeriod" startAt="13"/>
              <a:tabLst>
                <a:tab pos="1030288" algn="l"/>
              </a:tabLst>
              <a:defRPr/>
            </a:pPr>
            <a:r>
              <a:rPr lang="en-US" sz="2400" dirty="0" smtClean="0"/>
              <a:t>Losing CR selects ‘Begin Working’.</a:t>
            </a:r>
          </a:p>
          <a:p>
            <a:pPr marL="566738" indent="-457200" eaLnBrk="1" fontAlgn="auto" hangingPunct="1">
              <a:spcAft>
                <a:spcPts val="600"/>
              </a:spcAft>
              <a:buFont typeface="+mj-lt"/>
              <a:buAutoNum type="arabicPeriod" startAt="13"/>
              <a:tabLst>
                <a:tab pos="1030288" algn="l"/>
              </a:tabLst>
              <a:defRPr/>
            </a:pPr>
            <a:r>
              <a:rPr lang="en-US" sz="2400" dirty="0" smtClean="0"/>
              <a:t>Issue is in a state of ‘In Progress (Submit 	Regaining)’ with the Losing CR as Responsible 	MP.</a:t>
            </a:r>
          </a:p>
          <a:p>
            <a:pPr marL="566928" indent="-457200" eaLnBrk="1" fontAlgn="auto" hangingPunct="1">
              <a:spcAft>
                <a:spcPts val="0"/>
              </a:spcAft>
              <a:buFont typeface="+mj-lt"/>
              <a:buAutoNum type="arabicPeriod" startAt="13"/>
              <a:defRPr/>
            </a:pPr>
            <a:endParaRPr lang="en-US" sz="2000" dirty="0" smtClean="0"/>
          </a:p>
        </p:txBody>
      </p:sp>
      <p:sp>
        <p:nvSpPr>
          <p:cNvPr id="119811"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7F0B88F-08D7-4AC2-8222-B2B0154FED14}" type="slidenum">
              <a:rPr lang="en-US">
                <a:solidFill>
                  <a:schemeClr val="bg1"/>
                </a:solidFill>
              </a:rPr>
              <a:pPr fontAlgn="base">
                <a:spcBef>
                  <a:spcPct val="0"/>
                </a:spcBef>
                <a:spcAft>
                  <a:spcPct val="0"/>
                </a:spcAft>
                <a:defRPr/>
              </a:pPr>
              <a:t>70</a:t>
            </a:fld>
            <a:endParaRPr lang="en-US">
              <a:solidFill>
                <a:schemeClr val="bg1"/>
              </a:solidFill>
            </a:endParaRPr>
          </a:p>
        </p:txBody>
      </p:sp>
      <p:sp>
        <p:nvSpPr>
          <p:cNvPr id="6" name="Title 2"/>
          <p:cNvSpPr>
            <a:spLocks noGrp="1"/>
          </p:cNvSpPr>
          <p:nvPr>
            <p:ph type="title"/>
          </p:nvPr>
        </p:nvSpPr>
        <p:spPr>
          <a:xfrm>
            <a:off x="463550" y="272142"/>
            <a:ext cx="8229600" cy="1143000"/>
          </a:xfrm>
        </p:spPr>
        <p:txBody>
          <a:bodyPr>
            <a:normAutofit/>
          </a:bodyPr>
          <a:lstStyle/>
          <a:p>
            <a:pPr algn="l" eaLnBrk="1" fontAlgn="auto" hangingPunct="1">
              <a:spcAft>
                <a:spcPts val="0"/>
              </a:spcAft>
              <a:defRPr/>
            </a:pPr>
            <a:r>
              <a:rPr lang="en-US" sz="3600" dirty="0" smtClean="0"/>
              <a:t>Rescission Walkthrough – Losing CR</a:t>
            </a:r>
            <a:endParaRPr lang="en-US" sz="3600" dirty="0"/>
          </a:p>
        </p:txBody>
      </p:sp>
    </p:spTree>
    <p:extLst>
      <p:ext uri="{BB962C8B-B14F-4D97-AF65-F5344CB8AC3E}">
        <p14:creationId xmlns:p14="http://schemas.microsoft.com/office/powerpoint/2010/main" val="783065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9FFA971-C153-4E6A-8B44-A43CF85A1F48}" type="slidenum">
              <a:rPr lang="en-US">
                <a:solidFill>
                  <a:schemeClr val="bg1"/>
                </a:solidFill>
              </a:rPr>
              <a:pPr fontAlgn="base">
                <a:spcBef>
                  <a:spcPct val="0"/>
                </a:spcBef>
                <a:spcAft>
                  <a:spcPct val="0"/>
                </a:spcAft>
                <a:defRPr/>
              </a:pPr>
              <a:t>71</a:t>
            </a:fld>
            <a:endParaRPr lang="en-US">
              <a:solidFill>
                <a:schemeClr val="bg1"/>
              </a:solidFill>
            </a:endParaRPr>
          </a:p>
        </p:txBody>
      </p:sp>
      <p:pic>
        <p:nvPicPr>
          <p:cNvPr id="1198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9581"/>
          <a:stretch/>
        </p:blipFill>
        <p:spPr bwMode="auto">
          <a:xfrm>
            <a:off x="762000" y="1705034"/>
            <a:ext cx="6553200" cy="426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295400"/>
            <a:ext cx="8153400" cy="369332"/>
          </a:xfrm>
          <a:prstGeom prst="rect">
            <a:avLst/>
          </a:prstGeom>
        </p:spPr>
        <p:txBody>
          <a:bodyPr wrap="square">
            <a:spAutoFit/>
          </a:bodyPr>
          <a:lstStyle/>
          <a:p>
            <a:pPr marL="566738" lvl="0" indent="-457200" fontAlgn="auto">
              <a:spcBef>
                <a:spcPts val="400"/>
              </a:spcBef>
              <a:spcAft>
                <a:spcPts val="600"/>
              </a:spcAft>
              <a:buClr>
                <a:srgbClr val="4F81BD"/>
              </a:buClr>
              <a:buSzPct val="68000"/>
              <a:buFont typeface="+mj-lt"/>
              <a:buAutoNum type="arabicPeriod" startAt="16"/>
              <a:tabLst>
                <a:tab pos="1030288" algn="l"/>
              </a:tabLst>
              <a:defRPr/>
            </a:pPr>
            <a:r>
              <a:rPr lang="en-US" dirty="0">
                <a:solidFill>
                  <a:prstClr val="black"/>
                </a:solidFill>
                <a:latin typeface="Lucida Sans Unicode"/>
                <a:cs typeface="+mn-cs"/>
              </a:rPr>
              <a:t>Losing CR selects ‘Provide Regaining BGN02’.</a:t>
            </a:r>
          </a:p>
        </p:txBody>
      </p:sp>
      <p:sp>
        <p:nvSpPr>
          <p:cNvPr id="8" name="Title 2"/>
          <p:cNvSpPr>
            <a:spLocks noGrp="1"/>
          </p:cNvSpPr>
          <p:nvPr>
            <p:ph type="title"/>
          </p:nvPr>
        </p:nvSpPr>
        <p:spPr/>
        <p:txBody>
          <a:bodyPr>
            <a:normAutofit/>
          </a:bodyPr>
          <a:lstStyle/>
          <a:p>
            <a:pPr algn="l" eaLnBrk="1" fontAlgn="auto" hangingPunct="1">
              <a:spcAft>
                <a:spcPts val="0"/>
              </a:spcAft>
              <a:defRPr/>
            </a:pPr>
            <a:r>
              <a:rPr lang="en-US" sz="3600" dirty="0" smtClean="0"/>
              <a:t>Rescission Walkthrough – Losing CR</a:t>
            </a:r>
            <a:endParaRPr lang="en-US" sz="3600" dirty="0"/>
          </a:p>
        </p:txBody>
      </p:sp>
    </p:spTree>
    <p:extLst>
      <p:ext uri="{BB962C8B-B14F-4D97-AF65-F5344CB8AC3E}">
        <p14:creationId xmlns:p14="http://schemas.microsoft.com/office/powerpoint/2010/main" val="3815645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p:cNvSpPr>
          <p:nvPr>
            <p:ph type="body" idx="4294967295"/>
          </p:nvPr>
        </p:nvSpPr>
        <p:spPr>
          <a:xfrm>
            <a:off x="471488" y="1219200"/>
            <a:ext cx="8229600" cy="1109662"/>
          </a:xfrm>
        </p:spPr>
        <p:txBody>
          <a:bodyPr/>
          <a:lstStyle/>
          <a:p>
            <a:pPr marL="566737" indent="-457200" eaLnBrk="1" hangingPunct="1">
              <a:buFont typeface="+mj-lt"/>
              <a:buAutoNum type="arabicPeriod" startAt="17"/>
            </a:pPr>
            <a:r>
              <a:rPr lang="en-US" altLang="en-US" sz="1800" dirty="0" smtClean="0"/>
              <a:t>Losing CR populates all required information:</a:t>
            </a:r>
          </a:p>
          <a:p>
            <a:pPr lvl="3" eaLnBrk="1" hangingPunct="1"/>
            <a:r>
              <a:rPr lang="en-US" altLang="en-US" sz="1800" dirty="0" smtClean="0"/>
              <a:t>Regaining Transaction Submit Date</a:t>
            </a:r>
          </a:p>
          <a:p>
            <a:pPr lvl="3" eaLnBrk="1" hangingPunct="1"/>
            <a:r>
              <a:rPr lang="en-US" altLang="en-US" sz="1800" dirty="0" smtClean="0"/>
              <a:t>Regaining BGN 02</a:t>
            </a:r>
          </a:p>
          <a:p>
            <a:pPr eaLnBrk="1" hangingPunct="1"/>
            <a:endParaRPr lang="en-US" altLang="en-US" sz="1800" dirty="0" smtClean="0"/>
          </a:p>
        </p:txBody>
      </p:sp>
      <p:sp>
        <p:nvSpPr>
          <p:cNvPr id="121859"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5EC6F27-64B4-45D5-B960-15AED8E2DB53}" type="slidenum">
              <a:rPr lang="en-US">
                <a:solidFill>
                  <a:schemeClr val="bg1"/>
                </a:solidFill>
              </a:rPr>
              <a:pPr fontAlgn="base">
                <a:spcBef>
                  <a:spcPct val="0"/>
                </a:spcBef>
                <a:spcAft>
                  <a:spcPct val="0"/>
                </a:spcAft>
                <a:defRPr/>
              </a:pPr>
              <a:t>72</a:t>
            </a:fld>
            <a:endParaRPr lang="en-US">
              <a:solidFill>
                <a:schemeClr val="bg1"/>
              </a:solidFill>
            </a:endParaRPr>
          </a:p>
        </p:txBody>
      </p:sp>
      <p:pic>
        <p:nvPicPr>
          <p:cNvPr id="1208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209800"/>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normAutofit/>
          </a:bodyPr>
          <a:lstStyle/>
          <a:p>
            <a:pPr algn="l" eaLnBrk="1" fontAlgn="auto" hangingPunct="1">
              <a:spcAft>
                <a:spcPts val="0"/>
              </a:spcAft>
              <a:defRPr/>
            </a:pPr>
            <a:r>
              <a:rPr lang="en-US" sz="3600" dirty="0" smtClean="0"/>
              <a:t>Rescission Walkthrough – Losing CR</a:t>
            </a:r>
            <a:endParaRPr lang="en-US" sz="3600" dirty="0"/>
          </a:p>
        </p:txBody>
      </p:sp>
    </p:spTree>
    <p:extLst>
      <p:ext uri="{BB962C8B-B14F-4D97-AF65-F5344CB8AC3E}">
        <p14:creationId xmlns:p14="http://schemas.microsoft.com/office/powerpoint/2010/main" val="26054261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p:cNvSpPr>
          <p:nvPr>
            <p:ph type="body" idx="4294967295"/>
          </p:nvPr>
        </p:nvSpPr>
        <p:spPr>
          <a:xfrm>
            <a:off x="457200" y="1219200"/>
            <a:ext cx="8229600" cy="4525962"/>
          </a:xfrm>
        </p:spPr>
        <p:txBody>
          <a:bodyPr/>
          <a:lstStyle/>
          <a:p>
            <a:pPr marL="566737" indent="-457200" eaLnBrk="1" hangingPunct="1">
              <a:spcAft>
                <a:spcPts val="600"/>
              </a:spcAft>
              <a:buFont typeface="+mj-lt"/>
              <a:buAutoNum type="arabicPeriod" startAt="18"/>
            </a:pPr>
            <a:r>
              <a:rPr lang="en-US" altLang="en-US" sz="2000" dirty="0" smtClean="0"/>
              <a:t>Issue is in a state of ‘Regaining Transaction Submitted (PC)’ with the Gaining (Submitting CR) as Responsible MP.</a:t>
            </a:r>
          </a:p>
          <a:p>
            <a:pPr marL="566737" indent="-457200" eaLnBrk="1" hangingPunct="1">
              <a:spcAft>
                <a:spcPts val="600"/>
              </a:spcAft>
              <a:buFont typeface="+mj-lt"/>
              <a:buAutoNum type="arabicPeriod" startAt="18"/>
            </a:pPr>
            <a:r>
              <a:rPr lang="en-US" altLang="en-US" sz="2000" dirty="0" smtClean="0"/>
              <a:t>Once the regaining transaction (Backdated 814_16 MVI) has been successfully sent by (Losing/Original CR), Siebel will automatically:</a:t>
            </a:r>
          </a:p>
          <a:p>
            <a:pPr lvl="3" eaLnBrk="1" hangingPunct="1">
              <a:spcAft>
                <a:spcPts val="600"/>
              </a:spcAft>
            </a:pPr>
            <a:r>
              <a:rPr lang="en-US" altLang="en-US" sz="2000" dirty="0" smtClean="0"/>
              <a:t>Check Regaining Transaction Siebel Status every 30 minutes using the BGN 02 from the new initiating transaction.</a:t>
            </a:r>
          </a:p>
          <a:p>
            <a:pPr lvl="3" eaLnBrk="1" hangingPunct="1">
              <a:spcAft>
                <a:spcPts val="600"/>
              </a:spcAft>
            </a:pPr>
            <a:r>
              <a:rPr lang="en-US" altLang="en-US" sz="2000" dirty="0" smtClean="0"/>
              <a:t>Update the issue with the current Regaining Transaction Siebel Status.</a:t>
            </a:r>
          </a:p>
          <a:p>
            <a:pPr marL="566737" indent="-457200" eaLnBrk="1" hangingPunct="1">
              <a:spcAft>
                <a:spcPts val="600"/>
              </a:spcAft>
              <a:buFont typeface="+mj-lt"/>
              <a:buAutoNum type="arabicPeriod" startAt="18"/>
            </a:pPr>
            <a:r>
              <a:rPr lang="en-US" altLang="en-US" sz="2000" dirty="0" smtClean="0"/>
              <a:t>The issue will move to a state of ‘Complete’ with the Submitting MP as the Responsible Party once the Regaining Transaction Siebel Status is Complete.</a:t>
            </a:r>
            <a:br>
              <a:rPr lang="en-US" altLang="en-US" sz="2000" dirty="0" smtClean="0"/>
            </a:br>
            <a:r>
              <a:rPr lang="en-US" altLang="en-US" sz="2000" dirty="0" smtClean="0">
                <a:solidFill>
                  <a:srgbClr val="FF0000"/>
                </a:solidFill>
              </a:rPr>
              <a:t>[Ends the 2 business day clock for the Losing CR]</a:t>
            </a:r>
          </a:p>
          <a:p>
            <a:pPr marL="566737" indent="-457200" eaLnBrk="1" hangingPunct="1">
              <a:buFont typeface="+mj-lt"/>
              <a:buAutoNum type="arabicPeriod" startAt="18"/>
            </a:pPr>
            <a:endParaRPr lang="en-US" altLang="en-US" sz="2000" dirty="0" smtClean="0"/>
          </a:p>
        </p:txBody>
      </p:sp>
      <p:sp>
        <p:nvSpPr>
          <p:cNvPr id="122883"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C5B6986-C6C9-418F-841B-2843FBC1DAF5}" type="slidenum">
              <a:rPr lang="en-US">
                <a:solidFill>
                  <a:schemeClr val="bg1"/>
                </a:solidFill>
              </a:rPr>
              <a:pPr fontAlgn="base">
                <a:spcBef>
                  <a:spcPct val="0"/>
                </a:spcBef>
                <a:spcAft>
                  <a:spcPct val="0"/>
                </a:spcAft>
                <a:defRPr/>
              </a:pPr>
              <a:t>73</a:t>
            </a:fld>
            <a:endParaRPr lang="en-US">
              <a:solidFill>
                <a:schemeClr val="bg1"/>
              </a:solidFill>
            </a:endParaRPr>
          </a:p>
        </p:txBody>
      </p:sp>
      <p:sp>
        <p:nvSpPr>
          <p:cNvPr id="5"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500" dirty="0" smtClean="0"/>
              <a:t>Rescission Walkthrough - Resolution</a:t>
            </a:r>
            <a:endParaRPr lang="en-US" sz="3500" dirty="0"/>
          </a:p>
        </p:txBody>
      </p:sp>
    </p:spTree>
    <p:extLst>
      <p:ext uri="{BB962C8B-B14F-4D97-AF65-F5344CB8AC3E}">
        <p14:creationId xmlns:p14="http://schemas.microsoft.com/office/powerpoint/2010/main" val="3298847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4294967295"/>
          </p:nvPr>
        </p:nvSpPr>
        <p:spPr/>
        <p:txBody>
          <a:bodyPr>
            <a:normAutofit fontScale="92500" lnSpcReduction="10000"/>
          </a:bodyPr>
          <a:lstStyle/>
          <a:p>
            <a:pPr marL="365760" indent="-256032" eaLnBrk="1" fontAlgn="auto" hangingPunct="1">
              <a:spcAft>
                <a:spcPts val="600"/>
              </a:spcAft>
              <a:buFont typeface="Wingdings 3"/>
              <a:buChar char=""/>
              <a:defRPr/>
            </a:pPr>
            <a:r>
              <a:rPr lang="en-US" sz="2000" dirty="0" smtClean="0"/>
              <a:t>If the regaining transaction remains in a Siebel status other than Complete in the ERCOT Registration System for greater than five calendar days, the issue will automatically transition back to the Losing CR, and an email generated to notify the Losing CR of the transition.  </a:t>
            </a:r>
          </a:p>
          <a:p>
            <a:pPr marL="365760" indent="-256032" eaLnBrk="1" fontAlgn="auto" hangingPunct="1">
              <a:spcAft>
                <a:spcPts val="600"/>
              </a:spcAft>
              <a:buFont typeface="Wingdings 3"/>
              <a:buChar char=""/>
              <a:defRPr/>
            </a:pPr>
            <a:r>
              <a:rPr lang="en-US" sz="2000" dirty="0" smtClean="0"/>
              <a:t>If the regaining Siebel status is still Scheduled status, the Losing CR should repopulate the regaining BGN field with the same information.  </a:t>
            </a:r>
          </a:p>
          <a:p>
            <a:pPr marL="365760" indent="-256032" eaLnBrk="1" fontAlgn="auto" hangingPunct="1">
              <a:spcAft>
                <a:spcPts val="600"/>
              </a:spcAft>
              <a:buFont typeface="Wingdings 3"/>
              <a:buChar char=""/>
              <a:defRPr/>
            </a:pPr>
            <a:r>
              <a:rPr lang="en-US" sz="2000" dirty="0" smtClean="0"/>
              <a:t>If the Siebel status is blank within the MarkeTrak issue, the Losing CR should verify the status of the regaining transaction and submit/repopulate a new transaction if necessary. </a:t>
            </a:r>
          </a:p>
          <a:p>
            <a:pPr marL="365760" indent="-256032" eaLnBrk="1" fontAlgn="auto" hangingPunct="1">
              <a:spcAft>
                <a:spcPts val="600"/>
              </a:spcAft>
              <a:buFont typeface="Wingdings 3"/>
              <a:buChar char=""/>
              <a:defRPr/>
            </a:pPr>
            <a:r>
              <a:rPr lang="en-US" sz="2000" dirty="0" smtClean="0"/>
              <a:t>This functionality is to ensure the issue is not closed before the premise has been regained, due to the time restriction on submission of new issues within this subtype.</a:t>
            </a:r>
          </a:p>
        </p:txBody>
      </p:sp>
      <p:sp>
        <p:nvSpPr>
          <p:cNvPr id="123907"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1CB0FA4-1838-43FC-9C18-70DF44B0E5B3}" type="slidenum">
              <a:rPr lang="en-US">
                <a:solidFill>
                  <a:schemeClr val="bg1"/>
                </a:solidFill>
              </a:rPr>
              <a:pPr fontAlgn="base">
                <a:spcBef>
                  <a:spcPct val="0"/>
                </a:spcBef>
                <a:spcAft>
                  <a:spcPct val="0"/>
                </a:spcAft>
                <a:defRPr/>
              </a:pPr>
              <a:t>74</a:t>
            </a:fld>
            <a:endParaRPr lang="en-US">
              <a:solidFill>
                <a:schemeClr val="bg1"/>
              </a:solidFill>
            </a:endParaRPr>
          </a:p>
        </p:txBody>
      </p:sp>
      <p:sp>
        <p:nvSpPr>
          <p:cNvPr id="5" name="Title 2"/>
          <p:cNvSpPr>
            <a:spLocks noGrp="1"/>
          </p:cNvSpPr>
          <p:nvPr>
            <p:ph type="title"/>
          </p:nvPr>
        </p:nvSpPr>
        <p:spPr>
          <a:xfrm>
            <a:off x="463550" y="272142"/>
            <a:ext cx="8229600" cy="1143000"/>
          </a:xfrm>
        </p:spPr>
        <p:txBody>
          <a:bodyPr>
            <a:normAutofit/>
          </a:bodyPr>
          <a:lstStyle/>
          <a:p>
            <a:pPr algn="l" eaLnBrk="1" fontAlgn="auto" hangingPunct="1">
              <a:spcAft>
                <a:spcPts val="0"/>
              </a:spcAft>
              <a:defRPr/>
            </a:pPr>
            <a:r>
              <a:rPr lang="en-US" sz="3500" dirty="0" smtClean="0"/>
              <a:t>Rescission Walkthrough - Exceptions</a:t>
            </a:r>
            <a:endParaRPr lang="en-US" sz="3500" dirty="0"/>
          </a:p>
        </p:txBody>
      </p:sp>
    </p:spTree>
    <p:extLst>
      <p:ext uri="{BB962C8B-B14F-4D97-AF65-F5344CB8AC3E}">
        <p14:creationId xmlns:p14="http://schemas.microsoft.com/office/powerpoint/2010/main" val="3849489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DB960C-749B-40B9-A059-D8647AEC2B16}" type="slidenum">
              <a:rPr lang="en-US">
                <a:solidFill>
                  <a:schemeClr val="bg1"/>
                </a:solidFill>
              </a:rPr>
              <a:pPr fontAlgn="base">
                <a:spcBef>
                  <a:spcPct val="0"/>
                </a:spcBef>
                <a:spcAft>
                  <a:spcPct val="0"/>
                </a:spcAft>
                <a:defRPr/>
              </a:pPr>
              <a:t>75</a:t>
            </a:fld>
            <a:endParaRPr lang="en-US">
              <a:solidFill>
                <a:schemeClr val="bg1"/>
              </a:solidFill>
            </a:endParaRPr>
          </a:p>
        </p:txBody>
      </p:sp>
      <p:pic>
        <p:nvPicPr>
          <p:cNvPr id="12390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66825"/>
            <a:ext cx="8877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normAutofit/>
          </a:bodyPr>
          <a:lstStyle/>
          <a:p>
            <a:pPr algn="l" eaLnBrk="1" fontAlgn="auto" hangingPunct="1">
              <a:spcAft>
                <a:spcPts val="0"/>
              </a:spcAft>
              <a:defRPr/>
            </a:pPr>
            <a:r>
              <a:rPr lang="en-US" sz="3500" dirty="0" smtClean="0"/>
              <a:t>Rescission Walkthrough – Re-submit</a:t>
            </a:r>
            <a:endParaRPr lang="en-US" sz="3500" dirty="0"/>
          </a:p>
        </p:txBody>
      </p:sp>
    </p:spTree>
    <p:extLst>
      <p:ext uri="{BB962C8B-B14F-4D97-AF65-F5344CB8AC3E}">
        <p14:creationId xmlns:p14="http://schemas.microsoft.com/office/powerpoint/2010/main" val="3686278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33DB450-C3CB-480E-AC48-03152E74B142}" type="slidenum">
              <a:rPr lang="en-US">
                <a:solidFill>
                  <a:schemeClr val="bg1"/>
                </a:solidFill>
              </a:rPr>
              <a:pPr fontAlgn="base">
                <a:spcBef>
                  <a:spcPct val="0"/>
                </a:spcBef>
                <a:spcAft>
                  <a:spcPct val="0"/>
                </a:spcAft>
                <a:defRPr/>
              </a:pPr>
              <a:t>76</a:t>
            </a:fld>
            <a:endParaRPr lang="en-US">
              <a:solidFill>
                <a:schemeClr val="bg1"/>
              </a:solidFill>
            </a:endParaRPr>
          </a:p>
        </p:txBody>
      </p:sp>
      <p:pic>
        <p:nvPicPr>
          <p:cNvPr id="1249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438275"/>
            <a:ext cx="80867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normAutofit/>
          </a:bodyPr>
          <a:lstStyle/>
          <a:p>
            <a:pPr algn="l" eaLnBrk="1" fontAlgn="auto" hangingPunct="1">
              <a:spcAft>
                <a:spcPts val="0"/>
              </a:spcAft>
              <a:defRPr/>
            </a:pPr>
            <a:r>
              <a:rPr lang="en-US" sz="3500" dirty="0" smtClean="0"/>
              <a:t>Rescission Walkthrough – Re-submit</a:t>
            </a:r>
            <a:endParaRPr lang="en-US" sz="3500" dirty="0"/>
          </a:p>
        </p:txBody>
      </p:sp>
    </p:spTree>
    <p:extLst>
      <p:ext uri="{BB962C8B-B14F-4D97-AF65-F5344CB8AC3E}">
        <p14:creationId xmlns:p14="http://schemas.microsoft.com/office/powerpoint/2010/main" val="17671510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77</a:t>
            </a:fld>
            <a:endParaRPr lang="en-US" altLang="en-US" smtClean="0">
              <a:solidFill>
                <a:srgbClr val="FFFFFF"/>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7"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47492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Market Challenge</a:t>
            </a:r>
            <a:endParaRPr lang="en-US" dirty="0"/>
          </a:p>
        </p:txBody>
      </p:sp>
      <p:pic>
        <p:nvPicPr>
          <p:cNvPr id="409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3B2F854-8B1E-40BB-B7A8-57E8AAC2B97D}" type="slidenum">
              <a:rPr lang="en-US" altLang="en-US" smtClean="0">
                <a:solidFill>
                  <a:srgbClr val="FFFFFF"/>
                </a:solidFill>
              </a:rPr>
              <a:pPr fontAlgn="base">
                <a:spcBef>
                  <a:spcPct val="0"/>
                </a:spcBef>
                <a:spcAft>
                  <a:spcPct val="0"/>
                </a:spcAft>
                <a:defRPr/>
              </a:pPr>
              <a:t>78</a:t>
            </a:fld>
            <a:endParaRPr lang="en-US" altLang="en-US" smtClean="0">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eaLnBrk="1" fontAlgn="auto" hangingPunct="1">
              <a:spcAft>
                <a:spcPts val="0"/>
              </a:spcAft>
              <a:defRPr/>
            </a:pPr>
            <a:r>
              <a:rPr lang="en-US" dirty="0" smtClean="0"/>
              <a:t>IGLs – Where we have been</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7E6A9C5-0937-4D21-9AF8-DD0765F64E0E}" type="slidenum">
              <a:rPr lang="en-US" altLang="en-US" smtClean="0">
                <a:solidFill>
                  <a:schemeClr val="bg1"/>
                </a:solidFill>
              </a:rPr>
              <a:pPr fontAlgn="base">
                <a:spcBef>
                  <a:spcPct val="0"/>
                </a:spcBef>
                <a:spcAft>
                  <a:spcPct val="0"/>
                </a:spcAft>
                <a:defRPr/>
              </a:pPr>
              <a:t>79</a:t>
            </a:fld>
            <a:endParaRPr lang="en-US" altLang="en-US" smtClean="0">
              <a:solidFill>
                <a:schemeClr val="bg1"/>
              </a:solidFill>
            </a:endParaRP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2351088"/>
            <a:ext cx="865028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2414588"/>
            <a:ext cx="16224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066800"/>
            <a:ext cx="82423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4525963"/>
          </a:xfrm>
        </p:spPr>
        <p:txBody>
          <a:bodyPr/>
          <a:lstStyle/>
          <a:p>
            <a:pPr marL="109537" indent="0" eaLnBrk="1" hangingPunct="1">
              <a:buFont typeface="Wingdings 3" pitchFamily="18" charset="2"/>
              <a:buNone/>
              <a:defRPr/>
            </a:pPr>
            <a:r>
              <a:rPr lang="en-US" altLang="en-US" b="1" dirty="0" smtClean="0"/>
              <a:t>ERCOT Retail Market Guide</a:t>
            </a:r>
          </a:p>
          <a:p>
            <a:pPr marL="109537" indent="0" eaLnBrk="1" hangingPunct="1">
              <a:buFont typeface="Wingdings 3" pitchFamily="18" charset="2"/>
              <a:buNone/>
              <a:defRPr/>
            </a:pPr>
            <a:r>
              <a:rPr lang="en-US" altLang="en-US" sz="2000" dirty="0" smtClean="0">
                <a:hlinkClick r:id="rId2"/>
              </a:rPr>
              <a:t>http://www.ercot.com/mktrules/guides/retail/current</a:t>
            </a:r>
            <a:endParaRPr lang="en-US" altLang="en-US" sz="2000" dirty="0" smtClean="0"/>
          </a:p>
          <a:p>
            <a:pPr eaLnBrk="1" hangingPunct="1">
              <a:defRPr/>
            </a:pPr>
            <a:r>
              <a:rPr lang="en-US" altLang="en-US" sz="1600" dirty="0" smtClean="0"/>
              <a:t>7.3 Inadvertent Gain Process</a:t>
            </a:r>
          </a:p>
          <a:p>
            <a:pPr lvl="1" eaLnBrk="1" hangingPunct="1">
              <a:defRPr/>
            </a:pPr>
            <a:r>
              <a:rPr lang="en-US" altLang="en-US" sz="1600" i="1" dirty="0" smtClean="0"/>
              <a:t>7.3.1 Escalation Process</a:t>
            </a:r>
          </a:p>
          <a:p>
            <a:pPr lvl="1" eaLnBrk="1" hangingPunct="1">
              <a:defRPr/>
            </a:pPr>
            <a:r>
              <a:rPr lang="en-US" altLang="en-US" sz="1600" i="1" dirty="0" smtClean="0"/>
              <a:t>7.3.2 Competitive Retailer’s Inadvertent Gain Process</a:t>
            </a:r>
          </a:p>
          <a:p>
            <a:pPr lvl="2" eaLnBrk="1" hangingPunct="1">
              <a:spcBef>
                <a:spcPts val="0"/>
              </a:spcBef>
              <a:defRPr/>
            </a:pPr>
            <a:r>
              <a:rPr lang="en-US" altLang="en-US" sz="1400" dirty="0" smtClean="0"/>
              <a:t>7.3.2.1	Buyer’s Remorse</a:t>
            </a:r>
          </a:p>
          <a:p>
            <a:pPr lvl="2" eaLnBrk="1" hangingPunct="1">
              <a:spcBef>
                <a:spcPts val="0"/>
              </a:spcBef>
              <a:defRPr/>
            </a:pPr>
            <a:r>
              <a:rPr lang="en-US" altLang="en-US" sz="1400" dirty="0" smtClean="0"/>
              <a:t>7.3.2.2	Prevention of Inadvertent Gains</a:t>
            </a:r>
          </a:p>
          <a:p>
            <a:pPr lvl="2" eaLnBrk="1" hangingPunct="1">
              <a:spcBef>
                <a:spcPts val="0"/>
              </a:spcBef>
              <a:defRPr/>
            </a:pPr>
            <a:r>
              <a:rPr lang="en-US" altLang="en-US" sz="1400" dirty="0" smtClean="0"/>
              <a:t>7.3.2.3      Resolution of Inadvertent Gains</a:t>
            </a:r>
          </a:p>
          <a:p>
            <a:pPr lvl="2" eaLnBrk="1" hangingPunct="1">
              <a:spcBef>
                <a:spcPts val="0"/>
              </a:spcBef>
              <a:defRPr/>
            </a:pPr>
            <a:r>
              <a:rPr lang="en-US" altLang="en-US" sz="1400" dirty="0" smtClean="0"/>
              <a:t>7.3.2.4	Valid Reject/</a:t>
            </a:r>
            <a:r>
              <a:rPr lang="en-US" altLang="en-US" sz="1400" dirty="0" err="1" smtClean="0"/>
              <a:t>Unexecutable</a:t>
            </a:r>
            <a:r>
              <a:rPr lang="en-US" altLang="en-US" sz="1400" dirty="0" smtClean="0"/>
              <a:t> Reasons</a:t>
            </a:r>
          </a:p>
          <a:p>
            <a:pPr lvl="2" eaLnBrk="1" hangingPunct="1">
              <a:spcBef>
                <a:spcPts val="0"/>
              </a:spcBef>
              <a:defRPr/>
            </a:pPr>
            <a:r>
              <a:rPr lang="en-US" altLang="en-US" sz="1400" dirty="0" smtClean="0"/>
              <a:t>7.3.2.5 	Invalid Reject/</a:t>
            </a:r>
            <a:r>
              <a:rPr lang="en-US" altLang="en-US" sz="1400" dirty="0" err="1" smtClean="0"/>
              <a:t>Unexecutable</a:t>
            </a:r>
            <a:r>
              <a:rPr lang="en-US" altLang="en-US" sz="1400" dirty="0" smtClean="0"/>
              <a:t> Reasons</a:t>
            </a:r>
          </a:p>
          <a:p>
            <a:pPr lvl="2" eaLnBrk="1" hangingPunct="1">
              <a:spcBef>
                <a:spcPts val="0"/>
              </a:spcBef>
              <a:defRPr/>
            </a:pPr>
            <a:r>
              <a:rPr lang="en-US" altLang="en-US" sz="1400" dirty="0" smtClean="0"/>
              <a:t>7.3.2.6	Out-of-Sync Conditions</a:t>
            </a:r>
          </a:p>
          <a:p>
            <a:pPr lvl="2" eaLnBrk="1" hangingPunct="1">
              <a:spcBef>
                <a:spcPts val="0"/>
              </a:spcBef>
              <a:defRPr/>
            </a:pPr>
            <a:r>
              <a:rPr lang="en-US" altLang="en-US" sz="1400" dirty="0" smtClean="0"/>
              <a:t>7.3.2.7	No Losing Competitive Retailer of Record</a:t>
            </a:r>
          </a:p>
          <a:p>
            <a:pPr lvl="1" eaLnBrk="1" hangingPunct="1">
              <a:defRPr/>
            </a:pPr>
            <a:r>
              <a:rPr lang="en-US" altLang="en-US" sz="1600" i="1" dirty="0" smtClean="0"/>
              <a:t>7.3.3  Charges Associated with Returning the Customer</a:t>
            </a:r>
          </a:p>
          <a:p>
            <a:pPr lvl="1" eaLnBrk="1" hangingPunct="1">
              <a:defRPr/>
            </a:pPr>
            <a:r>
              <a:rPr lang="en-US" altLang="en-US" sz="1600" i="1" dirty="0" smtClean="0"/>
              <a:t>7.3.4  Transmission and/or Distribution Service Provider Inadvertent Gain Process</a:t>
            </a:r>
          </a:p>
          <a:p>
            <a:pPr lvl="2" eaLnBrk="1" hangingPunct="1">
              <a:spcBef>
                <a:spcPts val="0"/>
              </a:spcBef>
              <a:defRPr/>
            </a:pPr>
            <a:r>
              <a:rPr lang="en-US" altLang="en-US" sz="1400" dirty="0" smtClean="0"/>
              <a:t>7.3.4.1	Inadvertent Dates Greater than 150 days</a:t>
            </a:r>
          </a:p>
          <a:p>
            <a:pPr lvl="2" eaLnBrk="1" hangingPunct="1">
              <a:spcBef>
                <a:spcPts val="0"/>
              </a:spcBef>
              <a:defRPr/>
            </a:pPr>
            <a:r>
              <a:rPr lang="en-US" altLang="en-US" sz="1400" dirty="0" smtClean="0"/>
              <a:t>7.3.4.2	Inadvertent Order is Pending</a:t>
            </a:r>
          </a:p>
          <a:p>
            <a:pPr lvl="2" eaLnBrk="1" hangingPunct="1">
              <a:spcBef>
                <a:spcPts val="0"/>
              </a:spcBef>
              <a:defRPr/>
            </a:pPr>
            <a:r>
              <a:rPr lang="en-US" altLang="en-US" sz="1400" dirty="0" smtClean="0"/>
              <a:t>7.3.4.3	Third Party has Gained Electric Service Identifier (Leapfrog Scenario)</a:t>
            </a:r>
          </a:p>
          <a:p>
            <a:pPr lvl="2" eaLnBrk="1" hangingPunct="1">
              <a:spcBef>
                <a:spcPts val="0"/>
              </a:spcBef>
              <a:defRPr/>
            </a:pPr>
            <a:r>
              <a:rPr lang="en-US" altLang="en-US" sz="1400" dirty="0" smtClean="0"/>
              <a:t>7.3.4.4	Transmission and/or Distribution Service Provider Billing</a:t>
            </a:r>
          </a:p>
          <a:p>
            <a:pPr lvl="1" eaLnBrk="1" hangingPunct="1">
              <a:defRPr/>
            </a:pPr>
            <a:r>
              <a:rPr lang="en-US" altLang="en-US" sz="1600" i="1" dirty="0" smtClean="0"/>
              <a:t>7.3.5  Customer Rescission after Completion of a Switch Transaction</a:t>
            </a:r>
          </a:p>
          <a:p>
            <a:pPr lvl="2" eaLnBrk="1" hangingPunct="1">
              <a:defRPr/>
            </a:pPr>
            <a:r>
              <a:rPr lang="en-US" altLang="en-US" sz="1400" dirty="0" smtClean="0"/>
              <a:t>7.3.5.1	Additional Valid Reasons for Rejection of a Rescission-based Issue</a:t>
            </a:r>
          </a:p>
          <a:p>
            <a:pPr lvl="2" eaLnBrk="1" hangingPunct="1">
              <a:defRPr/>
            </a:pPr>
            <a:endParaRPr lang="en-US" altLang="en-US" sz="1400" dirty="0"/>
          </a:p>
          <a:p>
            <a:pPr lvl="2" eaLnBrk="1" hangingPunct="1">
              <a:defRPr/>
            </a:pPr>
            <a:endParaRPr lang="en-US" altLang="en-US" sz="1400" dirty="0" smtClean="0"/>
          </a:p>
          <a:p>
            <a:pPr marL="630238" lvl="2" indent="0" eaLnBrk="1" hangingPunct="1">
              <a:buFont typeface="Wingdings 2"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itchFamily="18" charset="2"/>
              <a:buNone/>
              <a:defRPr/>
            </a:pPr>
            <a:endParaRPr lang="en-US" altLang="en-US" sz="1400" i="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C180269-91D4-4949-9AC1-A0940AB92184}" type="slidenum">
              <a:rPr lang="en-US" altLang="en-US" smtClean="0">
                <a:solidFill>
                  <a:schemeClr val="bg1"/>
                </a:solidFill>
              </a:rPr>
              <a:pPr fontAlgn="base">
                <a:spcBef>
                  <a:spcPct val="0"/>
                </a:spcBef>
                <a:spcAft>
                  <a:spcPct val="0"/>
                </a:spcAft>
                <a:defRPr/>
              </a:pPr>
              <a:t>8</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IGLs – Where we are today</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8E97F31-AB13-4973-A674-BFC9D54D10B2}" type="slidenum">
              <a:rPr lang="en-US" altLang="en-US" smtClean="0">
                <a:solidFill>
                  <a:schemeClr val="bg1"/>
                </a:solidFill>
              </a:rPr>
              <a:pPr fontAlgn="base">
                <a:spcBef>
                  <a:spcPct val="0"/>
                </a:spcBef>
                <a:spcAft>
                  <a:spcPct val="0"/>
                </a:spcAft>
                <a:defRPr/>
              </a:pPr>
              <a:t>80</a:t>
            </a:fld>
            <a:endParaRPr lang="en-US" altLang="en-US" smtClean="0">
              <a:solidFill>
                <a:schemeClr val="bg1"/>
              </a:solidFill>
            </a:endParaRPr>
          </a:p>
        </p:txBody>
      </p:sp>
      <p:pic>
        <p:nvPicPr>
          <p:cNvPr id="430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066800"/>
            <a:ext cx="8229600" cy="129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00263"/>
            <a:ext cx="6858000" cy="4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324600"/>
            <a:ext cx="43529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286000"/>
          </a:xfrm>
        </p:spPr>
        <p:txBody>
          <a:bodyPr/>
          <a:lstStyle/>
          <a:p>
            <a:pPr marL="109537" indent="0">
              <a:spcBef>
                <a:spcPts val="0"/>
              </a:spcBef>
              <a:buFont typeface="Wingdings 3" pitchFamily="18" charset="2"/>
              <a:buNone/>
              <a:defRPr/>
            </a:pPr>
            <a:r>
              <a:rPr lang="en-US" altLang="en-US" sz="2400" dirty="0" smtClean="0"/>
              <a:t>The competitive ERCOT market is mature, and viewed by some as </a:t>
            </a:r>
            <a:r>
              <a:rPr lang="en-US" altLang="en-US" sz="2400" u="sng" dirty="0" smtClean="0"/>
              <a:t>the</a:t>
            </a:r>
            <a:r>
              <a:rPr lang="en-US" altLang="en-US" sz="2400" dirty="0" smtClean="0"/>
              <a:t> model to emulate.</a:t>
            </a:r>
          </a:p>
          <a:p>
            <a:pPr marL="109537" indent="0">
              <a:spcBef>
                <a:spcPts val="0"/>
              </a:spcBef>
              <a:buFont typeface="Wingdings 3" pitchFamily="18" charset="2"/>
              <a:buNone/>
              <a:defRPr/>
            </a:pPr>
            <a:endParaRPr lang="en-US" altLang="en-US" sz="2400" dirty="0" smtClean="0"/>
          </a:p>
          <a:p>
            <a:pPr marL="109537" indent="0">
              <a:buFont typeface="Wingdings 3" pitchFamily="18" charset="2"/>
              <a:buNone/>
              <a:defRPr/>
            </a:pPr>
            <a:r>
              <a:rPr lang="en-US" altLang="en-US" sz="2400" dirty="0" smtClean="0"/>
              <a:t>Maturity allows the opportunity to </a:t>
            </a:r>
            <a:r>
              <a:rPr lang="en-US" altLang="en-US" sz="2400" i="1" dirty="0" smtClean="0"/>
              <a:t>refine processes</a:t>
            </a:r>
            <a:r>
              <a:rPr lang="en-US" altLang="en-US" sz="2400" dirty="0" smtClean="0"/>
              <a:t>, </a:t>
            </a:r>
            <a:r>
              <a:rPr lang="en-US" altLang="en-US" sz="2400" i="1" dirty="0" smtClean="0"/>
              <a:t>seek efficiencies</a:t>
            </a:r>
            <a:r>
              <a:rPr lang="en-US" altLang="en-US" sz="2400" dirty="0" smtClean="0"/>
              <a:t>, and </a:t>
            </a:r>
            <a:r>
              <a:rPr lang="en-US" altLang="en-US" sz="2400" i="1" dirty="0" smtClean="0"/>
              <a:t>improve the customer experience</a:t>
            </a:r>
            <a:r>
              <a:rPr lang="en-US" altLang="en-US" sz="2400" dirty="0" smtClean="0"/>
              <a:t>.</a:t>
            </a:r>
          </a:p>
          <a:p>
            <a:pPr marL="109537" indent="0">
              <a:buFont typeface="Wingdings 3" pitchFamily="18" charset="2"/>
              <a:buNone/>
              <a:defRPr/>
            </a:pPr>
            <a:endParaRPr lang="en-US" altLang="en-US" sz="2400" dirty="0" smtClean="0"/>
          </a:p>
          <a:p>
            <a:pPr>
              <a:defRPr/>
            </a:pPr>
            <a:endParaRPr lang="en-US"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3400" dirty="0" smtClean="0"/>
              <a:t>Why is this important to the market?</a:t>
            </a:r>
            <a:endParaRPr lang="en-US" sz="3400"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5FBAE25-4D6D-4A3F-92B9-9B6971449ED2}" type="slidenum">
              <a:rPr lang="en-US" altLang="en-US" smtClean="0">
                <a:solidFill>
                  <a:schemeClr val="bg1"/>
                </a:solidFill>
              </a:rPr>
              <a:pPr fontAlgn="base">
                <a:spcBef>
                  <a:spcPct val="0"/>
                </a:spcBef>
                <a:spcAft>
                  <a:spcPct val="0"/>
                </a:spcAft>
                <a:defRPr/>
              </a:pPr>
              <a:t>81</a:t>
            </a:fld>
            <a:endParaRPr lang="en-US" altLang="en-US" smtClean="0">
              <a:solidFill>
                <a:schemeClr val="bg1"/>
              </a:solidFill>
            </a:endParaRPr>
          </a:p>
        </p:txBody>
      </p:sp>
      <p:pic>
        <p:nvPicPr>
          <p:cNvPr id="44037" name="Picture 10" descr="C:\Users\xrnr\AppData\Local\Microsoft\Windows\Temporary Internet Files\Content.IE5\0LWW3KAQ\32-Free-Frowning-Smiley-Face-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4114800"/>
            <a:ext cx="87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1" descr="C:\Users\xrnr\AppData\Local\Microsoft\Windows\Temporary Internet Files\Content.IE5\0LWW3KAQ\gold-dollar-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386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85863" y="4057650"/>
            <a:ext cx="3233737" cy="1016000"/>
          </a:xfrm>
          <a:prstGeom prst="rect">
            <a:avLst/>
          </a:prstGeom>
          <a:noFill/>
        </p:spPr>
        <p:txBody>
          <a:bodyPr>
            <a:spAutoFit/>
          </a:bodyPr>
          <a:lstStyle/>
          <a:p>
            <a:pPr marL="285750" indent="-285750">
              <a:buFont typeface="Arial" panose="020B0604020202020204" pitchFamily="34" charset="0"/>
              <a:buChar char="•"/>
              <a:defRPr/>
            </a:pPr>
            <a:r>
              <a:rPr lang="en-US" sz="2000" dirty="0">
                <a:latin typeface="+mj-lt"/>
              </a:rPr>
              <a:t>Bad customer experience</a:t>
            </a:r>
          </a:p>
          <a:p>
            <a:pPr marL="285750" indent="-285750">
              <a:buFont typeface="Arial" panose="020B0604020202020204" pitchFamily="34" charset="0"/>
              <a:buChar char="•"/>
              <a:defRPr/>
            </a:pPr>
            <a:r>
              <a:rPr lang="en-US" sz="2000" dirty="0">
                <a:latin typeface="+mj-lt"/>
              </a:rPr>
              <a:t>PUCT complaints</a:t>
            </a:r>
          </a:p>
        </p:txBody>
      </p:sp>
      <p:sp>
        <p:nvSpPr>
          <p:cNvPr id="8" name="TextBox 7"/>
          <p:cNvSpPr txBox="1"/>
          <p:nvPr/>
        </p:nvSpPr>
        <p:spPr>
          <a:xfrm>
            <a:off x="5562600" y="4038600"/>
            <a:ext cx="3352800" cy="1323975"/>
          </a:xfrm>
          <a:prstGeom prst="rect">
            <a:avLst/>
          </a:prstGeom>
          <a:noFill/>
        </p:spPr>
        <p:txBody>
          <a:bodyPr>
            <a:spAutoFit/>
          </a:bodyPr>
          <a:lstStyle/>
          <a:p>
            <a:pPr marL="342900" indent="-342900">
              <a:buFont typeface="Arial" panose="020B0604020202020204" pitchFamily="34" charset="0"/>
              <a:buChar char="•"/>
              <a:defRPr/>
            </a:pPr>
            <a:r>
              <a:rPr lang="en-US" sz="2000" dirty="0">
                <a:latin typeface="+mj-lt"/>
              </a:rPr>
              <a:t>Consumes significant resources for REPs, TDSPs, ERCOT, and PUCT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Market Challenge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2747A22-C459-44EB-A9DE-498F298886EF}" type="slidenum">
              <a:rPr lang="en-US" altLang="en-US" smtClean="0">
                <a:solidFill>
                  <a:schemeClr val="bg1"/>
                </a:solidFill>
              </a:rPr>
              <a:pPr fontAlgn="base">
                <a:spcBef>
                  <a:spcPct val="0"/>
                </a:spcBef>
                <a:spcAft>
                  <a:spcPct val="0"/>
                </a:spcAft>
                <a:defRPr/>
              </a:pPr>
              <a:t>82</a:t>
            </a:fld>
            <a:endParaRPr lang="en-US" altLang="en-US" smtClean="0">
              <a:solidFill>
                <a:schemeClr val="bg1"/>
              </a:solidFill>
            </a:endParaRPr>
          </a:p>
        </p:txBody>
      </p:sp>
      <p:sp>
        <p:nvSpPr>
          <p:cNvPr id="45060"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800">
              <a:latin typeface="Arial" charset="0"/>
            </a:endParaRPr>
          </a:p>
        </p:txBody>
      </p:sp>
      <p:pic>
        <p:nvPicPr>
          <p:cNvPr id="450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352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5105400"/>
            <a:ext cx="5715000" cy="646113"/>
          </a:xfrm>
          <a:prstGeom prst="rect">
            <a:avLst/>
          </a:prstGeom>
          <a:noFill/>
        </p:spPr>
        <p:txBody>
          <a:bodyPr>
            <a:spAutoFit/>
          </a:bodyPr>
          <a:lstStyle/>
          <a:p>
            <a:pPr>
              <a:defRPr/>
            </a:pPr>
            <a:r>
              <a:rPr lang="en-US" sz="3600" b="1" dirty="0">
                <a:latin typeface="+mj-lt"/>
              </a:rPr>
              <a:t>Let’s clean up the slop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219200"/>
            <a:ext cx="8229600" cy="4525963"/>
          </a:xfrm>
        </p:spPr>
        <p:txBody>
          <a:bodyPr/>
          <a:lstStyle/>
          <a:p>
            <a:pPr marL="109537" indent="0">
              <a:spcBef>
                <a:spcPts val="0"/>
              </a:spcBef>
              <a:buFont typeface="Wingdings 3" pitchFamily="18" charset="2"/>
              <a:buNone/>
              <a:defRPr/>
            </a:pPr>
            <a:r>
              <a:rPr lang="en-US" altLang="en-US" sz="2400" dirty="0" smtClean="0"/>
              <a:t>REP actions cause a significant volume of IGLs (e.g., incorrect transactions, sales tactics).</a:t>
            </a:r>
          </a:p>
          <a:p>
            <a:pPr marL="109537" indent="0">
              <a:spcBef>
                <a:spcPts val="0"/>
              </a:spcBef>
              <a:buFont typeface="Wingdings 3" pitchFamily="18" charset="2"/>
              <a:buNone/>
              <a:defRPr/>
            </a:pPr>
            <a:endParaRPr lang="en-US" altLang="en-US" sz="2400" dirty="0" smtClean="0"/>
          </a:p>
          <a:p>
            <a:pPr marL="109537" indent="0">
              <a:buFont typeface="Wingdings 3" pitchFamily="18" charset="2"/>
              <a:buNone/>
              <a:defRPr/>
            </a:pPr>
            <a:r>
              <a:rPr lang="en-US" altLang="en-US" sz="2400" b="1" dirty="0" smtClean="0"/>
              <a:t>REPs should be willing to be accountable to each other regarding IGLs, working together to drive solutions to the market.</a:t>
            </a:r>
          </a:p>
          <a:p>
            <a:pPr marL="109537" indent="0" algn="ctr">
              <a:buFont typeface="Wingdings 3" pitchFamily="18" charset="2"/>
              <a:buNone/>
              <a:defRPr/>
            </a:pPr>
            <a:r>
              <a:rPr lang="en-US" altLang="en-US" sz="4000" b="1" i="1" u="sng" dirty="0" smtClean="0">
                <a:solidFill>
                  <a:schemeClr val="accent1"/>
                </a:solidFill>
              </a:rPr>
              <a:t>Goals</a:t>
            </a:r>
          </a:p>
          <a:p>
            <a:pPr marL="566737" indent="-457200">
              <a:buFont typeface="+mj-lt"/>
              <a:buAutoNum type="arabicPeriod"/>
              <a:defRPr/>
            </a:pPr>
            <a:r>
              <a:rPr lang="en-US" altLang="en-US" sz="2400" dirty="0" smtClean="0"/>
              <a:t>Collectively, by the end of 2015, reduce IGLs by 50% from today’s volume</a:t>
            </a:r>
          </a:p>
          <a:p>
            <a:pPr marL="566737" indent="-457200">
              <a:buFont typeface="+mj-lt"/>
              <a:buAutoNum type="arabicPeriod"/>
              <a:defRPr/>
            </a:pPr>
            <a:r>
              <a:rPr lang="en-US" altLang="en-US" sz="2400" dirty="0" smtClean="0"/>
              <a:t>Speed up the resolution cycle = minimize the customer impact as much as possible</a:t>
            </a:r>
            <a:endParaRPr lang="en-US" altLang="en-US" sz="2000" dirty="0" smtClean="0"/>
          </a:p>
        </p:txBody>
      </p:sp>
      <p:sp>
        <p:nvSpPr>
          <p:cNvPr id="3" name="Title 2"/>
          <p:cNvSpPr>
            <a:spLocks noGrp="1"/>
          </p:cNvSpPr>
          <p:nvPr>
            <p:ph type="title"/>
          </p:nvPr>
        </p:nvSpPr>
        <p:spPr/>
        <p:txBody>
          <a:bodyPr/>
          <a:lstStyle/>
          <a:p>
            <a:pPr>
              <a:defRPr/>
            </a:pPr>
            <a:r>
              <a:rPr lang="en-US" dirty="0" smtClean="0"/>
              <a:t>Market Challenge</a:t>
            </a:r>
            <a:endParaRPr lang="en-US" sz="4000" dirty="0"/>
          </a:p>
        </p:txBody>
      </p:sp>
      <p:sp>
        <p:nvSpPr>
          <p:cNvPr id="4" name="Slide Number Placeholder 3"/>
          <p:cNvSpPr>
            <a:spLocks noGrp="1"/>
          </p:cNvSpPr>
          <p:nvPr>
            <p:ph type="sldNum" sz="quarter" idx="12"/>
          </p:nvPr>
        </p:nvSpPr>
        <p:spPr/>
        <p:txBody>
          <a:bodyPr/>
          <a:lstStyle/>
          <a:p>
            <a:pPr>
              <a:defRPr/>
            </a:pPr>
            <a:fld id="{D55EB029-4629-45F0-9670-3AF963D32653}" type="slidenum">
              <a:rPr lang="en-US" smtClean="0">
                <a:solidFill>
                  <a:prstClr val="white"/>
                </a:solidFill>
              </a:rPr>
              <a:pPr>
                <a:defRPr/>
              </a:pPr>
              <a:t>83</a:t>
            </a:fld>
            <a:endParaRPr lang="en-US">
              <a:solidFill>
                <a:prstClr val="white"/>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marL="109537" indent="0" eaLnBrk="1" hangingPunct="1">
              <a:buFont typeface="Wingdings 3" pitchFamily="18" charset="2"/>
              <a:buNone/>
              <a:defRPr/>
            </a:pPr>
            <a:r>
              <a:rPr lang="en-US" altLang="en-US" sz="2800" dirty="0" smtClean="0"/>
              <a:t>What can we all do to </a:t>
            </a:r>
            <a:r>
              <a:rPr lang="en-US" altLang="en-US" sz="2800" u="sng" dirty="0" smtClean="0"/>
              <a:t>reduce</a:t>
            </a:r>
            <a:r>
              <a:rPr lang="en-US" altLang="en-US" sz="2800" dirty="0" smtClean="0"/>
              <a:t> the number of Inadvertent Gains/Losses in the market?</a:t>
            </a:r>
          </a:p>
          <a:p>
            <a:pPr marL="623887" indent="-514350" eaLnBrk="1" hangingPunct="1">
              <a:buFont typeface="+mj-lt"/>
              <a:buAutoNum type="arabicPeriod"/>
              <a:defRPr/>
            </a:pPr>
            <a:r>
              <a:rPr lang="en-US" altLang="en-US" sz="2800" dirty="0"/>
              <a:t>Analyzing why they occurred – </a:t>
            </a:r>
            <a:r>
              <a:rPr lang="en-US" altLang="en-US" sz="2800" dirty="0" smtClean="0"/>
              <a:t>trending, categorizing, and root causing </a:t>
            </a:r>
          </a:p>
          <a:p>
            <a:pPr marL="623887" indent="-514350" eaLnBrk="1" hangingPunct="1">
              <a:buFont typeface="+mj-lt"/>
              <a:buAutoNum type="arabicPeriod"/>
              <a:defRPr/>
            </a:pPr>
            <a:r>
              <a:rPr lang="en-US" altLang="en-US" sz="2800" dirty="0" smtClean="0"/>
              <a:t>Execute techniques for preventing them going forward</a:t>
            </a:r>
          </a:p>
          <a:p>
            <a:pPr marL="623887" indent="-514350" eaLnBrk="1" hangingPunct="1">
              <a:buFont typeface="+mj-lt"/>
              <a:buAutoNum type="arabicPeriod"/>
              <a:defRPr/>
            </a:pPr>
            <a:r>
              <a:rPr lang="en-US" altLang="en-US" sz="2800" dirty="0" smtClean="0"/>
              <a:t>Streamline management of </a:t>
            </a:r>
            <a:r>
              <a:rPr lang="en-US" altLang="en-US" sz="2800" dirty="0" err="1" smtClean="0"/>
              <a:t>MarkeTraks</a:t>
            </a:r>
            <a:endParaRPr lang="en-US" altLang="en-US" sz="2800" dirty="0" smtClean="0"/>
          </a:p>
          <a:p>
            <a:pPr marL="623887" indent="-514350" eaLnBrk="1" hangingPunct="1">
              <a:buFont typeface="+mj-lt"/>
              <a:buAutoNum type="arabicPeriod"/>
              <a:defRPr/>
            </a:pPr>
            <a:r>
              <a:rPr lang="en-US" altLang="en-US" sz="2800" dirty="0" smtClean="0"/>
              <a:t>Reporting to measure success</a:t>
            </a:r>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ABC91C1-AF60-489A-A332-FE3DA31D8E09}" type="slidenum">
              <a:rPr lang="en-US" altLang="en-US" smtClean="0">
                <a:solidFill>
                  <a:schemeClr val="bg1"/>
                </a:solidFill>
              </a:rPr>
              <a:pPr fontAlgn="base">
                <a:spcBef>
                  <a:spcPct val="0"/>
                </a:spcBef>
                <a:spcAft>
                  <a:spcPct val="0"/>
                </a:spcAft>
                <a:defRPr/>
              </a:pPr>
              <a:t>84</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457200" y="1219200"/>
            <a:ext cx="8229600" cy="4525963"/>
          </a:xfrm>
        </p:spPr>
        <p:txBody>
          <a:bodyPr/>
          <a:lstStyle/>
          <a:p>
            <a:pPr marL="107950" indent="0" eaLnBrk="1" hangingPunct="1">
              <a:buFont typeface="Wingdings 3" pitchFamily="18" charset="2"/>
              <a:buNone/>
            </a:pPr>
            <a:r>
              <a:rPr lang="en-US" altLang="en-US" sz="2400" b="1" smtClean="0"/>
              <a:t>Analyzing why they occurred…</a:t>
            </a:r>
          </a:p>
          <a:p>
            <a:pPr marL="822325" lvl="1" indent="-457200" eaLnBrk="1" hangingPunct="1">
              <a:buFont typeface="Lucida Sans Unicode" pitchFamily="34" charset="0"/>
              <a:buAutoNum type="arabicPeriod"/>
            </a:pPr>
            <a:r>
              <a:rPr lang="en-US" altLang="en-US" sz="2000" smtClean="0"/>
              <a:t>Review the data and categorize root causes of the issue, such as:</a:t>
            </a:r>
          </a:p>
          <a:p>
            <a:pPr marL="1060450" lvl="2" indent="-457200" eaLnBrk="1" hangingPunct="1"/>
            <a:r>
              <a:rPr lang="en-US" altLang="en-US" sz="1600" smtClean="0"/>
              <a:t>Customer issue/error (wrong address)</a:t>
            </a:r>
          </a:p>
          <a:p>
            <a:pPr marL="1060450" lvl="2" indent="-457200" eaLnBrk="1" hangingPunct="1"/>
            <a:r>
              <a:rPr lang="en-US" altLang="en-US" sz="1600" smtClean="0"/>
              <a:t>Agent issue/error (wrong address)</a:t>
            </a:r>
          </a:p>
          <a:p>
            <a:pPr marL="1060450" lvl="2" indent="-457200" eaLnBrk="1" hangingPunct="1"/>
            <a:r>
              <a:rPr lang="en-US" altLang="en-US" sz="1600" smtClean="0"/>
              <a:t>System issue (order not processing)</a:t>
            </a:r>
          </a:p>
          <a:p>
            <a:pPr marL="1060450" lvl="2" indent="-457200" eaLnBrk="1" hangingPunct="1"/>
            <a:r>
              <a:rPr lang="en-US" altLang="en-US" sz="1600" smtClean="0"/>
              <a:t>Error by other REP (losses)</a:t>
            </a:r>
          </a:p>
          <a:p>
            <a:pPr marL="1060450" lvl="2" indent="-457200" eaLnBrk="1" hangingPunct="1"/>
            <a:r>
              <a:rPr lang="en-US" altLang="en-US" sz="1600" smtClean="0"/>
              <a:t>Back office error</a:t>
            </a:r>
          </a:p>
          <a:p>
            <a:pPr marL="1060450" lvl="2" indent="-457200" eaLnBrk="1" hangingPunct="1"/>
            <a:r>
              <a:rPr lang="en-US" altLang="en-US" sz="1600" smtClean="0"/>
              <a:t>Web portal error ( house panel esi id vs apartment)</a:t>
            </a:r>
          </a:p>
          <a:p>
            <a:pPr marL="822325" lvl="1" indent="-457200" eaLnBrk="1" hangingPunct="1">
              <a:buFont typeface="Lucida Sans Unicode" pitchFamily="34" charset="0"/>
              <a:buAutoNum type="arabicPeriod"/>
            </a:pPr>
            <a:r>
              <a:rPr lang="en-US" altLang="en-US" sz="2000" smtClean="0"/>
              <a:t>Each of these root causes may be further broken down and addressed accordingly:</a:t>
            </a:r>
          </a:p>
          <a:p>
            <a:pPr marL="1060450" lvl="2" indent="-457200" eaLnBrk="1" hangingPunct="1"/>
            <a:r>
              <a:rPr lang="en-US" altLang="en-US" sz="1600" u="sng" smtClean="0"/>
              <a:t>Coaching, coaching, coaching </a:t>
            </a:r>
            <a:r>
              <a:rPr lang="en-US" altLang="en-US" sz="1600" smtClean="0"/>
              <a:t>for offending agents who fail to comply with approved processes (issuance of MVOs to correct errors)</a:t>
            </a:r>
          </a:p>
          <a:p>
            <a:pPr marL="1060450" lvl="2" indent="-457200" eaLnBrk="1" hangingPunct="1"/>
            <a:r>
              <a:rPr lang="en-US" altLang="en-US" sz="1600" smtClean="0"/>
              <a:t>Internal reporting </a:t>
            </a:r>
            <a:r>
              <a:rPr lang="en-US" altLang="en-US" sz="1600" u="sng" smtClean="0"/>
              <a:t>identifying offending REPs </a:t>
            </a:r>
            <a:r>
              <a:rPr lang="en-US" altLang="en-US" sz="1600" smtClean="0"/>
              <a:t>and reaching out to offenders with opportunities to solution gaps in processes</a:t>
            </a:r>
          </a:p>
          <a:p>
            <a:pPr marL="1060450" lvl="2" indent="-457200" eaLnBrk="1" hangingPunct="1"/>
            <a:r>
              <a:rPr lang="en-US" altLang="en-US" sz="1600" u="sng" smtClean="0"/>
              <a:t>Education</a:t>
            </a:r>
            <a:r>
              <a:rPr lang="en-US" altLang="en-US" sz="1600" smtClean="0"/>
              <a:t> of agents on proper transactions</a:t>
            </a:r>
          </a:p>
          <a:p>
            <a:pPr marL="1060450" lvl="2" indent="-457200" eaLnBrk="1" hangingPunct="1"/>
            <a:endParaRPr lang="en-US" altLang="en-US" sz="1800" smtClean="0"/>
          </a:p>
          <a:p>
            <a:pPr marL="1060450" lvl="2" indent="-457200" eaLnBrk="1" hangingPunct="1">
              <a:buFont typeface="Lucida Sans Unicode" pitchFamily="34" charset="0"/>
              <a:buAutoNum type="arabicPeriod"/>
            </a:pPr>
            <a:endParaRPr lang="en-US" altLang="en-US" sz="180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54A28B4-4F05-4F24-88C4-990A92DD7DBC}" type="slidenum">
              <a:rPr lang="en-US" altLang="en-US" smtClean="0">
                <a:solidFill>
                  <a:schemeClr val="bg1"/>
                </a:solidFill>
              </a:rPr>
              <a:pPr fontAlgn="base">
                <a:spcBef>
                  <a:spcPct val="0"/>
                </a:spcBef>
                <a:spcAft>
                  <a:spcPct val="0"/>
                </a:spcAft>
                <a:defRPr/>
              </a:pPr>
              <a:t>85</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143000"/>
            <a:ext cx="8229600" cy="4525963"/>
          </a:xfrm>
        </p:spPr>
        <p:txBody>
          <a:bodyPr/>
          <a:lstStyle/>
          <a:p>
            <a:pPr marL="109537" indent="0" eaLnBrk="1" hangingPunct="1">
              <a:buFont typeface="Wingdings 3" pitchFamily="18" charset="2"/>
              <a:buNone/>
              <a:defRPr/>
            </a:pPr>
            <a:r>
              <a:rPr lang="en-US" altLang="en-US" sz="2400" b="1" dirty="0" smtClean="0"/>
              <a:t>Execute techniques for preventing them going forward…</a:t>
            </a:r>
          </a:p>
          <a:p>
            <a:pPr eaLnBrk="1" hangingPunct="1">
              <a:defRPr/>
            </a:pPr>
            <a:r>
              <a:rPr lang="en-US" altLang="en-US" sz="2000" u="sng" dirty="0" smtClean="0"/>
              <a:t>Confirm service address </a:t>
            </a:r>
            <a:r>
              <a:rPr lang="en-US" altLang="en-US" sz="2000" dirty="0" smtClean="0"/>
              <a:t>via ERCOT, meter number, etc.</a:t>
            </a:r>
          </a:p>
          <a:p>
            <a:pPr lvl="1" eaLnBrk="1" hangingPunct="1">
              <a:defRPr/>
            </a:pPr>
            <a:r>
              <a:rPr lang="en-US" altLang="en-US" sz="1600" dirty="0" smtClean="0"/>
              <a:t>simply restating prior to authorization of enrollment (Third Party Verification)</a:t>
            </a:r>
          </a:p>
          <a:p>
            <a:pPr lvl="1" eaLnBrk="1" hangingPunct="1">
              <a:defRPr/>
            </a:pPr>
            <a:r>
              <a:rPr lang="en-US" altLang="en-US" sz="1600" dirty="0" smtClean="0"/>
              <a:t>ensure self-service web portals have proper validations (an apartment unit that may inadvertently enroll the house meter)</a:t>
            </a:r>
          </a:p>
          <a:p>
            <a:pPr eaLnBrk="1" hangingPunct="1">
              <a:defRPr/>
            </a:pPr>
            <a:r>
              <a:rPr lang="en-US" altLang="en-US" sz="2000" u="sng" dirty="0" smtClean="0"/>
              <a:t>Alerts on ESI IDs </a:t>
            </a:r>
            <a:r>
              <a:rPr lang="en-US" altLang="en-US" sz="1800" dirty="0" smtClean="0"/>
              <a:t>for which an IGL is in progress to ensure improper transactions do not occur to break IGL or create a lights out situation</a:t>
            </a:r>
          </a:p>
          <a:p>
            <a:pPr eaLnBrk="1" hangingPunct="1">
              <a:defRPr/>
            </a:pPr>
            <a:r>
              <a:rPr lang="en-US" altLang="en-US" sz="2000" u="sng" dirty="0" smtClean="0"/>
              <a:t>Issuance of proper transaction </a:t>
            </a:r>
            <a:r>
              <a:rPr lang="en-US" altLang="en-US" sz="2000" b="1" dirty="0" smtClean="0"/>
              <a:t>– </a:t>
            </a:r>
            <a:r>
              <a:rPr lang="en-US" altLang="en-US" sz="1800" dirty="0" smtClean="0"/>
              <a:t>utilize a Cancel w/Approval MT, if applicable, in lieu of an IGL situation</a:t>
            </a:r>
          </a:p>
          <a:p>
            <a:pPr eaLnBrk="1" hangingPunct="1">
              <a:defRPr/>
            </a:pPr>
            <a:r>
              <a:rPr lang="en-US" altLang="en-US" sz="2000" u="sng" dirty="0" smtClean="0"/>
              <a:t>Clear enrollment processes </a:t>
            </a:r>
            <a:r>
              <a:rPr lang="en-US" altLang="en-US" sz="1800" dirty="0" smtClean="0"/>
              <a:t>by sales forces</a:t>
            </a:r>
          </a:p>
          <a:p>
            <a:pPr eaLnBrk="1" hangingPunct="1">
              <a:defRPr/>
            </a:pPr>
            <a:r>
              <a:rPr lang="en-US" altLang="en-US" sz="2000" u="sng" dirty="0" smtClean="0"/>
              <a:t>Continued TDSP intervention </a:t>
            </a:r>
            <a:r>
              <a:rPr lang="en-US" altLang="en-US" sz="2000" dirty="0" smtClean="0"/>
              <a:t>–</a:t>
            </a:r>
            <a:r>
              <a:rPr lang="en-US" altLang="en-US" sz="1800" dirty="0" smtClean="0"/>
              <a:t>TDSP becomes aware of a possible Inadvertent situation and reaches out to impacted REPs</a:t>
            </a:r>
          </a:p>
          <a:p>
            <a:pPr lvl="2" eaLnBrk="1" hangingPunct="1">
              <a:defRPr/>
            </a:pPr>
            <a:r>
              <a:rPr lang="en-US" altLang="en-US" sz="1600" dirty="0" smtClean="0"/>
              <a:t>Names not matching on switch transactions</a:t>
            </a:r>
          </a:p>
          <a:p>
            <a:pPr lvl="2" eaLnBrk="1" hangingPunct="1">
              <a:defRPr/>
            </a:pPr>
            <a:r>
              <a:rPr lang="en-US" altLang="en-US" sz="1600" dirty="0" smtClean="0"/>
              <a:t>Safety net process whereby TDSP will not accept any transactions that do not match date of safety net or </a:t>
            </a:r>
            <a:r>
              <a:rPr lang="en-US" altLang="en-US" sz="1600" dirty="0" err="1" smtClean="0"/>
              <a:t>MarkeTrak</a:t>
            </a:r>
            <a:endParaRPr lang="en-US" altLang="en-US" sz="1600" dirty="0" smtClean="0"/>
          </a:p>
          <a:p>
            <a:pPr eaLnBrk="1" hangingPunct="1">
              <a:defRPr/>
            </a:pPr>
            <a:endParaRPr lang="en-US" altLang="en-US" sz="2000" dirty="0" smtClean="0"/>
          </a:p>
          <a:p>
            <a:pPr eaLnBrk="1" hangingPunct="1">
              <a:defRPr/>
            </a:pPr>
            <a:endParaRPr lang="en-US" altLang="en-US" sz="2000" dirty="0" smtClean="0"/>
          </a:p>
          <a:p>
            <a:pPr eaLnBrk="1" hangingPunct="1">
              <a:defRPr/>
            </a:pPr>
            <a:endParaRPr lang="en-US" alt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23C3DF3-A12B-4898-8197-ECACCEA9DEEB}" type="slidenum">
              <a:rPr lang="en-US" altLang="en-US" smtClean="0">
                <a:solidFill>
                  <a:schemeClr val="bg1"/>
                </a:solidFill>
              </a:rPr>
              <a:pPr fontAlgn="base">
                <a:spcBef>
                  <a:spcPct val="0"/>
                </a:spcBef>
                <a:spcAft>
                  <a:spcPct val="0"/>
                </a:spcAft>
                <a:defRPr/>
              </a:pPr>
              <a:t>86</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109537" indent="0" eaLnBrk="1" hangingPunct="1">
              <a:buFont typeface="Wingdings 3" pitchFamily="18" charset="2"/>
              <a:buNone/>
              <a:defRPr/>
            </a:pPr>
            <a:r>
              <a:rPr lang="en-US" altLang="en-US" sz="2400" b="1" dirty="0" smtClean="0"/>
              <a:t>Streamline management of </a:t>
            </a:r>
            <a:r>
              <a:rPr lang="en-US" altLang="en-US" sz="2400" b="1" dirty="0" err="1" smtClean="0"/>
              <a:t>MarkeTraks</a:t>
            </a:r>
            <a:r>
              <a:rPr lang="en-US" altLang="en-US" sz="2400" b="1" dirty="0" smtClean="0"/>
              <a:t>…</a:t>
            </a:r>
          </a:p>
          <a:p>
            <a:pPr eaLnBrk="1" hangingPunct="1">
              <a:defRPr/>
            </a:pPr>
            <a:r>
              <a:rPr lang="en-US" altLang="en-US" sz="2400" dirty="0" smtClean="0"/>
              <a:t>Utilize customized </a:t>
            </a:r>
            <a:r>
              <a:rPr lang="en-US" altLang="en-US" sz="2400" dirty="0" err="1" smtClean="0"/>
              <a:t>MarkeTrak</a:t>
            </a:r>
            <a:r>
              <a:rPr lang="en-US" altLang="en-US" sz="2400" dirty="0" smtClean="0"/>
              <a:t> reporting features to organize “your buckets” into the following categories to allow for prioritization of your daily work such as:</a:t>
            </a:r>
          </a:p>
          <a:p>
            <a:pPr lvl="1" eaLnBrk="1" hangingPunct="1">
              <a:defRPr/>
            </a:pPr>
            <a:r>
              <a:rPr lang="en-US" altLang="en-US" sz="2000" dirty="0" smtClean="0"/>
              <a:t>“ready to receive” – will display any MTs requiring BDMVIs</a:t>
            </a:r>
          </a:p>
          <a:p>
            <a:pPr lvl="1" eaLnBrk="1" hangingPunct="1">
              <a:defRPr/>
            </a:pPr>
            <a:r>
              <a:rPr lang="en-US" altLang="en-US" sz="2000" dirty="0" smtClean="0"/>
              <a:t>“unexecuted” – gains – requiring closure</a:t>
            </a:r>
          </a:p>
          <a:p>
            <a:pPr lvl="1" eaLnBrk="1" hangingPunct="1">
              <a:defRPr/>
            </a:pPr>
            <a:r>
              <a:rPr lang="en-US" altLang="en-US" sz="2000" dirty="0" smtClean="0"/>
              <a:t>“unexecuted” – losses – requiring closure</a:t>
            </a:r>
          </a:p>
          <a:p>
            <a:pPr lvl="1" eaLnBrk="1" hangingPunct="1">
              <a:defRPr/>
            </a:pPr>
            <a:r>
              <a:rPr lang="en-US" altLang="en-US" sz="2000" dirty="0" smtClean="0"/>
              <a:t>“begin working” – gains</a:t>
            </a:r>
          </a:p>
          <a:p>
            <a:pPr lvl="1" eaLnBrk="1" hangingPunct="1">
              <a:defRPr/>
            </a:pPr>
            <a:r>
              <a:rPr lang="en-US" altLang="en-US" sz="2000" dirty="0" smtClean="0"/>
              <a:t>“begin working” - losses</a:t>
            </a:r>
          </a:p>
          <a:p>
            <a:pPr eaLnBrk="1" hangingPunct="1">
              <a:defRPr/>
            </a:pPr>
            <a:endParaRPr lang="en-US" altLang="en-US" sz="2400" dirty="0" smtClean="0"/>
          </a:p>
          <a:p>
            <a:pPr lvl="1" eaLnBrk="1" hangingPunct="1">
              <a:defRPr/>
            </a:pPr>
            <a:endParaRPr lang="en-US" altLang="en-US" sz="1400" dirty="0" smtClean="0"/>
          </a:p>
          <a:p>
            <a:pPr eaLnBrk="1" hangingPunct="1">
              <a:defRPr/>
            </a:pPr>
            <a:endParaRPr lang="en-US" altLang="en-US" sz="2000" b="1" dirty="0" smtClean="0"/>
          </a:p>
          <a:p>
            <a:pPr eaLnBrk="1" hangingPunct="1">
              <a:defRPr/>
            </a:pPr>
            <a:endParaRPr lang="en-US" alt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C5096F1-EDFC-40E9-967D-80050AE05B55}" type="slidenum">
              <a:rPr lang="en-US" altLang="en-US" smtClean="0">
                <a:solidFill>
                  <a:schemeClr val="bg1"/>
                </a:solidFill>
              </a:rPr>
              <a:pPr fontAlgn="base">
                <a:spcBef>
                  <a:spcPct val="0"/>
                </a:spcBef>
                <a:spcAft>
                  <a:spcPct val="0"/>
                </a:spcAft>
                <a:defRPr/>
              </a:pPr>
              <a:t>87</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buFont typeface="Wingdings 3" pitchFamily="18" charset="2"/>
              <a:buNone/>
              <a:defRPr/>
            </a:pPr>
            <a:r>
              <a:rPr lang="en-US" b="1" dirty="0" smtClean="0"/>
              <a:t>Reporting to measure success…</a:t>
            </a:r>
          </a:p>
          <a:p>
            <a:pPr marL="109537" indent="0">
              <a:buFont typeface="Wingdings 3" pitchFamily="18" charset="2"/>
              <a:buNone/>
              <a:defRPr/>
            </a:pPr>
            <a:r>
              <a:rPr lang="en-US" sz="2400" b="1" dirty="0" smtClean="0"/>
              <a:t>Performance Measurement Requirements </a:t>
            </a:r>
          </a:p>
          <a:p>
            <a:pPr marL="109537" indent="0">
              <a:buFont typeface="Wingdings 3" pitchFamily="18" charset="2"/>
              <a:buNone/>
              <a:defRPr/>
            </a:pPr>
            <a:r>
              <a:rPr lang="en-US" sz="2400" dirty="0" smtClean="0"/>
              <a:t>For each month, ERCOT shall report </a:t>
            </a:r>
          </a:p>
          <a:p>
            <a:pPr marL="1087438" lvl="2" indent="-457200">
              <a:buFont typeface="+mj-lt"/>
              <a:buAutoNum type="arabicPeriod"/>
              <a:defRPr/>
            </a:pPr>
            <a:r>
              <a:rPr lang="en-US" sz="1800" dirty="0" smtClean="0"/>
              <a:t>The number of inadvertent gains for </a:t>
            </a:r>
            <a:r>
              <a:rPr lang="en-US" sz="1800" u="sng" dirty="0" smtClean="0"/>
              <a:t>each</a:t>
            </a:r>
            <a:r>
              <a:rPr lang="en-US" sz="1800" dirty="0" smtClean="0"/>
              <a:t> REP</a:t>
            </a:r>
          </a:p>
          <a:p>
            <a:pPr marL="1087438" lvl="2" indent="-457200">
              <a:buFont typeface="+mj-lt"/>
              <a:buAutoNum type="arabicPeriod"/>
              <a:defRPr/>
            </a:pPr>
            <a:r>
              <a:rPr lang="en-US" sz="1800" dirty="0" smtClean="0"/>
              <a:t>The number of losses due to inadvertent gains for </a:t>
            </a:r>
            <a:r>
              <a:rPr lang="en-US" sz="1800" u="sng" dirty="0" smtClean="0"/>
              <a:t>each</a:t>
            </a:r>
            <a:r>
              <a:rPr lang="en-US" sz="1800" dirty="0" smtClean="0"/>
              <a:t> REP</a:t>
            </a:r>
          </a:p>
          <a:p>
            <a:pPr marL="1087438" lvl="2" indent="-457200">
              <a:buFont typeface="+mj-lt"/>
              <a:buAutoNum type="arabicPeriod"/>
              <a:defRPr/>
            </a:pPr>
            <a:r>
              <a:rPr lang="en-US" sz="1800" dirty="0" smtClean="0"/>
              <a:t>The number of rescissions for </a:t>
            </a:r>
            <a:r>
              <a:rPr lang="en-US" sz="1800" u="sng" dirty="0" smtClean="0"/>
              <a:t>each</a:t>
            </a:r>
            <a:r>
              <a:rPr lang="en-US" sz="1800" dirty="0" smtClean="0"/>
              <a:t> REP</a:t>
            </a:r>
          </a:p>
          <a:p>
            <a:pPr marL="1087438" lvl="2" indent="-457200">
              <a:buFont typeface="+mj-lt"/>
              <a:buAutoNum type="arabicPeriod"/>
              <a:defRPr/>
            </a:pPr>
            <a:r>
              <a:rPr lang="en-US" sz="1800" dirty="0" smtClean="0"/>
              <a:t>The ratio of inadvertent gains to completed enrollments for the Gaining REP</a:t>
            </a:r>
          </a:p>
          <a:p>
            <a:pPr lvl="1">
              <a:defRPr/>
            </a:pPr>
            <a:endParaRPr lang="en-US" sz="2000" dirty="0"/>
          </a:p>
          <a:p>
            <a:pPr marL="392113" lvl="1" indent="0">
              <a:buFont typeface="Verdana" pitchFamily="34" charset="0"/>
              <a:buNone/>
              <a:defRPr/>
            </a:pPr>
            <a:r>
              <a:rPr lang="en-US" sz="3200" b="1" i="1" u="sng" dirty="0" smtClean="0"/>
              <a:t>SUGGESTION:</a:t>
            </a:r>
          </a:p>
          <a:p>
            <a:pPr marL="392113" lvl="1" indent="0" algn="ctr">
              <a:buFont typeface="Verdana" pitchFamily="34" charset="0"/>
              <a:buNone/>
              <a:defRPr/>
            </a:pPr>
            <a:r>
              <a:rPr lang="en-US" sz="2000" i="1" dirty="0" smtClean="0"/>
              <a:t>Present at RMS the top offenders (anonymously)</a:t>
            </a:r>
          </a:p>
          <a:p>
            <a:pPr marL="392113" lvl="1" indent="0" algn="ctr">
              <a:buFont typeface="Verdana" pitchFamily="34" charset="0"/>
              <a:buNone/>
              <a:defRPr/>
            </a:pPr>
            <a:r>
              <a:rPr lang="en-US" sz="2000" i="1" dirty="0" smtClean="0"/>
              <a:t> with the largest ratio of IAGs to enrollments</a:t>
            </a:r>
            <a:endParaRPr lang="en-US" sz="3200" b="1" i="1" u="sng" dirty="0" smtClean="0"/>
          </a:p>
          <a:p>
            <a:pPr lvl="1">
              <a:defRPr/>
            </a:pPr>
            <a:endParaRPr lang="en-US" sz="2000" dirty="0"/>
          </a:p>
          <a:p>
            <a:pPr marL="392113" lvl="1" indent="0">
              <a:buFont typeface="Verdana" pitchFamily="34" charset="0"/>
              <a:buNone/>
              <a:defRPr/>
            </a:pPr>
            <a:endParaRPr lang="en-US" sz="20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Market Challenge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37E5C26-D2D4-4DBD-AD01-E394DEA8D887}" type="slidenum">
              <a:rPr lang="en-US" altLang="en-US" smtClean="0">
                <a:solidFill>
                  <a:schemeClr val="bg1"/>
                </a:solidFill>
              </a:rPr>
              <a:pPr fontAlgn="base">
                <a:spcBef>
                  <a:spcPct val="0"/>
                </a:spcBef>
                <a:spcAft>
                  <a:spcPct val="0"/>
                </a:spcAft>
                <a:defRPr/>
              </a:pPr>
              <a:t>88</a:t>
            </a:fld>
            <a:endParaRPr lang="en-US" altLang="en-US" smtClean="0">
              <a:solidFill>
                <a:schemeClr val="bg1"/>
              </a:solidFill>
            </a:endParaRPr>
          </a:p>
        </p:txBody>
      </p:sp>
      <p:sp>
        <p:nvSpPr>
          <p:cNvPr id="51205"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800">
              <a:latin typeface="Arial" charset="0"/>
            </a:endParaRPr>
          </a:p>
        </p:txBody>
      </p:sp>
      <p:sp>
        <p:nvSpPr>
          <p:cNvPr id="2" name="Left Brace 1"/>
          <p:cNvSpPr/>
          <p:nvPr/>
        </p:nvSpPr>
        <p:spPr>
          <a:xfrm>
            <a:off x="1089025" y="2743200"/>
            <a:ext cx="46038" cy="1066800"/>
          </a:xfrm>
          <a:prstGeom prst="leftBrace">
            <a:avLst/>
          </a:prstGeom>
          <a:solidFill>
            <a:schemeClr val="accent1"/>
          </a:solidFill>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sp>
        <p:nvSpPr>
          <p:cNvPr id="6" name="TextBox 5"/>
          <p:cNvSpPr txBox="1"/>
          <p:nvPr/>
        </p:nvSpPr>
        <p:spPr>
          <a:xfrm rot="20063700">
            <a:off x="22225" y="2970213"/>
            <a:ext cx="1352550" cy="612775"/>
          </a:xfrm>
          <a:prstGeom prst="rect">
            <a:avLst/>
          </a:prstGeom>
          <a:noFill/>
        </p:spPr>
        <p:txBody>
          <a:bodyPr>
            <a:spAutoFit/>
          </a:bodyPr>
          <a:lstStyle/>
          <a:p>
            <a:pPr algn="ctr">
              <a:defRPr/>
            </a:pPr>
            <a:r>
              <a:rPr lang="en-US" sz="1400" dirty="0">
                <a:latin typeface="+mj-lt"/>
              </a:rPr>
              <a:t>2008</a:t>
            </a:r>
          </a:p>
          <a:p>
            <a:pPr>
              <a:defRPr/>
            </a:pPr>
            <a:r>
              <a:rPr lang="en-US" sz="1000" dirty="0">
                <a:latin typeface="+mj-lt"/>
              </a:rPr>
              <a:t>Recommendation</a:t>
            </a:r>
          </a:p>
          <a:p>
            <a:pPr>
              <a:defRPr/>
            </a:pPr>
            <a:endParaRPr lang="en-US" sz="1000" dirty="0">
              <a:latin typeface="+mj-l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4333875"/>
            <a:ext cx="46513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Content Placeholder 4"/>
          <p:cNvSpPr>
            <a:spLocks noGrp="1"/>
          </p:cNvSpPr>
          <p:nvPr>
            <p:ph idx="1"/>
          </p:nvPr>
        </p:nvSpPr>
        <p:spPr>
          <a:xfrm>
            <a:off x="457200" y="1447800"/>
            <a:ext cx="8229600" cy="4525963"/>
          </a:xfrm>
        </p:spPr>
        <p:txBody>
          <a:bodyPr/>
          <a:lstStyle/>
          <a:p>
            <a:pPr marL="107950" indent="0" algn="ctr">
              <a:buFont typeface="Wingdings 3" pitchFamily="18" charset="2"/>
              <a:buNone/>
            </a:pPr>
            <a:r>
              <a:rPr lang="en-US" altLang="en-US" smtClean="0"/>
              <a:t>How will the market be impacted?</a:t>
            </a:r>
          </a:p>
          <a:p>
            <a:pPr marL="107950" indent="0" algn="ctr">
              <a:buFont typeface="Wingdings 3" pitchFamily="18" charset="2"/>
              <a:buNone/>
            </a:pPr>
            <a:endParaRPr lang="en-US" altLang="en-US" smtClean="0"/>
          </a:p>
          <a:p>
            <a:pPr marL="107950" indent="0" algn="ctr">
              <a:buFont typeface="Wingdings 3" pitchFamily="18" charset="2"/>
              <a:buNone/>
            </a:pPr>
            <a:endParaRPr lang="en-US" altLang="en-US" smtClean="0"/>
          </a:p>
          <a:p>
            <a:pPr marL="107950" indent="0" algn="ctr">
              <a:buFont typeface="Wingdings 3" pitchFamily="18" charset="2"/>
              <a:buNone/>
            </a:pPr>
            <a:endParaRPr lang="en-US" altLang="en-US" smtClean="0"/>
          </a:p>
          <a:p>
            <a:pPr marL="107950" indent="0" algn="ctr">
              <a:buFont typeface="Wingdings 3" pitchFamily="18" charset="2"/>
              <a:buNone/>
            </a:pPr>
            <a:endParaRPr lang="en-US" altLang="en-US" smtClean="0"/>
          </a:p>
          <a:p>
            <a:pPr marL="107950" indent="0" algn="ctr">
              <a:buFont typeface="Wingdings 3" pitchFamily="18" charset="2"/>
              <a:buNone/>
            </a:pPr>
            <a:endParaRPr lang="en-US" altLang="en-US" smtClean="0"/>
          </a:p>
          <a:p>
            <a:pPr marL="107950" indent="0">
              <a:buFont typeface="Wingdings 3" pitchFamily="18" charset="2"/>
              <a:buNone/>
            </a:pPr>
            <a:r>
              <a:rPr lang="en-US" altLang="en-US" smtClean="0"/>
              <a:t>Together we can make it a ...</a:t>
            </a:r>
          </a:p>
          <a:p>
            <a:pPr marL="107950" indent="0">
              <a:buFont typeface="Wingdings 3" pitchFamily="18" charset="2"/>
              <a:buNone/>
            </a:pPr>
            <a:endParaRPr lang="en-US" altLang="en-US" smtClean="0"/>
          </a:p>
          <a:p>
            <a:pPr marL="107950" indent="0" algn="ctr">
              <a:buFont typeface="Wingdings 3" pitchFamily="18" charset="2"/>
              <a:buNone/>
            </a:pPr>
            <a:endParaRPr lang="en-US" altLang="en-US" smtClean="0"/>
          </a:p>
          <a:p>
            <a:pPr marL="107950" indent="0" algn="ctr">
              <a:buFont typeface="Wingdings 3" pitchFamily="18" charset="2"/>
              <a:buNone/>
            </a:pPr>
            <a:endParaRPr lang="en-US" altLang="en-US" smtClean="0"/>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Market Challenge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DCD8D65-8AC2-4BEE-AA11-7C3F11660ACE}" type="slidenum">
              <a:rPr lang="en-US" altLang="en-US" smtClean="0">
                <a:solidFill>
                  <a:schemeClr val="bg1"/>
                </a:solidFill>
              </a:rPr>
              <a:pPr fontAlgn="base">
                <a:spcBef>
                  <a:spcPct val="0"/>
                </a:spcBef>
                <a:spcAft>
                  <a:spcPct val="0"/>
                </a:spcAft>
                <a:defRPr/>
              </a:pPr>
              <a:t>89</a:t>
            </a:fld>
            <a:endParaRPr lang="en-US" altLang="en-US" smtClean="0">
              <a:solidFill>
                <a:schemeClr val="bg1"/>
              </a:solidFill>
            </a:endParaRPr>
          </a:p>
        </p:txBody>
      </p:sp>
      <p:sp>
        <p:nvSpPr>
          <p:cNvPr id="52230"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800">
              <a:latin typeface="Arial" charset="0"/>
            </a:endParaRPr>
          </a:p>
        </p:txBody>
      </p:sp>
      <p:pic>
        <p:nvPicPr>
          <p:cNvPr id="522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17494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2057400"/>
            <a:ext cx="1828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4525963"/>
          </a:xfrm>
        </p:spPr>
        <p:txBody>
          <a:bodyPr/>
          <a:lstStyle/>
          <a:p>
            <a:pPr marL="109537" indent="0" eaLnBrk="1" hangingPunct="1">
              <a:buFont typeface="Wingdings 3" pitchFamily="18" charset="2"/>
              <a:buNone/>
              <a:defRPr/>
            </a:pPr>
            <a:r>
              <a:rPr lang="en-US" altLang="en-US" b="1" dirty="0" smtClean="0"/>
              <a:t>ERCOT Retail Market Guide</a:t>
            </a:r>
          </a:p>
          <a:p>
            <a:pPr marL="109537" indent="0" eaLnBrk="1" hangingPunct="1">
              <a:buFont typeface="Wingdings 3" pitchFamily="18" charset="2"/>
              <a:buNone/>
              <a:defRPr/>
            </a:pPr>
            <a:r>
              <a:rPr lang="en-US" altLang="en-US" b="1" dirty="0" smtClean="0"/>
              <a:t>Section 7.3  Inadvertent Gain Process</a:t>
            </a:r>
          </a:p>
          <a:p>
            <a:pPr marL="109537" indent="0" eaLnBrk="1" hangingPunct="1">
              <a:buFont typeface="Wingdings 3" pitchFamily="18" charset="2"/>
              <a:buNone/>
              <a:defRPr/>
            </a:pPr>
            <a:r>
              <a:rPr lang="en-US" altLang="en-US" sz="2000" dirty="0" smtClean="0"/>
              <a:t>Guidelines for ensuring that inadvertently gained ESI IDs are returned to the Losing Rep in a quick and efficient manner with minimal inconvenience to the Customer as required by PUC Subst. Rule 25.495 Unauthorized Change of Retail Electric Provider</a:t>
            </a:r>
          </a:p>
          <a:p>
            <a:pPr marL="109537" indent="0" eaLnBrk="1" hangingPunct="1">
              <a:buFont typeface="Wingdings 3" pitchFamily="18" charset="2"/>
              <a:buNone/>
              <a:defRPr/>
            </a:pPr>
            <a:r>
              <a:rPr lang="en-US" altLang="en-US" sz="2400" b="1" dirty="0" smtClean="0"/>
              <a:t>Escalation Process</a:t>
            </a:r>
          </a:p>
          <a:p>
            <a:pPr eaLnBrk="1" hangingPunct="1">
              <a:buFontTx/>
              <a:buChar char="-"/>
              <a:defRPr/>
            </a:pPr>
            <a:r>
              <a:rPr lang="en-US" altLang="en-US" sz="1800" dirty="0" smtClean="0"/>
              <a:t>Each Market Participant is responsible for its own compliance with the PUCT rules and RMG procedures/timelines.</a:t>
            </a:r>
          </a:p>
          <a:p>
            <a:pPr eaLnBrk="1" hangingPunct="1">
              <a:buFontTx/>
              <a:buChar char="-"/>
              <a:defRPr/>
            </a:pPr>
            <a:r>
              <a:rPr lang="en-US" altLang="en-US" sz="1800" dirty="0" smtClean="0"/>
              <a:t>Each Market Participant shall have escalation contacts within </a:t>
            </a:r>
            <a:r>
              <a:rPr lang="en-US" altLang="en-US" sz="1800" dirty="0" err="1" smtClean="0"/>
              <a:t>MarkeTrak</a:t>
            </a:r>
            <a:r>
              <a:rPr lang="en-US" altLang="en-US" sz="1800" dirty="0" smtClean="0"/>
              <a:t> </a:t>
            </a:r>
          </a:p>
          <a:p>
            <a:pPr eaLnBrk="1" hangingPunct="1">
              <a:buFontTx/>
              <a:buChar char="-"/>
              <a:defRPr/>
            </a:pPr>
            <a:r>
              <a:rPr lang="en-US" altLang="en-US" sz="1800" dirty="0" err="1" smtClean="0"/>
              <a:t>MarkeTrak</a:t>
            </a:r>
            <a:r>
              <a:rPr lang="en-US" altLang="en-US" sz="1800" dirty="0" smtClean="0"/>
              <a:t> will send escalation emails to the escalation contacts whenever an issue has remained in a ‘New’ or ‘Pending’ state for more than 3 calendar days</a:t>
            </a:r>
          </a:p>
          <a:p>
            <a:pPr marL="109537" indent="0" eaLnBrk="1" hangingPunct="1">
              <a:buFont typeface="Wingdings 3" pitchFamily="18" charset="2"/>
              <a:buNone/>
              <a:defRPr/>
            </a:pPr>
            <a:endParaRPr lang="en-US" altLang="en-US" sz="2400" b="1" dirty="0" smtClean="0"/>
          </a:p>
          <a:p>
            <a:pPr marL="109537" indent="0" eaLnBrk="1" hangingPunct="1">
              <a:buFont typeface="Wingdings 3"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smtClean="0"/>
              <a:t>Key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5EF19BF-C505-4F55-85E9-3CD078C93A58}" type="slidenum">
              <a:rPr lang="en-US" altLang="en-US" smtClean="0">
                <a:solidFill>
                  <a:schemeClr val="bg1"/>
                </a:solidFill>
              </a:rPr>
              <a:pPr fontAlgn="base">
                <a:spcBef>
                  <a:spcPct val="0"/>
                </a:spcBef>
                <a:spcAft>
                  <a:spcPct val="0"/>
                </a:spcAft>
                <a:defRPr/>
              </a:pPr>
              <a:t>9</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A0FD33-27FA-443D-8B7F-A6537574C9CE}" type="slidenum">
              <a:rPr lang="en-US" altLang="en-US" smtClean="0">
                <a:solidFill>
                  <a:srgbClr val="FFFFFF"/>
                </a:solidFill>
              </a:rPr>
              <a:pPr fontAlgn="base">
                <a:spcBef>
                  <a:spcPct val="0"/>
                </a:spcBef>
                <a:spcAft>
                  <a:spcPct val="0"/>
                </a:spcAft>
                <a:defRPr/>
              </a:pPr>
              <a:t>90</a:t>
            </a:fld>
            <a:endParaRPr lang="en-US" altLang="en-US" smtClean="0">
              <a:solidFill>
                <a:srgbClr val="FFFFFF"/>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7"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47492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Overview &amp; Market Challenge - John Schatz, TXUE</a:t>
            </a:r>
          </a:p>
          <a:p>
            <a:endParaRPr lang="en-US" dirty="0" smtClean="0"/>
          </a:p>
          <a:p>
            <a:endParaRPr lang="en-US" dirty="0" smtClean="0"/>
          </a:p>
          <a:p>
            <a:r>
              <a:rPr lang="en-US" sz="2400" dirty="0" smtClean="0"/>
              <a:t>IAS Process Walkthrough - Tomas Fernandez, NRG</a:t>
            </a:r>
          </a:p>
          <a:p>
            <a:endParaRPr lang="en-US" sz="1800" dirty="0" smtClean="0"/>
          </a:p>
          <a:p>
            <a:endParaRPr lang="en-US" sz="1800" dirty="0" smtClean="0"/>
          </a:p>
          <a:p>
            <a:r>
              <a:rPr lang="en-US" sz="2400" dirty="0" smtClean="0"/>
              <a:t>Reconciliation </a:t>
            </a:r>
            <a:r>
              <a:rPr lang="en-US" sz="2400" dirty="0"/>
              <a:t>&amp; Verification Process- Corde Nuru, </a:t>
            </a:r>
            <a:r>
              <a:rPr lang="en-US" sz="2400" dirty="0" err="1" smtClean="0"/>
              <a:t>CenterPoint</a:t>
            </a:r>
            <a:r>
              <a:rPr lang="en-US" sz="2400" dirty="0" smtClean="0"/>
              <a:t> Energy</a:t>
            </a:r>
          </a:p>
          <a:p>
            <a:endParaRPr lang="en-US" sz="2400" dirty="0"/>
          </a:p>
          <a:p>
            <a:r>
              <a:rPr lang="en-US" sz="2400" dirty="0" smtClean="0"/>
              <a:t>Customer Rescission </a:t>
            </a:r>
            <a:r>
              <a:rPr lang="en-US" sz="2400" dirty="0"/>
              <a:t>- Jim Lee, </a:t>
            </a:r>
            <a:r>
              <a:rPr lang="en-US" sz="2400" dirty="0" smtClean="0"/>
              <a:t>AEP Texas</a:t>
            </a:r>
            <a:endParaRPr lang="en-US" sz="2400" dirty="0"/>
          </a:p>
          <a:p>
            <a:endParaRPr lang="en-US" dirty="0"/>
          </a:p>
        </p:txBody>
      </p:sp>
      <p:sp>
        <p:nvSpPr>
          <p:cNvPr id="3" name="Title 2"/>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2"/>
          </p:nvPr>
        </p:nvSpPr>
        <p:spPr/>
        <p:txBody>
          <a:bodyPr/>
          <a:lstStyle/>
          <a:p>
            <a:pPr>
              <a:defRPr/>
            </a:pPr>
            <a:fld id="{04919135-9DDC-425D-BF32-B9540A401C64}" type="slidenum">
              <a:rPr lang="en-US" smtClean="0"/>
              <a:pPr>
                <a:defRPr/>
              </a:pPr>
              <a:t>91</a:t>
            </a:fld>
            <a:endParaRPr lang="en-US"/>
          </a:p>
        </p:txBody>
      </p:sp>
    </p:spTree>
    <p:extLst>
      <p:ext uri="{BB962C8B-B14F-4D97-AF65-F5344CB8AC3E}">
        <p14:creationId xmlns:p14="http://schemas.microsoft.com/office/powerpoint/2010/main" val="3331534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3316</TotalTime>
  <Words>5968</Words>
  <Application>Microsoft Office PowerPoint</Application>
  <PresentationFormat>On-screen Show (4:3)</PresentationFormat>
  <Paragraphs>954</Paragraphs>
  <Slides>91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Concourse</vt:lpstr>
      <vt:lpstr>Microsoft Excel Chart</vt:lpstr>
      <vt:lpstr>2015  Inadvertent Switch &amp; Customer Rescission Market Training </vt:lpstr>
      <vt:lpstr>Agenda</vt:lpstr>
      <vt:lpstr>Antitrust Admonition</vt:lpstr>
      <vt:lpstr>Inadvertent  Gain/Loss (IGL)  Overview</vt:lpstr>
      <vt:lpstr>What is an IGL?</vt:lpstr>
      <vt:lpstr>Key Documents </vt:lpstr>
      <vt:lpstr>Key Documents </vt:lpstr>
      <vt:lpstr>Key Documents </vt:lpstr>
      <vt:lpstr>Key Documents </vt:lpstr>
      <vt:lpstr>Key Documents </vt:lpstr>
      <vt:lpstr>Key Documents </vt:lpstr>
      <vt:lpstr>Key Documents </vt:lpstr>
      <vt:lpstr>Key Documents</vt:lpstr>
      <vt:lpstr>How does an IGL occur?</vt:lpstr>
      <vt:lpstr>PowerPoint Presentation</vt:lpstr>
      <vt:lpstr>Who does an IGL impact?</vt:lpstr>
      <vt:lpstr>How is the market impacted?</vt:lpstr>
      <vt:lpstr>Lights Out in Error Situations</vt:lpstr>
      <vt:lpstr>Has the market improved? </vt:lpstr>
      <vt:lpstr>Has the market improved? </vt:lpstr>
      <vt:lpstr>Has the market improved? </vt:lpstr>
      <vt:lpstr>Has the market improved? </vt:lpstr>
      <vt:lpstr>Common IGL Issues/Potential Gaps</vt:lpstr>
      <vt:lpstr>IGL Issues- Move Outs</vt:lpstr>
      <vt:lpstr>IGL Issues – Broken IGLs</vt:lpstr>
      <vt:lpstr>IGL Issues – Not meeting SLAs</vt:lpstr>
      <vt:lpstr>IGL Issues – BDMVIs</vt:lpstr>
      <vt:lpstr>IGL Issues – Current Occupant</vt:lpstr>
      <vt:lpstr>PowerPoint Presentation</vt:lpstr>
      <vt:lpstr>Inadvertent Gain Walkthrough  (CR)</vt:lpstr>
      <vt:lpstr>Inadvertent Gain</vt:lpstr>
      <vt:lpstr>Inadvertent Gain</vt:lpstr>
      <vt:lpstr>Inadvertent Gain</vt:lpstr>
      <vt:lpstr>Inadvertent Gain</vt:lpstr>
      <vt:lpstr>Inadvertent Gain</vt:lpstr>
      <vt:lpstr>Inadvertent Gain</vt:lpstr>
      <vt:lpstr>Inadvertent Gain</vt:lpstr>
      <vt:lpstr>Inadvertent Gain</vt:lpstr>
      <vt:lpstr>Inadvertent Loss Walkthrough  (CR)</vt:lpstr>
      <vt:lpstr>Inadvertent Loss</vt:lpstr>
      <vt:lpstr>Inadvertent Loss</vt:lpstr>
      <vt:lpstr>Inadvertent Loss</vt:lpstr>
      <vt:lpstr>Inadvertent Loss</vt:lpstr>
      <vt:lpstr>Inadvertent Loss</vt:lpstr>
      <vt:lpstr>Inadvertent Loss</vt:lpstr>
      <vt:lpstr>Key Things to Remember</vt:lpstr>
      <vt:lpstr>PowerPoint Presentation</vt:lpstr>
      <vt:lpstr>Best Practices:  Reconciliation &amp; Verification Process  </vt:lpstr>
      <vt:lpstr>Reconciliation &amp; Verification</vt:lpstr>
      <vt:lpstr>Reconciliation &amp; Verification </vt:lpstr>
      <vt:lpstr>Reconciliation &amp; Verification</vt:lpstr>
      <vt:lpstr>Reconciliation &amp; Verification</vt:lpstr>
      <vt:lpstr>Reconciliation &amp; Verification</vt:lpstr>
      <vt:lpstr>Reconciliation &amp; Verification</vt:lpstr>
      <vt:lpstr>Reconciliation &amp; Verification</vt:lpstr>
      <vt:lpstr>PowerPoint Presentation</vt:lpstr>
      <vt:lpstr>Customer Rescission Walkthrough</vt:lpstr>
      <vt:lpstr>Right of Rescission</vt:lpstr>
      <vt:lpstr>Right of Rescission</vt:lpstr>
      <vt:lpstr>Rescission vs. Inadvertent Switch</vt:lpstr>
      <vt:lpstr>Customer Rescission &amp; RMGRR129</vt:lpstr>
      <vt:lpstr>RMGRR129 – What are the changes?</vt:lpstr>
      <vt:lpstr>Customer Rescission Walkthrough</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Rescission Walkthrough - Exceptions</vt:lpstr>
      <vt:lpstr>Rescission Walkthrough – Re-submit</vt:lpstr>
      <vt:lpstr>Rescission Walkthrough – Re-submit</vt:lpstr>
      <vt:lpstr>PowerPoint Presentation</vt:lpstr>
      <vt:lpstr>Market Challenge</vt:lpstr>
      <vt:lpstr>IGLs – Where we have been</vt:lpstr>
      <vt:lpstr>IGLs – Where we are today</vt:lpstr>
      <vt:lpstr>Why is this important to the market?</vt:lpstr>
      <vt:lpstr>Market Challenge</vt:lpstr>
      <vt:lpstr>Market Challenge</vt:lpstr>
      <vt:lpstr>How can we get there…</vt:lpstr>
      <vt:lpstr>How can we get there…</vt:lpstr>
      <vt:lpstr>How can we get there…</vt:lpstr>
      <vt:lpstr>How can we get there…</vt:lpstr>
      <vt:lpstr>Market Challenge</vt:lpstr>
      <vt:lpstr>Market Challenge</vt:lpstr>
      <vt:lpstr>PowerPoint Presentation</vt:lpstr>
      <vt:lpstr>Presenters</vt:lpstr>
    </vt:vector>
  </TitlesOfParts>
  <Company>ERCOT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tstewart</dc:creator>
  <cp:lastModifiedBy>Reed, Carolyn E.</cp:lastModifiedBy>
  <cp:revision>128</cp:revision>
  <cp:lastPrinted>2015-04-30T21:36:05Z</cp:lastPrinted>
  <dcterms:created xsi:type="dcterms:W3CDTF">2012-06-28T13:31:35Z</dcterms:created>
  <dcterms:modified xsi:type="dcterms:W3CDTF">2015-05-07T02:30:49Z</dcterms:modified>
</cp:coreProperties>
</file>