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8" r:id="rId4"/>
    <p:sldId id="259" r:id="rId5"/>
    <p:sldId id="267" r:id="rId6"/>
    <p:sldId id="264" r:id="rId7"/>
    <p:sldId id="265" r:id="rId8"/>
    <p:sldId id="270" r:id="rId9"/>
    <p:sldId id="269" r:id="rId10"/>
    <p:sldId id="260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69" autoAdjust="0"/>
    <p:restoredTop sz="94567" autoAdjust="0"/>
  </p:normalViewPr>
  <p:slideViewPr>
    <p:cSldViewPr>
      <p:cViewPr varScale="1">
        <p:scale>
          <a:sx n="61" d="100"/>
          <a:sy n="61" d="100"/>
        </p:scale>
        <p:origin x="-3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27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9AD44-A0F8-4A83-89FC-04EAEA7E5A9D}" type="datetimeFigureOut">
              <a:rPr lang="en-US" smtClean="0"/>
              <a:t>5/6/2015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CA7BA-53D4-4904-9E7A-7514D4EBB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9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E64A2-6A32-41F5-83C9-DAB2CD3F8826}" type="datetime1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45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94D76-AEDE-4000-AA76-60E43BD388AC}" type="datetime1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9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CA327-B2FC-41B3-9841-38C5EACD9AE5}" type="datetime1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3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06FD-0665-404C-998D-2EA23C95B3D2}" type="datetime1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0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07E13-5A24-4E7C-9B6D-D6F185576240}" type="datetime1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F7BB-77B3-4A64-8E15-B2CEF17E7A64}" type="datetime1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1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F783-6176-412B-BC33-01DFD02024A8}" type="datetime1">
              <a:rPr lang="en-US" smtClean="0"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6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0FF63-124F-43C7-9ADA-2F240ACA740A}" type="datetime1">
              <a:rPr lang="en-US" smtClean="0"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3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18BC4-10A0-4564-8B2B-A63D237D61CF}" type="datetime1">
              <a:rPr lang="en-US" smtClean="0"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9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79AF-3068-4E42-BFF0-8263D8EA8D61}" type="datetime1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5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19048-0A43-4CD4-B0CD-9CFBA6327B6F}" type="datetime1">
              <a:rPr lang="en-US" smtClean="0"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8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F25F4-5BAA-4A0E-8A68-5A7A0E77968F}" type="datetime1">
              <a:rPr lang="en-US" smtClean="0"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A0F0B-249B-48E9-A090-0E680C576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1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914651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Review of Integration of the Requirements of MOD-025-2 Standard with ERCOT Protocols and Operating Guides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334000"/>
            <a:ext cx="6781800" cy="990600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/>
              <a:t>S. Looney, Luminant Energy Company</a:t>
            </a:r>
          </a:p>
          <a:p>
            <a:pPr algn="r"/>
            <a:r>
              <a:rPr lang="en-US" sz="2400" dirty="0" smtClean="0"/>
              <a:t>For Presentation to ROS, May 7, 2015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98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MOD-025-2 Requirement R1</a:t>
            </a:r>
            <a:endParaRPr lang="en-US" b="1" i="1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534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32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MOD-025-2 Requirement R2</a:t>
            </a:r>
            <a:endParaRPr lang="en-US" b="1" i="1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16533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0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Introduction/Purpose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areas of misalignment between MOD-025-2 and ERCOT Protocols and Guides.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Looking for ROS recommendation for the best way to address conflicting  or redundant requirements between ERCOT Protocols and Guides with MOD-025-2.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process for harmonizing other Protocols with future NERC standards.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5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/>
              <a:t>Real Power Testing – MOD-025-2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Real Power is tested every 5 years in conjunction with Reactive Power testing, output level held for 1 hour.</a:t>
            </a:r>
          </a:p>
          <a:p>
            <a:r>
              <a:rPr lang="en-US" dirty="0"/>
              <a:t>Intended that Real Power test be performed at the same time as the full load Reactive Power testing however separate testing is allowed</a:t>
            </a:r>
            <a:r>
              <a:rPr lang="en-US" dirty="0" smtClean="0"/>
              <a:t>.</a:t>
            </a:r>
          </a:p>
          <a:p>
            <a:r>
              <a:rPr lang="en-US" dirty="0"/>
              <a:t>First verification must be a staged test, subsequent testing may be submission of operating </a:t>
            </a:r>
            <a:r>
              <a:rPr lang="en-US" dirty="0" smtClean="0"/>
              <a:t>data.</a:t>
            </a:r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532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Issues Related to Real Power Testing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Does the MOD-025 Real Power Testing requirement R1 make the unannounced testing unnecessary?</a:t>
            </a:r>
          </a:p>
          <a:p>
            <a:r>
              <a:rPr lang="en-US" dirty="0" smtClean="0"/>
              <a:t>Would the VDI and Emergency Operations Settlement be applicable to MOD-025 Real Power Testing?</a:t>
            </a:r>
          </a:p>
          <a:p>
            <a:r>
              <a:rPr lang="en-US" dirty="0" smtClean="0"/>
              <a:t>Is unannounced testing still required given that ERCOT calculates GREDP for every Resource for every 5 minute clock interval which would detect a Resource’s ability to reach its telemetered HSL?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5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990600"/>
            <a:ext cx="3766457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ERCOT Requirements:</a:t>
            </a:r>
          </a:p>
          <a:p>
            <a:pPr marL="342900" indent="-342900">
              <a:buAutoNum type="arabicPeriod"/>
            </a:pPr>
            <a:r>
              <a:rPr lang="en-US" dirty="0" smtClean="0"/>
              <a:t>Lagging: At Max Load, reactive at c </a:t>
            </a:r>
          </a:p>
          <a:p>
            <a:pPr marL="342900" indent="-342900">
              <a:buAutoNum type="arabicPeriod"/>
            </a:pPr>
            <a:r>
              <a:rPr lang="en-US" dirty="0" smtClean="0"/>
              <a:t>Leading: Load anywhere between Min and Max, corresponding reactive between a and b</a:t>
            </a:r>
          </a:p>
          <a:p>
            <a:pPr algn="ctr"/>
            <a:r>
              <a:rPr lang="en-US" dirty="0" smtClean="0"/>
              <a:t>(Both Tests held for 15 minutes)</a:t>
            </a:r>
            <a:endParaRPr lang="en-US" dirty="0"/>
          </a:p>
          <a:p>
            <a:r>
              <a:rPr lang="en-US" dirty="0" smtClean="0"/>
              <a:t>3.  Two year periodicity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3200400"/>
            <a:ext cx="373380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NERC Requirement (MOD-025)</a:t>
            </a:r>
          </a:p>
          <a:p>
            <a:pPr marL="342900" indent="-342900">
              <a:buAutoNum type="arabicPeriod"/>
            </a:pPr>
            <a:r>
              <a:rPr lang="en-US" dirty="0" smtClean="0"/>
              <a:t>Lagging: At Max Load, reactive at 2 for 1 hour and reactive at 1 for a moment</a:t>
            </a:r>
          </a:p>
          <a:p>
            <a:pPr marL="342900" indent="-342900">
              <a:buAutoNum type="arabicPeriod"/>
            </a:pPr>
            <a:r>
              <a:rPr lang="en-US" dirty="0" smtClean="0"/>
              <a:t>Leading: At Min Load, reactive at 4 for a moment and at Max Load, reactive at 3 for a moment</a:t>
            </a:r>
          </a:p>
          <a:p>
            <a:r>
              <a:rPr lang="en-US" dirty="0" smtClean="0"/>
              <a:t>3.  Five year periodicity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5404"/>
            <a:ext cx="5029200" cy="63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257800" y="5791200"/>
            <a:ext cx="3733800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i="1" u="sng" dirty="0" smtClean="0">
                <a:solidFill>
                  <a:srgbClr val="FF0000"/>
                </a:solidFill>
              </a:rPr>
              <a:t>Points 1, 2, 3</a:t>
            </a:r>
            <a:r>
              <a:rPr lang="en-US" i="1" u="sng" dirty="0">
                <a:solidFill>
                  <a:srgbClr val="FF0000"/>
                </a:solidFill>
              </a:rPr>
              <a:t> </a:t>
            </a:r>
            <a:r>
              <a:rPr lang="en-US" i="1" u="sng" dirty="0" smtClean="0">
                <a:solidFill>
                  <a:srgbClr val="FF0000"/>
                </a:solidFill>
              </a:rPr>
              <a:t>&amp; 4: 50% of the CURL</a:t>
            </a:r>
          </a:p>
          <a:p>
            <a:r>
              <a:rPr lang="en-US" i="1" u="sng" dirty="0" smtClean="0">
                <a:solidFill>
                  <a:srgbClr val="FF0000"/>
                </a:solidFill>
              </a:rPr>
              <a:t>Points a, b &amp; c: 90% of the CURL</a:t>
            </a:r>
            <a:endParaRPr lang="en-US" i="1" u="sng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7800" y="1524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Reactive Power Testing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53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Issues Related to Reactive Testing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Reactive test required by the ERCOT Operating Guides has many differences from MOD-025-2.</a:t>
            </a:r>
          </a:p>
          <a:p>
            <a:pPr lvl="1"/>
            <a:r>
              <a:rPr lang="en-US" dirty="0" smtClean="0"/>
              <a:t>Applicable size for aggregate generation </a:t>
            </a:r>
          </a:p>
          <a:p>
            <a:pPr lvl="1"/>
            <a:r>
              <a:rPr lang="en-US" dirty="0" smtClean="0"/>
              <a:t>Periodicity of tests </a:t>
            </a:r>
          </a:p>
          <a:p>
            <a:pPr lvl="1"/>
            <a:r>
              <a:rPr lang="en-US" dirty="0" smtClean="0"/>
              <a:t>Duration of tests</a:t>
            </a:r>
          </a:p>
          <a:p>
            <a:pPr lvl="1"/>
            <a:r>
              <a:rPr lang="en-US" dirty="0" smtClean="0"/>
              <a:t>Passing criteria </a:t>
            </a:r>
          </a:p>
          <a:p>
            <a:pPr lvl="1"/>
            <a:r>
              <a:rPr lang="en-US" dirty="0" smtClean="0"/>
              <a:t>Test procedure</a:t>
            </a:r>
          </a:p>
          <a:p>
            <a:r>
              <a:rPr lang="en-US" dirty="0" smtClean="0"/>
              <a:t>ERCOT Protocols and Operating Guides should add requirements when there is a documented reliability concern.</a:t>
            </a:r>
          </a:p>
          <a:p>
            <a:r>
              <a:rPr lang="en-US" dirty="0" smtClean="0"/>
              <a:t>If Operating Guides and Protocols are unchanged, Generation Resource Operators will be required to maintain multiple test procedures and testing records.</a:t>
            </a:r>
            <a:endParaRPr lang="en-US" dirty="0"/>
          </a:p>
          <a:p>
            <a:r>
              <a:rPr lang="en-US" dirty="0" smtClean="0"/>
              <a:t>Could introduce compliance risk with no real improvement in reliability.</a:t>
            </a:r>
          </a:p>
          <a:p>
            <a:r>
              <a:rPr lang="en-US" dirty="0" smtClean="0"/>
              <a:t>Consider </a:t>
            </a:r>
            <a:r>
              <a:rPr lang="en-US" dirty="0" smtClean="0"/>
              <a:t>using historical operating data for tests where possible because </a:t>
            </a:r>
            <a:r>
              <a:rPr lang="en-US" dirty="0" smtClean="0"/>
              <a:t>all </a:t>
            </a:r>
            <a:r>
              <a:rPr lang="en-US" dirty="0" smtClean="0"/>
              <a:t>the cost of testing is paid by the GO’s and GOP’s in the energy only market.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77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Future Study Topics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Anticipating analogous concerns with pending  implementation of other NERC standards</a:t>
            </a:r>
          </a:p>
          <a:p>
            <a:pPr lvl="1"/>
            <a:r>
              <a:rPr lang="en-US" dirty="0" smtClean="0"/>
              <a:t>MOD-026</a:t>
            </a:r>
          </a:p>
          <a:p>
            <a:pPr lvl="1"/>
            <a:r>
              <a:rPr lang="en-US" dirty="0" smtClean="0"/>
              <a:t>MOD-027</a:t>
            </a:r>
          </a:p>
          <a:p>
            <a:pPr lvl="1"/>
            <a:r>
              <a:rPr lang="en-US" dirty="0" smtClean="0"/>
              <a:t>VAR-002</a:t>
            </a:r>
          </a:p>
          <a:p>
            <a:pPr lvl="1"/>
            <a:r>
              <a:rPr lang="en-US" dirty="0" smtClean="0"/>
              <a:t>PRC-024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25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8229600" cy="1143000"/>
          </a:xfrm>
        </p:spPr>
        <p:txBody>
          <a:bodyPr/>
          <a:lstStyle/>
          <a:p>
            <a:r>
              <a:rPr lang="en-US" b="1" i="1" u="sng" dirty="0" smtClean="0"/>
              <a:t>Additional Reference Information</a:t>
            </a:r>
            <a:endParaRPr lang="en-US" b="1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2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/>
              <a:t>Real Power Testing – Existing ERCOT Requirements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Current Protocol Section 8.1.1.2 provides for a VDI to be given to the QSE for an unannounced test.</a:t>
            </a:r>
          </a:p>
          <a:p>
            <a:pPr lvl="1"/>
            <a:r>
              <a:rPr lang="en-US" dirty="0" smtClean="0"/>
              <a:t>Resource is given a specified time period to reach HSL, determined by where the Generator is loaded at the initialization of the test.</a:t>
            </a:r>
          </a:p>
          <a:p>
            <a:pPr lvl="1"/>
            <a:r>
              <a:rPr lang="en-US" dirty="0" smtClean="0"/>
              <a:t>Must hold the output at the HSL for 30 minutes.</a:t>
            </a:r>
          </a:p>
          <a:p>
            <a:pPr lvl="1"/>
            <a:r>
              <a:rPr lang="en-US" dirty="0" smtClean="0"/>
              <a:t>May be considered for additional compensation under Section 6.6.9, Emergency Operations Settlement.</a:t>
            </a:r>
          </a:p>
          <a:p>
            <a:r>
              <a:rPr lang="en-US" dirty="0" smtClean="0"/>
              <a:t>If the Resource fails to reach and hold its telemetered HSL for 30 minutes, the Resource must lower its HSL reported in the COP until a retest has demonstrated the reported capability.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A0F0B-249B-48E9-A090-0E680C5768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2151</TotalTime>
  <Words>590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Review of Integration of the Requirements of MOD-025-2 Standard with ERCOT Protocols and Operating Guides</vt:lpstr>
      <vt:lpstr>Introduction/Purpose</vt:lpstr>
      <vt:lpstr>Real Power Testing – MOD-025-2</vt:lpstr>
      <vt:lpstr>Issues Related to Real Power Testing</vt:lpstr>
      <vt:lpstr>PowerPoint Presentation</vt:lpstr>
      <vt:lpstr>Issues Related to Reactive Testing</vt:lpstr>
      <vt:lpstr>Future Study Topics</vt:lpstr>
      <vt:lpstr>Additional Reference Information</vt:lpstr>
      <vt:lpstr>Real Power Testing – Existing ERCOT Requirements</vt:lpstr>
      <vt:lpstr>MOD-025-2 Requirement R1</vt:lpstr>
      <vt:lpstr>MOD-025-2 Requirement R2</vt:lpstr>
    </vt:vector>
  </TitlesOfParts>
  <Company>EFH Corporate Services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Possible Conflicts in Requirements of MOD-025 Standard with ERCOT Protocols and Operating Guides</dc:title>
  <dc:creator>Luminant</dc:creator>
  <cp:lastModifiedBy>Sherry Looney</cp:lastModifiedBy>
  <cp:revision>36</cp:revision>
  <cp:lastPrinted>2015-04-29T18:51:14Z</cp:lastPrinted>
  <dcterms:created xsi:type="dcterms:W3CDTF">2015-04-13T18:36:22Z</dcterms:created>
  <dcterms:modified xsi:type="dcterms:W3CDTF">2015-05-06T17:00:26Z</dcterms:modified>
</cp:coreProperties>
</file>